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772400" cy="10058400"/>
  <p:defaultTextStyle>
    <a:defPPr>
      <a:defRPr lang="en-US"/>
    </a:defPPr>
    <a:lvl1pPr marL="0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31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63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73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342" y="4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31" y="251990"/>
            <a:ext cx="8568531" cy="503978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9700" spc="-88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31" y="5291772"/>
            <a:ext cx="7560469" cy="1007957"/>
          </a:xfrm>
        </p:spPr>
        <p:txBody>
          <a:bodyPr/>
          <a:lstStyle>
            <a:lvl1pPr marL="0" indent="0" algn="l">
              <a:buNone/>
              <a:defRPr b="0" cap="all" spc="132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0C1-CE2C-404D-96C6-026040C1228D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23114" y="5342170"/>
            <a:ext cx="157511" cy="22175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23114" y="0"/>
            <a:ext cx="157511" cy="5342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89B1B0-D4BB-40E4-AA3C-EE9A6E66A6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/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B17131-11D1-4181-9111-41C1F1F10121}" type="slidenum">
              <a:rPr lang="en-US" sz="1400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/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B17131-11D1-4181-9111-41C1F1F10121}" type="slidenum">
              <a:rPr lang="en-US" sz="1400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/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B17131-11D1-4181-9111-41C1F1F10121}" type="slidenum">
              <a:rPr lang="en-US" sz="1400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595932"/>
            <a:ext cx="8568531" cy="476329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700" b="0" cap="all" spc="-88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51990"/>
            <a:ext cx="8568531" cy="1175949"/>
          </a:xfrm>
        </p:spPr>
        <p:txBody>
          <a:bodyPr anchor="b"/>
          <a:lstStyle>
            <a:lvl1pPr marL="0" indent="0">
              <a:buNone/>
              <a:defRPr sz="2200" b="0" cap="all" spc="132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&lt;date/time&gt;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31B17131-11D1-4181-9111-41C1F1F10121}" type="slidenum">
              <a:rPr lang="en-US" sz="1400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US" sz="1400" smtClean="0"/>
              <a:t>&lt;footer&gt;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7711" y="1735926"/>
            <a:ext cx="3629025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1548" y="1735926"/>
            <a:ext cx="3629025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/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B17131-11D1-4181-9111-41C1F1F10121}" type="slidenum">
              <a:rPr lang="en-US" sz="1400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351" y="1733686"/>
            <a:ext cx="3629025" cy="70521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0" baseline="0">
                <a:solidFill>
                  <a:schemeClr val="tx1"/>
                </a:solidFill>
                <a:latin typeface="+mj-lt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4351" y="2490533"/>
            <a:ext cx="3629025" cy="423341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14908" y="1733686"/>
            <a:ext cx="3629025" cy="705219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marL="0" lvl="0" indent="0" algn="l" defTabSz="1007943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14908" y="2490533"/>
            <a:ext cx="3629025" cy="423341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/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B17131-11D1-4181-9111-41C1F1F10121}" type="slidenum">
              <a:rPr lang="en-US" sz="1400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0C1-CE2C-404D-96C6-026040C1228D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B1B0-D4BB-40E4-AA3C-EE9A6E66A6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/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B17131-11D1-4181-9111-41C1F1F10121}" type="slidenum">
              <a:rPr lang="en-US" sz="1400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1763924"/>
            <a:ext cx="5635349" cy="4938988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763924"/>
            <a:ext cx="3316456" cy="49389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/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B17131-11D1-4181-9111-41C1F1F10121}" type="slidenum">
              <a:rPr lang="en-US" sz="1400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23114" y="5342170"/>
            <a:ext cx="157511" cy="22175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922842" cy="534217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1" y="6299729"/>
            <a:ext cx="8988557" cy="503978"/>
          </a:xfrm>
        </p:spPr>
        <p:txBody>
          <a:bodyPr/>
          <a:lstStyle>
            <a:lvl1pPr marL="0" indent="0"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/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31B17131-11D1-4181-9111-41C1F1F10121}" type="slidenum">
              <a:rPr lang="en-US" sz="1400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04031" y="5459765"/>
            <a:ext cx="8988557" cy="839964"/>
          </a:xfrm>
        </p:spPr>
        <p:txBody>
          <a:bodyPr anchor="t">
            <a:normAutofit/>
          </a:bodyPr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23114" y="0"/>
            <a:ext cx="157511" cy="5342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168343"/>
            <a:ext cx="6384396" cy="1511935"/>
          </a:xfrm>
          <a:prstGeom prst="rect">
            <a:avLst/>
          </a:prstGeom>
        </p:spPr>
        <p:txBody>
          <a:bodyPr vert="horz" lIns="100794" tIns="50397" rIns="100794" bIns="50397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931918"/>
            <a:ext cx="8400521" cy="482104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6803708"/>
            <a:ext cx="3780234" cy="335986"/>
          </a:xfrm>
          <a:prstGeom prst="rect">
            <a:avLst/>
          </a:prstGeom>
        </p:spPr>
        <p:txBody>
          <a:bodyPr vert="horz" lIns="100794" tIns="50397" rIns="100794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31" y="7157193"/>
            <a:ext cx="3780234" cy="312887"/>
          </a:xfrm>
          <a:prstGeom prst="rect">
            <a:avLst/>
          </a:prstGeom>
        </p:spPr>
        <p:txBody>
          <a:bodyPr vert="horz" lIns="100794" tIns="50397" rIns="100794" bIns="50397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9070188" y="6487650"/>
            <a:ext cx="1450339" cy="402525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2600" b="1">
                <a:solidFill>
                  <a:schemeClr val="tx2"/>
                </a:solidFill>
              </a:defRPr>
            </a:lvl1pPr>
          </a:lstStyle>
          <a:p>
            <a:pPr algn="r"/>
            <a:fld id="{01F181F1-A151-4131-B1F1-81B191A151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23114" y="0"/>
            <a:ext cx="157511" cy="15119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23114" y="1511935"/>
            <a:ext cx="157511" cy="6047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1007943" rtl="0" eaLnBrk="1" latinLnBrk="0" hangingPunct="1">
        <a:spcBef>
          <a:spcPct val="0"/>
        </a:spcBef>
        <a:buNone/>
        <a:defRPr sz="4000" kern="1200" cap="all" spc="-66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07943" rtl="0" eaLnBrk="1" latinLnBrk="0" hangingPunct="1">
        <a:spcBef>
          <a:spcPct val="20000"/>
        </a:spcBef>
        <a:spcAft>
          <a:spcPts val="661"/>
        </a:spcAft>
        <a:buFont typeface="Arial" pitchFamily="34" charset="0"/>
        <a:buNone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indent="-201589" algn="l" defTabSz="10079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What is a Contract</a:t>
            </a:r>
            <a:r>
              <a:rPr lang="en-US" sz="4800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  <a:p>
            <a:r>
              <a:rPr lang="en-US" dirty="0"/>
              <a:t>SYS366</a:t>
            </a:r>
          </a:p>
          <a:p>
            <a:r>
              <a:rPr lang="en-US" dirty="0"/>
              <a:t>Seneca College</a:t>
            </a:r>
          </a:p>
          <a:p>
            <a:r>
              <a:rPr lang="en-US" dirty="0"/>
              <a:t>School of </a:t>
            </a:r>
            <a:r>
              <a:rPr lang="en-US" dirty="0" smtClean="0"/>
              <a:t>Information </a:t>
            </a:r>
            <a:r>
              <a:rPr lang="en-US" dirty="0"/>
              <a:t>and Communications Technology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3"/>
          <p:cNvSpPr txBox="1"/>
          <p:nvPr/>
        </p:nvSpPr>
        <p:spPr>
          <a:xfrm>
            <a:off x="6217920" y="6766560"/>
            <a:ext cx="3497040" cy="347040"/>
          </a:xfrm>
          <a:prstGeom prst="rect">
            <a:avLst/>
          </a:prstGeom>
        </p:spPr>
        <p:txBody>
          <a:bodyPr wrap="none" lIns="89964" tIns="44982" rIns="89964" bIns="44982"/>
          <a:lstStyle/>
          <a:p>
            <a:r>
              <a:rPr lang="en-US" sz="1400" dirty="0"/>
              <a:t>Britannica Concise Encyclopedia</a:t>
            </a:r>
            <a:endParaRPr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a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931918"/>
            <a:ext cx="8400521" cy="518168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Agreement between two or more parties that creates for each party a duty to do something (e.g., to provide goods at a certain price according to a specified schedule) or a duty not to do something (e.g., to divulge an employer's trade secrets or financial status to third parties). A party's failure to </a:t>
            </a:r>
            <a:r>
              <a:rPr lang="en-US" dirty="0" err="1" smtClean="0"/>
              <a:t>honour</a:t>
            </a:r>
            <a:r>
              <a:rPr lang="en-US" dirty="0" smtClean="0"/>
              <a:t> a contract allows the other party or parties to bring an action for damages in a court of law, though arbitration may also be pursued in an effort to keep the matter confidential. In order to be valid, a contract must be entered into both willingly and freely. A contract that violates this principle, including one made with a legal minor or a person deemed mentally incompetent, may be declared unenforceable. A contract also must have a lawful objective.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Key Points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Contracts are legally enforceable; if any party breaks a part of the contract, they could be held legally responsible</a:t>
            </a:r>
          </a:p>
          <a:p>
            <a:r>
              <a:rPr lang="en-US" sz="2400" dirty="0"/>
              <a:t>In order to be valid, a contract must be entered into (signed and agreed to) both willingly and freely</a:t>
            </a:r>
          </a:p>
          <a:p>
            <a:r>
              <a:rPr lang="en-US" sz="2400" dirty="0"/>
              <a:t>All contracts are </a:t>
            </a:r>
            <a:r>
              <a:rPr lang="en-US" sz="2400" dirty="0" smtClean="0"/>
              <a:t>agreements </a:t>
            </a:r>
            <a:r>
              <a:rPr lang="en-US" sz="2400" dirty="0"/>
              <a:t>but all </a:t>
            </a:r>
            <a:r>
              <a:rPr lang="en-US" sz="2400" dirty="0" smtClean="0"/>
              <a:t>agreements </a:t>
            </a:r>
            <a:r>
              <a:rPr lang="en-US" sz="2400" dirty="0"/>
              <a:t>are not contracts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Sections of a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List of parties, with relevant details </a:t>
            </a:r>
          </a:p>
          <a:p>
            <a:pPr lvl="1"/>
            <a:r>
              <a:rPr lang="en-US" dirty="0" smtClean="0"/>
              <a:t>Overview of what will be provided</a:t>
            </a:r>
          </a:p>
          <a:p>
            <a:pPr lvl="1"/>
            <a:r>
              <a:rPr lang="en-US" dirty="0" smtClean="0"/>
              <a:t>Measurable agreeable elements</a:t>
            </a:r>
          </a:p>
          <a:p>
            <a:pPr lvl="2">
              <a:buSzPct val="75000"/>
            </a:pPr>
            <a:r>
              <a:rPr lang="en-US" dirty="0" smtClean="0"/>
              <a:t>Includes Common Elements</a:t>
            </a:r>
          </a:p>
          <a:p>
            <a:pPr lvl="1"/>
            <a:r>
              <a:rPr lang="en-US" dirty="0" smtClean="0"/>
              <a:t>Witness(</a:t>
            </a:r>
            <a:r>
              <a:rPr lang="en-US" dirty="0" err="1" smtClean="0"/>
              <a:t>es</a:t>
            </a:r>
            <a:r>
              <a:rPr lang="en-US" dirty="0" smtClean="0"/>
              <a:t>) and signature(s)</a:t>
            </a:r>
          </a:p>
          <a:p>
            <a:pPr lvl="1"/>
            <a:r>
              <a:rPr lang="en-US" dirty="0" smtClean="0"/>
              <a:t>Schedules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Elements of a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Within the measurable agreeable elements, some of the following sections may be included:</a:t>
            </a:r>
          </a:p>
          <a:p>
            <a:pPr lvl="1"/>
            <a:r>
              <a:rPr lang="en-US" dirty="0" smtClean="0"/>
              <a:t>Schedules</a:t>
            </a:r>
          </a:p>
          <a:p>
            <a:pPr lvl="2">
              <a:buSzPct val="75000"/>
            </a:pPr>
            <a:r>
              <a:rPr lang="en-US" dirty="0" smtClean="0"/>
              <a:t>List of attached documents</a:t>
            </a:r>
          </a:p>
          <a:p>
            <a:pPr lvl="1"/>
            <a:r>
              <a:rPr lang="en-US" dirty="0" smtClean="0"/>
              <a:t>Definitions</a:t>
            </a:r>
          </a:p>
          <a:p>
            <a:pPr lvl="2">
              <a:buSzPct val="75000"/>
            </a:pPr>
            <a:r>
              <a:rPr lang="en-US" dirty="0" smtClean="0"/>
              <a:t>Gives the contract parameters and agreed upon structure</a:t>
            </a:r>
          </a:p>
          <a:p>
            <a:pPr lvl="1"/>
            <a:r>
              <a:rPr lang="en-US" dirty="0" smtClean="0"/>
              <a:t>Deliverables</a:t>
            </a:r>
          </a:p>
          <a:p>
            <a:pPr lvl="2">
              <a:buSzPct val="75000"/>
            </a:pPr>
            <a:r>
              <a:rPr lang="en-US" dirty="0" smtClean="0"/>
              <a:t>What will be produced or what service will be completed</a:t>
            </a:r>
          </a:p>
          <a:p>
            <a:pPr lvl="1"/>
            <a:r>
              <a:rPr lang="en-US" dirty="0" smtClean="0"/>
              <a:t>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Elements of a Contract,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Overview of Plan / Timeline</a:t>
            </a:r>
          </a:p>
          <a:p>
            <a:pPr lvl="1"/>
            <a:r>
              <a:rPr lang="en-US" dirty="0" smtClean="0"/>
              <a:t>Schedule of Changes</a:t>
            </a:r>
          </a:p>
          <a:p>
            <a:pPr lvl="2">
              <a:buSzPct val="75000"/>
            </a:pPr>
            <a:r>
              <a:rPr lang="en-US" dirty="0" smtClean="0"/>
              <a:t>Who can make changes, how often, and when</a:t>
            </a:r>
          </a:p>
          <a:p>
            <a:pPr lvl="1"/>
            <a:r>
              <a:rPr lang="en-US" dirty="0" smtClean="0"/>
              <a:t>Delivery</a:t>
            </a:r>
          </a:p>
          <a:p>
            <a:pPr lvl="2">
              <a:buSzPct val="75000"/>
            </a:pPr>
            <a:r>
              <a:rPr lang="en-US" dirty="0" smtClean="0"/>
              <a:t>Will this project require setup, installation?</a:t>
            </a:r>
          </a:p>
          <a:p>
            <a:pPr lvl="2">
              <a:buSzPct val="75000"/>
            </a:pPr>
            <a:r>
              <a:rPr lang="en-US" dirty="0" smtClean="0"/>
              <a:t>How will this happen?</a:t>
            </a:r>
          </a:p>
          <a:p>
            <a:pPr lvl="1"/>
            <a:r>
              <a:rPr lang="en-US" dirty="0" smtClean="0"/>
              <a:t>Acceptance / Approval</a:t>
            </a:r>
          </a:p>
          <a:p>
            <a:pPr lvl="2">
              <a:buSzPct val="75000"/>
            </a:pPr>
            <a:r>
              <a:rPr lang="en-US" dirty="0" smtClean="0"/>
              <a:t>How will we determine if/when the project is complete?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Elements of a Contract,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Support</a:t>
            </a:r>
          </a:p>
          <a:p>
            <a:pPr lvl="2">
              <a:buSzPct val="75000"/>
            </a:pPr>
            <a:r>
              <a:rPr lang="en-US" dirty="0" smtClean="0"/>
              <a:t>Will there be any ongoing support after delivery?</a:t>
            </a:r>
          </a:p>
          <a:p>
            <a:pPr lvl="2">
              <a:buSzPct val="75000"/>
            </a:pPr>
            <a:r>
              <a:rPr lang="en-US" dirty="0" smtClean="0"/>
              <a:t>How will this be managed?</a:t>
            </a:r>
          </a:p>
          <a:p>
            <a:pPr lvl="1"/>
            <a:r>
              <a:rPr lang="en-US" dirty="0" smtClean="0"/>
              <a:t>Ownership</a:t>
            </a:r>
          </a:p>
          <a:p>
            <a:pPr lvl="2">
              <a:buSzPct val="75000"/>
            </a:pPr>
            <a:r>
              <a:rPr lang="en-US" dirty="0" smtClean="0"/>
              <a:t>Who owns the final product?</a:t>
            </a:r>
          </a:p>
          <a:p>
            <a:pPr lvl="1"/>
            <a:r>
              <a:rPr lang="en-US" dirty="0" smtClean="0"/>
              <a:t>Confidentiality Clause</a:t>
            </a:r>
          </a:p>
          <a:p>
            <a:pPr lvl="1"/>
            <a:r>
              <a:rPr lang="en-US" dirty="0" smtClean="0"/>
              <a:t>Remedies to the client/customer</a:t>
            </a:r>
          </a:p>
          <a:p>
            <a:pPr lvl="2">
              <a:buSzPct val="75000"/>
            </a:pPr>
            <a:r>
              <a:rPr lang="en-US" dirty="0" smtClean="0"/>
              <a:t>What happens if the project is not completed (on time, to spec,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Elements of a Contract,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Notices</a:t>
            </a:r>
          </a:p>
          <a:p>
            <a:pPr lvl="2">
              <a:buSzPct val="75000"/>
            </a:pPr>
            <a:r>
              <a:rPr lang="en-US" dirty="0" smtClean="0"/>
              <a:t>How will the parties communicate with </a:t>
            </a:r>
            <a:r>
              <a:rPr lang="en-US" dirty="0" smtClean="0"/>
              <a:t>each other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Assignment</a:t>
            </a:r>
          </a:p>
          <a:p>
            <a:pPr lvl="2">
              <a:buSzPct val="75000"/>
            </a:pPr>
            <a:r>
              <a:rPr lang="en-US" dirty="0" smtClean="0"/>
              <a:t>Encompasses the transfer of rights held by one party to another party (not currently involved with the contract</a:t>
            </a:r>
          </a:p>
          <a:p>
            <a:pPr lvl="1"/>
            <a:r>
              <a:rPr lang="en-US" dirty="0" smtClean="0"/>
              <a:t>Agreement</a:t>
            </a:r>
          </a:p>
          <a:p>
            <a:pPr lvl="2">
              <a:buSzPct val="75000"/>
            </a:pPr>
            <a:r>
              <a:rPr lang="en-US" dirty="0" smtClean="0"/>
              <a:t>What is the status of this contract within the context of other contracts among the same parties</a:t>
            </a:r>
          </a:p>
          <a:p>
            <a:pPr lvl="1"/>
            <a:r>
              <a:rPr lang="en-US" dirty="0" smtClean="0"/>
              <a:t>Governing Law</a:t>
            </a:r>
          </a:p>
          <a:p>
            <a:pPr lvl="2">
              <a:buSzPct val="75000"/>
            </a:pPr>
            <a:r>
              <a:rPr lang="en-US" dirty="0" smtClean="0"/>
              <a:t>Under what law will this contract be applied or binding?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business transactions are contracts</a:t>
            </a:r>
          </a:p>
          <a:p>
            <a:r>
              <a:rPr lang="en-US" dirty="0" smtClean="0"/>
              <a:t>Unwritten agreements are often called Implied Contracts</a:t>
            </a:r>
          </a:p>
          <a:p>
            <a:pPr lvl="1"/>
            <a:r>
              <a:rPr lang="en-US" dirty="0" smtClean="0"/>
              <a:t>Ordering a burger at a restaurant is an implied contract – that the restaurant will fill your order and its implied that you pay for that.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40</TotalTime>
  <Words>514</Words>
  <Application>Microsoft Office PowerPoint</Application>
  <PresentationFormat>Custom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What is a Contract?</vt:lpstr>
      <vt:lpstr>Definition of a Contract</vt:lpstr>
      <vt:lpstr>Some Key Points</vt:lpstr>
      <vt:lpstr>Major Sections of a Contract</vt:lpstr>
      <vt:lpstr>Common Elements of a Contract</vt:lpstr>
      <vt:lpstr>Common Elements of a Contract, II</vt:lpstr>
      <vt:lpstr>Common Elements of a Contract, III</vt:lpstr>
      <vt:lpstr>Common Elements of a Contract, IV</vt:lpstr>
      <vt:lpstr>Implied Contracts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win7user</dc:creator>
  <cp:lastModifiedBy>win7user</cp:lastModifiedBy>
  <cp:revision>7</cp:revision>
  <dcterms:modified xsi:type="dcterms:W3CDTF">2012-06-14T18:39:43Z</dcterms:modified>
</cp:coreProperties>
</file>