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7" r:id="rId1"/>
  </p:sldMasterIdLst>
  <p:notesMasterIdLst>
    <p:notesMasterId r:id="rId19"/>
  </p:notesMasterIdLst>
  <p:handoutMasterIdLst>
    <p:handoutMasterId r:id="rId20"/>
  </p:handoutMasterIdLst>
  <p:sldIdLst>
    <p:sldId id="411" r:id="rId2"/>
    <p:sldId id="412" r:id="rId3"/>
    <p:sldId id="413" r:id="rId4"/>
    <p:sldId id="414" r:id="rId5"/>
    <p:sldId id="453" r:id="rId6"/>
    <p:sldId id="454" r:id="rId7"/>
    <p:sldId id="442" r:id="rId8"/>
    <p:sldId id="443" r:id="rId9"/>
    <p:sldId id="448" r:id="rId10"/>
    <p:sldId id="450" r:id="rId11"/>
    <p:sldId id="449" r:id="rId12"/>
    <p:sldId id="455" r:id="rId13"/>
    <p:sldId id="451" r:id="rId14"/>
    <p:sldId id="416" r:id="rId15"/>
    <p:sldId id="417" r:id="rId16"/>
    <p:sldId id="452" r:id="rId17"/>
    <p:sldId id="456" r:id="rId18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F99"/>
    <a:srgbClr val="000000"/>
    <a:srgbClr val="DC30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280" autoAdjust="0"/>
    <p:restoredTop sz="90929"/>
  </p:normalViewPr>
  <p:slideViewPr>
    <p:cSldViewPr>
      <p:cViewPr varScale="1">
        <p:scale>
          <a:sx n="91" d="100"/>
          <a:sy n="91" d="100"/>
        </p:scale>
        <p:origin x="152" y="5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0F79D32-4EE3-4A8A-B86B-73B0B4E80F5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1007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7347" name="Rectangle 2051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8" name="Rectangle 205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9" name="Rectangle 205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7350" name="Rectangle 205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7351" name="Rectangle 205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BB3BCF9-81AE-4CDB-A1B6-A393E444E0F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5138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9143999" cy="385157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6886"/>
            <a:ext cx="8077200" cy="1255014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8077200" cy="1124712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9240E1-A181-410C-B846-643B5DE81139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 bwMode="invGray">
          <a:xfrm>
            <a:off x="0" y="3846251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051A7B-39E9-4F3B-927B-B5DF40C40FB0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8" y="0"/>
            <a:ext cx="2514601" cy="51435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05980"/>
            <a:ext cx="19050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4783095"/>
            <a:ext cx="3836404" cy="273844"/>
          </a:xfrm>
        </p:spPr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50B6CE-0FBB-46D9-BE42-8C5253D8C893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586"/>
            <a:ext cx="8229600" cy="939546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accent5"/>
              </a:buClr>
              <a:defRPr/>
            </a:lvl2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F93D1D-B6DC-4D77-A1CA-688C3D260937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195189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1951890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89154"/>
            <a:ext cx="8013192" cy="1227582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371600"/>
            <a:ext cx="8022336" cy="51435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86087B-4075-47D4-BF07-F5EB79AA2A2A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0452"/>
            <a:ext cx="4038600" cy="3467862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0452"/>
            <a:ext cx="4038600" cy="3467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5618C4-503B-4278-AB84-B32A7B8A5C64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4241"/>
            <a:ext cx="4040188" cy="536516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37134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4241"/>
            <a:ext cx="4041775" cy="536516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37134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E1C1C3-0E1D-458F-BADA-106670CC0F3A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86EE5B-7323-4001-964E-0DF996B53789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B4B035-5512-454B-859D-A2A8BE797968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14300"/>
            <a:ext cx="2523744" cy="733806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8" y="1307350"/>
            <a:ext cx="5920641" cy="34191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297514"/>
            <a:ext cx="2468880" cy="342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7456FC-C1BB-4463-9A73-1268F3497D1A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090422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090422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16586"/>
            <a:ext cx="2525150" cy="733806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6" y="1113606"/>
            <a:ext cx="6247397" cy="4029894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296162"/>
            <a:ext cx="2468880" cy="342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877824"/>
            <a:ext cx="2523744" cy="150876"/>
          </a:xfrm>
        </p:spPr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877824"/>
            <a:ext cx="5193792" cy="150876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877824"/>
            <a:ext cx="733864" cy="150876"/>
          </a:xfrm>
        </p:spPr>
        <p:txBody>
          <a:bodyPr/>
          <a:lstStyle/>
          <a:p>
            <a:pPr>
              <a:defRPr/>
            </a:pPr>
            <a:fld id="{3F726314-352D-4F7E-B471-1AE1CD833D1C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076921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1" y="0"/>
            <a:ext cx="9143999" cy="10753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938297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1394"/>
            <a:ext cx="8229600" cy="3469207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857749"/>
            <a:ext cx="2133600" cy="20574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7" y="4857749"/>
            <a:ext cx="5507719" cy="20574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4857749"/>
            <a:ext cx="733864" cy="20574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C6ADFD4C-D249-45E8-9B89-D4BB2756057C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youtube.com/watch?v=qHO9gARac-w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mtClean="0"/>
              <a:t>The Systems Stream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smtClean="0"/>
              <a:t>Welcome to Systems at Seneca College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9085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System Design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CA" sz="2400" dirty="0" smtClean="0"/>
              <a:t>How will our system work?</a:t>
            </a:r>
          </a:p>
          <a:p>
            <a:r>
              <a:rPr lang="en-CA" sz="2400" dirty="0" smtClean="0"/>
              <a:t>What is the ‘flow’ of input and output?</a:t>
            </a:r>
          </a:p>
          <a:p>
            <a:r>
              <a:rPr lang="en-CA" sz="2400" dirty="0" smtClean="0"/>
              <a:t>How does the user’s interaction affect the system’s behaviour?</a:t>
            </a:r>
          </a:p>
          <a:p>
            <a:r>
              <a:rPr lang="en-CA" sz="2400" dirty="0" smtClean="0"/>
              <a:t>What will the system look like?</a:t>
            </a:r>
          </a:p>
          <a:p>
            <a:r>
              <a:rPr lang="en-CA" sz="2400" dirty="0" smtClean="0"/>
              <a:t>How will data be stored?</a:t>
            </a:r>
            <a:endParaRPr lang="en-CA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4" t="2186" r="13924" b="1308"/>
          <a:stretch/>
        </p:blipFill>
        <p:spPr>
          <a:xfrm>
            <a:off x="4754880" y="1371600"/>
            <a:ext cx="4114800" cy="3474720"/>
          </a:xfrm>
        </p:spPr>
      </p:pic>
    </p:spTree>
    <p:extLst>
      <p:ext uri="{BB962C8B-B14F-4D97-AF65-F5344CB8AC3E}">
        <p14:creationId xmlns:p14="http://schemas.microsoft.com/office/powerpoint/2010/main" val="66466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System Design Deliverables</a:t>
            </a:r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6900476"/>
              </p:ext>
            </p:extLst>
          </p:nvPr>
        </p:nvGraphicFramePr>
        <p:xfrm>
          <a:off x="457200" y="1331913"/>
          <a:ext cx="6713537" cy="22402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579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n-CA" sz="20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 smtClean="0">
                          <a:latin typeface="Gill Sans MT" pitchFamily="34" charset="0"/>
                        </a:rPr>
                        <a:t>SYS 466</a:t>
                      </a:r>
                      <a:endParaRPr lang="en-CA" sz="2000" b="0" dirty="0">
                        <a:latin typeface="Gill Sans MT" pitchFamily="34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 smtClean="0">
                          <a:latin typeface="Gill Sans MT" pitchFamily="34" charset="0"/>
                        </a:rPr>
                        <a:t>PRJ 566</a:t>
                      </a:r>
                      <a:endParaRPr lang="en-CA" sz="2000" b="0" dirty="0">
                        <a:latin typeface="Gill Sans MT" pitchFamily="34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en-US" sz="2000" dirty="0" smtClean="0"/>
                        <a:t>System-Level Sequence Diagrams </a:t>
                      </a:r>
                      <a:endParaRPr lang="en-CA" sz="1800" dirty="0" smtClean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Wingdings" pitchFamily="2" charset="2"/>
                        </a:rPr>
                        <a:t>ü</a:t>
                      </a:r>
                      <a:endParaRPr lang="en-CA" sz="20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Wingdings" pitchFamily="2" charset="2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Wingdings" pitchFamily="2" charset="2"/>
                        </a:rPr>
                        <a:t>ü</a:t>
                      </a:r>
                      <a:endParaRPr lang="en-CA" sz="2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Wingdings" pitchFamily="2" charset="2"/>
                      </a:endParaRP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en-US" sz="2000" dirty="0" smtClean="0"/>
                        <a:t>Object-Level Sequence Diagrams </a:t>
                      </a:r>
                      <a:endParaRPr lang="en-CA" sz="2000" dirty="0" smtClean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Wingdings" pitchFamily="2" charset="2"/>
                        </a:rPr>
                        <a:t>ü</a:t>
                      </a:r>
                      <a:endParaRPr lang="en-CA" sz="2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Wingdings" pitchFamily="2" charset="2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Wingdings" pitchFamily="2" charset="2"/>
                        </a:rPr>
                        <a:t>ü</a:t>
                      </a:r>
                      <a:endParaRPr lang="en-CA" sz="2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Wingdings" pitchFamily="2" charset="2"/>
                      </a:endParaRP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en-US" sz="2000" dirty="0" smtClean="0"/>
                        <a:t>Class Diagrams </a:t>
                      </a:r>
                      <a:endParaRPr lang="en-CA" sz="2000" dirty="0" smtClean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Wingdings" pitchFamily="2" charset="2"/>
                        </a:rPr>
                        <a:t>ü</a:t>
                      </a:r>
                      <a:endParaRPr lang="en-CA" sz="2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Wingdings" pitchFamily="2" charset="2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Wingdings" pitchFamily="2" charset="2"/>
                        </a:rPr>
                        <a:t>ü</a:t>
                      </a:r>
                      <a:endParaRPr lang="en-CA" sz="2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Wingdings" pitchFamily="2" charset="2"/>
                      </a:endParaRP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en-US" sz="2000" dirty="0" smtClean="0"/>
                        <a:t>Screen Mock-ups </a:t>
                      </a:r>
                      <a:endParaRPr lang="en-CA" sz="2000" dirty="0" smtClean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CA" sz="2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Wingdings" pitchFamily="2" charset="2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Wingdings" pitchFamily="2" charset="2"/>
                        </a:rPr>
                        <a:t>ü</a:t>
                      </a:r>
                      <a:endParaRPr lang="en-CA" sz="2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Wingdings" pitchFamily="2" charset="2"/>
                      </a:endParaRP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en-US" sz="2000" dirty="0" smtClean="0"/>
                        <a:t>Database Design </a:t>
                      </a:r>
                      <a:endParaRPr lang="en-CA" sz="2000" dirty="0" smtClean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CA" sz="2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Wingdings" pitchFamily="2" charset="2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Wingdings" pitchFamily="2" charset="2"/>
                        </a:rPr>
                        <a:t>ü</a:t>
                      </a:r>
                      <a:endParaRPr lang="en-CA" sz="20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Wingdings" pitchFamily="2" charset="2"/>
                      </a:endParaRP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36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smtClean="0"/>
              <a:t>System Development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Build the system</a:t>
            </a:r>
          </a:p>
          <a:p>
            <a:r>
              <a:rPr lang="en-CA" dirty="0"/>
              <a:t>Create documentation</a:t>
            </a:r>
          </a:p>
          <a:p>
            <a:r>
              <a:rPr lang="en-CA" dirty="0" smtClean="0"/>
              <a:t>Test</a:t>
            </a:r>
          </a:p>
          <a:p>
            <a:r>
              <a:rPr lang="en-CA" dirty="0" smtClean="0"/>
              <a:t>Maintain</a:t>
            </a:r>
          </a:p>
          <a:p>
            <a:endParaRPr lang="en-CA" dirty="0" smtClean="0"/>
          </a:p>
          <a:p>
            <a:endParaRPr lang="en-C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0" t="3703" r="17614" b="4815"/>
          <a:stretch/>
        </p:blipFill>
        <p:spPr>
          <a:xfrm>
            <a:off x="4754880" y="1371600"/>
            <a:ext cx="4114800" cy="3474720"/>
          </a:xfrm>
        </p:spPr>
      </p:pic>
    </p:spTree>
    <p:extLst>
      <p:ext uri="{BB962C8B-B14F-4D97-AF65-F5344CB8AC3E}">
        <p14:creationId xmlns:p14="http://schemas.microsoft.com/office/powerpoint/2010/main" val="36553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4000" smtClean="0"/>
              <a:t>System Development Deliverables</a:t>
            </a:r>
            <a:endParaRPr lang="en-CA" sz="4000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0553651"/>
              </p:ext>
            </p:extLst>
          </p:nvPr>
        </p:nvGraphicFramePr>
        <p:xfrm>
          <a:off x="457200" y="1331913"/>
          <a:ext cx="5646737" cy="18669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579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n-CA" sz="20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 smtClean="0">
                          <a:latin typeface="Gill Sans MT" pitchFamily="34" charset="0"/>
                        </a:rPr>
                        <a:t>PRJ 666</a:t>
                      </a:r>
                      <a:endParaRPr lang="en-CA" sz="2000" b="0" dirty="0">
                        <a:latin typeface="Gill Sans MT" pitchFamily="34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en-US" sz="2000" dirty="0" smtClean="0"/>
                        <a:t>Program Code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Wingdings" pitchFamily="2" charset="2"/>
                        </a:rPr>
                        <a:t>ü</a:t>
                      </a:r>
                      <a:endParaRPr lang="en-CA" sz="2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Wingdings" pitchFamily="2" charset="2"/>
                      </a:endParaRP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en-US" sz="2000" dirty="0" smtClean="0"/>
                        <a:t>Documentation</a:t>
                      </a:r>
                      <a:endParaRPr lang="en-CA" sz="2000" dirty="0" smtClean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Wingdings" pitchFamily="2" charset="2"/>
                        </a:rPr>
                        <a:t>ü</a:t>
                      </a:r>
                      <a:endParaRPr lang="en-CA" sz="2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Wingdings" pitchFamily="2" charset="2"/>
                      </a:endParaRP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en-US" sz="2000" dirty="0" smtClean="0"/>
                        <a:t>Tested,</a:t>
                      </a:r>
                      <a:r>
                        <a:rPr lang="en-US" altLang="en-US" sz="2000" baseline="0" dirty="0" smtClean="0"/>
                        <a:t> Working System</a:t>
                      </a:r>
                      <a:endParaRPr lang="en-CA" sz="2000" dirty="0" smtClean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Wingdings" pitchFamily="2" charset="2"/>
                        </a:rPr>
                        <a:t>ü</a:t>
                      </a:r>
                      <a:endParaRPr lang="en-CA" sz="2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Wingdings" pitchFamily="2" charset="2"/>
                      </a:endParaRP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en-US" sz="2000" dirty="0" smtClean="0"/>
                        <a:t>User Documentation</a:t>
                      </a:r>
                      <a:endParaRPr lang="en-CA" sz="2000" dirty="0" smtClean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Wingdings" pitchFamily="2" charset="2"/>
                        </a:rPr>
                        <a:t>ü</a:t>
                      </a:r>
                      <a:endParaRPr lang="en-CA" sz="2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Wingdings" pitchFamily="2" charset="2"/>
                      </a:endParaRP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781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Why Develop Software?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en-US" sz="2400" dirty="0" smtClean="0"/>
              <a:t>Environments are rapidly changing</a:t>
            </a:r>
          </a:p>
          <a:p>
            <a:pPr lvl="1">
              <a:spcBef>
                <a:spcPts val="600"/>
              </a:spcBef>
            </a:pPr>
            <a:r>
              <a:rPr lang="en-US" altLang="en-US" sz="2000" dirty="0" smtClean="0"/>
              <a:t>New Operating Systems, changes to office workspaces</a:t>
            </a:r>
          </a:p>
          <a:p>
            <a:pPr>
              <a:spcBef>
                <a:spcPts val="600"/>
              </a:spcBef>
            </a:pPr>
            <a:r>
              <a:rPr lang="en-US" altLang="en-US" sz="2400" dirty="0" smtClean="0"/>
              <a:t>New technologies are frequently introduced</a:t>
            </a:r>
          </a:p>
          <a:p>
            <a:pPr lvl="1">
              <a:spcBef>
                <a:spcPts val="600"/>
              </a:spcBef>
            </a:pPr>
            <a:r>
              <a:rPr lang="en-US" altLang="en-US" sz="2000" dirty="0" smtClean="0"/>
              <a:t>Touch, speak, cloud, AR, VR… what’s next?</a:t>
            </a:r>
          </a:p>
          <a:p>
            <a:pPr>
              <a:spcBef>
                <a:spcPts val="600"/>
              </a:spcBef>
            </a:pPr>
            <a:r>
              <a:rPr lang="en-US" altLang="en-US" sz="2400" dirty="0" smtClean="0"/>
              <a:t>Companies merge and need to combine their systems</a:t>
            </a:r>
          </a:p>
          <a:p>
            <a:pPr lvl="1">
              <a:spcBef>
                <a:spcPts val="600"/>
              </a:spcBef>
            </a:pPr>
            <a:r>
              <a:rPr lang="en-US" altLang="en-US" sz="2000" dirty="0" smtClean="0"/>
              <a:t>Combine two separate </a:t>
            </a:r>
            <a:r>
              <a:rPr lang="en-US" altLang="en-US" sz="2000" dirty="0" err="1" smtClean="0"/>
              <a:t>databased</a:t>
            </a:r>
            <a:r>
              <a:rPr lang="en-US" altLang="en-US" sz="2000" dirty="0" smtClean="0"/>
              <a:t> systems</a:t>
            </a:r>
          </a:p>
          <a:p>
            <a:pPr>
              <a:spcBef>
                <a:spcPts val="600"/>
              </a:spcBef>
            </a:pPr>
            <a:r>
              <a:rPr lang="en-US" altLang="en-US" sz="2400" dirty="0" smtClean="0"/>
              <a:t>Governments pass new legislation or make changes to it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New tax codes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94807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3600" smtClean="0"/>
              <a:t>Typical Software Development Solutions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altLang="en-US" sz="2400" dirty="0" smtClean="0"/>
              <a:t>Customized</a:t>
            </a:r>
          </a:p>
          <a:p>
            <a:pPr lvl="1">
              <a:spcBef>
                <a:spcPts val="600"/>
              </a:spcBef>
            </a:pPr>
            <a:r>
              <a:rPr lang="en-US" altLang="en-US" sz="2000" dirty="0" smtClean="0"/>
              <a:t>Developed in-house</a:t>
            </a:r>
          </a:p>
          <a:p>
            <a:pPr lvl="1">
              <a:spcBef>
                <a:spcPts val="600"/>
              </a:spcBef>
            </a:pPr>
            <a:r>
              <a:rPr lang="en-US" altLang="en-US" sz="2000" dirty="0" smtClean="0"/>
              <a:t>Contracted out</a:t>
            </a:r>
          </a:p>
          <a:p>
            <a:pPr>
              <a:spcBef>
                <a:spcPts val="600"/>
              </a:spcBef>
            </a:pPr>
            <a:r>
              <a:rPr lang="en-US" altLang="en-US" sz="2400" dirty="0" smtClean="0"/>
              <a:t>Off-the-Shelf</a:t>
            </a:r>
          </a:p>
          <a:p>
            <a:pPr lvl="1">
              <a:spcBef>
                <a:spcPts val="600"/>
              </a:spcBef>
            </a:pPr>
            <a:r>
              <a:rPr lang="en-US" altLang="en-US" sz="2000" dirty="0" smtClean="0"/>
              <a:t>Turnkey</a:t>
            </a:r>
          </a:p>
          <a:p>
            <a:pPr>
              <a:spcBef>
                <a:spcPts val="600"/>
              </a:spcBef>
            </a:pPr>
            <a:r>
              <a:rPr lang="en-CA" sz="2400" dirty="0" smtClean="0"/>
              <a:t>Combination</a:t>
            </a:r>
          </a:p>
          <a:p>
            <a:pPr lvl="1">
              <a:spcBef>
                <a:spcPts val="600"/>
              </a:spcBef>
            </a:pPr>
            <a:r>
              <a:rPr lang="en-CA" sz="2000" dirty="0" smtClean="0"/>
              <a:t>Off-the-Shelf software with custom components</a:t>
            </a:r>
          </a:p>
          <a:p>
            <a:pPr lvl="1">
              <a:spcBef>
                <a:spcPts val="600"/>
              </a:spcBef>
            </a:pPr>
            <a:r>
              <a:rPr lang="en-CA" sz="2000" dirty="0" smtClean="0"/>
              <a:t>Customized Software with Off-the-Shelf components</a:t>
            </a:r>
            <a:endParaRPr lang="en-CA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750169" y="2133686"/>
            <a:ext cx="2667000" cy="101566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+mn-lt"/>
              </a:rPr>
              <a:t>There are Pros and Cons to each type of solution!</a:t>
            </a:r>
            <a:endParaRPr lang="en-CA" sz="2000" dirty="0">
              <a:latin typeface="+mn-lt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590800" y="1581150"/>
            <a:ext cx="3124200" cy="76200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</p:cNvCxnSpPr>
          <p:nvPr/>
        </p:nvCxnSpPr>
        <p:spPr>
          <a:xfrm flipH="1">
            <a:off x="2743200" y="2641518"/>
            <a:ext cx="3006969" cy="158831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743200" y="2959180"/>
            <a:ext cx="3006970" cy="67937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79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The SDLC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altLang="en-US" dirty="0" smtClean="0"/>
              <a:t>The Systems stream of courses provide the knowledge of the steps that need to be followed to successfully create a software solution from the </a:t>
            </a:r>
            <a:r>
              <a:rPr lang="en-US" altLang="en-US" b="1" dirty="0" smtClean="0">
                <a:solidFill>
                  <a:schemeClr val="accent1"/>
                </a:solidFill>
              </a:rPr>
              <a:t>inception of the idea to a working, fully operational system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5688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The SDLC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altLang="en-US" dirty="0"/>
              <a:t>T</a:t>
            </a:r>
            <a:r>
              <a:rPr lang="en-US" altLang="en-US" dirty="0" smtClean="0"/>
              <a:t>his </a:t>
            </a:r>
            <a:r>
              <a:rPr lang="en-US" altLang="en-US" dirty="0"/>
              <a:t>collection of steps is called the </a:t>
            </a:r>
            <a:r>
              <a:rPr lang="en-US" altLang="en-US" b="1" dirty="0">
                <a:solidFill>
                  <a:schemeClr val="accent5"/>
                </a:solidFill>
              </a:rPr>
              <a:t>Systems Development Life Cycle</a:t>
            </a:r>
            <a:r>
              <a:rPr lang="en-US" altLang="en-US" dirty="0"/>
              <a:t>.</a:t>
            </a:r>
          </a:p>
          <a:p>
            <a:pPr marL="118872" indent="0">
              <a:buNone/>
            </a:pPr>
            <a:endParaRPr lang="en-US" altLang="en-US" dirty="0" smtClean="0"/>
          </a:p>
          <a:p>
            <a:pPr marL="118872" indent="0">
              <a:buNone/>
            </a:pPr>
            <a:r>
              <a:rPr lang="en-US" altLang="en-US" dirty="0" smtClean="0"/>
              <a:t>We will revisit the SDLC in a future class.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790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89154"/>
            <a:ext cx="8013192" cy="1796796"/>
          </a:xfrm>
        </p:spPr>
        <p:txBody>
          <a:bodyPr/>
          <a:lstStyle/>
          <a:p>
            <a:r>
              <a:rPr lang="en-CA" smtClean="0"/>
              <a:t>What is a System?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4616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What is a System?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118872" indent="0">
              <a:buNone/>
            </a:pPr>
            <a:r>
              <a:rPr lang="en-US" altLang="en-US" dirty="0" smtClean="0"/>
              <a:t>A collection of inter-related components that collect, process and store input to provide as output the information needed to complete (business) tasks.</a:t>
            </a:r>
          </a:p>
          <a:p>
            <a:pPr marL="118872" indent="0">
              <a:buNone/>
            </a:pPr>
            <a:endParaRPr lang="en-US" altLang="en-US" dirty="0" smtClean="0"/>
          </a:p>
          <a:p>
            <a:pPr marL="118872" indent="0">
              <a:buNone/>
            </a:pPr>
            <a:r>
              <a:rPr lang="en-US" altLang="en-US" dirty="0" smtClean="0">
                <a:hlinkClick r:id="rId2" tooltip="View YouTube Video"/>
              </a:rPr>
              <a:t>The Falkirk Wheel</a:t>
            </a:r>
            <a:endParaRPr lang="en-US" altLang="en-US" dirty="0" smtClean="0"/>
          </a:p>
        </p:txBody>
      </p:sp>
      <p:pic>
        <p:nvPicPr>
          <p:cNvPr id="9" name="Content Placeholder 10"/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5" t="1654" r="14979" b="5001"/>
          <a:stretch/>
        </p:blipFill>
        <p:spPr>
          <a:xfrm>
            <a:off x="4754880" y="1371600"/>
            <a:ext cx="4114800" cy="3474720"/>
          </a:xfrm>
        </p:spPr>
      </p:pic>
    </p:spTree>
    <p:extLst>
      <p:ext uri="{BB962C8B-B14F-4D97-AF65-F5344CB8AC3E}">
        <p14:creationId xmlns:p14="http://schemas.microsoft.com/office/powerpoint/2010/main" val="20565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What is a Software System?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altLang="en-US" dirty="0" smtClean="0"/>
              <a:t>A combination of </a:t>
            </a:r>
            <a:r>
              <a:rPr lang="en-US" altLang="en-US" b="1" dirty="0" smtClean="0">
                <a:solidFill>
                  <a:schemeClr val="accent1"/>
                </a:solidFill>
              </a:rPr>
              <a:t>hardware</a:t>
            </a:r>
            <a:r>
              <a:rPr lang="en-US" altLang="en-US" dirty="0" smtClean="0"/>
              <a:t> and developed </a:t>
            </a:r>
            <a:r>
              <a:rPr lang="en-US" altLang="en-US" b="1" dirty="0" smtClean="0">
                <a:solidFill>
                  <a:schemeClr val="accent1"/>
                </a:solidFill>
              </a:rPr>
              <a:t>software</a:t>
            </a:r>
            <a:r>
              <a:rPr lang="en-US" altLang="en-US" dirty="0" smtClean="0"/>
              <a:t> that creates the </a:t>
            </a:r>
            <a:r>
              <a:rPr lang="en-US" altLang="en-US" b="1" dirty="0" smtClean="0">
                <a:solidFill>
                  <a:schemeClr val="accent1"/>
                </a:solidFill>
              </a:rPr>
              <a:t>solution</a:t>
            </a:r>
            <a:r>
              <a:rPr lang="en-US" altLang="en-US" dirty="0" smtClean="0"/>
              <a:t> to </a:t>
            </a:r>
            <a:r>
              <a:rPr lang="en-US" altLang="en-US" b="1" dirty="0" smtClean="0">
                <a:solidFill>
                  <a:schemeClr val="accent5"/>
                </a:solidFill>
              </a:rPr>
              <a:t>solve a problem or meet the needs </a:t>
            </a:r>
            <a:r>
              <a:rPr lang="en-US" altLang="en-US" dirty="0" smtClean="0"/>
              <a:t>(of a business)</a:t>
            </a:r>
          </a:p>
          <a:p>
            <a:pPr marL="118872" indent="0">
              <a:buNone/>
            </a:pPr>
            <a:endParaRPr lang="en-CA" dirty="0"/>
          </a:p>
        </p:txBody>
      </p:sp>
      <p:pic>
        <p:nvPicPr>
          <p:cNvPr id="11" name="Content Placeholder 8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3" t="358" r="20001" b="878"/>
          <a:stretch/>
        </p:blipFill>
        <p:spPr>
          <a:xfrm>
            <a:off x="4754880" y="1371600"/>
            <a:ext cx="4114800" cy="3474720"/>
          </a:xfrm>
        </p:spPr>
      </p:pic>
    </p:spTree>
    <p:extLst>
      <p:ext uri="{BB962C8B-B14F-4D97-AF65-F5344CB8AC3E}">
        <p14:creationId xmlns:p14="http://schemas.microsoft.com/office/powerpoint/2010/main" val="226017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is Software Development?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 smtClean="0"/>
              <a:t>Software Development implies developing some software</a:t>
            </a:r>
          </a:p>
          <a:p>
            <a:pPr lvl="1"/>
            <a:r>
              <a:rPr lang="en-US" altLang="en-US" dirty="0"/>
              <a:t>D</a:t>
            </a:r>
            <a:r>
              <a:rPr lang="en-US" altLang="en-US" dirty="0" smtClean="0"/>
              <a:t>oes not involve simply coding programs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Software is developed:</a:t>
            </a:r>
          </a:p>
          <a:p>
            <a:pPr lvl="1"/>
            <a:r>
              <a:rPr lang="en-US" altLang="en-US" dirty="0" smtClean="0"/>
              <a:t>to turn manual processes into automated processes</a:t>
            </a:r>
          </a:p>
          <a:p>
            <a:pPr lvl="1"/>
            <a:r>
              <a:rPr lang="en-US" altLang="en-US" dirty="0" smtClean="0"/>
              <a:t>to improve/enhance existing automated processes.</a:t>
            </a:r>
          </a:p>
        </p:txBody>
      </p:sp>
    </p:spTree>
    <p:extLst>
      <p:ext uri="{BB962C8B-B14F-4D97-AF65-F5344CB8AC3E}">
        <p14:creationId xmlns:p14="http://schemas.microsoft.com/office/powerpoint/2010/main" val="389775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600" dirty="0" smtClean="0"/>
              <a:t>What does this have to do with Systems?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altLang="en-US" dirty="0" smtClean="0"/>
              <a:t>Software Development entails understanding:</a:t>
            </a:r>
          </a:p>
          <a:p>
            <a:r>
              <a:rPr lang="en-US" altLang="en-US" dirty="0" smtClean="0"/>
              <a:t>how a business operates</a:t>
            </a:r>
          </a:p>
          <a:p>
            <a:r>
              <a:rPr lang="en-US" altLang="en-US" dirty="0" smtClean="0"/>
              <a:t>the problem to be solved</a:t>
            </a:r>
          </a:p>
          <a:p>
            <a:r>
              <a:rPr lang="en-US" altLang="en-US" dirty="0" smtClean="0"/>
              <a:t>that the solution to be developed will be of </a:t>
            </a:r>
            <a:r>
              <a:rPr lang="en-US" altLang="en-US" b="1" dirty="0" smtClean="0">
                <a:solidFill>
                  <a:schemeClr val="accent5"/>
                </a:solidFill>
              </a:rPr>
              <a:t>value</a:t>
            </a:r>
            <a:r>
              <a:rPr lang="en-US" altLang="en-US" dirty="0" smtClean="0"/>
              <a:t> to the business  </a:t>
            </a:r>
            <a:r>
              <a:rPr lang="en-US" altLang="en-US" sz="2000" dirty="0" smtClean="0"/>
              <a:t>(First ½ of SYS366)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380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49808" y="89154"/>
            <a:ext cx="8013192" cy="1796796"/>
          </a:xfrm>
        </p:spPr>
        <p:txBody>
          <a:bodyPr>
            <a:normAutofit/>
          </a:bodyPr>
          <a:lstStyle/>
          <a:p>
            <a:r>
              <a:rPr lang="en-CA" dirty="0" smtClean="0"/>
              <a:t>What you will learn in the Systems Stream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02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Systems Analysis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What goes into a system?</a:t>
            </a:r>
          </a:p>
          <a:p>
            <a:r>
              <a:rPr lang="en-CA" dirty="0" smtClean="0"/>
              <a:t>How do we determine what needs to be built?</a:t>
            </a:r>
          </a:p>
          <a:p>
            <a:r>
              <a:rPr lang="en-CA" dirty="0" smtClean="0"/>
              <a:t>Who is involved with these decisions?</a:t>
            </a:r>
          </a:p>
          <a:p>
            <a:endParaRPr lang="en-CA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0" t="398" r="13702" b="1195"/>
          <a:stretch/>
        </p:blipFill>
        <p:spPr>
          <a:xfrm>
            <a:off x="4754880" y="1371600"/>
            <a:ext cx="4114800" cy="3474720"/>
          </a:xfrm>
        </p:spPr>
      </p:pic>
    </p:spTree>
    <p:extLst>
      <p:ext uri="{BB962C8B-B14F-4D97-AF65-F5344CB8AC3E}">
        <p14:creationId xmlns:p14="http://schemas.microsoft.com/office/powerpoint/2010/main" val="366811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Systems Analysis Deliverables</a:t>
            </a:r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7170968"/>
              </p:ext>
            </p:extLst>
          </p:nvPr>
        </p:nvGraphicFramePr>
        <p:xfrm>
          <a:off x="457201" y="1331119"/>
          <a:ext cx="8229601" cy="28879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886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8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8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70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n-CA" sz="2000" dirty="0"/>
                    </a:p>
                  </a:txBody>
                  <a:tcPr marL="97555" marR="97555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 smtClean="0">
                          <a:latin typeface="Gill Sans MT" pitchFamily="34" charset="0"/>
                        </a:rPr>
                        <a:t>SYS 366</a:t>
                      </a:r>
                      <a:endParaRPr lang="en-CA" sz="2000" b="0" dirty="0">
                        <a:latin typeface="Gill Sans MT" pitchFamily="34" charset="0"/>
                      </a:endParaRPr>
                    </a:p>
                  </a:txBody>
                  <a:tcPr marL="97555" marR="97555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 smtClean="0">
                          <a:latin typeface="Gill Sans MT" pitchFamily="34" charset="0"/>
                        </a:rPr>
                        <a:t>SYS 466</a:t>
                      </a:r>
                      <a:endParaRPr lang="en-CA" sz="2000" b="0" dirty="0">
                        <a:latin typeface="Gill Sans MT" pitchFamily="34" charset="0"/>
                      </a:endParaRPr>
                    </a:p>
                  </a:txBody>
                  <a:tcPr marL="97555" marR="97555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0" dirty="0" smtClean="0">
                          <a:latin typeface="Gill Sans MT" pitchFamily="34" charset="0"/>
                        </a:rPr>
                        <a:t>PRJ 566</a:t>
                      </a:r>
                      <a:endParaRPr lang="en-CA" sz="2000" b="0" dirty="0">
                        <a:latin typeface="Gill Sans MT" pitchFamily="34" charset="0"/>
                      </a:endParaRPr>
                    </a:p>
                  </a:txBody>
                  <a:tcPr marL="97555" marR="97555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Business Use Case Diagrams </a:t>
                      </a:r>
                    </a:p>
                  </a:txBody>
                  <a:tcPr marL="97555" marR="97555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Wingdings" pitchFamily="2" charset="2"/>
                        </a:rPr>
                        <a:t>ü</a:t>
                      </a:r>
                      <a:endParaRPr lang="en-CA" sz="2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Wingdings" pitchFamily="2" charset="2"/>
                      </a:endParaRPr>
                    </a:p>
                  </a:txBody>
                  <a:tcPr marL="97555" marR="97555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CA" sz="2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Wingdings" pitchFamily="2" charset="2"/>
                      </a:endParaRPr>
                    </a:p>
                  </a:txBody>
                  <a:tcPr marL="97555" marR="97555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CA" sz="2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Wingdings" pitchFamily="2" charset="2"/>
                      </a:endParaRPr>
                    </a:p>
                  </a:txBody>
                  <a:tcPr marL="97555" marR="97555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Business Use Case Specifications </a:t>
                      </a:r>
                    </a:p>
                  </a:txBody>
                  <a:tcPr marL="97555" marR="97555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Wingdings" pitchFamily="2" charset="2"/>
                        </a:rPr>
                        <a:t>ü</a:t>
                      </a:r>
                      <a:endParaRPr lang="en-CA" sz="2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Wingdings" pitchFamily="2" charset="2"/>
                      </a:endParaRPr>
                    </a:p>
                  </a:txBody>
                  <a:tcPr marL="97555" marR="97555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CA" sz="2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Wingdings" pitchFamily="2" charset="2"/>
                      </a:endParaRPr>
                    </a:p>
                  </a:txBody>
                  <a:tcPr marL="97555" marR="97555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CA" sz="2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Wingdings" pitchFamily="2" charset="2"/>
                      </a:endParaRPr>
                    </a:p>
                  </a:txBody>
                  <a:tcPr marL="97555" marR="97555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Stakeholder Diagrams </a:t>
                      </a:r>
                    </a:p>
                  </a:txBody>
                  <a:tcPr marL="97555" marR="97555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Wingdings" pitchFamily="2" charset="2"/>
                        </a:rPr>
                        <a:t>ü</a:t>
                      </a:r>
                      <a:endParaRPr lang="en-CA" sz="2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Wingdings" pitchFamily="2" charset="2"/>
                      </a:endParaRPr>
                    </a:p>
                  </a:txBody>
                  <a:tcPr marL="97555" marR="97555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CA" sz="2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Wingdings" pitchFamily="2" charset="2"/>
                      </a:endParaRPr>
                    </a:p>
                  </a:txBody>
                  <a:tcPr marL="97555" marR="97555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CA" sz="2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Wingdings" pitchFamily="2" charset="2"/>
                      </a:endParaRPr>
                    </a:p>
                  </a:txBody>
                  <a:tcPr marL="97555" marR="97555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Systems Use Case Diagrams </a:t>
                      </a:r>
                    </a:p>
                  </a:txBody>
                  <a:tcPr marL="97555" marR="97555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Wingdings" pitchFamily="2" charset="2"/>
                        </a:rPr>
                        <a:t>ü</a:t>
                      </a:r>
                      <a:endParaRPr lang="en-CA" sz="2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Wingdings" pitchFamily="2" charset="2"/>
                      </a:endParaRPr>
                    </a:p>
                  </a:txBody>
                  <a:tcPr marL="97555" marR="97555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Wingdings" pitchFamily="2" charset="2"/>
                        </a:rPr>
                        <a:t>ü</a:t>
                      </a:r>
                      <a:endParaRPr lang="en-CA" sz="2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Wingdings" pitchFamily="2" charset="2"/>
                      </a:endParaRPr>
                    </a:p>
                  </a:txBody>
                  <a:tcPr marL="97555" marR="97555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Wingdings" pitchFamily="2" charset="2"/>
                        </a:rPr>
                        <a:t>ü</a:t>
                      </a:r>
                      <a:endParaRPr lang="en-CA" sz="2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Wingdings" pitchFamily="2" charset="2"/>
                      </a:endParaRPr>
                    </a:p>
                  </a:txBody>
                  <a:tcPr marL="97555" marR="97555" marT="34290" marB="34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Systems Use Case Descriptions </a:t>
                      </a:r>
                    </a:p>
                  </a:txBody>
                  <a:tcPr marL="97555" marR="97555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Wingdings" pitchFamily="2" charset="2"/>
                        </a:rPr>
                        <a:t>ü</a:t>
                      </a:r>
                      <a:endParaRPr lang="en-CA" sz="2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Wingdings" pitchFamily="2" charset="2"/>
                      </a:endParaRPr>
                    </a:p>
                  </a:txBody>
                  <a:tcPr marL="97555" marR="97555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Wingdings" pitchFamily="2" charset="2"/>
                        </a:rPr>
                        <a:t>ü</a:t>
                      </a:r>
                      <a:endParaRPr lang="en-CA" sz="2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Wingdings" pitchFamily="2" charset="2"/>
                      </a:endParaRPr>
                    </a:p>
                  </a:txBody>
                  <a:tcPr marL="97555" marR="97555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Wingdings" pitchFamily="2" charset="2"/>
                        </a:rPr>
                        <a:t>ü</a:t>
                      </a:r>
                      <a:endParaRPr lang="en-CA" sz="2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Wingdings" pitchFamily="2" charset="2"/>
                      </a:endParaRPr>
                    </a:p>
                  </a:txBody>
                  <a:tcPr marL="97555" marR="97555" marT="34290" marB="342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CA" sz="2000" dirty="0" smtClean="0"/>
                        <a:t>Project Initiation Document </a:t>
                      </a:r>
                      <a:br>
                        <a:rPr lang="en-CA" sz="2000" dirty="0" smtClean="0"/>
                      </a:br>
                      <a:r>
                        <a:rPr lang="en-CA" sz="1800" dirty="0" smtClean="0"/>
                        <a:t>outlining the requirements of the system </a:t>
                      </a:r>
                      <a:endParaRPr lang="en-CA" sz="2000" dirty="0" smtClean="0"/>
                    </a:p>
                  </a:txBody>
                  <a:tcPr marL="97555" marR="97555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Wingdings" pitchFamily="2" charset="2"/>
                        </a:rPr>
                        <a:t>ü</a:t>
                      </a:r>
                      <a:endParaRPr lang="en-CA" sz="2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Wingdings" pitchFamily="2" charset="2"/>
                      </a:endParaRPr>
                    </a:p>
                  </a:txBody>
                  <a:tcPr marL="97555" marR="97555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CA" sz="2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Wingdings" pitchFamily="2" charset="2"/>
                      </a:endParaRPr>
                    </a:p>
                  </a:txBody>
                  <a:tcPr marL="97555" marR="97555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Wingdings" pitchFamily="2" charset="2"/>
                        </a:rPr>
                        <a:t>ü</a:t>
                      </a:r>
                      <a:endParaRPr lang="en-CA" sz="2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Wingdings" pitchFamily="2" charset="2"/>
                      </a:endParaRPr>
                    </a:p>
                  </a:txBody>
                  <a:tcPr marL="97555" marR="97555" marT="34290" marB="3429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19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SYS366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207E39"/>
      </a:accent4>
      <a:accent5>
        <a:srgbClr val="474B78"/>
      </a:accent5>
      <a:accent6>
        <a:srgbClr val="7D3C4A"/>
      </a:accent6>
      <a:hlink>
        <a:srgbClr val="002060"/>
      </a:hlink>
      <a:folHlink>
        <a:srgbClr val="0000FF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22703</TotalTime>
  <Words>477</Words>
  <Application>Microsoft Office PowerPoint</Application>
  <PresentationFormat>On-screen Show (16:9)</PresentationFormat>
  <Paragraphs>109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Corbel</vt:lpstr>
      <vt:lpstr>Gill Sans MT</vt:lpstr>
      <vt:lpstr>Tahoma</vt:lpstr>
      <vt:lpstr>Times New Roman</vt:lpstr>
      <vt:lpstr>Wingdings</vt:lpstr>
      <vt:lpstr>Wingdings 2</vt:lpstr>
      <vt:lpstr>Wingdings 3</vt:lpstr>
      <vt:lpstr>Module</vt:lpstr>
      <vt:lpstr>The Systems Stream</vt:lpstr>
      <vt:lpstr>What is a System?</vt:lpstr>
      <vt:lpstr>What is a System?</vt:lpstr>
      <vt:lpstr>What is a Software System?</vt:lpstr>
      <vt:lpstr>What is Software Development?</vt:lpstr>
      <vt:lpstr>What does this have to do with Systems?</vt:lpstr>
      <vt:lpstr>What you will learn in the Systems Stream</vt:lpstr>
      <vt:lpstr>Systems Analysis</vt:lpstr>
      <vt:lpstr>Systems Analysis Deliverables</vt:lpstr>
      <vt:lpstr>System Design</vt:lpstr>
      <vt:lpstr>System Design Deliverables</vt:lpstr>
      <vt:lpstr>System Development</vt:lpstr>
      <vt:lpstr>System Development Deliverables</vt:lpstr>
      <vt:lpstr>Why Develop Software?</vt:lpstr>
      <vt:lpstr>Typical Software Development Solutions</vt:lpstr>
      <vt:lpstr>The SDLC</vt:lpstr>
      <vt:lpstr>The SDLC</vt:lpstr>
    </vt:vector>
  </TitlesOfParts>
  <Company>Seneca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margaret</dc:creator>
  <cp:lastModifiedBy>Cindy Laurin</cp:lastModifiedBy>
  <cp:revision>100</cp:revision>
  <dcterms:created xsi:type="dcterms:W3CDTF">2003-03-28T18:05:07Z</dcterms:created>
  <dcterms:modified xsi:type="dcterms:W3CDTF">2019-01-03T15:58:52Z</dcterms:modified>
</cp:coreProperties>
</file>