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78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958EB3D-07DE-400D-87F1-610BB575104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13850A7-A6FF-493B-A9B9-0457A69D089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EB3D-07DE-400D-87F1-610BB575104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50A7-A6FF-493B-A9B9-0457A69D08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EB3D-07DE-400D-87F1-610BB575104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50A7-A6FF-493B-A9B9-0457A69D08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EB3D-07DE-400D-87F1-610BB575104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50A7-A6FF-493B-A9B9-0457A69D08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958EB3D-07DE-400D-87F1-610BB575104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13850A7-A6FF-493B-A9B9-0457A69D08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EB3D-07DE-400D-87F1-610BB575104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50A7-A6FF-493B-A9B9-0457A69D08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EB3D-07DE-400D-87F1-610BB575104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50A7-A6FF-493B-A9B9-0457A69D089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EB3D-07DE-400D-87F1-610BB575104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50A7-A6FF-493B-A9B9-0457A69D089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EB3D-07DE-400D-87F1-610BB575104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50A7-A6FF-493B-A9B9-0457A69D089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EB3D-07DE-400D-87F1-610BB575104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50A7-A6FF-493B-A9B9-0457A69D08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EB3D-07DE-400D-87F1-610BB575104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850A7-A6FF-493B-A9B9-0457A69D08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58EB3D-07DE-400D-87F1-610BB5751047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3850A7-A6FF-493B-A9B9-0457A69D0897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Programming Fundamentals Using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Computers, Information, Compilers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</a:t>
            </a:r>
            <a:endParaRPr lang="en-US" dirty="0"/>
          </a:p>
        </p:txBody>
      </p:sp>
      <p:pic>
        <p:nvPicPr>
          <p:cNvPr id="22530" name="Picture 2" descr="Keyboard small clipart 300pixel size, free desig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676400"/>
            <a:ext cx="2225040" cy="1854200"/>
          </a:xfrm>
          <a:prstGeom prst="rect">
            <a:avLst/>
          </a:prstGeom>
          <a:noFill/>
        </p:spPr>
      </p:pic>
      <p:pic>
        <p:nvPicPr>
          <p:cNvPr id="22532" name="Picture 4" descr="Computer Monitor Clip 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657600"/>
            <a:ext cx="2708530" cy="2286000"/>
          </a:xfrm>
          <a:prstGeom prst="rect">
            <a:avLst/>
          </a:prstGeom>
          <a:noFill/>
        </p:spPr>
      </p:pic>
      <p:pic>
        <p:nvPicPr>
          <p:cNvPr id="22534" name="Picture 6" descr="Free to Use  Public Domain Computer Mouse Clip 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495800"/>
            <a:ext cx="2514600" cy="1779080"/>
          </a:xfrm>
          <a:prstGeom prst="rect">
            <a:avLst/>
          </a:prstGeom>
          <a:noFill/>
        </p:spPr>
      </p:pic>
      <p:pic>
        <p:nvPicPr>
          <p:cNvPr id="22536" name="Picture 8" descr="Hard disk hard drive clip art download 2 imag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1295400"/>
            <a:ext cx="1752600" cy="1752600"/>
          </a:xfrm>
          <a:prstGeom prst="rect">
            <a:avLst/>
          </a:prstGeom>
          <a:noFill/>
        </p:spPr>
      </p:pic>
      <p:pic>
        <p:nvPicPr>
          <p:cNvPr id="22538" name="Picture 10" descr="Hard disk flash drive clipart vector clip art free design im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57600" y="1447800"/>
            <a:ext cx="1524000" cy="1524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352800" y="3962400"/>
            <a:ext cx="2305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 communicates</a:t>
            </a:r>
          </a:p>
          <a:p>
            <a:r>
              <a:rPr lang="en-US" dirty="0" smtClean="0"/>
              <a:t>with devices using the</a:t>
            </a:r>
          </a:p>
          <a:p>
            <a:r>
              <a:rPr lang="en-US" dirty="0" smtClean="0"/>
              <a:t>bus.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Registers </a:t>
            </a:r>
            <a:r>
              <a:rPr lang="en-US" dirty="0" smtClean="0"/>
              <a:t>		~</a:t>
            </a:r>
            <a:r>
              <a:rPr lang="en-US" dirty="0"/>
              <a:t>10 nanoseconds</a:t>
            </a:r>
          </a:p>
          <a:p>
            <a:r>
              <a:rPr lang="en-US" dirty="0"/>
              <a:t>ROM and RAM </a:t>
            </a:r>
            <a:r>
              <a:rPr lang="en-US" dirty="0" smtClean="0"/>
              <a:t>	~</a:t>
            </a:r>
            <a:r>
              <a:rPr lang="en-US" dirty="0"/>
              <a:t>60 nanoseconds</a:t>
            </a:r>
          </a:p>
          <a:p>
            <a:r>
              <a:rPr lang="en-US" dirty="0"/>
              <a:t>Hard </a:t>
            </a:r>
            <a:r>
              <a:rPr lang="en-US" dirty="0" smtClean="0"/>
              <a:t>disk		~</a:t>
            </a:r>
            <a:r>
              <a:rPr lang="en-US" dirty="0"/>
              <a:t>12,000,000 nanoseconds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Your computer is a fancy programmable calculator</a:t>
            </a:r>
          </a:p>
          <a:p>
            <a:r>
              <a:rPr lang="en-US" dirty="0" smtClean="0"/>
              <a:t>You have to tell it what to do in terms of low level operations</a:t>
            </a:r>
          </a:p>
          <a:p>
            <a:pPr lvl="1"/>
            <a:r>
              <a:rPr lang="en-US" dirty="0" smtClean="0"/>
              <a:t>Load from memory into register</a:t>
            </a:r>
          </a:p>
          <a:p>
            <a:pPr lvl="1"/>
            <a:r>
              <a:rPr lang="en-US" dirty="0" smtClean="0"/>
              <a:t>Add two registers together</a:t>
            </a:r>
          </a:p>
          <a:p>
            <a:pPr lvl="1"/>
            <a:r>
              <a:rPr lang="en-US" dirty="0" smtClean="0"/>
              <a:t>Store a register into memory</a:t>
            </a:r>
          </a:p>
          <a:p>
            <a:pPr lvl="1"/>
            <a:r>
              <a:rPr lang="en-US" dirty="0" smtClean="0"/>
              <a:t>Compare the value of two registers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pic>
        <p:nvPicPr>
          <p:cNvPr id="23554" name="Picture 2" descr="https://scs.senecac.on.ca/~ipc144/pages/images/softwa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76400"/>
            <a:ext cx="5800725" cy="4143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All information is stored as</a:t>
            </a:r>
          </a:p>
          <a:p>
            <a:pPr lvl="1"/>
            <a:r>
              <a:rPr lang="en-US" dirty="0" smtClean="0"/>
              <a:t>Base 2 numbers</a:t>
            </a:r>
          </a:p>
          <a:p>
            <a:pPr lvl="1"/>
            <a:r>
              <a:rPr lang="en-US" dirty="0" smtClean="0"/>
              <a:t>In bits which are either 0 or 1</a:t>
            </a:r>
          </a:p>
          <a:p>
            <a:pPr lvl="1"/>
            <a:r>
              <a:rPr lang="en-US" dirty="0" smtClean="0"/>
              <a:t>In bytes which are 8 bits</a:t>
            </a:r>
          </a:p>
          <a:p>
            <a:pPr lvl="1"/>
            <a:r>
              <a:rPr lang="en-US" dirty="0" smtClean="0"/>
              <a:t>In words which are 2, 4 or 8 bytes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133600"/>
            <a:ext cx="2085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67200" y="2209800"/>
            <a:ext cx="317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byte can store 256 values (2</a:t>
            </a:r>
            <a:r>
              <a:rPr lang="en-US" baseline="30000" dirty="0" smtClean="0"/>
              <a:t>8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315296"/>
            <a:ext cx="1752600" cy="187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343400" y="3657600"/>
            <a:ext cx="2701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Strings of bits in a byte can</a:t>
            </a:r>
          </a:p>
          <a:p>
            <a:r>
              <a:rPr lang="en-US" dirty="0" smtClean="0"/>
              <a:t>represent numbers.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easily addressable unit of memory</a:t>
            </a:r>
          </a:p>
          <a:p>
            <a:pPr lvl="1"/>
            <a:r>
              <a:rPr lang="en-US" dirty="0" smtClean="0"/>
              <a:t>16 bits (1980’s)</a:t>
            </a:r>
          </a:p>
          <a:p>
            <a:pPr lvl="1"/>
            <a:r>
              <a:rPr lang="en-US" dirty="0" smtClean="0"/>
              <a:t>32 bits (1990-2010)</a:t>
            </a:r>
          </a:p>
          <a:p>
            <a:pPr lvl="1"/>
            <a:r>
              <a:rPr lang="en-US" dirty="0" smtClean="0"/>
              <a:t>64 bits (2010-)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base 16 number using the digits</a:t>
            </a:r>
          </a:p>
          <a:p>
            <a:pPr lvl="1"/>
            <a:r>
              <a:rPr lang="en-US" dirty="0" smtClean="0"/>
              <a:t>0-9, A,B,C,D,E,F</a:t>
            </a:r>
          </a:p>
          <a:p>
            <a:r>
              <a:rPr lang="en-US" dirty="0" smtClean="0"/>
              <a:t>Represents 4 bits of memory</a:t>
            </a:r>
          </a:p>
          <a:p>
            <a:r>
              <a:rPr lang="en-US" dirty="0" smtClean="0"/>
              <a:t>One byte is specified as 2 hex digits</a:t>
            </a:r>
          </a:p>
          <a:p>
            <a:r>
              <a:rPr lang="en-US" dirty="0" smtClean="0"/>
              <a:t>Use the prefix ‘0x’ in code before a hex number so the computer will know it is not base 10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Hexadecimal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57800" y="1600200"/>
            <a:ext cx="3429000" cy="4525963"/>
          </a:xfrm>
        </p:spPr>
        <p:txBody>
          <a:bodyPr/>
          <a:lstStyle/>
          <a:p>
            <a:r>
              <a:rPr lang="en-US" dirty="0" smtClean="0"/>
              <a:t>Every group of 4 bits becomes 1 hex digit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590800"/>
            <a:ext cx="2295525" cy="234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Memory is addressed in bytes from 0 up to the maximum memory you have</a:t>
            </a:r>
          </a:p>
          <a:p>
            <a:r>
              <a:rPr lang="en-US" dirty="0" smtClean="0"/>
              <a:t>This might be in several RAM chips</a:t>
            </a:r>
          </a:p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286000"/>
            <a:ext cx="35909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Computers</a:t>
            </a:r>
          </a:p>
          <a:p>
            <a:r>
              <a:rPr lang="en-US" dirty="0" smtClean="0"/>
              <a:t>Information</a:t>
            </a:r>
          </a:p>
          <a:p>
            <a:r>
              <a:rPr lang="en-US" dirty="0" smtClean="0"/>
              <a:t>compilers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590801"/>
            <a:ext cx="8229600" cy="1371600"/>
          </a:xfrm>
        </p:spPr>
        <p:txBody>
          <a:bodyPr/>
          <a:lstStyle/>
          <a:p>
            <a:r>
              <a:rPr lang="en-US" dirty="0" smtClean="0"/>
              <a:t>Memory is byte addressable</a:t>
            </a:r>
          </a:p>
          <a:p>
            <a:r>
              <a:rPr lang="en-US" dirty="0" smtClean="0"/>
              <a:t>For example, 4 gigabytes of RAM</a:t>
            </a:r>
          </a:p>
          <a:p>
            <a:pPr lvl="1"/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447800"/>
            <a:ext cx="60674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393" y="3810000"/>
            <a:ext cx="51457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Addressability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472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  <a:r>
                        <a:rPr lang="en-US" baseline="0" dirty="0" smtClean="0"/>
                        <a:t> size (bits)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Memory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32</a:t>
                      </a:r>
                      <a:r>
                        <a:rPr lang="en-US" dirty="0" smtClean="0"/>
                        <a:t>-1 = 4,294,967,295 (4 GB)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36</a:t>
                      </a:r>
                      <a:r>
                        <a:rPr lang="en-US" dirty="0" smtClean="0"/>
                        <a:t> – 1 = 68,719,476, 735 (64 GB)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64</a:t>
                      </a:r>
                      <a:r>
                        <a:rPr lang="en-US" dirty="0" smtClean="0"/>
                        <a:t> – 1 = 18,446,744,073,709,551,615 (64 GB)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429000"/>
            <a:ext cx="815834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Faults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Your program attempted</a:t>
            </a:r>
          </a:p>
          <a:p>
            <a:pPr lvl="1"/>
            <a:r>
              <a:rPr lang="en-US" dirty="0" smtClean="0"/>
              <a:t>To execute data as an instruction</a:t>
            </a:r>
          </a:p>
          <a:p>
            <a:pPr lvl="1"/>
            <a:r>
              <a:rPr lang="en-US" dirty="0" smtClean="0"/>
              <a:t>To load an instruction as data</a:t>
            </a:r>
          </a:p>
          <a:p>
            <a:r>
              <a:rPr lang="en-US" dirty="0" smtClean="0"/>
              <a:t>Some computer architectures mark the memory as writable or executable</a:t>
            </a:r>
          </a:p>
          <a:p>
            <a:r>
              <a:rPr lang="en-US" dirty="0" smtClean="0"/>
              <a:t>Others detect an illegal instruction</a:t>
            </a:r>
          </a:p>
          <a:p>
            <a:r>
              <a:rPr lang="en-US" dirty="0" smtClean="0"/>
              <a:t>If you access the wrong segment, you get a segmentation fault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24001"/>
            <a:ext cx="7924800" cy="3124200"/>
          </a:xfrm>
        </p:spPr>
        <p:txBody>
          <a:bodyPr/>
          <a:lstStyle/>
          <a:p>
            <a:r>
              <a:rPr lang="en-US" dirty="0" smtClean="0"/>
              <a:t>Computers understand binary machine instructions</a:t>
            </a:r>
          </a:p>
          <a:p>
            <a:r>
              <a:rPr lang="en-US" dirty="0" smtClean="0"/>
              <a:t>A compiler translates </a:t>
            </a:r>
          </a:p>
          <a:p>
            <a:pPr lvl="1"/>
            <a:r>
              <a:rPr lang="en-US" dirty="0" smtClean="0"/>
              <a:t>Programming language</a:t>
            </a:r>
          </a:p>
          <a:p>
            <a:pPr lvl="1"/>
            <a:r>
              <a:rPr lang="en-US" dirty="0" smtClean="0"/>
              <a:t>To machine language</a:t>
            </a:r>
            <a:endParaRPr lang="en-US" dirty="0"/>
          </a:p>
        </p:txBody>
      </p:sp>
      <p:pic>
        <p:nvPicPr>
          <p:cNvPr id="31746" name="Picture 2" descr="https://scs.senecac.on.ca/~ipc144/pages/images/languag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876799"/>
            <a:ext cx="4334771" cy="16892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Generations of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over 2500 languages</a:t>
            </a:r>
          </a:p>
          <a:p>
            <a:pPr lvl="1"/>
            <a:r>
              <a:rPr lang="en-US" dirty="0" smtClean="0"/>
              <a:t>Machine language – binary for the machine</a:t>
            </a:r>
          </a:p>
          <a:p>
            <a:pPr lvl="1"/>
            <a:r>
              <a:rPr lang="en-US" dirty="0" smtClean="0"/>
              <a:t>Assembly language – readable machine language</a:t>
            </a:r>
          </a:p>
          <a:p>
            <a:pPr lvl="1"/>
            <a:r>
              <a:rPr lang="en-US" dirty="0" smtClean="0"/>
              <a:t>Third generation languages – procedural instructions in C, C++, Java, etc.</a:t>
            </a:r>
          </a:p>
          <a:p>
            <a:pPr lvl="1"/>
            <a:r>
              <a:rPr lang="en-US" dirty="0" smtClean="0"/>
              <a:t>Fourth generation – declarative where you specify what needs to be done, not n=how to do it</a:t>
            </a:r>
          </a:p>
          <a:p>
            <a:pPr lvl="1"/>
            <a:r>
              <a:rPr lang="en-US" dirty="0" smtClean="0"/>
              <a:t>Fifth generation – AI, neural nets, etc.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 Programming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Procedural, third generation</a:t>
            </a:r>
          </a:p>
          <a:p>
            <a:r>
              <a:rPr lang="en-US" dirty="0" smtClean="0"/>
              <a:t>English-like</a:t>
            </a:r>
          </a:p>
          <a:p>
            <a:r>
              <a:rPr lang="en-US" dirty="0" smtClean="0"/>
              <a:t>Small number of keywords</a:t>
            </a:r>
          </a:p>
          <a:p>
            <a:r>
              <a:rPr lang="en-US" dirty="0" smtClean="0"/>
              <a:t>Lowest of the high-level languages</a:t>
            </a:r>
          </a:p>
          <a:p>
            <a:r>
              <a:rPr lang="en-US" dirty="0" smtClean="0"/>
              <a:t>Faster and more powerful than most languages</a:t>
            </a:r>
          </a:p>
          <a:p>
            <a:r>
              <a:rPr lang="en-US" dirty="0" smtClean="0"/>
              <a:t>Used to write operating systems and performance intensive applications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for Sieve of Eratosthenes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0.18 sec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 sec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sec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 Compiler</a:t>
            </a:r>
            <a:endParaRPr lang="en-US" dirty="0"/>
          </a:p>
        </p:txBody>
      </p:sp>
      <p:pic>
        <p:nvPicPr>
          <p:cNvPr id="36866" name="Picture 2" descr="https://scs.senecac.on.ca/~ipc144/pages/images/compil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05000"/>
            <a:ext cx="6134100" cy="4019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First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/* My first program // comments introducing the source file </a:t>
            </a:r>
            <a:r>
              <a:rPr lang="en-US" sz="2400" dirty="0" err="1" smtClean="0">
                <a:solidFill>
                  <a:srgbClr val="0070C0"/>
                </a:solidFill>
              </a:rPr>
              <a:t>hello.c</a:t>
            </a:r>
            <a:r>
              <a:rPr lang="en-US" sz="2400" dirty="0" smtClean="0">
                <a:solidFill>
                  <a:srgbClr val="0070C0"/>
                </a:solidFill>
              </a:rPr>
              <a:t> */ </a:t>
            </a:r>
          </a:p>
          <a:p>
            <a:pPr>
              <a:buNone/>
            </a:pPr>
            <a:r>
              <a:rPr lang="en-US" sz="2400" dirty="0" smtClean="0"/>
              <a:t>#include &lt;</a:t>
            </a:r>
            <a:r>
              <a:rPr lang="en-US" sz="2400" dirty="0" err="1" smtClean="0"/>
              <a:t>stdio.h</a:t>
            </a:r>
            <a:r>
              <a:rPr lang="en-US" sz="2400" dirty="0" smtClean="0"/>
              <a:t>&gt; </a:t>
            </a:r>
            <a:r>
              <a:rPr lang="en-US" sz="2400" dirty="0" smtClean="0">
                <a:solidFill>
                  <a:srgbClr val="0070C0"/>
                </a:solidFill>
              </a:rPr>
              <a:t>// information about the </a:t>
            </a:r>
            <a:r>
              <a:rPr lang="en-US" sz="2400" dirty="0" err="1" smtClean="0">
                <a:solidFill>
                  <a:srgbClr val="0070C0"/>
                </a:solidFill>
              </a:rPr>
              <a:t>printf</a:t>
            </a:r>
            <a:r>
              <a:rPr lang="en-US" sz="2400" dirty="0" smtClean="0">
                <a:solidFill>
                  <a:srgbClr val="0070C0"/>
                </a:solidFill>
              </a:rPr>
              <a:t> identifier  </a:t>
            </a:r>
          </a:p>
          <a:p>
            <a:pPr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main(void) </a:t>
            </a:r>
            <a:r>
              <a:rPr lang="en-US" sz="2400" dirty="0" smtClean="0">
                <a:solidFill>
                  <a:srgbClr val="0070C0"/>
                </a:solidFill>
              </a:rPr>
              <a:t>// the starting point of the program 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("This is C"); </a:t>
            </a:r>
            <a:r>
              <a:rPr lang="en-US" sz="2400" dirty="0" smtClean="0">
                <a:solidFill>
                  <a:srgbClr val="0070C0"/>
                </a:solidFill>
              </a:rPr>
              <a:t>// send output to the screen </a:t>
            </a:r>
          </a:p>
          <a:p>
            <a:pPr>
              <a:buNone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smtClean="0"/>
              <a:t>return 0</a:t>
            </a:r>
            <a:r>
              <a:rPr lang="en-US" sz="2400" dirty="0" smtClean="0">
                <a:solidFill>
                  <a:srgbClr val="0070C0"/>
                </a:solidFill>
              </a:rPr>
              <a:t>; // return control to the operating system 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on 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 smtClean="0"/>
              <a:t>The compiler is </a:t>
            </a:r>
            <a:r>
              <a:rPr lang="en-US" dirty="0" err="1" smtClean="0"/>
              <a:t>gcc</a:t>
            </a:r>
            <a:endParaRPr lang="en-US" dirty="0" smtClean="0"/>
          </a:p>
          <a:p>
            <a:r>
              <a:rPr lang="en-US" dirty="0" smtClean="0"/>
              <a:t>To compile </a:t>
            </a:r>
            <a:r>
              <a:rPr lang="en-US" dirty="0" err="1" smtClean="0"/>
              <a:t>hello.c</a:t>
            </a:r>
            <a:endParaRPr lang="en-US" dirty="0" smtClean="0"/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cc</a:t>
            </a:r>
            <a:r>
              <a:rPr lang="en-US" dirty="0" smtClean="0"/>
              <a:t> </a:t>
            </a:r>
            <a:r>
              <a:rPr lang="en-US" dirty="0" err="1" smtClean="0"/>
              <a:t>hello.c</a:t>
            </a:r>
            <a:endParaRPr lang="en-US" dirty="0"/>
          </a:p>
        </p:txBody>
      </p:sp>
      <p:pic>
        <p:nvPicPr>
          <p:cNvPr id="40962" name="Picture 2" descr="https://scs.senecac.on.ca/~ipc144/pages/images/gc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352800"/>
            <a:ext cx="6134100" cy="74295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14400" y="4876800"/>
            <a:ext cx="306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run the program type: </a:t>
            </a:r>
            <a:r>
              <a:rPr lang="en-US" dirty="0" err="1" smtClean="0"/>
              <a:t>a.out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</a:t>
            </a:r>
            <a:endParaRPr lang="en-US" dirty="0"/>
          </a:p>
        </p:txBody>
      </p:sp>
      <p:sp>
        <p:nvSpPr>
          <p:cNvPr id="10242" name="AutoShape 2" descr="Image result for cellphone clipart fre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4" name="Picture 4" descr="Cell Phone Clipart Free Download Clip Art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2362200"/>
            <a:ext cx="1417992" cy="1447800"/>
          </a:xfrm>
          <a:prstGeom prst="rect">
            <a:avLst/>
          </a:prstGeom>
          <a:noFill/>
        </p:spPr>
      </p:pic>
      <p:pic>
        <p:nvPicPr>
          <p:cNvPr id="10246" name="Picture 6" descr="Laptop clip art - vector clip art online, royalty free  public domai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676400"/>
            <a:ext cx="1792036" cy="1863593"/>
          </a:xfrm>
          <a:prstGeom prst="rect">
            <a:avLst/>
          </a:prstGeom>
          <a:noFill/>
        </p:spPr>
      </p:pic>
      <p:pic>
        <p:nvPicPr>
          <p:cNvPr id="10248" name="Picture 8" descr="Computer Clip Art Fre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228600" y="4343400"/>
            <a:ext cx="2579623" cy="2286191"/>
          </a:xfrm>
          <a:prstGeom prst="rect">
            <a:avLst/>
          </a:prstGeom>
          <a:noFill/>
        </p:spPr>
      </p:pic>
      <p:pic>
        <p:nvPicPr>
          <p:cNvPr id="10250" name="Picture 10" descr="Server Farm Clip Ar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2133600"/>
            <a:ext cx="2857500" cy="2085976"/>
          </a:xfrm>
          <a:prstGeom prst="rect">
            <a:avLst/>
          </a:prstGeom>
          <a:noFill/>
        </p:spPr>
      </p:pic>
      <p:pic>
        <p:nvPicPr>
          <p:cNvPr id="10252" name="Picture 12" descr="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4800600"/>
            <a:ext cx="2049199" cy="153828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276600" y="4343400"/>
            <a:ext cx="236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Computers come in</a:t>
            </a:r>
          </a:p>
          <a:p>
            <a:r>
              <a:rPr lang="en-US" dirty="0" smtClean="0"/>
              <a:t>many shapes and sizes.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 smtClean="0"/>
              <a:t>We can use the compiler </a:t>
            </a:r>
            <a:r>
              <a:rPr lang="en-US" dirty="0" err="1" smtClean="0"/>
              <a:t>cl</a:t>
            </a:r>
            <a:endParaRPr lang="en-US" dirty="0" smtClean="0"/>
          </a:p>
          <a:p>
            <a:pPr lvl="1"/>
            <a:r>
              <a:rPr lang="en-US" dirty="0" err="1" smtClean="0"/>
              <a:t>cl</a:t>
            </a:r>
            <a:r>
              <a:rPr lang="en-US" dirty="0" smtClean="0"/>
              <a:t> </a:t>
            </a:r>
            <a:r>
              <a:rPr lang="en-US" dirty="0" err="1" smtClean="0"/>
              <a:t>hello.c</a:t>
            </a:r>
            <a:endParaRPr lang="en-US" dirty="0"/>
          </a:p>
        </p:txBody>
      </p:sp>
      <p:pic>
        <p:nvPicPr>
          <p:cNvPr id="43010" name="Picture 2" descr="https://scs.senecac.on.ca/~ipc144/pages/images/c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895600"/>
            <a:ext cx="6134100" cy="74295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3000" y="4419600"/>
            <a:ext cx="18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run, type: hello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will also use Visual Studio on Windows</a:t>
            </a:r>
          </a:p>
          <a:p>
            <a:pPr lvl="1"/>
            <a:r>
              <a:rPr lang="en-US" dirty="0" smtClean="0"/>
              <a:t>This is an Integrated Development Environment</a:t>
            </a:r>
          </a:p>
          <a:p>
            <a:pPr lvl="1"/>
            <a:r>
              <a:rPr lang="en-US" dirty="0" smtClean="0"/>
              <a:t>Simplifies the process of programming</a:t>
            </a:r>
          </a:p>
          <a:p>
            <a:r>
              <a:rPr lang="en-US" dirty="0" smtClean="0"/>
              <a:t>You can download the community edition from </a:t>
            </a:r>
          </a:p>
          <a:p>
            <a:pPr lvl="1"/>
            <a:r>
              <a:rPr lang="en-US" dirty="0" smtClean="0"/>
              <a:t>https://visualstudio.microsoft.com/vs/community/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/* this is a</a:t>
            </a:r>
          </a:p>
          <a:p>
            <a:pPr>
              <a:buNone/>
            </a:pPr>
            <a:r>
              <a:rPr lang="en-US" dirty="0" smtClean="0"/>
              <a:t>Multi-line comment */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// anything after 2 slashes till end of line is a comment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Whitespace consists of</a:t>
            </a:r>
          </a:p>
          <a:p>
            <a:pPr lvl="1"/>
            <a:r>
              <a:rPr lang="en-US" dirty="0" smtClean="0"/>
              <a:t>Spaces, tabs, newlines, comments</a:t>
            </a:r>
          </a:p>
          <a:p>
            <a:r>
              <a:rPr lang="en-US" dirty="0" smtClean="0"/>
              <a:t>These can be inserted anywhere to increase readability</a:t>
            </a:r>
          </a:p>
          <a:p>
            <a:pPr lvl="1"/>
            <a:r>
              <a:rPr lang="en-US" dirty="0" smtClean="0"/>
              <a:t>Indent your lines</a:t>
            </a:r>
          </a:p>
          <a:p>
            <a:pPr lvl="1"/>
            <a:r>
              <a:rPr lang="en-US" dirty="0" smtClean="0"/>
              <a:t>Put blank lines between logical sections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your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Your program starts at a function called main</a:t>
            </a:r>
          </a:p>
          <a:p>
            <a:r>
              <a:rPr lang="en-US" dirty="0" smtClean="0"/>
              <a:t>You cannot call it anything else</a:t>
            </a:r>
          </a:p>
          <a:p>
            <a:pPr>
              <a:buNone/>
            </a:pP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main(void)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 lvl="1">
              <a:buNone/>
            </a:pPr>
            <a:r>
              <a:rPr lang="en-US" dirty="0" smtClean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sensitivity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 is case sensitive</a:t>
            </a:r>
          </a:p>
          <a:p>
            <a:pPr lvl="1"/>
            <a:r>
              <a:rPr lang="en-US" dirty="0" smtClean="0"/>
              <a:t>‘a’ is not the same as ‘A’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</a:t>
            </a:r>
            <a:endParaRPr lang="en-US" dirty="0"/>
          </a:p>
        </p:txBody>
      </p:sp>
      <p:pic>
        <p:nvPicPr>
          <p:cNvPr id="3" name="Picture 8" descr="Computer Clip Art Fre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1447800"/>
            <a:ext cx="2579623" cy="2286191"/>
          </a:xfrm>
          <a:prstGeom prst="rect">
            <a:avLst/>
          </a:prstGeom>
          <a:noFill/>
        </p:spPr>
      </p:pic>
      <p:pic>
        <p:nvPicPr>
          <p:cNvPr id="16386" name="Picture 2" descr="Medical Software Clipart Clip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4495800"/>
            <a:ext cx="1428750" cy="14287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2209800"/>
            <a:ext cx="439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Computers consist of</a:t>
            </a:r>
          </a:p>
          <a:p>
            <a:r>
              <a:rPr lang="en-US" dirty="0"/>
              <a:t>	</a:t>
            </a:r>
            <a:r>
              <a:rPr lang="en-US" dirty="0" smtClean="0"/>
              <a:t>hardware which runs the programs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4953000"/>
            <a:ext cx="441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Programs which tell the hardware what to do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pic>
        <p:nvPicPr>
          <p:cNvPr id="17410" name="Picture 2" descr="https://scs.senecac.on.ca/~ipc144/pages/images/programm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133600"/>
            <a:ext cx="5048250" cy="3238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Architecture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19600" y="1828800"/>
            <a:ext cx="3276600" cy="411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7800" y="2209800"/>
            <a:ext cx="128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Instructions</a:t>
            </a:r>
          </a:p>
          <a:p>
            <a:r>
              <a:rPr lang="en-US" dirty="0" smtClean="0"/>
              <a:t>01101011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0200" y="4495800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01011001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1981200"/>
            <a:ext cx="3195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1945 John von Neumann</a:t>
            </a:r>
          </a:p>
          <a:p>
            <a:r>
              <a:rPr lang="en-US" dirty="0" smtClean="0"/>
              <a:t>proposed an architecture in</a:t>
            </a:r>
          </a:p>
          <a:p>
            <a:r>
              <a:rPr lang="en-US" dirty="0" smtClean="0"/>
              <a:t>which instructions and data</a:t>
            </a:r>
          </a:p>
          <a:p>
            <a:r>
              <a:rPr lang="en-US" dirty="0" smtClean="0"/>
              <a:t>are stored in the same memory.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Computers</a:t>
            </a:r>
            <a:endParaRPr lang="en-US" dirty="0"/>
          </a:p>
        </p:txBody>
      </p:sp>
      <p:pic>
        <p:nvPicPr>
          <p:cNvPr id="18434" name="Picture 2" descr="https://scs.senecac.on.ca/~ipc144/pages/images/hardwa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057400"/>
            <a:ext cx="6877050" cy="3057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Memory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981200"/>
            <a:ext cx="4305922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ROM</a:t>
            </a:r>
          </a:p>
          <a:p>
            <a:r>
              <a:rPr lang="en-US" dirty="0" smtClean="0"/>
              <a:t>Read only memory</a:t>
            </a:r>
          </a:p>
          <a:p>
            <a:endParaRPr lang="en-US" dirty="0"/>
          </a:p>
          <a:p>
            <a:r>
              <a:rPr lang="en-US" dirty="0" smtClean="0"/>
              <a:t>Stores startup instructions for the computer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3657600"/>
            <a:ext cx="5932971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</a:p>
          <a:p>
            <a:r>
              <a:rPr lang="en-US" dirty="0" smtClean="0"/>
              <a:t>Random access memory</a:t>
            </a:r>
          </a:p>
          <a:p>
            <a:endParaRPr lang="en-US" dirty="0"/>
          </a:p>
          <a:p>
            <a:r>
              <a:rPr lang="en-US" dirty="0" smtClean="0"/>
              <a:t>Can be read and written and stores the instructions and data.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processing unit (CPU)</a:t>
            </a:r>
            <a:endParaRPr lang="en-US" dirty="0"/>
          </a:p>
        </p:txBody>
      </p:sp>
      <p:pic>
        <p:nvPicPr>
          <p:cNvPr id="20482" name="Picture 2" descr="https://scs.senecac.on.ca/~ipc144/pages/images/cp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1" y="2209800"/>
            <a:ext cx="3460686" cy="25146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830366" y="1981200"/>
            <a:ext cx="53136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Registers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high speed memory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a decode </a:t>
            </a:r>
            <a:r>
              <a:rPr lang="en-US" dirty="0" smtClean="0"/>
              <a:t>unit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fetches and decodes instructions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a control unit (CU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moves data between registers, RAM and devices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sends instructions to ALU or FPA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an arithmetic and logic unit (ALU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comparisons and integer calculations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a floating-point accelerator (FPA</a:t>
            </a:r>
            <a:r>
              <a:rPr lang="en-US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floating point calculations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1457</TotalTime>
  <Words>781</Words>
  <Application>Microsoft Office PowerPoint</Application>
  <PresentationFormat>On-screen Show (4:3)</PresentationFormat>
  <Paragraphs>180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Origin</vt:lpstr>
      <vt:lpstr>Programming Fundamentals Using C</vt:lpstr>
      <vt:lpstr>Contents</vt:lpstr>
      <vt:lpstr>Computers</vt:lpstr>
      <vt:lpstr>Computers</vt:lpstr>
      <vt:lpstr>Hardware</vt:lpstr>
      <vt:lpstr>Von Neumann Architecture</vt:lpstr>
      <vt:lpstr>Modern Computers</vt:lpstr>
      <vt:lpstr>Primary Memory</vt:lpstr>
      <vt:lpstr>Central processing unit (CPU)</vt:lpstr>
      <vt:lpstr>Devices</vt:lpstr>
      <vt:lpstr>Memory Speed</vt:lpstr>
      <vt:lpstr>Software</vt:lpstr>
      <vt:lpstr>Software</vt:lpstr>
      <vt:lpstr>Information</vt:lpstr>
      <vt:lpstr>Information</vt:lpstr>
      <vt:lpstr>Words</vt:lpstr>
      <vt:lpstr>Hexadecimal</vt:lpstr>
      <vt:lpstr>Hexadecimal</vt:lpstr>
      <vt:lpstr>Memory Model</vt:lpstr>
      <vt:lpstr>Addresses</vt:lpstr>
      <vt:lpstr>Limits of Addressability</vt:lpstr>
      <vt:lpstr>Segmentation Faults</vt:lpstr>
      <vt:lpstr>Compilers</vt:lpstr>
      <vt:lpstr>Generations of Languages</vt:lpstr>
      <vt:lpstr>The C Programming Language</vt:lpstr>
      <vt:lpstr>Speed of C</vt:lpstr>
      <vt:lpstr>The C Compiler</vt:lpstr>
      <vt:lpstr>Our First C Program</vt:lpstr>
      <vt:lpstr>C on Linux</vt:lpstr>
      <vt:lpstr>C on Windows</vt:lpstr>
      <vt:lpstr>Visual Studio</vt:lpstr>
      <vt:lpstr>Comments</vt:lpstr>
      <vt:lpstr>Whitespace</vt:lpstr>
      <vt:lpstr>Starting your program</vt:lpstr>
      <vt:lpstr>Case sensitivity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Using C</dc:title>
  <dc:creator>robson2</dc:creator>
  <cp:lastModifiedBy>robson2</cp:lastModifiedBy>
  <cp:revision>12</cp:revision>
  <dcterms:created xsi:type="dcterms:W3CDTF">2018-08-30T19:44:23Z</dcterms:created>
  <dcterms:modified xsi:type="dcterms:W3CDTF">2018-08-31T20:02:01Z</dcterms:modified>
</cp:coreProperties>
</file>