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0" r:id="rId3"/>
    <p:sldId id="258" r:id="rId4"/>
    <p:sldId id="261" r:id="rId5"/>
    <p:sldId id="262" r:id="rId6"/>
    <p:sldId id="263" r:id="rId7"/>
    <p:sldId id="271" r:id="rId8"/>
    <p:sldId id="272" r:id="rId9"/>
    <p:sldId id="264" r:id="rId10"/>
    <p:sldId id="265" r:id="rId11"/>
    <p:sldId id="267" r:id="rId12"/>
    <p:sldId id="269" r:id="rId13"/>
    <p:sldId id="270"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diq Basha" initials="SB" lastIdx="1" clrIdx="0">
    <p:extLst>
      <p:ext uri="{19B8F6BF-5375-455C-9EA6-DF929625EA0E}">
        <p15:presenceInfo xmlns:p15="http://schemas.microsoft.com/office/powerpoint/2012/main" userId="S-1-5-21-1645522239-2139871995-682003330-19583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1-08T23:38:56.315" idx="1">
    <p:pos x="10" y="10"/>
    <p:text/>
    <p:extLst>
      <p:ext uri="{C676402C-5697-4E1C-873F-D02D1690AC5C}">
        <p15:threadingInfo xmlns:p15="http://schemas.microsoft.com/office/powerpoint/2012/main" timeZoneBias="30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3/3/2021</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4.png"/><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7526" y="1882833"/>
            <a:ext cx="8915399" cy="2262781"/>
          </a:xfrm>
        </p:spPr>
        <p:txBody>
          <a:bodyPr/>
          <a:lstStyle/>
          <a:p>
            <a:r>
              <a:rPr lang="en-US" dirty="0" smtClean="0">
                <a:solidFill>
                  <a:schemeClr val="accent1">
                    <a:lumMod val="75000"/>
                  </a:schemeClr>
                </a:solidFill>
              </a:rPr>
              <a:t>           </a:t>
            </a:r>
            <a:r>
              <a:rPr lang="en-US" dirty="0" smtClean="0">
                <a:solidFill>
                  <a:schemeClr val="accent1">
                    <a:lumMod val="60000"/>
                    <a:lumOff val="40000"/>
                  </a:schemeClr>
                </a:solidFill>
                <a:latin typeface="Lucida Calligraphy" panose="03010101010101010101" pitchFamily="66" charset="0"/>
              </a:rPr>
              <a:t>Module-3</a:t>
            </a:r>
            <a:r>
              <a:rPr lang="en-US" dirty="0" smtClean="0"/>
              <a:t/>
            </a:r>
            <a:br>
              <a:rPr lang="en-US" dirty="0" smtClean="0"/>
            </a:br>
            <a:r>
              <a:rPr lang="en-US" dirty="0" smtClean="0"/>
              <a:t> </a:t>
            </a:r>
            <a:r>
              <a:rPr lang="en-US" dirty="0" smtClean="0">
                <a:solidFill>
                  <a:srgbClr val="00B0F0"/>
                </a:solidFill>
                <a:latin typeface="Bookman Old Style" panose="02050604050505020204" pitchFamily="18" charset="0"/>
              </a:rPr>
              <a:t>Streaming Replication</a:t>
            </a:r>
            <a:endParaRPr lang="en-CA" dirty="0">
              <a:solidFill>
                <a:srgbClr val="00B0F0"/>
              </a:solidFill>
              <a:latin typeface="Bookman Old Style" panose="02050604050505020204" pitchFamily="18" charset="0"/>
            </a:endParaRPr>
          </a:p>
        </p:txBody>
      </p:sp>
    </p:spTree>
    <p:extLst>
      <p:ext uri="{BB962C8B-B14F-4D97-AF65-F5344CB8AC3E}">
        <p14:creationId xmlns:p14="http://schemas.microsoft.com/office/powerpoint/2010/main" val="1544234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831273"/>
            <a:ext cx="8911687" cy="714894"/>
          </a:xfrm>
        </p:spPr>
        <p:txBody>
          <a:bodyPr>
            <a:normAutofit fontScale="90000"/>
          </a:bodyPr>
          <a:lstStyle/>
          <a:p>
            <a:r>
              <a:rPr lang="en-CA" sz="4000" b="1" dirty="0" smtClean="0">
                <a:latin typeface="Lucida Calligraphy" panose="03010101010101010101" pitchFamily="66" charset="0"/>
              </a:rPr>
              <a:t>Monitoring Scripts</a:t>
            </a:r>
            <a:r>
              <a:rPr lang="en-CA" b="1" dirty="0"/>
              <a:t/>
            </a:r>
            <a:br>
              <a:rPr lang="en-CA" b="1" dirty="0"/>
            </a:br>
            <a:r>
              <a:rPr lang="en-CA" b="1" dirty="0"/>
              <a:t/>
            </a:r>
            <a:br>
              <a:rPr lang="en-CA" b="1" dirty="0"/>
            </a:br>
            <a:r>
              <a:rPr lang="en-US" sz="4000" dirty="0">
                <a:latin typeface="Lucida Calligraphy" panose="03010101010101010101" pitchFamily="66" charset="0"/>
              </a:rPr>
              <a:t/>
            </a:r>
            <a:br>
              <a:rPr lang="en-US" sz="4000" dirty="0">
                <a:latin typeface="Lucida Calligraphy" panose="03010101010101010101" pitchFamily="66" charset="0"/>
              </a:rPr>
            </a:br>
            <a:endParaRPr lang="en-CA" sz="4000" dirty="0">
              <a:latin typeface="Lucida Calligraphy" panose="03010101010101010101" pitchFamily="66" charset="0"/>
            </a:endParaRPr>
          </a:p>
        </p:txBody>
      </p:sp>
      <p:sp>
        <p:nvSpPr>
          <p:cNvPr id="3" name="Content Placeholder 2"/>
          <p:cNvSpPr>
            <a:spLocks noGrp="1"/>
          </p:cNvSpPr>
          <p:nvPr>
            <p:ph idx="1"/>
          </p:nvPr>
        </p:nvSpPr>
        <p:spPr>
          <a:xfrm>
            <a:off x="2589212" y="1695796"/>
            <a:ext cx="8915400" cy="4488873"/>
          </a:xfrm>
        </p:spPr>
        <p:txBody>
          <a:bodyPr>
            <a:normAutofit fontScale="32500" lnSpcReduction="20000"/>
          </a:bodyPr>
          <a:lstStyle/>
          <a:p>
            <a:pPr marL="0" indent="0">
              <a:buNone/>
            </a:pPr>
            <a:r>
              <a:rPr lang="en-US" sz="6200" dirty="0" err="1">
                <a:latin typeface="Bookman Old Style" panose="02050604050505020204" pitchFamily="18" charset="0"/>
              </a:rPr>
              <a:t>P</a:t>
            </a:r>
            <a:r>
              <a:rPr lang="en-US" sz="6200" dirty="0" err="1" smtClean="0">
                <a:latin typeface="Bookman Old Style" panose="02050604050505020204" pitchFamily="18" charset="0"/>
              </a:rPr>
              <a:t>g_stat_replication</a:t>
            </a:r>
            <a:r>
              <a:rPr lang="en-US" sz="6200" dirty="0" smtClean="0">
                <a:latin typeface="Bookman Old Style" panose="02050604050505020204" pitchFamily="18" charset="0"/>
              </a:rPr>
              <a:t> </a:t>
            </a:r>
            <a:r>
              <a:rPr lang="en-US" sz="6200" dirty="0">
                <a:latin typeface="Bookman Old Style" panose="02050604050505020204" pitchFamily="18" charset="0"/>
              </a:rPr>
              <a:t>view </a:t>
            </a:r>
            <a:r>
              <a:rPr lang="en-US" sz="6200" dirty="0" smtClean="0">
                <a:latin typeface="Bookman Old Style" panose="02050604050505020204" pitchFamily="18" charset="0"/>
              </a:rPr>
              <a:t>(primary server)</a:t>
            </a:r>
            <a:endParaRPr lang="en-US" sz="6200" dirty="0">
              <a:latin typeface="Bookman Old Style" panose="02050604050505020204" pitchFamily="18" charset="0"/>
            </a:endParaRPr>
          </a:p>
          <a:p>
            <a:pPr marL="0" indent="0">
              <a:buNone/>
            </a:pPr>
            <a:r>
              <a:rPr lang="en-US" sz="3700" dirty="0" smtClean="0">
                <a:latin typeface="Bookman Old Style" panose="02050604050505020204" pitchFamily="18" charset="0"/>
              </a:rPr>
              <a:t>    </a:t>
            </a:r>
            <a:r>
              <a:rPr lang="en-US" sz="3700" dirty="0" err="1">
                <a:latin typeface="Bookman Old Style" panose="02050604050505020204" pitchFamily="18" charset="0"/>
              </a:rPr>
              <a:t>pid</a:t>
            </a:r>
            <a:r>
              <a:rPr lang="en-US" sz="3700" dirty="0">
                <a:latin typeface="Bookman Old Style" panose="02050604050505020204" pitchFamily="18" charset="0"/>
              </a:rPr>
              <a:t>:              Process id of </a:t>
            </a:r>
            <a:r>
              <a:rPr lang="en-US" sz="3700" dirty="0" err="1">
                <a:latin typeface="Bookman Old Style" panose="02050604050505020204" pitchFamily="18" charset="0"/>
              </a:rPr>
              <a:t>walsender</a:t>
            </a:r>
            <a:r>
              <a:rPr lang="en-US" sz="3700" dirty="0">
                <a:latin typeface="Bookman Old Style" panose="02050604050505020204" pitchFamily="18" charset="0"/>
              </a:rPr>
              <a:t> process</a:t>
            </a:r>
          </a:p>
          <a:p>
            <a:pPr marL="0" indent="0">
              <a:buNone/>
            </a:pPr>
            <a:r>
              <a:rPr lang="en-US" sz="3700" dirty="0">
                <a:latin typeface="Bookman Old Style" panose="02050604050505020204" pitchFamily="18" charset="0"/>
              </a:rPr>
              <a:t>   </a:t>
            </a:r>
            <a:r>
              <a:rPr lang="en-US" sz="3700" dirty="0" err="1">
                <a:latin typeface="Bookman Old Style" panose="02050604050505020204" pitchFamily="18" charset="0"/>
              </a:rPr>
              <a:t>usesysid</a:t>
            </a:r>
            <a:r>
              <a:rPr lang="en-US" sz="3700" dirty="0">
                <a:latin typeface="Bookman Old Style" panose="02050604050505020204" pitchFamily="18" charset="0"/>
              </a:rPr>
              <a:t>:         OID of user which is used for Streaming replication.</a:t>
            </a:r>
          </a:p>
          <a:p>
            <a:pPr marL="0" indent="0">
              <a:buNone/>
            </a:pPr>
            <a:r>
              <a:rPr lang="en-US" sz="3700" dirty="0">
                <a:latin typeface="Bookman Old Style" panose="02050604050505020204" pitchFamily="18" charset="0"/>
              </a:rPr>
              <a:t>   </a:t>
            </a:r>
            <a:r>
              <a:rPr lang="en-US" sz="3700" dirty="0" err="1">
                <a:latin typeface="Bookman Old Style" panose="02050604050505020204" pitchFamily="18" charset="0"/>
              </a:rPr>
              <a:t>usename</a:t>
            </a:r>
            <a:r>
              <a:rPr lang="en-US" sz="3700" dirty="0">
                <a:latin typeface="Bookman Old Style" panose="02050604050505020204" pitchFamily="18" charset="0"/>
              </a:rPr>
              <a:t>:          Name of user which is used for Streaming replication</a:t>
            </a:r>
          </a:p>
          <a:p>
            <a:pPr marL="0" indent="0">
              <a:buNone/>
            </a:pPr>
            <a:r>
              <a:rPr lang="en-US" sz="3700" dirty="0">
                <a:latin typeface="Bookman Old Style" panose="02050604050505020204" pitchFamily="18" charset="0"/>
              </a:rPr>
              <a:t>   </a:t>
            </a:r>
            <a:r>
              <a:rPr lang="en-US" sz="3700" dirty="0" err="1">
                <a:latin typeface="Bookman Old Style" panose="02050604050505020204" pitchFamily="18" charset="0"/>
              </a:rPr>
              <a:t>application_name</a:t>
            </a:r>
            <a:r>
              <a:rPr lang="en-US" sz="3700" dirty="0">
                <a:latin typeface="Bookman Old Style" panose="02050604050505020204" pitchFamily="18" charset="0"/>
              </a:rPr>
              <a:t>: Application name connected to Primary</a:t>
            </a:r>
          </a:p>
          <a:p>
            <a:pPr marL="0" indent="0">
              <a:buNone/>
            </a:pPr>
            <a:r>
              <a:rPr lang="en-US" sz="3700" dirty="0">
                <a:latin typeface="Bookman Old Style" panose="02050604050505020204" pitchFamily="18" charset="0"/>
              </a:rPr>
              <a:t>   </a:t>
            </a:r>
            <a:r>
              <a:rPr lang="en-US" sz="3700" dirty="0" err="1">
                <a:latin typeface="Bookman Old Style" panose="02050604050505020204" pitchFamily="18" charset="0"/>
              </a:rPr>
              <a:t>client_addr</a:t>
            </a:r>
            <a:r>
              <a:rPr lang="en-US" sz="3700" dirty="0">
                <a:latin typeface="Bookman Old Style" panose="02050604050505020204" pitchFamily="18" charset="0"/>
              </a:rPr>
              <a:t>:      Address of standby/streaming replication</a:t>
            </a:r>
          </a:p>
          <a:p>
            <a:pPr marL="0" indent="0">
              <a:buNone/>
            </a:pPr>
            <a:r>
              <a:rPr lang="en-US" sz="3700" dirty="0">
                <a:latin typeface="Bookman Old Style" panose="02050604050505020204" pitchFamily="18" charset="0"/>
              </a:rPr>
              <a:t>   </a:t>
            </a:r>
            <a:r>
              <a:rPr lang="en-US" sz="3700" dirty="0" err="1">
                <a:latin typeface="Bookman Old Style" panose="02050604050505020204" pitchFamily="18" charset="0"/>
              </a:rPr>
              <a:t>client_hostname</a:t>
            </a:r>
            <a:r>
              <a:rPr lang="en-US" sz="3700" dirty="0">
                <a:latin typeface="Bookman Old Style" panose="02050604050505020204" pitchFamily="18" charset="0"/>
              </a:rPr>
              <a:t>:  Hostname of standby.</a:t>
            </a:r>
          </a:p>
          <a:p>
            <a:pPr marL="0" indent="0">
              <a:buNone/>
            </a:pPr>
            <a:r>
              <a:rPr lang="en-US" sz="3700" dirty="0">
                <a:latin typeface="Bookman Old Style" panose="02050604050505020204" pitchFamily="18" charset="0"/>
              </a:rPr>
              <a:t>   </a:t>
            </a:r>
            <a:r>
              <a:rPr lang="en-US" sz="3700" dirty="0" err="1">
                <a:latin typeface="Bookman Old Style" panose="02050604050505020204" pitchFamily="18" charset="0"/>
              </a:rPr>
              <a:t>client_port</a:t>
            </a:r>
            <a:r>
              <a:rPr lang="en-US" sz="3700" dirty="0">
                <a:latin typeface="Bookman Old Style" panose="02050604050505020204" pitchFamily="18" charset="0"/>
              </a:rPr>
              <a:t>:      TCP port number on which standby communicating with WAL sender</a:t>
            </a:r>
          </a:p>
          <a:p>
            <a:pPr marL="0" indent="0">
              <a:buNone/>
            </a:pPr>
            <a:r>
              <a:rPr lang="en-US" sz="3700" dirty="0">
                <a:latin typeface="Bookman Old Style" panose="02050604050505020204" pitchFamily="18" charset="0"/>
              </a:rPr>
              <a:t>   </a:t>
            </a:r>
            <a:r>
              <a:rPr lang="en-US" sz="3700" dirty="0" err="1">
                <a:latin typeface="Bookman Old Style" panose="02050604050505020204" pitchFamily="18" charset="0"/>
              </a:rPr>
              <a:t>backend_start</a:t>
            </a:r>
            <a:r>
              <a:rPr lang="en-US" sz="3700" dirty="0">
                <a:latin typeface="Bookman Old Style" panose="02050604050505020204" pitchFamily="18" charset="0"/>
              </a:rPr>
              <a:t>:    Start time when SR connected to Primary.</a:t>
            </a:r>
          </a:p>
          <a:p>
            <a:pPr marL="0" indent="0">
              <a:buNone/>
            </a:pPr>
            <a:r>
              <a:rPr lang="en-US" sz="3700" dirty="0">
                <a:latin typeface="Bookman Old Style" panose="02050604050505020204" pitchFamily="18" charset="0"/>
              </a:rPr>
              <a:t>   state:            Current WAL sender state </a:t>
            </a:r>
            <a:r>
              <a:rPr lang="en-US" sz="3700" dirty="0" err="1">
                <a:latin typeface="Bookman Old Style" panose="02050604050505020204" pitchFamily="18" charset="0"/>
              </a:rPr>
              <a:t>i.e</a:t>
            </a:r>
            <a:r>
              <a:rPr lang="en-US" sz="3700" dirty="0">
                <a:latin typeface="Bookman Old Style" panose="02050604050505020204" pitchFamily="18" charset="0"/>
              </a:rPr>
              <a:t> streaming</a:t>
            </a:r>
          </a:p>
          <a:p>
            <a:pPr marL="0" indent="0">
              <a:buNone/>
            </a:pPr>
            <a:r>
              <a:rPr lang="en-US" sz="3700" dirty="0">
                <a:latin typeface="Bookman Old Style" panose="02050604050505020204" pitchFamily="18" charset="0"/>
              </a:rPr>
              <a:t>   </a:t>
            </a:r>
            <a:r>
              <a:rPr lang="en-US" sz="3700" dirty="0" err="1">
                <a:latin typeface="Bookman Old Style" panose="02050604050505020204" pitchFamily="18" charset="0"/>
              </a:rPr>
              <a:t>sent_location</a:t>
            </a:r>
            <a:r>
              <a:rPr lang="en-US" sz="3700" dirty="0">
                <a:latin typeface="Bookman Old Style" panose="02050604050505020204" pitchFamily="18" charset="0"/>
              </a:rPr>
              <a:t>:    Last transaction location sent to standby.</a:t>
            </a:r>
          </a:p>
          <a:p>
            <a:pPr marL="0" indent="0">
              <a:buNone/>
            </a:pPr>
            <a:r>
              <a:rPr lang="en-US" sz="3700" dirty="0">
                <a:latin typeface="Bookman Old Style" panose="02050604050505020204" pitchFamily="18" charset="0"/>
              </a:rPr>
              <a:t>   </a:t>
            </a:r>
            <a:r>
              <a:rPr lang="en-US" sz="3700" dirty="0" err="1">
                <a:latin typeface="Bookman Old Style" panose="02050604050505020204" pitchFamily="18" charset="0"/>
              </a:rPr>
              <a:t>write_location</a:t>
            </a:r>
            <a:r>
              <a:rPr lang="en-US" sz="3700" dirty="0">
                <a:latin typeface="Bookman Old Style" panose="02050604050505020204" pitchFamily="18" charset="0"/>
              </a:rPr>
              <a:t>:   Last transaction written on disk at standby</a:t>
            </a:r>
          </a:p>
          <a:p>
            <a:pPr marL="0" indent="0">
              <a:buNone/>
            </a:pPr>
            <a:r>
              <a:rPr lang="en-US" sz="3700" dirty="0">
                <a:latin typeface="Bookman Old Style" panose="02050604050505020204" pitchFamily="18" charset="0"/>
              </a:rPr>
              <a:t>   </a:t>
            </a:r>
            <a:r>
              <a:rPr lang="en-US" sz="3700" dirty="0" err="1">
                <a:latin typeface="Bookman Old Style" panose="02050604050505020204" pitchFamily="18" charset="0"/>
              </a:rPr>
              <a:t>flush_location</a:t>
            </a:r>
            <a:r>
              <a:rPr lang="en-US" sz="3700" dirty="0">
                <a:latin typeface="Bookman Old Style" panose="02050604050505020204" pitchFamily="18" charset="0"/>
              </a:rPr>
              <a:t>:   Last transaction flush on disk at standby.</a:t>
            </a:r>
          </a:p>
          <a:p>
            <a:pPr marL="0" indent="0">
              <a:buNone/>
            </a:pPr>
            <a:r>
              <a:rPr lang="en-US" sz="3700" dirty="0">
                <a:latin typeface="Bookman Old Style" panose="02050604050505020204" pitchFamily="18" charset="0"/>
              </a:rPr>
              <a:t>   </a:t>
            </a:r>
            <a:r>
              <a:rPr lang="en-US" sz="3700" dirty="0" err="1">
                <a:latin typeface="Bookman Old Style" panose="02050604050505020204" pitchFamily="18" charset="0"/>
              </a:rPr>
              <a:t>replay_location</a:t>
            </a:r>
            <a:r>
              <a:rPr lang="en-US" sz="3700" dirty="0">
                <a:latin typeface="Bookman Old Style" panose="02050604050505020204" pitchFamily="18" charset="0"/>
              </a:rPr>
              <a:t>:  Last transaction flush on disk at standby.</a:t>
            </a:r>
          </a:p>
          <a:p>
            <a:pPr marL="0" indent="0">
              <a:buNone/>
            </a:pPr>
            <a:r>
              <a:rPr lang="en-US" sz="3700" dirty="0">
                <a:latin typeface="Bookman Old Style" panose="02050604050505020204" pitchFamily="18" charset="0"/>
              </a:rPr>
              <a:t>   </a:t>
            </a:r>
            <a:r>
              <a:rPr lang="en-US" sz="3700" dirty="0" err="1">
                <a:latin typeface="Bookman Old Style" panose="02050604050505020204" pitchFamily="18" charset="0"/>
              </a:rPr>
              <a:t>sync_priority</a:t>
            </a:r>
            <a:r>
              <a:rPr lang="en-US" sz="3700" dirty="0">
                <a:latin typeface="Bookman Old Style" panose="02050604050505020204" pitchFamily="18" charset="0"/>
              </a:rPr>
              <a:t>:    Priority of standby server being chosen as synchronous standby</a:t>
            </a:r>
          </a:p>
          <a:p>
            <a:pPr marL="0" indent="0">
              <a:buNone/>
            </a:pPr>
            <a:r>
              <a:rPr lang="en-US" sz="3700" dirty="0">
                <a:latin typeface="Bookman Old Style" panose="02050604050505020204" pitchFamily="18" charset="0"/>
              </a:rPr>
              <a:t>   </a:t>
            </a:r>
            <a:r>
              <a:rPr lang="en-US" sz="3700" dirty="0" err="1">
                <a:latin typeface="Bookman Old Style" panose="02050604050505020204" pitchFamily="18" charset="0"/>
              </a:rPr>
              <a:t>sync_state</a:t>
            </a:r>
            <a:r>
              <a:rPr lang="en-US" sz="3700" dirty="0">
                <a:latin typeface="Bookman Old Style" panose="02050604050505020204" pitchFamily="18" charset="0"/>
              </a:rPr>
              <a:t>:       Sync State of standby (is it </a:t>
            </a:r>
            <a:r>
              <a:rPr lang="en-US" sz="3700" dirty="0" err="1">
                <a:latin typeface="Bookman Old Style" panose="02050604050505020204" pitchFamily="18" charset="0"/>
              </a:rPr>
              <a:t>async</a:t>
            </a:r>
            <a:r>
              <a:rPr lang="en-US" sz="3700" dirty="0">
                <a:latin typeface="Bookman Old Style" panose="02050604050505020204" pitchFamily="18" charset="0"/>
              </a:rPr>
              <a:t> or synchronous).</a:t>
            </a:r>
            <a:endParaRPr lang="en-CA" sz="3700" dirty="0">
              <a:latin typeface="Bookman Old Style" panose="02050604050505020204" pitchFamily="18" charset="0"/>
            </a:endParaRPr>
          </a:p>
        </p:txBody>
      </p:sp>
    </p:spTree>
    <p:extLst>
      <p:ext uri="{BB962C8B-B14F-4D97-AF65-F5344CB8AC3E}">
        <p14:creationId xmlns:p14="http://schemas.microsoft.com/office/powerpoint/2010/main" val="30886751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831273"/>
            <a:ext cx="8911687" cy="714894"/>
          </a:xfrm>
        </p:spPr>
        <p:txBody>
          <a:bodyPr>
            <a:normAutofit fontScale="90000"/>
          </a:bodyPr>
          <a:lstStyle/>
          <a:p>
            <a:r>
              <a:rPr lang="en-CA" sz="4000" b="1" dirty="0" err="1" smtClean="0">
                <a:latin typeface="Lucida Calligraphy" panose="03010101010101010101" pitchFamily="66" charset="0"/>
              </a:rPr>
              <a:t>Cont</a:t>
            </a:r>
            <a:r>
              <a:rPr lang="en-CA" sz="4000" b="1" dirty="0" smtClean="0">
                <a:latin typeface="Lucida Calligraphy" panose="03010101010101010101" pitchFamily="66" charset="0"/>
              </a:rPr>
              <a:t>….</a:t>
            </a:r>
            <a:r>
              <a:rPr lang="en-CA" b="1" dirty="0"/>
              <a:t/>
            </a:r>
            <a:br>
              <a:rPr lang="en-CA" b="1" dirty="0"/>
            </a:br>
            <a:r>
              <a:rPr lang="en-CA" b="1" dirty="0"/>
              <a:t/>
            </a:r>
            <a:br>
              <a:rPr lang="en-CA" b="1" dirty="0"/>
            </a:br>
            <a:r>
              <a:rPr lang="en-US" sz="4000" dirty="0">
                <a:latin typeface="Lucida Calligraphy" panose="03010101010101010101" pitchFamily="66" charset="0"/>
              </a:rPr>
              <a:t/>
            </a:r>
            <a:br>
              <a:rPr lang="en-US" sz="4000" dirty="0">
                <a:latin typeface="Lucida Calligraphy" panose="03010101010101010101" pitchFamily="66" charset="0"/>
              </a:rPr>
            </a:br>
            <a:endParaRPr lang="en-CA" sz="4000" dirty="0">
              <a:latin typeface="Lucida Calligraphy" panose="03010101010101010101" pitchFamily="66" charset="0"/>
            </a:endParaRPr>
          </a:p>
        </p:txBody>
      </p:sp>
      <p:sp>
        <p:nvSpPr>
          <p:cNvPr id="3" name="Content Placeholder 2"/>
          <p:cNvSpPr>
            <a:spLocks noGrp="1"/>
          </p:cNvSpPr>
          <p:nvPr>
            <p:ph idx="1"/>
          </p:nvPr>
        </p:nvSpPr>
        <p:spPr>
          <a:xfrm>
            <a:off x="2589212" y="2090056"/>
            <a:ext cx="8915400" cy="4094613"/>
          </a:xfrm>
        </p:spPr>
        <p:txBody>
          <a:bodyPr>
            <a:normAutofit fontScale="92500" lnSpcReduction="20000"/>
          </a:bodyPr>
          <a:lstStyle/>
          <a:p>
            <a:r>
              <a:rPr lang="en-US" dirty="0" smtClean="0">
                <a:latin typeface="Bookman Old Style" panose="02050604050505020204" pitchFamily="18" charset="0"/>
              </a:rPr>
              <a:t> </a:t>
            </a:r>
            <a:r>
              <a:rPr lang="en-US" sz="2000" dirty="0">
                <a:latin typeface="Bookman Old Style" panose="02050604050505020204" pitchFamily="18" charset="0"/>
              </a:rPr>
              <a:t>Function to check whether standby is in recovery mode or not.</a:t>
            </a:r>
          </a:p>
          <a:p>
            <a:pPr marL="0" indent="0">
              <a:buFont typeface="Wingdings 3" charset="2"/>
              <a:buNone/>
            </a:pPr>
            <a:r>
              <a:rPr lang="en-US" sz="2000" dirty="0">
                <a:latin typeface="Bookman Old Style" panose="02050604050505020204" pitchFamily="18" charset="0"/>
              </a:rPr>
              <a:t>       Select </a:t>
            </a:r>
            <a:r>
              <a:rPr lang="en-US" sz="2000" dirty="0" err="1">
                <a:latin typeface="Bookman Old Style" panose="02050604050505020204" pitchFamily="18" charset="0"/>
              </a:rPr>
              <a:t>pg_is_in_recovery</a:t>
            </a:r>
            <a:r>
              <a:rPr lang="en-US" sz="2000" dirty="0" smtClean="0">
                <a:latin typeface="Bookman Old Style" panose="02050604050505020204" pitchFamily="18" charset="0"/>
              </a:rPr>
              <a:t>();</a:t>
            </a:r>
          </a:p>
          <a:p>
            <a:r>
              <a:rPr lang="en-US" sz="2100" dirty="0">
                <a:latin typeface="Bookman Old Style" panose="02050604050505020204" pitchFamily="18" charset="0"/>
              </a:rPr>
              <a:t>The stats related to the incoming replication can be monitored </a:t>
            </a:r>
            <a:r>
              <a:rPr lang="en-US" sz="2100" dirty="0" smtClean="0">
                <a:latin typeface="Bookman Old Style" panose="02050604050505020204" pitchFamily="18" charset="0"/>
              </a:rPr>
              <a:t>using</a:t>
            </a:r>
            <a:endParaRPr lang="en-US" sz="2100" dirty="0">
              <a:latin typeface="Bookman Old Style" panose="02050604050505020204" pitchFamily="18" charset="0"/>
            </a:endParaRPr>
          </a:p>
          <a:p>
            <a:pPr marL="0" indent="0">
              <a:buNone/>
            </a:pPr>
            <a:r>
              <a:rPr lang="en-US" sz="2000" dirty="0" smtClean="0">
                <a:latin typeface="Bookman Old Style" panose="02050604050505020204" pitchFamily="18" charset="0"/>
              </a:rPr>
              <a:t>       Select </a:t>
            </a:r>
            <a:r>
              <a:rPr lang="en-US" sz="2000" dirty="0">
                <a:latin typeface="Bookman Old Style" panose="02050604050505020204" pitchFamily="18" charset="0"/>
              </a:rPr>
              <a:t>* FROM </a:t>
            </a:r>
            <a:r>
              <a:rPr lang="en-US" sz="2000" dirty="0" err="1">
                <a:latin typeface="Bookman Old Style" panose="02050604050505020204" pitchFamily="18" charset="0"/>
              </a:rPr>
              <a:t>pg_stat_wal_receiver</a:t>
            </a:r>
            <a:r>
              <a:rPr lang="en-US" sz="2000" dirty="0">
                <a:latin typeface="Bookman Old Style" panose="02050604050505020204" pitchFamily="18" charset="0"/>
              </a:rPr>
              <a:t>;</a:t>
            </a:r>
          </a:p>
          <a:p>
            <a:r>
              <a:rPr lang="en-US" sz="2000" dirty="0">
                <a:latin typeface="Bookman Old Style" panose="02050604050505020204" pitchFamily="18" charset="0"/>
              </a:rPr>
              <a:t>Get last write-ahead log location received and synced to disk by streaming replication. (Standby).</a:t>
            </a:r>
          </a:p>
          <a:p>
            <a:pPr marL="0" indent="0">
              <a:buNone/>
            </a:pPr>
            <a:r>
              <a:rPr lang="en-US" sz="2000" dirty="0">
                <a:latin typeface="Bookman Old Style" panose="02050604050505020204" pitchFamily="18" charset="0"/>
              </a:rPr>
              <a:t>      Select pg_last_wal_receive__</a:t>
            </a:r>
            <a:r>
              <a:rPr lang="en-US" sz="2000" dirty="0" err="1">
                <a:latin typeface="Bookman Old Style" panose="02050604050505020204" pitchFamily="18" charset="0"/>
              </a:rPr>
              <a:t>lsn</a:t>
            </a:r>
            <a:r>
              <a:rPr lang="en-US" sz="2000" dirty="0">
                <a:latin typeface="Bookman Old Style" panose="02050604050505020204" pitchFamily="18" charset="0"/>
              </a:rPr>
              <a:t>();</a:t>
            </a:r>
          </a:p>
          <a:p>
            <a:r>
              <a:rPr lang="en-US" sz="2000" dirty="0">
                <a:latin typeface="Bookman Old Style" panose="02050604050505020204" pitchFamily="18" charset="0"/>
              </a:rPr>
              <a:t>Get last write-ahead log location replayed during recovery. (Standby)   </a:t>
            </a:r>
          </a:p>
          <a:p>
            <a:pPr marL="0" indent="0">
              <a:buNone/>
            </a:pPr>
            <a:r>
              <a:rPr lang="en-US" sz="2000" dirty="0">
                <a:latin typeface="Bookman Old Style" panose="02050604050505020204" pitchFamily="18" charset="0"/>
              </a:rPr>
              <a:t>      Select </a:t>
            </a:r>
            <a:r>
              <a:rPr lang="en-US" sz="2000" dirty="0" err="1">
                <a:latin typeface="Bookman Old Style" panose="02050604050505020204" pitchFamily="18" charset="0"/>
              </a:rPr>
              <a:t>pg_last_wal_replay_lsn</a:t>
            </a:r>
            <a:r>
              <a:rPr lang="en-US" sz="2000" dirty="0">
                <a:latin typeface="Bookman Old Style" panose="02050604050505020204" pitchFamily="18" charset="0"/>
              </a:rPr>
              <a:t>();</a:t>
            </a:r>
          </a:p>
          <a:p>
            <a:r>
              <a:rPr lang="en-US" sz="2000" dirty="0">
                <a:latin typeface="Bookman Old Style" panose="02050604050505020204" pitchFamily="18" charset="0"/>
              </a:rPr>
              <a:t>Get time stamp of last transaction replayed during recovery. (Standby) </a:t>
            </a:r>
          </a:p>
          <a:p>
            <a:pPr marL="0" indent="0">
              <a:buNone/>
            </a:pPr>
            <a:r>
              <a:rPr lang="en-US" sz="2000" dirty="0">
                <a:latin typeface="Bookman Old Style" panose="02050604050505020204" pitchFamily="18" charset="0"/>
              </a:rPr>
              <a:t>     Select </a:t>
            </a:r>
            <a:r>
              <a:rPr lang="en-US" sz="2000" dirty="0" err="1">
                <a:latin typeface="Bookman Old Style" panose="02050604050505020204" pitchFamily="18" charset="0"/>
              </a:rPr>
              <a:t>pg_last_xact_replay_timestamp</a:t>
            </a:r>
            <a:r>
              <a:rPr lang="en-US" sz="2000" dirty="0">
                <a:latin typeface="Bookman Old Style" panose="02050604050505020204" pitchFamily="18" charset="0"/>
              </a:rPr>
              <a:t>();</a:t>
            </a:r>
          </a:p>
          <a:p>
            <a:pPr marL="0" indent="0">
              <a:buNone/>
            </a:pPr>
            <a:endParaRPr lang="en-CA" dirty="0">
              <a:latin typeface="Bookman Old Style" panose="02050604050505020204" pitchFamily="18" charset="0"/>
            </a:endParaRPr>
          </a:p>
        </p:txBody>
      </p:sp>
    </p:spTree>
    <p:extLst>
      <p:ext uri="{BB962C8B-B14F-4D97-AF65-F5344CB8AC3E}">
        <p14:creationId xmlns:p14="http://schemas.microsoft.com/office/powerpoint/2010/main" val="16901419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831273"/>
            <a:ext cx="8911687" cy="714894"/>
          </a:xfrm>
        </p:spPr>
        <p:txBody>
          <a:bodyPr>
            <a:normAutofit fontScale="90000"/>
          </a:bodyPr>
          <a:lstStyle/>
          <a:p>
            <a:r>
              <a:rPr lang="en-CA" sz="4000" b="1" dirty="0">
                <a:latin typeface="Lucida Calligraphy" panose="03010101010101010101" pitchFamily="66" charset="0"/>
              </a:rPr>
              <a:t>Synchronous Replication</a:t>
            </a:r>
            <a:r>
              <a:rPr lang="en-CA" b="1" dirty="0"/>
              <a:t/>
            </a:r>
            <a:br>
              <a:rPr lang="en-CA" b="1" dirty="0"/>
            </a:br>
            <a:r>
              <a:rPr lang="en-CA" b="1" dirty="0"/>
              <a:t/>
            </a:r>
            <a:br>
              <a:rPr lang="en-CA" b="1" dirty="0"/>
            </a:br>
            <a:r>
              <a:rPr lang="en-CA" b="1" dirty="0"/>
              <a:t/>
            </a:r>
            <a:br>
              <a:rPr lang="en-CA" b="1" dirty="0"/>
            </a:br>
            <a:r>
              <a:rPr lang="en-US" sz="4000" dirty="0">
                <a:latin typeface="Lucida Calligraphy" panose="03010101010101010101" pitchFamily="66" charset="0"/>
              </a:rPr>
              <a:t/>
            </a:r>
            <a:br>
              <a:rPr lang="en-US" sz="4000" dirty="0">
                <a:latin typeface="Lucida Calligraphy" panose="03010101010101010101" pitchFamily="66" charset="0"/>
              </a:rPr>
            </a:br>
            <a:endParaRPr lang="en-CA" sz="4000" dirty="0">
              <a:latin typeface="Lucida Calligraphy" panose="03010101010101010101" pitchFamily="66" charset="0"/>
            </a:endParaRPr>
          </a:p>
        </p:txBody>
      </p:sp>
      <p:sp>
        <p:nvSpPr>
          <p:cNvPr id="3" name="Content Placeholder 2"/>
          <p:cNvSpPr>
            <a:spLocks noGrp="1"/>
          </p:cNvSpPr>
          <p:nvPr>
            <p:ph idx="1"/>
          </p:nvPr>
        </p:nvSpPr>
        <p:spPr>
          <a:xfrm>
            <a:off x="2585499" y="1978429"/>
            <a:ext cx="8915400" cy="4488873"/>
          </a:xfrm>
        </p:spPr>
        <p:txBody>
          <a:bodyPr>
            <a:normAutofit/>
          </a:bodyPr>
          <a:lstStyle/>
          <a:p>
            <a:r>
              <a:rPr lang="en-US" sz="2000" dirty="0"/>
              <a:t>Synchronous replication offers the ability to commit a transaction (or write data) to the primary database and the standby/replica simultaneously.</a:t>
            </a:r>
          </a:p>
          <a:p>
            <a:r>
              <a:rPr lang="en-US" sz="2000" dirty="0"/>
              <a:t> Transaction are considered successful when all changes made by the transaction have been transferred to one or more synchronous standby servers.</a:t>
            </a:r>
          </a:p>
          <a:p>
            <a:r>
              <a:rPr lang="en-US" sz="2000" dirty="0" smtClean="0"/>
              <a:t>Syntax </a:t>
            </a:r>
            <a:r>
              <a:rPr lang="en-US" sz="2000" dirty="0"/>
              <a:t>to enable Synchronous </a:t>
            </a:r>
          </a:p>
          <a:p>
            <a:pPr marL="0" indent="0">
              <a:buNone/>
            </a:pPr>
            <a:r>
              <a:rPr lang="en-US" sz="2000" dirty="0" smtClean="0"/>
              <a:t>     </a:t>
            </a:r>
            <a:r>
              <a:rPr lang="da-DK" sz="2000" dirty="0"/>
              <a:t>ALTER </a:t>
            </a:r>
            <a:r>
              <a:rPr lang="da-DK" sz="2000" dirty="0" smtClean="0"/>
              <a:t>SYSTEM </a:t>
            </a:r>
            <a:r>
              <a:rPr lang="da-DK" sz="2000" dirty="0"/>
              <a:t>SET synchronous_standby_names TO  </a:t>
            </a:r>
            <a:r>
              <a:rPr lang="da-DK" sz="2000" dirty="0" smtClean="0"/>
              <a:t>'*‘</a:t>
            </a:r>
          </a:p>
          <a:p>
            <a:pPr marL="0" indent="0">
              <a:buNone/>
            </a:pPr>
            <a:r>
              <a:rPr lang="da-DK" sz="2000" dirty="0"/>
              <a:t> </a:t>
            </a:r>
            <a:r>
              <a:rPr lang="da-DK" sz="2000" dirty="0" smtClean="0"/>
              <a:t>    </a:t>
            </a:r>
            <a:r>
              <a:rPr lang="en-US" sz="2000" dirty="0"/>
              <a:t>Reload PostgreSQL 12 service to apply the new changes.</a:t>
            </a:r>
            <a:endParaRPr lang="da-DK" sz="2000" dirty="0"/>
          </a:p>
          <a:p>
            <a:endParaRPr lang="da-DK" sz="2000" dirty="0"/>
          </a:p>
          <a:p>
            <a:pPr marL="0" indent="0">
              <a:buNone/>
            </a:pPr>
            <a:endParaRPr lang="en-US" sz="2000" dirty="0"/>
          </a:p>
        </p:txBody>
      </p:sp>
    </p:spTree>
    <p:extLst>
      <p:ext uri="{BB962C8B-B14F-4D97-AF65-F5344CB8AC3E}">
        <p14:creationId xmlns:p14="http://schemas.microsoft.com/office/powerpoint/2010/main" val="41624185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831273"/>
            <a:ext cx="8911687" cy="714894"/>
          </a:xfrm>
        </p:spPr>
        <p:txBody>
          <a:bodyPr>
            <a:normAutofit fontScale="90000"/>
          </a:bodyPr>
          <a:lstStyle/>
          <a:p>
            <a:r>
              <a:rPr lang="en-CA" sz="4000" b="1" dirty="0" smtClean="0">
                <a:latin typeface="Lucida Calligraphy" panose="03010101010101010101" pitchFamily="66" charset="0"/>
              </a:rPr>
              <a:t>Streaming Failover</a:t>
            </a:r>
            <a:r>
              <a:rPr lang="en-CA" b="1" dirty="0"/>
              <a:t/>
            </a:r>
            <a:br>
              <a:rPr lang="en-CA" b="1" dirty="0"/>
            </a:br>
            <a:r>
              <a:rPr lang="en-CA" b="1" dirty="0"/>
              <a:t/>
            </a:r>
            <a:br>
              <a:rPr lang="en-CA" b="1" dirty="0"/>
            </a:br>
            <a:r>
              <a:rPr lang="en-CA" b="1" dirty="0"/>
              <a:t/>
            </a:r>
            <a:br>
              <a:rPr lang="en-CA" b="1" dirty="0"/>
            </a:br>
            <a:r>
              <a:rPr lang="en-US" sz="4000" dirty="0">
                <a:latin typeface="Lucida Calligraphy" panose="03010101010101010101" pitchFamily="66" charset="0"/>
              </a:rPr>
              <a:t/>
            </a:r>
            <a:br>
              <a:rPr lang="en-US" sz="4000" dirty="0">
                <a:latin typeface="Lucida Calligraphy" panose="03010101010101010101" pitchFamily="66" charset="0"/>
              </a:rPr>
            </a:br>
            <a:endParaRPr lang="en-CA" sz="4000" dirty="0">
              <a:latin typeface="Lucida Calligraphy" panose="03010101010101010101" pitchFamily="66" charset="0"/>
            </a:endParaRPr>
          </a:p>
        </p:txBody>
      </p:sp>
      <p:sp>
        <p:nvSpPr>
          <p:cNvPr id="3" name="Content Placeholder 2"/>
          <p:cNvSpPr>
            <a:spLocks noGrp="1"/>
          </p:cNvSpPr>
          <p:nvPr>
            <p:ph idx="1"/>
          </p:nvPr>
        </p:nvSpPr>
        <p:spPr>
          <a:xfrm>
            <a:off x="2585499" y="1978429"/>
            <a:ext cx="8915400" cy="4488873"/>
          </a:xfrm>
        </p:spPr>
        <p:txBody>
          <a:bodyPr>
            <a:normAutofit/>
          </a:bodyPr>
          <a:lstStyle/>
          <a:p>
            <a:r>
              <a:rPr lang="en-US" sz="2000" dirty="0">
                <a:latin typeface="Bookman Old Style" panose="02050604050505020204" pitchFamily="18" charset="0"/>
              </a:rPr>
              <a:t>Failover is the ability of a system to continue functioning even if some failure occurs.</a:t>
            </a:r>
          </a:p>
          <a:p>
            <a:r>
              <a:rPr lang="en-US" sz="2000" dirty="0">
                <a:latin typeface="Bookman Old Style" panose="02050604050505020204" pitchFamily="18" charset="0"/>
              </a:rPr>
              <a:t>Functioning of the system are assumed by secondary components if the primary components fail.</a:t>
            </a:r>
          </a:p>
          <a:p>
            <a:pPr lvl="0"/>
            <a:r>
              <a:rPr lang="en-US" sz="2000" dirty="0">
                <a:latin typeface="Bookman Old Style" panose="02050604050505020204" pitchFamily="18" charset="0"/>
              </a:rPr>
              <a:t>PostgreSQL in itself does </a:t>
            </a:r>
            <a:r>
              <a:rPr lang="en-US" dirty="0">
                <a:latin typeface="Bookman Old Style" panose="02050604050505020204" pitchFamily="18" charset="0"/>
              </a:rPr>
              <a:t>not provide an automatic failover solution.</a:t>
            </a:r>
          </a:p>
          <a:p>
            <a:pPr lvl="0"/>
            <a:r>
              <a:rPr lang="en-US" dirty="0">
                <a:latin typeface="Bookman Old Style" panose="02050604050505020204" pitchFamily="18" charset="0"/>
              </a:rPr>
              <a:t>We can manually failover </a:t>
            </a:r>
            <a:r>
              <a:rPr lang="en-US" dirty="0" err="1">
                <a:latin typeface="Bookman Old Style" panose="02050604050505020204" pitchFamily="18" charset="0"/>
              </a:rPr>
              <a:t>postgresql</a:t>
            </a:r>
            <a:r>
              <a:rPr lang="en-US" dirty="0">
                <a:latin typeface="Bookman Old Style" panose="02050604050505020204" pitchFamily="18" charset="0"/>
              </a:rPr>
              <a:t> from master to server using below mentioned methods:</a:t>
            </a:r>
          </a:p>
          <a:p>
            <a:pPr marL="0" lvl="0" indent="0">
              <a:buNone/>
            </a:pPr>
            <a:r>
              <a:rPr lang="en-US" dirty="0">
                <a:latin typeface="Bookman Old Style" panose="02050604050505020204" pitchFamily="18" charset="0"/>
              </a:rPr>
              <a:t>           ./</a:t>
            </a:r>
            <a:r>
              <a:rPr lang="en-US" dirty="0" err="1">
                <a:latin typeface="Bookman Old Style" panose="02050604050505020204" pitchFamily="18" charset="0"/>
              </a:rPr>
              <a:t>pg_ctl</a:t>
            </a:r>
            <a:r>
              <a:rPr lang="en-US" dirty="0">
                <a:latin typeface="Bookman Old Style" panose="02050604050505020204" pitchFamily="18" charset="0"/>
              </a:rPr>
              <a:t> promote -D /</a:t>
            </a:r>
            <a:r>
              <a:rPr lang="en-US" dirty="0" err="1">
                <a:latin typeface="Bookman Old Style" panose="02050604050505020204" pitchFamily="18" charset="0"/>
              </a:rPr>
              <a:t>var</a:t>
            </a:r>
            <a:r>
              <a:rPr lang="en-US" dirty="0">
                <a:latin typeface="Bookman Old Style" panose="02050604050505020204" pitchFamily="18" charset="0"/>
              </a:rPr>
              <a:t>/lib/</a:t>
            </a:r>
            <a:r>
              <a:rPr lang="en-US" dirty="0" err="1">
                <a:latin typeface="Bookman Old Style" panose="02050604050505020204" pitchFamily="18" charset="0"/>
              </a:rPr>
              <a:t>pgsql</a:t>
            </a:r>
            <a:r>
              <a:rPr lang="en-US" dirty="0">
                <a:latin typeface="Bookman Old Style" panose="02050604050505020204" pitchFamily="18" charset="0"/>
              </a:rPr>
              <a:t>/12/data</a:t>
            </a:r>
          </a:p>
          <a:p>
            <a:pPr marL="0" lvl="0" indent="0">
              <a:buNone/>
            </a:pPr>
            <a:r>
              <a:rPr lang="en-US" dirty="0">
                <a:latin typeface="Bookman Old Style" panose="02050604050505020204" pitchFamily="18" charset="0"/>
              </a:rPr>
              <a:t>           Create a trigger file with the file name and path specified by the </a:t>
            </a:r>
            <a:r>
              <a:rPr lang="en-US" dirty="0" err="1">
                <a:latin typeface="Bookman Old Style" panose="02050604050505020204" pitchFamily="18" charset="0"/>
              </a:rPr>
              <a:t>promote_trigger_file</a:t>
            </a:r>
            <a:r>
              <a:rPr lang="en-US" dirty="0">
                <a:latin typeface="Bookman Old Style" panose="02050604050505020204" pitchFamily="18" charset="0"/>
              </a:rPr>
              <a:t>.</a:t>
            </a:r>
          </a:p>
          <a:p>
            <a:pPr marL="0" lvl="0" indent="0">
              <a:buNone/>
            </a:pPr>
            <a:r>
              <a:rPr lang="en-US" dirty="0">
                <a:latin typeface="Bookman Old Style" panose="02050604050505020204" pitchFamily="18" charset="0"/>
              </a:rPr>
              <a:t>           SELECT </a:t>
            </a:r>
            <a:r>
              <a:rPr lang="en-US" dirty="0" err="1">
                <a:latin typeface="Bookman Old Style" panose="02050604050505020204" pitchFamily="18" charset="0"/>
              </a:rPr>
              <a:t>pg_promote</a:t>
            </a:r>
            <a:r>
              <a:rPr lang="en-US" dirty="0">
                <a:latin typeface="Bookman Old Style" panose="02050604050505020204" pitchFamily="18" charset="0"/>
              </a:rPr>
              <a:t>(); </a:t>
            </a:r>
            <a:endParaRPr lang="en-CA" dirty="0"/>
          </a:p>
          <a:p>
            <a:pPr marL="0" lvl="0" indent="0">
              <a:buNone/>
            </a:pPr>
            <a:r>
              <a:rPr lang="en-US" dirty="0">
                <a:latin typeface="Bookman Old Style" panose="02050604050505020204" pitchFamily="18" charset="0"/>
              </a:rPr>
              <a:t> </a:t>
            </a:r>
          </a:p>
          <a:p>
            <a:pPr marL="0" indent="0">
              <a:buNone/>
            </a:pPr>
            <a:endParaRPr lang="en-US" dirty="0"/>
          </a:p>
        </p:txBody>
      </p:sp>
    </p:spTree>
    <p:extLst>
      <p:ext uri="{BB962C8B-B14F-4D97-AF65-F5344CB8AC3E}">
        <p14:creationId xmlns:p14="http://schemas.microsoft.com/office/powerpoint/2010/main" val="15554663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715789" y="2978327"/>
            <a:ext cx="6028143" cy="83099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Lucida Calligraphy" panose="03010101010101010101" pitchFamily="66" charset="0"/>
                <a:ea typeface="+mn-ea"/>
                <a:cs typeface="+mn-cs"/>
              </a:rPr>
              <a:t> </a:t>
            </a:r>
            <a:r>
              <a:rPr kumimoji="0" lang="en-US" sz="4800" b="0" i="0" u="none" strike="noStrike" kern="1200" cap="none" spc="0" normalizeH="0" baseline="0" noProof="0" dirty="0">
                <a:ln>
                  <a:noFill/>
                </a:ln>
                <a:solidFill>
                  <a:prstClr val="black"/>
                </a:solidFill>
                <a:effectLst/>
                <a:uLnTx/>
                <a:uFillTx/>
                <a:latin typeface="Lucida Calligraphy" panose="03010101010101010101" pitchFamily="66" charset="0"/>
                <a:ea typeface="+mn-ea"/>
                <a:cs typeface="+mn-cs"/>
              </a:rPr>
              <a:t>Thank you. </a:t>
            </a:r>
            <a:r>
              <a:rPr kumimoji="0" lang="en-US" sz="4800" b="0" i="0" u="none" strike="noStrike" kern="1200" cap="none" spc="0" normalizeH="0" baseline="0" noProof="0" dirty="0">
                <a:ln>
                  <a:noFill/>
                </a:ln>
                <a:solidFill>
                  <a:prstClr val="black"/>
                </a:solidFill>
                <a:effectLst/>
                <a:uLnTx/>
                <a:uFillTx/>
                <a:latin typeface="Lucida Calligraphy" panose="03010101010101010101" pitchFamily="66" charset="0"/>
                <a:ea typeface="+mn-ea"/>
                <a:cs typeface="+mn-cs"/>
                <a:sym typeface="Wingdings" panose="05000000000000000000" pitchFamily="2" charset="2"/>
              </a:rPr>
              <a:t></a:t>
            </a:r>
            <a:endParaRPr kumimoji="0" lang="en-CA" sz="4800" b="0" i="0" u="none" strike="noStrike" kern="1200" cap="none" spc="0" normalizeH="0" baseline="0" noProof="0" dirty="0">
              <a:ln>
                <a:noFill/>
              </a:ln>
              <a:solidFill>
                <a:prstClr val="black"/>
              </a:solidFill>
              <a:effectLst/>
              <a:uLnTx/>
              <a:uFillTx/>
              <a:latin typeface="Lucida Calligraphy" panose="03010101010101010101" pitchFamily="66" charset="0"/>
              <a:ea typeface="+mn-ea"/>
              <a:cs typeface="+mn-cs"/>
            </a:endParaRPr>
          </a:p>
        </p:txBody>
      </p:sp>
    </p:spTree>
    <p:extLst>
      <p:ext uri="{BB962C8B-B14F-4D97-AF65-F5344CB8AC3E}">
        <p14:creationId xmlns:p14="http://schemas.microsoft.com/office/powerpoint/2010/main" val="26738476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smtClean="0">
                <a:latin typeface="Lucida Calligraphy" panose="03010101010101010101" pitchFamily="66" charset="0"/>
              </a:rPr>
              <a:t>Module Objective</a:t>
            </a:r>
            <a:endParaRPr lang="en-CA" dirty="0">
              <a:latin typeface="Lucida Calligraphy" panose="03010101010101010101" pitchFamily="66" charset="0"/>
            </a:endParaRPr>
          </a:p>
        </p:txBody>
      </p:sp>
      <p:sp>
        <p:nvSpPr>
          <p:cNvPr id="3" name="Content Placeholder 2"/>
          <p:cNvSpPr>
            <a:spLocks noGrp="1"/>
          </p:cNvSpPr>
          <p:nvPr>
            <p:ph idx="1"/>
          </p:nvPr>
        </p:nvSpPr>
        <p:spPr/>
        <p:txBody>
          <a:bodyPr>
            <a:normAutofit lnSpcReduction="10000"/>
          </a:bodyPr>
          <a:lstStyle/>
          <a:p>
            <a:r>
              <a:rPr lang="en-US" sz="2400" dirty="0" smtClean="0">
                <a:latin typeface="Bookman Old Style" panose="02050604050505020204" pitchFamily="18" charset="0"/>
              </a:rPr>
              <a:t>Introduction to Streaming Replication</a:t>
            </a:r>
          </a:p>
          <a:p>
            <a:r>
              <a:rPr lang="en-US" sz="2400" dirty="0" smtClean="0">
                <a:latin typeface="Bookman Old Style" panose="02050604050505020204" pitchFamily="18" charset="0"/>
              </a:rPr>
              <a:t>Streaming Architecture</a:t>
            </a:r>
          </a:p>
          <a:p>
            <a:r>
              <a:rPr lang="en-US" sz="2400" dirty="0" smtClean="0">
                <a:latin typeface="Bookman Old Style" panose="02050604050505020204" pitchFamily="18" charset="0"/>
              </a:rPr>
              <a:t>Replication Parameters</a:t>
            </a:r>
          </a:p>
          <a:p>
            <a:r>
              <a:rPr lang="en-US" sz="2400" dirty="0" smtClean="0">
                <a:latin typeface="Bookman Old Style" panose="02050604050505020204" pitchFamily="18" charset="0"/>
              </a:rPr>
              <a:t>Replication Slots</a:t>
            </a:r>
          </a:p>
          <a:p>
            <a:r>
              <a:rPr lang="en-CA" sz="2400" dirty="0">
                <a:latin typeface="Bookman Old Style" panose="02050604050505020204" pitchFamily="18" charset="0"/>
              </a:rPr>
              <a:t>Synchronous Replication</a:t>
            </a:r>
            <a:endParaRPr lang="en-US" sz="2400" dirty="0">
              <a:latin typeface="Bookman Old Style" panose="02050604050505020204" pitchFamily="18" charset="0"/>
            </a:endParaRPr>
          </a:p>
          <a:p>
            <a:r>
              <a:rPr lang="en-US" sz="2400" dirty="0" smtClean="0">
                <a:latin typeface="Bookman Old Style" panose="02050604050505020204" pitchFamily="18" charset="0"/>
              </a:rPr>
              <a:t>Replication Monitoring </a:t>
            </a:r>
          </a:p>
          <a:p>
            <a:r>
              <a:rPr lang="en-US" sz="2400" dirty="0" smtClean="0">
                <a:latin typeface="Bookman Old Style" panose="02050604050505020204" pitchFamily="18" charset="0"/>
              </a:rPr>
              <a:t>Failover</a:t>
            </a:r>
          </a:p>
          <a:p>
            <a:r>
              <a:rPr lang="en-US" sz="2400" dirty="0" smtClean="0">
                <a:latin typeface="Bookman Old Style" panose="02050604050505020204" pitchFamily="18" charset="0"/>
              </a:rPr>
              <a:t>Demo</a:t>
            </a:r>
            <a:endParaRPr lang="en-CA" sz="2400" dirty="0">
              <a:latin typeface="Bookman Old Style" panose="02050604050505020204" pitchFamily="18" charset="0"/>
            </a:endParaRPr>
          </a:p>
        </p:txBody>
      </p:sp>
    </p:spTree>
    <p:extLst>
      <p:ext uri="{BB962C8B-B14F-4D97-AF65-F5344CB8AC3E}">
        <p14:creationId xmlns:p14="http://schemas.microsoft.com/office/powerpoint/2010/main" val="2285596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491106"/>
            <a:ext cx="8911687" cy="1055061"/>
          </a:xfrm>
        </p:spPr>
        <p:txBody>
          <a:bodyPr>
            <a:normAutofit fontScale="90000"/>
          </a:bodyPr>
          <a:lstStyle/>
          <a:p>
            <a:r>
              <a:rPr lang="en-CA" b="1" dirty="0" smtClean="0"/>
              <a:t/>
            </a:r>
            <a:br>
              <a:rPr lang="en-CA" b="1" dirty="0" smtClean="0"/>
            </a:br>
            <a:r>
              <a:rPr lang="en-CA" sz="4000" b="1" dirty="0">
                <a:latin typeface="Lucida Calligraphy" panose="03010101010101010101" pitchFamily="66" charset="0"/>
              </a:rPr>
              <a:t>Streaming </a:t>
            </a:r>
            <a:r>
              <a:rPr lang="en-CA" sz="4000" b="1" dirty="0" smtClean="0">
                <a:latin typeface="Lucida Calligraphy" panose="03010101010101010101" pitchFamily="66" charset="0"/>
              </a:rPr>
              <a:t>Replication</a:t>
            </a:r>
            <a:r>
              <a:rPr lang="en-CA" b="1" dirty="0"/>
              <a:t/>
            </a:r>
            <a:br>
              <a:rPr lang="en-CA" b="1" dirty="0"/>
            </a:br>
            <a:r>
              <a:rPr lang="en-CA" b="1" dirty="0"/>
              <a:t/>
            </a:r>
            <a:br>
              <a:rPr lang="en-CA" b="1" dirty="0"/>
            </a:br>
            <a:r>
              <a:rPr lang="en-US" sz="4000" dirty="0">
                <a:latin typeface="Lucida Calligraphy" panose="03010101010101010101" pitchFamily="66" charset="0"/>
              </a:rPr>
              <a:t/>
            </a:r>
            <a:br>
              <a:rPr lang="en-US" sz="4000" dirty="0">
                <a:latin typeface="Lucida Calligraphy" panose="03010101010101010101" pitchFamily="66" charset="0"/>
              </a:rPr>
            </a:br>
            <a:endParaRPr lang="en-CA" sz="4000" dirty="0">
              <a:latin typeface="Lucida Calligraphy" panose="03010101010101010101" pitchFamily="66" charset="0"/>
            </a:endParaRPr>
          </a:p>
        </p:txBody>
      </p:sp>
      <p:sp>
        <p:nvSpPr>
          <p:cNvPr id="3" name="Content Placeholder 2"/>
          <p:cNvSpPr>
            <a:spLocks noGrp="1"/>
          </p:cNvSpPr>
          <p:nvPr>
            <p:ph idx="1"/>
          </p:nvPr>
        </p:nvSpPr>
        <p:spPr>
          <a:xfrm>
            <a:off x="2589212" y="2090056"/>
            <a:ext cx="8915400" cy="4094613"/>
          </a:xfrm>
        </p:spPr>
        <p:txBody>
          <a:bodyPr>
            <a:normAutofit/>
          </a:bodyPr>
          <a:lstStyle/>
          <a:p>
            <a:r>
              <a:rPr lang="en-US" sz="2000" dirty="0">
                <a:latin typeface="Bookman Old Style" panose="02050604050505020204" pitchFamily="18" charset="0"/>
              </a:rPr>
              <a:t>WAL record chunks are streamed by database servers to keep data in sync.</a:t>
            </a:r>
          </a:p>
          <a:p>
            <a:r>
              <a:rPr lang="en-US" sz="2000" dirty="0">
                <a:latin typeface="Bookman Old Style" panose="02050604050505020204" pitchFamily="18" charset="0"/>
              </a:rPr>
              <a:t>The standby server connects to the master to receive the WAL chunks.</a:t>
            </a:r>
          </a:p>
          <a:p>
            <a:r>
              <a:rPr lang="en-US" sz="2000" dirty="0">
                <a:latin typeface="Bookman Old Style" panose="02050604050505020204" pitchFamily="18" charset="0"/>
              </a:rPr>
              <a:t>The WAL records are streamed as they are generated.</a:t>
            </a:r>
          </a:p>
          <a:p>
            <a:r>
              <a:rPr lang="en-US" sz="2000" dirty="0">
                <a:latin typeface="Bookman Old Style" panose="02050604050505020204" pitchFamily="18" charset="0"/>
              </a:rPr>
              <a:t>The streaming of WAL records need not wait for the WAL file to be filled.</a:t>
            </a:r>
          </a:p>
          <a:p>
            <a:r>
              <a:rPr lang="en-US" sz="2000" dirty="0">
                <a:latin typeface="Bookman Old Style" panose="02050604050505020204" pitchFamily="18" charset="0"/>
              </a:rPr>
              <a:t>This allows a standby server to stay more up-to-date than is possible with file-based log shipping.</a:t>
            </a:r>
          </a:p>
          <a:p>
            <a:r>
              <a:rPr lang="en-US" sz="2000" dirty="0">
                <a:latin typeface="Bookman Old Style" panose="02050604050505020204" pitchFamily="18" charset="0"/>
              </a:rPr>
              <a:t>By default, streaming replication is asynchronous even though it also supports synchronous replication.</a:t>
            </a:r>
          </a:p>
          <a:p>
            <a:pPr marL="0" indent="0">
              <a:buNone/>
            </a:pPr>
            <a:endParaRPr lang="en-CA" b="1" u="sng" dirty="0">
              <a:latin typeface="Bookman Old Style" panose="02050604050505020204" pitchFamily="18" charset="0"/>
            </a:endParaRPr>
          </a:p>
        </p:txBody>
      </p:sp>
    </p:spTree>
    <p:extLst>
      <p:ext uri="{BB962C8B-B14F-4D97-AF65-F5344CB8AC3E}">
        <p14:creationId xmlns:p14="http://schemas.microsoft.com/office/powerpoint/2010/main" val="19695971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sz="4000" dirty="0" smtClean="0">
                <a:latin typeface="Lucida Calligraphy" panose="03010101010101010101" pitchFamily="66" charset="0"/>
              </a:rPr>
              <a:t>Streaming Architecture</a:t>
            </a:r>
            <a:r>
              <a:rPr lang="en-US" dirty="0">
                <a:latin typeface="Bookman Old Style" panose="02050604050505020204" pitchFamily="18" charset="0"/>
              </a:rPr>
              <a:t/>
            </a:r>
            <a:br>
              <a:rPr lang="en-US" dirty="0">
                <a:latin typeface="Bookman Old Style" panose="02050604050505020204" pitchFamily="18" charset="0"/>
              </a:rPr>
            </a:br>
            <a:endParaRPr lang="en-CA" dirty="0">
              <a:latin typeface="Lucida Calligraphy" panose="03010101010101010101" pitchFamily="66" charset="0"/>
            </a:endParaRPr>
          </a:p>
        </p:txBody>
      </p:sp>
      <p:pic>
        <p:nvPicPr>
          <p:cNvPr id="1026" name="Picture 2" descr="Users icon PNG, ICO or ICNS | Free vector icon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880200" y="1916400"/>
            <a:ext cx="816755" cy="6500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rver Icon, Transparent Server.PNG Images &amp; Vector - FreeIc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2917" y="3292646"/>
            <a:ext cx="1464483" cy="146448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Server Icon, Transparent Server.PNG Images &amp; Vector - FreeIc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8033" y="3386882"/>
            <a:ext cx="1464483" cy="146448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computer file ic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45701" y="5243282"/>
            <a:ext cx="415368" cy="553330"/>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p:cNvCxnSpPr/>
          <p:nvPr/>
        </p:nvCxnSpPr>
        <p:spPr>
          <a:xfrm>
            <a:off x="3716484" y="4757129"/>
            <a:ext cx="8313" cy="486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322618" y="2566410"/>
            <a:ext cx="1557582" cy="883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6608618" y="2452255"/>
            <a:ext cx="1876970" cy="10910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612669" y="4023359"/>
            <a:ext cx="174342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Master Server</a:t>
            </a:r>
            <a:endParaRPr kumimoji="0" lang="en-CA"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47" name="TextBox 46"/>
          <p:cNvSpPr txBox="1"/>
          <p:nvPr/>
        </p:nvSpPr>
        <p:spPr>
          <a:xfrm>
            <a:off x="9742516" y="4023359"/>
            <a:ext cx="166941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US" sz="18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Slave Server</a:t>
            </a:r>
            <a:endParaRPr kumimoji="0" lang="en-CA"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pic>
        <p:nvPicPr>
          <p:cNvPr id="2052" name="Picture 4" descr="Image result for process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65394" y="5283685"/>
            <a:ext cx="476337" cy="476337"/>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4" descr="Image result for process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22505" y="5261362"/>
            <a:ext cx="476337" cy="476337"/>
          </a:xfrm>
          <a:prstGeom prst="rect">
            <a:avLst/>
          </a:prstGeom>
          <a:noFill/>
          <a:extLst>
            <a:ext uri="{909E8E84-426E-40DD-AFC4-6F175D3DCCD1}">
              <a14:hiddenFill xmlns:a14="http://schemas.microsoft.com/office/drawing/2010/main">
                <a:solidFill>
                  <a:srgbClr val="FFFFFF"/>
                </a:solidFill>
              </a14:hiddenFill>
            </a:ext>
          </a:extLst>
        </p:spPr>
      </p:pic>
      <p:cxnSp>
        <p:nvCxnSpPr>
          <p:cNvPr id="1041" name="Straight Arrow Connector 1040"/>
          <p:cNvCxnSpPr/>
          <p:nvPr/>
        </p:nvCxnSpPr>
        <p:spPr>
          <a:xfrm flipH="1" flipV="1">
            <a:off x="8911244" y="4885603"/>
            <a:ext cx="16625" cy="3576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7547103" y="2658983"/>
            <a:ext cx="133003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US" sz="1400" b="0" i="0" u="none" strike="noStrike" kern="1200" cap="none" spc="0" normalizeH="0" baseline="0" noProof="0" dirty="0" smtClean="0">
                <a:ln>
                  <a:noFill/>
                </a:ln>
                <a:solidFill>
                  <a:prstClr val="black"/>
                </a:solidFill>
                <a:effectLst/>
                <a:uLnTx/>
                <a:uFillTx/>
                <a:latin typeface="Century Gothic" panose="020B0502020202020204"/>
                <a:ea typeface="+mn-ea"/>
                <a:cs typeface="+mn-cs"/>
              </a:rPr>
              <a:t>Read-Only</a:t>
            </a:r>
            <a:endParaRPr kumimoji="0" lang="en-CA" sz="1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4" name="Straight Connector 3"/>
          <p:cNvCxnSpPr>
            <a:stCxn id="2052" idx="3"/>
            <a:endCxn id="2050" idx="1"/>
          </p:cNvCxnSpPr>
          <p:nvPr/>
        </p:nvCxnSpPr>
        <p:spPr>
          <a:xfrm flipV="1">
            <a:off x="4041731" y="5519947"/>
            <a:ext cx="2003970" cy="1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2050" idx="3"/>
            <a:endCxn id="69" idx="1"/>
          </p:cNvCxnSpPr>
          <p:nvPr/>
        </p:nvCxnSpPr>
        <p:spPr>
          <a:xfrm flipV="1">
            <a:off x="6461069" y="5499531"/>
            <a:ext cx="2361436" cy="20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050771" y="5796612"/>
            <a:ext cx="1729047" cy="371432"/>
          </a:xfrm>
          <a:prstGeom prst="rect">
            <a:avLst/>
          </a:prstGeom>
          <a:noFill/>
        </p:spPr>
        <p:txBody>
          <a:bodyPr wrap="square" rtlCol="0">
            <a:spAutoFit/>
          </a:bodyPr>
          <a:lstStyle/>
          <a:p>
            <a:r>
              <a:rPr lang="en-US" dirty="0" smtClean="0"/>
              <a:t>Wal Sender</a:t>
            </a:r>
            <a:endParaRPr lang="en-CA" dirty="0"/>
          </a:p>
        </p:txBody>
      </p:sp>
      <p:sp>
        <p:nvSpPr>
          <p:cNvPr id="9" name="TextBox 8"/>
          <p:cNvSpPr txBox="1"/>
          <p:nvPr/>
        </p:nvSpPr>
        <p:spPr>
          <a:xfrm>
            <a:off x="8278033" y="5796612"/>
            <a:ext cx="1938309" cy="369332"/>
          </a:xfrm>
          <a:prstGeom prst="rect">
            <a:avLst/>
          </a:prstGeom>
          <a:noFill/>
        </p:spPr>
        <p:txBody>
          <a:bodyPr wrap="square" rtlCol="0">
            <a:spAutoFit/>
          </a:bodyPr>
          <a:lstStyle/>
          <a:p>
            <a:r>
              <a:rPr lang="en-US" dirty="0" smtClean="0"/>
              <a:t>Wal Receiver</a:t>
            </a:r>
            <a:endParaRPr lang="en-CA" dirty="0"/>
          </a:p>
        </p:txBody>
      </p:sp>
    </p:spTree>
    <p:extLst>
      <p:ext uri="{BB962C8B-B14F-4D97-AF65-F5344CB8AC3E}">
        <p14:creationId xmlns:p14="http://schemas.microsoft.com/office/powerpoint/2010/main" val="394430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5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0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88"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831273"/>
            <a:ext cx="8911687" cy="714894"/>
          </a:xfrm>
        </p:spPr>
        <p:txBody>
          <a:bodyPr>
            <a:normAutofit fontScale="90000"/>
          </a:bodyPr>
          <a:lstStyle/>
          <a:p>
            <a:r>
              <a:rPr lang="en-CA" sz="4000" b="1" dirty="0">
                <a:latin typeface="Lucida Calligraphy" panose="03010101010101010101" pitchFamily="66" charset="0"/>
              </a:rPr>
              <a:t>Replication Parameters</a:t>
            </a:r>
            <a:r>
              <a:rPr lang="en-CA" b="1" dirty="0"/>
              <a:t/>
            </a:r>
            <a:br>
              <a:rPr lang="en-CA" b="1" dirty="0"/>
            </a:br>
            <a:r>
              <a:rPr lang="en-CA" b="1" dirty="0"/>
              <a:t/>
            </a:r>
            <a:br>
              <a:rPr lang="en-CA" b="1" dirty="0"/>
            </a:br>
            <a:r>
              <a:rPr lang="en-US" sz="4000" dirty="0">
                <a:latin typeface="Lucida Calligraphy" panose="03010101010101010101" pitchFamily="66" charset="0"/>
              </a:rPr>
              <a:t/>
            </a:r>
            <a:br>
              <a:rPr lang="en-US" sz="4000" dirty="0">
                <a:latin typeface="Lucida Calligraphy" panose="03010101010101010101" pitchFamily="66" charset="0"/>
              </a:rPr>
            </a:br>
            <a:endParaRPr lang="en-CA" sz="4000" dirty="0">
              <a:latin typeface="Lucida Calligraphy" panose="03010101010101010101" pitchFamily="66" charset="0"/>
            </a:endParaRPr>
          </a:p>
        </p:txBody>
      </p:sp>
      <p:sp>
        <p:nvSpPr>
          <p:cNvPr id="3" name="Content Placeholder 2"/>
          <p:cNvSpPr>
            <a:spLocks noGrp="1"/>
          </p:cNvSpPr>
          <p:nvPr>
            <p:ph idx="1"/>
          </p:nvPr>
        </p:nvSpPr>
        <p:spPr>
          <a:xfrm>
            <a:off x="2589212" y="2090056"/>
            <a:ext cx="8915400" cy="4094613"/>
          </a:xfrm>
        </p:spPr>
        <p:txBody>
          <a:bodyPr>
            <a:normAutofit/>
          </a:bodyPr>
          <a:lstStyle/>
          <a:p>
            <a:r>
              <a:rPr lang="en-CA" sz="2000" dirty="0" err="1">
                <a:latin typeface="Bookman Old Style" panose="02050604050505020204" pitchFamily="18" charset="0"/>
              </a:rPr>
              <a:t>Wal_level</a:t>
            </a:r>
            <a:r>
              <a:rPr lang="en-CA" sz="2000" dirty="0">
                <a:latin typeface="Bookman Old Style" panose="02050604050505020204" pitchFamily="18" charset="0"/>
              </a:rPr>
              <a:t> : Replica - </a:t>
            </a:r>
            <a:r>
              <a:rPr lang="en-US" sz="2000" dirty="0">
                <a:latin typeface="Bookman Old Style" panose="02050604050505020204" pitchFamily="18" charset="0"/>
              </a:rPr>
              <a:t>determines how much information is written to the WAL. The default value is replica, which writes enough data to support WAL archiving and replication, including running read-only queries on a standby server.</a:t>
            </a:r>
          </a:p>
          <a:p>
            <a:r>
              <a:rPr lang="en-CA" sz="2000" dirty="0" err="1">
                <a:latin typeface="Bookman Old Style" panose="02050604050505020204" pitchFamily="18" charset="0"/>
              </a:rPr>
              <a:t>W</a:t>
            </a:r>
            <a:r>
              <a:rPr lang="en-CA" sz="2000" dirty="0" err="1" smtClean="0">
                <a:latin typeface="Bookman Old Style" panose="02050604050505020204" pitchFamily="18" charset="0"/>
              </a:rPr>
              <a:t>al_log_hints</a:t>
            </a:r>
            <a:r>
              <a:rPr lang="en-CA" sz="2000" dirty="0">
                <a:latin typeface="Bookman Old Style" panose="02050604050505020204" pitchFamily="18" charset="0"/>
              </a:rPr>
              <a:t> = on - </a:t>
            </a:r>
            <a:r>
              <a:rPr lang="en-US" sz="2000" dirty="0">
                <a:latin typeface="Bookman Old Style" panose="02050604050505020204" pitchFamily="18" charset="0"/>
              </a:rPr>
              <a:t>required for </a:t>
            </a:r>
            <a:r>
              <a:rPr lang="en-US" sz="2000" dirty="0" err="1">
                <a:latin typeface="Bookman Old Style" panose="02050604050505020204" pitchFamily="18" charset="0"/>
              </a:rPr>
              <a:t>pg_rewind</a:t>
            </a:r>
            <a:r>
              <a:rPr lang="en-US" sz="2000" dirty="0">
                <a:latin typeface="Bookman Old Style" panose="02050604050505020204" pitchFamily="18" charset="0"/>
              </a:rPr>
              <a:t> capability when standby goes out of sync with master.</a:t>
            </a:r>
          </a:p>
          <a:p>
            <a:r>
              <a:rPr lang="en-CA" sz="2000" dirty="0" err="1">
                <a:latin typeface="Bookman Old Style" panose="02050604050505020204" pitchFamily="18" charset="0"/>
              </a:rPr>
              <a:t>M</a:t>
            </a:r>
            <a:r>
              <a:rPr lang="en-CA" sz="2000" dirty="0" err="1" smtClean="0">
                <a:latin typeface="Bookman Old Style" panose="02050604050505020204" pitchFamily="18" charset="0"/>
              </a:rPr>
              <a:t>ax_wal_senders</a:t>
            </a:r>
            <a:r>
              <a:rPr lang="en-CA" sz="2000" dirty="0">
                <a:latin typeface="Bookman Old Style" panose="02050604050505020204" pitchFamily="18" charset="0"/>
              </a:rPr>
              <a:t> = integer - </a:t>
            </a:r>
            <a:r>
              <a:rPr lang="en-US" sz="2000" dirty="0">
                <a:latin typeface="Bookman Old Style" panose="02050604050505020204" pitchFamily="18" charset="0"/>
              </a:rPr>
              <a:t>Specifies the maximum number of concurrent connections from standby servers or streaming base backup clients (i.e., the maximum number of simultaneously running WAL sender processes). The default is 10. value 0 means replication is disabled. </a:t>
            </a:r>
          </a:p>
          <a:p>
            <a:endParaRPr lang="en-CA" b="1" u="sng" dirty="0">
              <a:latin typeface="Bookman Old Style" panose="02050604050505020204" pitchFamily="18" charset="0"/>
            </a:endParaRPr>
          </a:p>
        </p:txBody>
      </p:sp>
    </p:spTree>
    <p:extLst>
      <p:ext uri="{BB962C8B-B14F-4D97-AF65-F5344CB8AC3E}">
        <p14:creationId xmlns:p14="http://schemas.microsoft.com/office/powerpoint/2010/main" val="5368935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831273"/>
            <a:ext cx="8911687" cy="714894"/>
          </a:xfrm>
        </p:spPr>
        <p:txBody>
          <a:bodyPr>
            <a:normAutofit fontScale="90000"/>
          </a:bodyPr>
          <a:lstStyle/>
          <a:p>
            <a:r>
              <a:rPr lang="en-CA" sz="4000" b="1" dirty="0" err="1" smtClean="0">
                <a:latin typeface="Lucida Calligraphy" panose="03010101010101010101" pitchFamily="66" charset="0"/>
              </a:rPr>
              <a:t>Cont</a:t>
            </a:r>
            <a:r>
              <a:rPr lang="en-CA" sz="4000" b="1" dirty="0" smtClean="0">
                <a:latin typeface="Lucida Calligraphy" panose="03010101010101010101" pitchFamily="66" charset="0"/>
              </a:rPr>
              <a:t>….</a:t>
            </a:r>
            <a:r>
              <a:rPr lang="en-CA" b="1" dirty="0"/>
              <a:t/>
            </a:r>
            <a:br>
              <a:rPr lang="en-CA" b="1" dirty="0"/>
            </a:br>
            <a:r>
              <a:rPr lang="en-CA" b="1" dirty="0"/>
              <a:t/>
            </a:r>
            <a:br>
              <a:rPr lang="en-CA" b="1" dirty="0"/>
            </a:br>
            <a:r>
              <a:rPr lang="en-US" sz="4000" dirty="0">
                <a:latin typeface="Lucida Calligraphy" panose="03010101010101010101" pitchFamily="66" charset="0"/>
              </a:rPr>
              <a:t/>
            </a:r>
            <a:br>
              <a:rPr lang="en-US" sz="4000" dirty="0">
                <a:latin typeface="Lucida Calligraphy" panose="03010101010101010101" pitchFamily="66" charset="0"/>
              </a:rPr>
            </a:br>
            <a:endParaRPr lang="en-CA" sz="4000" dirty="0">
              <a:latin typeface="Lucida Calligraphy" panose="03010101010101010101" pitchFamily="66" charset="0"/>
            </a:endParaRPr>
          </a:p>
        </p:txBody>
      </p:sp>
      <p:sp>
        <p:nvSpPr>
          <p:cNvPr id="3" name="Content Placeholder 2"/>
          <p:cNvSpPr>
            <a:spLocks noGrp="1"/>
          </p:cNvSpPr>
          <p:nvPr>
            <p:ph idx="1"/>
          </p:nvPr>
        </p:nvSpPr>
        <p:spPr>
          <a:xfrm>
            <a:off x="2589212" y="2090056"/>
            <a:ext cx="8915400" cy="4094613"/>
          </a:xfrm>
        </p:spPr>
        <p:txBody>
          <a:bodyPr>
            <a:normAutofit/>
          </a:bodyPr>
          <a:lstStyle/>
          <a:p>
            <a:r>
              <a:rPr lang="en-CA" sz="2000" dirty="0" err="1">
                <a:latin typeface="Bookman Old Style" panose="02050604050505020204" pitchFamily="18" charset="0"/>
              </a:rPr>
              <a:t>W</a:t>
            </a:r>
            <a:r>
              <a:rPr lang="en-CA" sz="2000" dirty="0" err="1" smtClean="0">
                <a:latin typeface="Bookman Old Style" panose="02050604050505020204" pitchFamily="18" charset="0"/>
              </a:rPr>
              <a:t>al_keep_segments</a:t>
            </a:r>
            <a:r>
              <a:rPr lang="en-CA" sz="2000" dirty="0">
                <a:latin typeface="Bookman Old Style" panose="02050604050505020204" pitchFamily="18" charset="0"/>
              </a:rPr>
              <a:t> :integer - </a:t>
            </a:r>
            <a:r>
              <a:rPr lang="en-US" sz="2000" dirty="0">
                <a:latin typeface="Bookman Old Style" panose="02050604050505020204" pitchFamily="18" charset="0"/>
              </a:rPr>
              <a:t>Specifies the minimum number of past log file segments kept in the </a:t>
            </a:r>
            <a:r>
              <a:rPr lang="en-US" sz="2000" dirty="0" err="1">
                <a:latin typeface="Bookman Old Style" panose="02050604050505020204" pitchFamily="18" charset="0"/>
              </a:rPr>
              <a:t>pg_wal</a:t>
            </a:r>
            <a:r>
              <a:rPr lang="en-US" sz="2000" dirty="0">
                <a:latin typeface="Bookman Old Style" panose="02050604050505020204" pitchFamily="18" charset="0"/>
              </a:rPr>
              <a:t> directory, in case a standby server needs to fetch them for streaming replication. If a standby server connected to the sending server falls behind by more than </a:t>
            </a:r>
            <a:r>
              <a:rPr lang="en-US" sz="2000" dirty="0" err="1">
                <a:latin typeface="Bookman Old Style" panose="02050604050505020204" pitchFamily="18" charset="0"/>
              </a:rPr>
              <a:t>wal_keep_segments</a:t>
            </a:r>
            <a:r>
              <a:rPr lang="en-US" sz="2000" dirty="0">
                <a:latin typeface="Bookman Old Style" panose="02050604050505020204" pitchFamily="18" charset="0"/>
              </a:rPr>
              <a:t> segments, the sending server might remove a WAL segment still needed by the standby, in which case the replication connection will be terminated.</a:t>
            </a:r>
            <a:r>
              <a:rPr lang="en-CA" sz="2000" dirty="0">
                <a:latin typeface="Bookman Old Style" panose="02050604050505020204" pitchFamily="18" charset="0"/>
              </a:rPr>
              <a:t> </a:t>
            </a:r>
          </a:p>
          <a:p>
            <a:r>
              <a:rPr lang="en-CA" sz="2000" dirty="0" err="1">
                <a:latin typeface="Bookman Old Style" panose="02050604050505020204" pitchFamily="18" charset="0"/>
              </a:rPr>
              <a:t>hot_standby</a:t>
            </a:r>
            <a:r>
              <a:rPr lang="en-CA" sz="2000" dirty="0">
                <a:latin typeface="Bookman Old Style" panose="02050604050505020204" pitchFamily="18" charset="0"/>
              </a:rPr>
              <a:t> = on -</a:t>
            </a:r>
            <a:r>
              <a:rPr lang="en-US" sz="2000" dirty="0">
                <a:latin typeface="Bookman Old Style" panose="02050604050505020204" pitchFamily="18" charset="0"/>
              </a:rPr>
              <a:t> Enables read only connection on the node when it is in standby role. This is ignored when the server is running as master. Standby server will begin accepting read only connections once the recovery has brought the system to a consistent state</a:t>
            </a:r>
            <a:r>
              <a:rPr lang="en-US" dirty="0"/>
              <a:t>. </a:t>
            </a:r>
            <a:endParaRPr lang="en-CA" b="1" u="sng" dirty="0">
              <a:latin typeface="Bookman Old Style" panose="02050604050505020204" pitchFamily="18" charset="0"/>
            </a:endParaRPr>
          </a:p>
        </p:txBody>
      </p:sp>
    </p:spTree>
    <p:extLst>
      <p:ext uri="{BB962C8B-B14F-4D97-AF65-F5344CB8AC3E}">
        <p14:creationId xmlns:p14="http://schemas.microsoft.com/office/powerpoint/2010/main" val="19356294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831273"/>
            <a:ext cx="8911687" cy="714894"/>
          </a:xfrm>
        </p:spPr>
        <p:txBody>
          <a:bodyPr>
            <a:normAutofit fontScale="90000"/>
          </a:bodyPr>
          <a:lstStyle/>
          <a:p>
            <a:r>
              <a:rPr lang="en-CA" sz="4000" b="1" dirty="0" smtClean="0">
                <a:latin typeface="Lucida Calligraphy" panose="03010101010101010101" pitchFamily="66" charset="0"/>
              </a:rPr>
              <a:t>Replication Slots</a:t>
            </a:r>
            <a:r>
              <a:rPr lang="en-CA" b="1" dirty="0"/>
              <a:t/>
            </a:r>
            <a:br>
              <a:rPr lang="en-CA" b="1" dirty="0"/>
            </a:br>
            <a:r>
              <a:rPr lang="en-CA" b="1" dirty="0"/>
              <a:t/>
            </a:r>
            <a:br>
              <a:rPr lang="en-CA" b="1" dirty="0"/>
            </a:br>
            <a:r>
              <a:rPr lang="en-US" sz="4000" dirty="0">
                <a:latin typeface="Lucida Calligraphy" panose="03010101010101010101" pitchFamily="66" charset="0"/>
              </a:rPr>
              <a:t/>
            </a:r>
            <a:br>
              <a:rPr lang="en-US" sz="4000" dirty="0">
                <a:latin typeface="Lucida Calligraphy" panose="03010101010101010101" pitchFamily="66" charset="0"/>
              </a:rPr>
            </a:br>
            <a:endParaRPr lang="en-CA" sz="4000" dirty="0">
              <a:latin typeface="Lucida Calligraphy" panose="03010101010101010101" pitchFamily="66" charset="0"/>
            </a:endParaRPr>
          </a:p>
        </p:txBody>
      </p:sp>
      <p:sp>
        <p:nvSpPr>
          <p:cNvPr id="3" name="Content Placeholder 2"/>
          <p:cNvSpPr>
            <a:spLocks noGrp="1"/>
          </p:cNvSpPr>
          <p:nvPr>
            <p:ph idx="1"/>
          </p:nvPr>
        </p:nvSpPr>
        <p:spPr>
          <a:xfrm>
            <a:off x="2589212" y="2090056"/>
            <a:ext cx="8915400" cy="4094613"/>
          </a:xfrm>
        </p:spPr>
        <p:txBody>
          <a:bodyPr>
            <a:normAutofit lnSpcReduction="10000"/>
          </a:bodyPr>
          <a:lstStyle/>
          <a:p>
            <a:r>
              <a:rPr lang="en-US" dirty="0"/>
              <a:t> </a:t>
            </a:r>
            <a:r>
              <a:rPr lang="en-US" dirty="0" smtClean="0"/>
              <a:t>Replication </a:t>
            </a:r>
            <a:r>
              <a:rPr lang="en-US" dirty="0"/>
              <a:t>slot is used to retain the WAL </a:t>
            </a:r>
            <a:r>
              <a:rPr lang="en-US" dirty="0" smtClean="0"/>
              <a:t>files when the standby goes offline or disconnected.</a:t>
            </a:r>
          </a:p>
          <a:p>
            <a:r>
              <a:rPr lang="en-US" dirty="0" smtClean="0"/>
              <a:t>Master server uses replication slots to keeps </a:t>
            </a:r>
            <a:r>
              <a:rPr lang="en-US" dirty="0"/>
              <a:t>track of how much the standby lags and retain the WAL it needs files until the standby reconnects again</a:t>
            </a:r>
            <a:r>
              <a:rPr lang="en-US" dirty="0" smtClean="0"/>
              <a:t>.</a:t>
            </a:r>
          </a:p>
          <a:p>
            <a:r>
              <a:rPr lang="en-US" dirty="0"/>
              <a:t>R</a:t>
            </a:r>
            <a:r>
              <a:rPr lang="en-US" dirty="0" smtClean="0"/>
              <a:t>eplication </a:t>
            </a:r>
            <a:r>
              <a:rPr lang="en-US" dirty="0"/>
              <a:t>slots came in with PostgreSQL </a:t>
            </a:r>
            <a:r>
              <a:rPr lang="en-US" dirty="0" smtClean="0"/>
              <a:t>9.4, before that </a:t>
            </a:r>
            <a:r>
              <a:rPr lang="en-US" dirty="0" err="1" smtClean="0"/>
              <a:t>wal_keep_segment</a:t>
            </a:r>
            <a:r>
              <a:rPr lang="en-US" dirty="0" smtClean="0"/>
              <a:t> parameter use to govern how many </a:t>
            </a:r>
            <a:r>
              <a:rPr lang="en-US" dirty="0" err="1" smtClean="0"/>
              <a:t>wal</a:t>
            </a:r>
            <a:r>
              <a:rPr lang="en-US" dirty="0" smtClean="0"/>
              <a:t> files need to be maintained.</a:t>
            </a:r>
          </a:p>
          <a:p>
            <a:r>
              <a:rPr lang="en-US" dirty="0" smtClean="0"/>
              <a:t>Replication slots have to been created </a:t>
            </a:r>
            <a:r>
              <a:rPr lang="en-US" dirty="0" smtClean="0"/>
              <a:t>manually and the default value is 10.</a:t>
            </a:r>
            <a:endParaRPr lang="en-US" dirty="0" smtClean="0"/>
          </a:p>
          <a:p>
            <a:r>
              <a:rPr lang="en-US" dirty="0"/>
              <a:t>PostgreSQL Replication slots are of two types:</a:t>
            </a:r>
          </a:p>
          <a:p>
            <a:pPr marL="0" indent="0">
              <a:buNone/>
            </a:pPr>
            <a:r>
              <a:rPr lang="en-US" dirty="0" smtClean="0"/>
              <a:t>        Physical </a:t>
            </a:r>
            <a:r>
              <a:rPr lang="en-US" dirty="0"/>
              <a:t>replication slots</a:t>
            </a:r>
          </a:p>
          <a:p>
            <a:pPr marL="0" indent="0">
              <a:buNone/>
            </a:pPr>
            <a:r>
              <a:rPr lang="en-US" dirty="0" smtClean="0"/>
              <a:t>        Logical </a:t>
            </a:r>
            <a:r>
              <a:rPr lang="en-US" dirty="0"/>
              <a:t>replication slots</a:t>
            </a:r>
          </a:p>
          <a:p>
            <a:endParaRPr lang="en-CA" sz="20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41031421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831273"/>
            <a:ext cx="8911687" cy="714894"/>
          </a:xfrm>
        </p:spPr>
        <p:txBody>
          <a:bodyPr>
            <a:normAutofit fontScale="90000"/>
          </a:bodyPr>
          <a:lstStyle/>
          <a:p>
            <a:r>
              <a:rPr lang="en-CA" sz="4000" b="1" dirty="0" err="1" smtClean="0">
                <a:latin typeface="Lucida Calligraphy" panose="03010101010101010101" pitchFamily="66" charset="0"/>
              </a:rPr>
              <a:t>Cont</a:t>
            </a:r>
            <a:r>
              <a:rPr lang="en-CA" sz="4000" b="1" dirty="0" smtClean="0">
                <a:latin typeface="Lucida Calligraphy" panose="03010101010101010101" pitchFamily="66" charset="0"/>
              </a:rPr>
              <a:t>….</a:t>
            </a:r>
            <a:r>
              <a:rPr lang="en-CA" b="1" dirty="0"/>
              <a:t/>
            </a:r>
            <a:br>
              <a:rPr lang="en-CA" b="1" dirty="0"/>
            </a:br>
            <a:r>
              <a:rPr lang="en-CA" b="1" dirty="0"/>
              <a:t/>
            </a:r>
            <a:br>
              <a:rPr lang="en-CA" b="1" dirty="0"/>
            </a:br>
            <a:r>
              <a:rPr lang="en-US" sz="4000" dirty="0">
                <a:latin typeface="Lucida Calligraphy" panose="03010101010101010101" pitchFamily="66" charset="0"/>
              </a:rPr>
              <a:t/>
            </a:r>
            <a:br>
              <a:rPr lang="en-US" sz="4000" dirty="0">
                <a:latin typeface="Lucida Calligraphy" panose="03010101010101010101" pitchFamily="66" charset="0"/>
              </a:rPr>
            </a:br>
            <a:endParaRPr lang="en-CA" sz="4000" dirty="0">
              <a:latin typeface="Lucida Calligraphy" panose="03010101010101010101" pitchFamily="66" charset="0"/>
            </a:endParaRPr>
          </a:p>
        </p:txBody>
      </p:sp>
      <p:sp>
        <p:nvSpPr>
          <p:cNvPr id="3" name="Content Placeholder 2"/>
          <p:cNvSpPr>
            <a:spLocks noGrp="1"/>
          </p:cNvSpPr>
          <p:nvPr>
            <p:ph idx="1"/>
          </p:nvPr>
        </p:nvSpPr>
        <p:spPr>
          <a:xfrm>
            <a:off x="2589212" y="2090056"/>
            <a:ext cx="8915400" cy="4094613"/>
          </a:xfrm>
        </p:spPr>
        <p:txBody>
          <a:bodyPr>
            <a:normAutofit/>
          </a:bodyPr>
          <a:lstStyle/>
          <a:p>
            <a:r>
              <a:rPr lang="en-US" sz="2000" dirty="0" smtClean="0">
                <a:solidFill>
                  <a:schemeClr val="tx1"/>
                </a:solidFill>
                <a:latin typeface="Bookman Old Style" panose="02050604050505020204" pitchFamily="18" charset="0"/>
              </a:rPr>
              <a:t>How to create a physical replication slot.</a:t>
            </a:r>
          </a:p>
          <a:p>
            <a:pPr marL="0" indent="0">
              <a:buNone/>
            </a:pPr>
            <a:r>
              <a:rPr lang="en-US" sz="2000" dirty="0">
                <a:solidFill>
                  <a:schemeClr val="tx1"/>
                </a:solidFill>
                <a:latin typeface="Bookman Old Style" panose="02050604050505020204" pitchFamily="18" charset="0"/>
              </a:rPr>
              <a:t>     Syntax : select </a:t>
            </a:r>
            <a:r>
              <a:rPr lang="en-US" sz="2000" dirty="0" err="1">
                <a:solidFill>
                  <a:schemeClr val="tx1"/>
                </a:solidFill>
                <a:latin typeface="Bookman Old Style" panose="02050604050505020204" pitchFamily="18" charset="0"/>
              </a:rPr>
              <a:t>pg_create_physical_replication_slot</a:t>
            </a:r>
            <a:r>
              <a:rPr lang="en-US" sz="2000" dirty="0">
                <a:solidFill>
                  <a:schemeClr val="tx1"/>
                </a:solidFill>
                <a:latin typeface="Bookman Old Style" panose="02050604050505020204" pitchFamily="18" charset="0"/>
              </a:rPr>
              <a:t>(‘Standby</a:t>
            </a:r>
            <a:r>
              <a:rPr lang="en-US" sz="2000" dirty="0" smtClean="0">
                <a:solidFill>
                  <a:schemeClr val="tx1"/>
                </a:solidFill>
                <a:latin typeface="Bookman Old Style" panose="02050604050505020204" pitchFamily="18" charset="0"/>
              </a:rPr>
              <a:t>’);</a:t>
            </a:r>
          </a:p>
          <a:p>
            <a:r>
              <a:rPr lang="en-US" sz="2000" dirty="0" smtClean="0">
                <a:solidFill>
                  <a:schemeClr val="tx1"/>
                </a:solidFill>
                <a:latin typeface="Bookman Old Style" panose="02050604050505020204" pitchFamily="18" charset="0"/>
              </a:rPr>
              <a:t> How </a:t>
            </a:r>
            <a:r>
              <a:rPr lang="en-US" sz="2000" dirty="0">
                <a:solidFill>
                  <a:schemeClr val="tx1"/>
                </a:solidFill>
                <a:latin typeface="Bookman Old Style" panose="02050604050505020204" pitchFamily="18" charset="0"/>
              </a:rPr>
              <a:t>to </a:t>
            </a:r>
            <a:r>
              <a:rPr lang="en-US" sz="2000" dirty="0" smtClean="0">
                <a:solidFill>
                  <a:schemeClr val="tx1"/>
                </a:solidFill>
                <a:latin typeface="Bookman Old Style" panose="02050604050505020204" pitchFamily="18" charset="0"/>
              </a:rPr>
              <a:t>Monitor a replication slot.</a:t>
            </a:r>
          </a:p>
          <a:p>
            <a:pPr marL="0" indent="0">
              <a:buNone/>
            </a:pPr>
            <a:r>
              <a:rPr lang="en-US" sz="2000" dirty="0" smtClean="0">
                <a:solidFill>
                  <a:schemeClr val="tx1"/>
                </a:solidFill>
                <a:latin typeface="Bookman Old Style" panose="02050604050505020204" pitchFamily="18" charset="0"/>
              </a:rPr>
              <a:t>     Syntax </a:t>
            </a:r>
            <a:r>
              <a:rPr lang="en-US" sz="2000" dirty="0">
                <a:solidFill>
                  <a:schemeClr val="tx1"/>
                </a:solidFill>
                <a:latin typeface="Bookman Old Style" panose="02050604050505020204" pitchFamily="18" charset="0"/>
              </a:rPr>
              <a:t>: select * from </a:t>
            </a:r>
            <a:r>
              <a:rPr lang="en-US" sz="2000" dirty="0" err="1">
                <a:solidFill>
                  <a:schemeClr val="tx1"/>
                </a:solidFill>
                <a:latin typeface="Bookman Old Style" panose="02050604050505020204" pitchFamily="18" charset="0"/>
              </a:rPr>
              <a:t>pg_replication_slots</a:t>
            </a:r>
            <a:r>
              <a:rPr lang="en-US" sz="2000" dirty="0">
                <a:solidFill>
                  <a:schemeClr val="tx1"/>
                </a:solidFill>
                <a:latin typeface="Bookman Old Style" panose="02050604050505020204" pitchFamily="18" charset="0"/>
              </a:rPr>
              <a:t>;</a:t>
            </a:r>
          </a:p>
          <a:p>
            <a:r>
              <a:rPr lang="en-US" sz="2000" dirty="0" smtClean="0">
                <a:solidFill>
                  <a:schemeClr val="tx1"/>
                </a:solidFill>
                <a:latin typeface="Bookman Old Style" panose="02050604050505020204" pitchFamily="18" charset="0"/>
              </a:rPr>
              <a:t>How to delete a replication slot.</a:t>
            </a:r>
          </a:p>
          <a:p>
            <a:pPr marL="0" indent="0">
              <a:buNone/>
            </a:pPr>
            <a:r>
              <a:rPr lang="en-US" sz="2000" dirty="0" smtClean="0">
                <a:solidFill>
                  <a:schemeClr val="tx1"/>
                </a:solidFill>
                <a:latin typeface="Bookman Old Style" panose="02050604050505020204" pitchFamily="18" charset="0"/>
              </a:rPr>
              <a:t>    Syntax </a:t>
            </a:r>
            <a:r>
              <a:rPr lang="en-US" sz="2000" dirty="0">
                <a:solidFill>
                  <a:schemeClr val="tx1"/>
                </a:solidFill>
                <a:latin typeface="Bookman Old Style" panose="02050604050505020204" pitchFamily="18" charset="0"/>
              </a:rPr>
              <a:t>: select </a:t>
            </a:r>
            <a:r>
              <a:rPr lang="en-US" sz="2000" dirty="0" err="1">
                <a:solidFill>
                  <a:schemeClr val="tx1"/>
                </a:solidFill>
                <a:latin typeface="Bookman Old Style" panose="02050604050505020204" pitchFamily="18" charset="0"/>
              </a:rPr>
              <a:t>pg_drop_replication_slot</a:t>
            </a:r>
            <a:r>
              <a:rPr lang="en-US" sz="2000" dirty="0">
                <a:solidFill>
                  <a:schemeClr val="tx1"/>
                </a:solidFill>
                <a:latin typeface="Bookman Old Style" panose="02050604050505020204" pitchFamily="18" charset="0"/>
              </a:rPr>
              <a:t>(‘standby</a:t>
            </a:r>
            <a:r>
              <a:rPr lang="en-US" sz="2000" dirty="0" smtClean="0">
                <a:solidFill>
                  <a:schemeClr val="tx1"/>
                </a:solidFill>
                <a:latin typeface="Bookman Old Style" panose="02050604050505020204" pitchFamily="18" charset="0"/>
              </a:rPr>
              <a:t>’);</a:t>
            </a:r>
          </a:p>
          <a:p>
            <a:r>
              <a:rPr lang="en-US" sz="2000" dirty="0" smtClean="0">
                <a:solidFill>
                  <a:schemeClr val="tx1"/>
                </a:solidFill>
                <a:latin typeface="Bookman Old Style" panose="02050604050505020204" pitchFamily="18" charset="0"/>
              </a:rPr>
              <a:t>How to create logical replication slot.</a:t>
            </a:r>
          </a:p>
          <a:p>
            <a:pPr marL="0" indent="0">
              <a:buNone/>
            </a:pPr>
            <a:r>
              <a:rPr lang="en-US" sz="2000" dirty="0">
                <a:solidFill>
                  <a:schemeClr val="tx1"/>
                </a:solidFill>
                <a:latin typeface="Bookman Old Style" panose="02050604050505020204" pitchFamily="18" charset="0"/>
              </a:rPr>
              <a:t> </a:t>
            </a:r>
            <a:r>
              <a:rPr lang="en-US" sz="2000" dirty="0" smtClean="0">
                <a:solidFill>
                  <a:schemeClr val="tx1"/>
                </a:solidFill>
                <a:latin typeface="Bookman Old Style" panose="02050604050505020204" pitchFamily="18" charset="0"/>
              </a:rPr>
              <a:t>   Syntax</a:t>
            </a:r>
            <a:r>
              <a:rPr lang="en-US" sz="2000" dirty="0">
                <a:solidFill>
                  <a:schemeClr val="tx1"/>
                </a:solidFill>
                <a:latin typeface="Bookman Old Style" panose="02050604050505020204" pitchFamily="18" charset="0"/>
              </a:rPr>
              <a:t>: select </a:t>
            </a:r>
            <a:r>
              <a:rPr lang="en-US" sz="2000" dirty="0" err="1" smtClean="0">
                <a:solidFill>
                  <a:schemeClr val="tx1"/>
                </a:solidFill>
                <a:latin typeface="Bookman Old Style" panose="02050604050505020204" pitchFamily="18" charset="0"/>
              </a:rPr>
              <a:t>pg_create_logical_replication_slot</a:t>
            </a:r>
            <a:r>
              <a:rPr lang="en-US" sz="2000" dirty="0" smtClean="0">
                <a:solidFill>
                  <a:schemeClr val="tx1"/>
                </a:solidFill>
                <a:latin typeface="Bookman Old Style" panose="02050604050505020204" pitchFamily="18" charset="0"/>
              </a:rPr>
              <a:t>(‘Standby’);</a:t>
            </a:r>
            <a:endParaRPr lang="en-US" sz="2000" dirty="0">
              <a:solidFill>
                <a:schemeClr val="tx1"/>
              </a:solidFill>
              <a:latin typeface="Bookman Old Style" panose="02050604050505020204" pitchFamily="18" charset="0"/>
            </a:endParaRPr>
          </a:p>
          <a:p>
            <a:pPr marL="0" indent="0">
              <a:buNone/>
            </a:pPr>
            <a:endParaRPr lang="en-US" sz="2000" dirty="0" smtClean="0">
              <a:solidFill>
                <a:schemeClr val="tx1"/>
              </a:solidFill>
              <a:latin typeface="Bookman Old Style" panose="02050604050505020204" pitchFamily="18" charset="0"/>
            </a:endParaRPr>
          </a:p>
          <a:p>
            <a:pPr marL="0" indent="0">
              <a:buNone/>
            </a:pPr>
            <a:endParaRPr lang="en-CA" sz="2000" dirty="0">
              <a:solidFill>
                <a:schemeClr val="tx1"/>
              </a:solidFill>
              <a:latin typeface="Bookman Old Style" panose="02050604050505020204" pitchFamily="18" charset="0"/>
            </a:endParaRPr>
          </a:p>
        </p:txBody>
      </p:sp>
    </p:spTree>
    <p:extLst>
      <p:ext uri="{BB962C8B-B14F-4D97-AF65-F5344CB8AC3E}">
        <p14:creationId xmlns:p14="http://schemas.microsoft.com/office/powerpoint/2010/main" val="3748425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831273"/>
            <a:ext cx="8911687" cy="714894"/>
          </a:xfrm>
        </p:spPr>
        <p:txBody>
          <a:bodyPr>
            <a:normAutofit fontScale="90000"/>
          </a:bodyPr>
          <a:lstStyle/>
          <a:p>
            <a:r>
              <a:rPr lang="en-CA" sz="4000" b="1" dirty="0" smtClean="0">
                <a:latin typeface="Lucida Calligraphy" panose="03010101010101010101" pitchFamily="66" charset="0"/>
              </a:rPr>
              <a:t>Monitoring Basics</a:t>
            </a:r>
            <a:r>
              <a:rPr lang="en-CA" b="1" dirty="0"/>
              <a:t/>
            </a:r>
            <a:br>
              <a:rPr lang="en-CA" b="1" dirty="0"/>
            </a:br>
            <a:r>
              <a:rPr lang="en-CA" b="1" dirty="0"/>
              <a:t/>
            </a:r>
            <a:br>
              <a:rPr lang="en-CA" b="1" dirty="0"/>
            </a:br>
            <a:r>
              <a:rPr lang="en-US" sz="4000" dirty="0">
                <a:latin typeface="Lucida Calligraphy" panose="03010101010101010101" pitchFamily="66" charset="0"/>
              </a:rPr>
              <a:t/>
            </a:r>
            <a:br>
              <a:rPr lang="en-US" sz="4000" dirty="0">
                <a:latin typeface="Lucida Calligraphy" panose="03010101010101010101" pitchFamily="66" charset="0"/>
              </a:rPr>
            </a:br>
            <a:endParaRPr lang="en-CA" sz="4000" dirty="0">
              <a:latin typeface="Lucida Calligraphy" panose="03010101010101010101" pitchFamily="66" charset="0"/>
            </a:endParaRPr>
          </a:p>
        </p:txBody>
      </p:sp>
      <p:sp>
        <p:nvSpPr>
          <p:cNvPr id="3" name="Content Placeholder 2"/>
          <p:cNvSpPr>
            <a:spLocks noGrp="1"/>
          </p:cNvSpPr>
          <p:nvPr>
            <p:ph idx="1"/>
          </p:nvPr>
        </p:nvSpPr>
        <p:spPr>
          <a:xfrm>
            <a:off x="2589212" y="2090056"/>
            <a:ext cx="8915400" cy="4094613"/>
          </a:xfrm>
        </p:spPr>
        <p:txBody>
          <a:bodyPr>
            <a:normAutofit/>
          </a:bodyPr>
          <a:lstStyle/>
          <a:p>
            <a:r>
              <a:rPr lang="en-US" sz="2000" dirty="0" smtClean="0">
                <a:latin typeface="Bookman Old Style" panose="02050604050505020204" pitchFamily="18" charset="0"/>
              </a:rPr>
              <a:t>Constant </a:t>
            </a:r>
            <a:r>
              <a:rPr lang="en-US" sz="2000" dirty="0">
                <a:latin typeface="Bookman Old Style" panose="02050604050505020204" pitchFamily="18" charset="0"/>
              </a:rPr>
              <a:t>Monitoring is a key to ensure </a:t>
            </a:r>
            <a:r>
              <a:rPr lang="en-US" sz="2000" dirty="0" smtClean="0">
                <a:latin typeface="Bookman Old Style" panose="02050604050505020204" pitchFamily="18" charset="0"/>
              </a:rPr>
              <a:t>healthy replication between</a:t>
            </a:r>
          </a:p>
          <a:p>
            <a:pPr marL="0" indent="0">
              <a:buNone/>
            </a:pPr>
            <a:r>
              <a:rPr lang="en-US" sz="2000" dirty="0" smtClean="0">
                <a:latin typeface="Bookman Old Style" panose="02050604050505020204" pitchFamily="18" charset="0"/>
              </a:rPr>
              <a:t>     primary and standby.</a:t>
            </a:r>
          </a:p>
          <a:p>
            <a:r>
              <a:rPr lang="en-US" sz="2000" dirty="0">
                <a:latin typeface="Bookman Old Style" panose="02050604050505020204" pitchFamily="18" charset="0"/>
              </a:rPr>
              <a:t>Replication failure can happen any time due to multiple issue:</a:t>
            </a:r>
          </a:p>
          <a:p>
            <a:pPr marL="0" indent="0">
              <a:buNone/>
            </a:pPr>
            <a:r>
              <a:rPr lang="en-US" sz="2000" dirty="0" smtClean="0">
                <a:latin typeface="Bookman Old Style" panose="02050604050505020204" pitchFamily="18" charset="0"/>
              </a:rPr>
              <a:t>     Network </a:t>
            </a:r>
            <a:r>
              <a:rPr lang="en-US" sz="2000" dirty="0">
                <a:latin typeface="Bookman Old Style" panose="02050604050505020204" pitchFamily="18" charset="0"/>
              </a:rPr>
              <a:t>failure</a:t>
            </a:r>
          </a:p>
          <a:p>
            <a:pPr marL="0" indent="0">
              <a:buNone/>
            </a:pPr>
            <a:r>
              <a:rPr lang="en-US" sz="2000" dirty="0" smtClean="0">
                <a:latin typeface="Bookman Old Style" panose="02050604050505020204" pitchFamily="18" charset="0"/>
              </a:rPr>
              <a:t>     Heavy </a:t>
            </a:r>
            <a:r>
              <a:rPr lang="en-US" sz="2000" dirty="0">
                <a:latin typeface="Bookman Old Style" panose="02050604050505020204" pitchFamily="18" charset="0"/>
              </a:rPr>
              <a:t>Load on Primary</a:t>
            </a:r>
          </a:p>
          <a:p>
            <a:pPr marL="0" indent="0">
              <a:buNone/>
            </a:pPr>
            <a:r>
              <a:rPr lang="en-US" sz="2000" dirty="0" smtClean="0">
                <a:latin typeface="Bookman Old Style" panose="02050604050505020204" pitchFamily="18" charset="0"/>
              </a:rPr>
              <a:t>     Heavy </a:t>
            </a:r>
            <a:r>
              <a:rPr lang="en-US" sz="2000" dirty="0">
                <a:latin typeface="Bookman Old Style" panose="02050604050505020204" pitchFamily="18" charset="0"/>
              </a:rPr>
              <a:t>Load on Standby</a:t>
            </a:r>
          </a:p>
          <a:p>
            <a:pPr marL="0" indent="0">
              <a:buNone/>
            </a:pPr>
            <a:r>
              <a:rPr lang="en-US" sz="2000" dirty="0" smtClean="0">
                <a:latin typeface="Bookman Old Style" panose="02050604050505020204" pitchFamily="18" charset="0"/>
              </a:rPr>
              <a:t>     Other issues</a:t>
            </a:r>
          </a:p>
          <a:p>
            <a:pPr marL="0" indent="0">
              <a:buNone/>
            </a:pPr>
            <a:endParaRPr lang="en-CA" dirty="0">
              <a:latin typeface="Bookman Old Style" panose="02050604050505020204" pitchFamily="18" charset="0"/>
            </a:endParaRPr>
          </a:p>
        </p:txBody>
      </p:sp>
    </p:spTree>
    <p:extLst>
      <p:ext uri="{BB962C8B-B14F-4D97-AF65-F5344CB8AC3E}">
        <p14:creationId xmlns:p14="http://schemas.microsoft.com/office/powerpoint/2010/main" val="2314700116"/>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1296</TotalTime>
  <Words>1021</Words>
  <Application>Microsoft Office PowerPoint</Application>
  <PresentationFormat>Widescreen</PresentationFormat>
  <Paragraphs>99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Bookman Old Style</vt:lpstr>
      <vt:lpstr>Century Gothic</vt:lpstr>
      <vt:lpstr>Lucida Calligraphy</vt:lpstr>
      <vt:lpstr>Wingdings</vt:lpstr>
      <vt:lpstr>Wingdings 3</vt:lpstr>
      <vt:lpstr>Wisp</vt:lpstr>
      <vt:lpstr>           Module-3  Streaming Replication</vt:lpstr>
      <vt:lpstr> Module Objective</vt:lpstr>
      <vt:lpstr> Streaming Replication   </vt:lpstr>
      <vt:lpstr> Streaming Architecture </vt:lpstr>
      <vt:lpstr>Replication Parameters   </vt:lpstr>
      <vt:lpstr>Cont….   </vt:lpstr>
      <vt:lpstr>Replication Slots   </vt:lpstr>
      <vt:lpstr>Cont….   </vt:lpstr>
      <vt:lpstr>Monitoring Basics   </vt:lpstr>
      <vt:lpstr>Monitoring Scripts   </vt:lpstr>
      <vt:lpstr>Cont….   </vt:lpstr>
      <vt:lpstr>Synchronous Replication    </vt:lpstr>
      <vt:lpstr>Streaming Failover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Module-3  Streaming Replication</dc:title>
  <dc:creator>Sadiq Basha</dc:creator>
  <cp:lastModifiedBy>Sadiq Basha</cp:lastModifiedBy>
  <cp:revision>43</cp:revision>
  <dcterms:created xsi:type="dcterms:W3CDTF">2021-02-22T23:09:42Z</dcterms:created>
  <dcterms:modified xsi:type="dcterms:W3CDTF">2021-03-03T18:02:58Z</dcterms:modified>
</cp:coreProperties>
</file>