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iq Basha" initials="SB" lastIdx="1" clrIdx="0">
    <p:extLst>
      <p:ext uri="{19B8F6BF-5375-455C-9EA6-DF929625EA0E}">
        <p15:presenceInfo xmlns:p15="http://schemas.microsoft.com/office/powerpoint/2012/main" userId="S-1-5-21-1645522239-2139871995-682003330-1958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8T23:38:56.31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8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1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06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55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93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50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9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1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5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1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4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2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526" y="1882833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Module-2</a:t>
            </a:r>
            <a:br>
              <a:rPr lang="en-US" dirty="0"/>
            </a:br>
            <a:r>
              <a:rPr lang="en-US" sz="4900" dirty="0">
                <a:solidFill>
                  <a:srgbClr val="00B0F0"/>
                </a:solidFill>
                <a:latin typeface="Bookman Old Style" panose="02050604050505020204" pitchFamily="18" charset="0"/>
              </a:rPr>
              <a:t>Log Shipping Standby</a:t>
            </a:r>
            <a:endParaRPr lang="en-CA" sz="4900" dirty="0">
              <a:solidFill>
                <a:srgbClr val="00B0F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59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latin typeface="Lucida Calligraphy" panose="03010101010101010101" pitchFamily="66" charset="0"/>
              </a:rPr>
              <a:t>Module Objective</a:t>
            </a:r>
            <a:endParaRPr lang="en-CA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Introduction to Log Shipping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Initial Setup and Considerations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Master Configuration Parameters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Slave Configuration Parameters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Failover 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428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106"/>
            <a:ext cx="8911687" cy="1055061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r>
              <a:rPr lang="en-CA" sz="4000" b="1" dirty="0">
                <a:latin typeface="Lucida Calligraphy" panose="03010101010101010101" pitchFamily="66" charset="0"/>
              </a:rPr>
              <a:t>Log Shipping Standby</a:t>
            </a:r>
            <a:br>
              <a:rPr lang="en-CA" b="1" dirty="0"/>
            </a:br>
            <a:br>
              <a:rPr lang="en-US" sz="4000" dirty="0">
                <a:latin typeface="Lucida Calligraphy" panose="03010101010101010101" pitchFamily="66" charset="0"/>
              </a:rPr>
            </a:br>
            <a:endParaRPr lang="en-CA" sz="40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90056"/>
            <a:ext cx="8915400" cy="409461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sz="2000" dirty="0">
                <a:latin typeface="Bookman Old Style" panose="02050604050505020204" pitchFamily="18" charset="0"/>
              </a:rPr>
              <a:t>WAL files are shipped from the master to the standby servers to keep data in sync.</a:t>
            </a:r>
          </a:p>
          <a:p>
            <a:r>
              <a:rPr lang="en-CA" sz="2000" dirty="0">
                <a:latin typeface="Bookman Old Style" panose="02050604050505020204" pitchFamily="18" charset="0"/>
              </a:rPr>
              <a:t>Master can directly copy the logs to standby server storage or can share storage with the standby servers.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The primary server operates in continuous archiving mode, while each standby server operates in continuous recovery mode, reading the WAL files from the primary.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File-Based Log Shipping is </a:t>
            </a:r>
            <a:r>
              <a:rPr lang="en-CA" sz="2000" dirty="0">
                <a:latin typeface="Bookman Old Style" panose="02050604050505020204" pitchFamily="18" charset="0"/>
              </a:rPr>
              <a:t>Asynchronous.</a:t>
            </a:r>
          </a:p>
          <a:p>
            <a:r>
              <a:rPr lang="en-CA" sz="2000" dirty="0">
                <a:latin typeface="Bookman Old Style" panose="02050604050505020204" pitchFamily="18" charset="0"/>
              </a:rPr>
              <a:t>One WAL log file can contain up to 16MB of data.</a:t>
            </a:r>
          </a:p>
          <a:p>
            <a:pPr lvl="0"/>
            <a:r>
              <a:rPr lang="en-CA" sz="2000" dirty="0">
                <a:latin typeface="Bookman Old Style" panose="02050604050505020204" pitchFamily="18" charset="0"/>
              </a:rPr>
              <a:t>The WAL file is shipped only after it reaches that threshold.</a:t>
            </a:r>
          </a:p>
          <a:p>
            <a:pPr lvl="0"/>
            <a:r>
              <a:rPr lang="en-CA" sz="2000" dirty="0">
                <a:latin typeface="Bookman Old Style" panose="02050604050505020204" pitchFamily="18" charset="0"/>
              </a:rPr>
              <a:t>This will cause a delay in replication and also increase chances of losing data if the master crashes and logs are not archived</a:t>
            </a:r>
          </a:p>
          <a:p>
            <a:pPr marL="0" indent="0">
              <a:buNone/>
            </a:pPr>
            <a:endParaRPr lang="en-CA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9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>
                <a:latin typeface="Lucida Calligraphy" panose="03010101010101010101" pitchFamily="66" charset="0"/>
              </a:rPr>
              <a:t>File/Log Shipping Replication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CA" dirty="0">
              <a:latin typeface="Lucida Calligraphy" panose="03010101010101010101" pitchFamily="66" charset="0"/>
            </a:endParaRPr>
          </a:p>
        </p:txBody>
      </p:sp>
      <p:pic>
        <p:nvPicPr>
          <p:cNvPr id="1026" name="Picture 2" descr="Users icon PNG, ICO or ICNS | Free vector icon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200" y="1916400"/>
            <a:ext cx="816755" cy="65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rver Icon, Transparent Server.PNG Images &amp; Vector - FreeIcons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17" y="3292646"/>
            <a:ext cx="1464483" cy="146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Server Icon, Transparent Server.PNG Images &amp; Vector - FreeIcons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33" y="3386882"/>
            <a:ext cx="1464483" cy="146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owchart: Magnetic Disk 19"/>
          <p:cNvSpPr/>
          <p:nvPr/>
        </p:nvSpPr>
        <p:spPr>
          <a:xfrm>
            <a:off x="3494269" y="5544885"/>
            <a:ext cx="444431" cy="207970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Magnetic Disk 20"/>
          <p:cNvSpPr/>
          <p:nvPr/>
        </p:nvSpPr>
        <p:spPr>
          <a:xfrm>
            <a:off x="3494269" y="5336915"/>
            <a:ext cx="444431" cy="207970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lowchart: Magnetic Disk 22"/>
          <p:cNvSpPr/>
          <p:nvPr/>
        </p:nvSpPr>
        <p:spPr>
          <a:xfrm>
            <a:off x="7704240" y="5504124"/>
            <a:ext cx="444431" cy="215846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Magnetic Disk 23"/>
          <p:cNvSpPr/>
          <p:nvPr/>
        </p:nvSpPr>
        <p:spPr>
          <a:xfrm>
            <a:off x="7704241" y="5283685"/>
            <a:ext cx="444431" cy="215846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Image result for computer fi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701" y="5243282"/>
            <a:ext cx="415368" cy="55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>
            <a:off x="3716484" y="4757129"/>
            <a:ext cx="8313" cy="48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322618" y="2566410"/>
            <a:ext cx="1557582" cy="88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08618" y="2452255"/>
            <a:ext cx="1876970" cy="109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2669" y="4023359"/>
            <a:ext cx="17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Master Server</a:t>
            </a:r>
            <a:endParaRPr lang="en-CA" dirty="0"/>
          </a:p>
        </p:txBody>
      </p:sp>
      <p:sp>
        <p:nvSpPr>
          <p:cNvPr id="47" name="TextBox 46"/>
          <p:cNvSpPr txBox="1"/>
          <p:nvPr/>
        </p:nvSpPr>
        <p:spPr>
          <a:xfrm>
            <a:off x="9742516" y="4023359"/>
            <a:ext cx="166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Slave Server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3217026" y="5818909"/>
            <a:ext cx="10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Wal Files</a:t>
            </a:r>
            <a:endParaRPr lang="en-CA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340139" y="5796612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 err="1"/>
              <a:t>Recd</a:t>
            </a:r>
            <a:r>
              <a:rPr lang="en-US" sz="1400" dirty="0"/>
              <a:t> Logs </a:t>
            </a:r>
            <a:endParaRPr lang="en-CA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354392" y="4700937"/>
            <a:ext cx="21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Unidirectional</a:t>
            </a:r>
            <a:endParaRPr lang="en-CA" dirty="0"/>
          </a:p>
        </p:txBody>
      </p:sp>
      <p:pic>
        <p:nvPicPr>
          <p:cNvPr id="2052" name="Picture 4" descr="Image result for proces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54" y="5322610"/>
            <a:ext cx="476337" cy="47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>
            <a:off x="3965756" y="4682217"/>
            <a:ext cx="614557" cy="65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975231" y="5527823"/>
            <a:ext cx="491984" cy="1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046735" y="5499530"/>
            <a:ext cx="9989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455503" y="5476410"/>
            <a:ext cx="1178327" cy="20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4" descr="Image result for proces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505" y="5261362"/>
            <a:ext cx="476337" cy="47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Straight Connector 1026"/>
          <p:cNvCxnSpPr>
            <a:endCxn id="69" idx="1"/>
          </p:cNvCxnSpPr>
          <p:nvPr/>
        </p:nvCxnSpPr>
        <p:spPr>
          <a:xfrm>
            <a:off x="8148671" y="5499530"/>
            <a:ext cx="6738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 flipH="1" flipV="1">
            <a:off x="8911244" y="4885603"/>
            <a:ext cx="16625" cy="35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206240" y="5814997"/>
            <a:ext cx="120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1400" dirty="0"/>
              <a:t>Archive</a:t>
            </a:r>
            <a:endParaRPr lang="en-CA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542192" y="5791201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1400" dirty="0"/>
              <a:t>Restore</a:t>
            </a:r>
            <a:endParaRPr lang="en-CA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7547103" y="2658983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Read-Only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7147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46" grpId="0"/>
      <p:bldP spid="47" grpId="0"/>
      <p:bldP spid="48" grpId="0"/>
      <p:bldP spid="49" grpId="0"/>
      <p:bldP spid="51" grpId="0"/>
      <p:bldP spid="86" grpId="0"/>
      <p:bldP spid="87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106"/>
            <a:ext cx="8911687" cy="1055061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r>
              <a:rPr lang="en-CA" sz="4000" b="1" dirty="0">
                <a:latin typeface="Lucida Calligraphy" panose="03010101010101010101" pitchFamily="66" charset="0"/>
              </a:rPr>
              <a:t>Initial Setup and Considerations</a:t>
            </a:r>
            <a:br>
              <a:rPr lang="en-CA" b="1" dirty="0"/>
            </a:br>
            <a:br>
              <a:rPr lang="en-US" sz="4000" dirty="0">
                <a:latin typeface="Lucida Calligraphy" panose="03010101010101010101" pitchFamily="66" charset="0"/>
              </a:rPr>
            </a:br>
            <a:endParaRPr lang="en-CA" sz="40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90056"/>
            <a:ext cx="8915400" cy="409461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400" dirty="0">
                <a:latin typeface="Bookman Old Style" panose="02050604050505020204" pitchFamily="18" charset="0"/>
              </a:rPr>
              <a:t>Install PostgreSQL on both the machines preferably same version.</a:t>
            </a:r>
          </a:p>
          <a:p>
            <a:pPr lvl="0"/>
            <a:r>
              <a:rPr lang="en-US" sz="2400" dirty="0">
                <a:latin typeface="Bookman Old Style" panose="02050604050505020204" pitchFamily="18" charset="0"/>
              </a:rPr>
              <a:t>Minor Version differences are acceptable (ex 12.3 and 12.5).</a:t>
            </a:r>
          </a:p>
          <a:p>
            <a:pPr lvl="0"/>
            <a:r>
              <a:rPr lang="en-US" sz="2400" dirty="0">
                <a:latin typeface="Bookman Old Style" panose="02050604050505020204" pitchFamily="18" charset="0"/>
              </a:rPr>
              <a:t>Ensure we are able to ping between the servers (Master/Slave).</a:t>
            </a:r>
          </a:p>
          <a:p>
            <a:pPr lvl="0"/>
            <a:r>
              <a:rPr lang="en-US" sz="2400" dirty="0">
                <a:latin typeface="Bookman Old Style" panose="02050604050505020204" pitchFamily="18" charset="0"/>
              </a:rPr>
              <a:t>Ensure password less file transfer is happening between servers.</a:t>
            </a:r>
          </a:p>
          <a:p>
            <a:pPr lvl="0"/>
            <a:r>
              <a:rPr lang="en-US" sz="2400" dirty="0">
                <a:latin typeface="Bookman Old Style" panose="02050604050505020204" pitchFamily="18" charset="0"/>
              </a:rPr>
              <a:t>Create a directory to copy archive files in slave servers.</a:t>
            </a:r>
          </a:p>
          <a:p>
            <a:pPr lvl="0"/>
            <a:r>
              <a:rPr lang="en-US" sz="2400" dirty="0">
                <a:latin typeface="Bookman Old Style" panose="02050604050505020204" pitchFamily="18" charset="0"/>
              </a:rPr>
              <a:t>Ensure </a:t>
            </a:r>
            <a:r>
              <a:rPr lang="en-US" sz="2400" dirty="0" err="1">
                <a:latin typeface="Bookman Old Style" panose="02050604050505020204" pitchFamily="18" charset="0"/>
              </a:rPr>
              <a:t>postgres</a:t>
            </a:r>
            <a:r>
              <a:rPr lang="en-US" sz="2400" dirty="0">
                <a:latin typeface="Bookman Old Style" panose="02050604050505020204" pitchFamily="18" charset="0"/>
              </a:rPr>
              <a:t> user has read/write permission on the directory.</a:t>
            </a:r>
          </a:p>
          <a:p>
            <a:pPr lvl="0"/>
            <a:r>
              <a:rPr lang="en-US" sz="2400" dirty="0">
                <a:latin typeface="Bookman Old Style" panose="02050604050505020204" pitchFamily="18" charset="0"/>
              </a:rPr>
              <a:t>Ensure </a:t>
            </a:r>
            <a:r>
              <a:rPr lang="en-US" sz="2400" dirty="0" err="1">
                <a:latin typeface="Bookman Old Style" panose="02050604050505020204" pitchFamily="18" charset="0"/>
              </a:rPr>
              <a:t>contrib</a:t>
            </a:r>
            <a:r>
              <a:rPr lang="en-US" sz="2400" dirty="0">
                <a:latin typeface="Bookman Old Style" panose="02050604050505020204" pitchFamily="18" charset="0"/>
              </a:rPr>
              <a:t> module is installed on both the machines.</a:t>
            </a:r>
          </a:p>
          <a:p>
            <a:pPr lvl="0"/>
            <a:endParaRPr lang="en-US" sz="2000" dirty="0">
              <a:latin typeface="Bookman Old Style" panose="02050604050505020204" pitchFamily="18" charset="0"/>
            </a:endParaRPr>
          </a:p>
          <a:p>
            <a:pPr lvl="0"/>
            <a:endParaRPr lang="en-CA" sz="2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CA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6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106"/>
            <a:ext cx="8911687" cy="1055061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r>
              <a:rPr lang="en-CA" sz="4000" b="1" dirty="0">
                <a:latin typeface="Lucida Calligraphy" panose="03010101010101010101" pitchFamily="66" charset="0"/>
              </a:rPr>
              <a:t>Master Side Configuration</a:t>
            </a:r>
            <a:br>
              <a:rPr lang="en-CA" b="1" dirty="0"/>
            </a:br>
            <a:br>
              <a:rPr lang="en-US" sz="4000" dirty="0">
                <a:latin typeface="Lucida Calligraphy" panose="03010101010101010101" pitchFamily="66" charset="0"/>
              </a:rPr>
            </a:br>
            <a:endParaRPr lang="en-CA" sz="40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90056"/>
            <a:ext cx="8915400" cy="4094613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latin typeface="Bookman Old Style" panose="02050604050505020204" pitchFamily="18" charset="0"/>
              </a:rPr>
              <a:t>Enable Archive Mode on the master server.</a:t>
            </a:r>
          </a:p>
          <a:p>
            <a:pPr marL="0" lv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Parameter : </a:t>
            </a:r>
            <a:r>
              <a:rPr lang="en-US" sz="2000" dirty="0" err="1">
                <a:latin typeface="Bookman Old Style" panose="02050604050505020204" pitchFamily="18" charset="0"/>
              </a:rPr>
              <a:t>archive_mode</a:t>
            </a:r>
            <a:r>
              <a:rPr lang="en-US" sz="2000" dirty="0">
                <a:latin typeface="Bookman Old Style" panose="02050604050505020204" pitchFamily="18" charset="0"/>
              </a:rPr>
              <a:t> = ON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</a:rPr>
              <a:t>Set Archive Command parameter to copy the </a:t>
            </a:r>
            <a:r>
              <a:rPr lang="en-US" sz="2000" dirty="0" err="1">
                <a:latin typeface="Bookman Old Style" panose="02050604050505020204" pitchFamily="18" charset="0"/>
              </a:rPr>
              <a:t>wal</a:t>
            </a:r>
            <a:r>
              <a:rPr lang="en-US" sz="2000" dirty="0">
                <a:latin typeface="Bookman Old Style" panose="02050604050505020204" pitchFamily="18" charset="0"/>
              </a:rPr>
              <a:t> files on the destination server</a:t>
            </a:r>
          </a:p>
          <a:p>
            <a:pPr marL="0" lv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Parameter :</a:t>
            </a:r>
            <a:r>
              <a:rPr lang="en-US" sz="2000" dirty="0" err="1">
                <a:latin typeface="Bookman Old Style" panose="02050604050505020204" pitchFamily="18" charset="0"/>
              </a:rPr>
              <a:t>Archive_command</a:t>
            </a:r>
            <a:r>
              <a:rPr lang="en-US" sz="2000" dirty="0">
                <a:latin typeface="Bookman Old Style" panose="020506040505050202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Example : </a:t>
            </a:r>
            <a:r>
              <a:rPr lang="en-US" sz="2000" dirty="0" err="1">
                <a:latin typeface="Bookman Old Style" panose="02050604050505020204" pitchFamily="18" charset="0"/>
              </a:rPr>
              <a:t>rsync</a:t>
            </a:r>
            <a:r>
              <a:rPr lang="en-US" sz="2000" dirty="0">
                <a:latin typeface="Bookman Old Style" panose="02050604050505020204" pitchFamily="18" charset="0"/>
              </a:rPr>
              <a:t> -a %p </a:t>
            </a:r>
            <a:r>
              <a:rPr lang="en-US" sz="2000" dirty="0" err="1">
                <a:latin typeface="Bookman Old Style" panose="02050604050505020204" pitchFamily="18" charset="0"/>
              </a:rPr>
              <a:t>postgres@standbyserver</a:t>
            </a:r>
            <a:r>
              <a:rPr lang="en-US" sz="2000" dirty="0">
                <a:latin typeface="Bookman Old Style" panose="02050604050505020204" pitchFamily="18" charset="0"/>
              </a:rPr>
              <a:t>:/location (</a:t>
            </a:r>
            <a:r>
              <a:rPr lang="en-US" sz="2000" dirty="0" err="1">
                <a:latin typeface="Bookman Old Style" panose="02050604050505020204" pitchFamily="18" charset="0"/>
              </a:rPr>
              <a:t>linux</a:t>
            </a:r>
            <a:r>
              <a:rPr lang="en-US" sz="2000" dirty="0">
                <a:latin typeface="Bookman Old Style" panose="02050604050505020204" pitchFamily="18" charset="0"/>
              </a:rPr>
              <a:t>)</a:t>
            </a:r>
          </a:p>
          <a:p>
            <a:pPr marL="0" lv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      copy “%p” “\\\\192.168.1.1\\archive\\%f”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</a:rPr>
              <a:t>Set </a:t>
            </a:r>
            <a:r>
              <a:rPr lang="en-CA" sz="2000" dirty="0" err="1">
                <a:latin typeface="Bookman Old Style" panose="02050604050505020204" pitchFamily="18" charset="0"/>
              </a:rPr>
              <a:t>archive_timeout</a:t>
            </a:r>
            <a:r>
              <a:rPr lang="en-CA" sz="2000" dirty="0">
                <a:latin typeface="Bookman Old Style" panose="02050604050505020204" pitchFamily="18" charset="0"/>
              </a:rPr>
              <a:t> </a:t>
            </a:r>
            <a:r>
              <a:rPr lang="en-US" sz="2000" dirty="0">
                <a:latin typeface="Bookman Old Style" panose="02050604050505020204" pitchFamily="18" charset="0"/>
              </a:rPr>
              <a:t>to force the server to switch to a new WAL segment file periodically.</a:t>
            </a:r>
          </a:p>
          <a:p>
            <a:pPr marL="0" lv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Parameter :</a:t>
            </a:r>
            <a:r>
              <a:rPr lang="en-CA" dirty="0" err="1"/>
              <a:t>archive_timeout</a:t>
            </a:r>
            <a:r>
              <a:rPr lang="en-CA" dirty="0"/>
              <a:t> = 60</a:t>
            </a:r>
            <a:endParaRPr lang="en-US" sz="2000" dirty="0">
              <a:latin typeface="Bookman Old Style" panose="02050604050505020204" pitchFamily="18" charset="0"/>
            </a:endParaRPr>
          </a:p>
          <a:p>
            <a:pPr lvl="0"/>
            <a:endParaRPr lang="en-US" sz="2000" dirty="0">
              <a:latin typeface="Bookman Old Style" panose="02050604050505020204" pitchFamily="18" charset="0"/>
            </a:endParaRPr>
          </a:p>
          <a:p>
            <a:pPr lvl="0"/>
            <a:endParaRPr lang="en-US" sz="2000" dirty="0">
              <a:latin typeface="Bookman Old Style" panose="02050604050505020204" pitchFamily="18" charset="0"/>
            </a:endParaRPr>
          </a:p>
          <a:p>
            <a:pPr lvl="0"/>
            <a:endParaRPr lang="en-US" sz="2000" dirty="0">
              <a:latin typeface="Bookman Old Style" panose="020506040505050202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 lvl="0"/>
            <a:endParaRPr lang="en-CA" sz="2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CA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9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106"/>
            <a:ext cx="8911687" cy="1055061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r>
              <a:rPr lang="en-CA" sz="4000" b="1" dirty="0">
                <a:latin typeface="Lucida Calligraphy" panose="03010101010101010101" pitchFamily="66" charset="0"/>
              </a:rPr>
              <a:t>Slave Side Configuration</a:t>
            </a:r>
            <a:br>
              <a:rPr lang="en-US" sz="4000" dirty="0">
                <a:latin typeface="Lucida Calligraphy" panose="03010101010101010101" pitchFamily="66" charset="0"/>
              </a:rPr>
            </a:br>
            <a:endParaRPr lang="en-CA" sz="40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90056"/>
            <a:ext cx="8915400" cy="4094613"/>
          </a:xfrm>
        </p:spPr>
        <p:txBody>
          <a:bodyPr>
            <a:normAutofit/>
          </a:bodyPr>
          <a:lstStyle/>
          <a:p>
            <a:pPr lvl="0"/>
            <a:r>
              <a:rPr lang="en-US" sz="2200" dirty="0">
                <a:latin typeface="Bookman Old Style" panose="02050604050505020204" pitchFamily="18" charset="0"/>
              </a:rPr>
              <a:t>Set </a:t>
            </a:r>
            <a:r>
              <a:rPr lang="en-US" sz="2200" dirty="0" err="1">
                <a:latin typeface="Bookman Old Style" panose="02050604050505020204" pitchFamily="18" charset="0"/>
              </a:rPr>
              <a:t>restore_command</a:t>
            </a:r>
            <a:r>
              <a:rPr lang="en-US" sz="2200" dirty="0">
                <a:latin typeface="Bookman Old Style" panose="02050604050505020204" pitchFamily="18" charset="0"/>
              </a:rPr>
              <a:t> parameter to retrieve an archived segment of the WAL file series.</a:t>
            </a:r>
          </a:p>
          <a:p>
            <a:pPr marL="0" lvl="0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      Ex: </a:t>
            </a:r>
            <a:r>
              <a:rPr lang="en-US" sz="2200" dirty="0" err="1">
                <a:latin typeface="Bookman Old Style" panose="02050604050505020204" pitchFamily="18" charset="0"/>
              </a:rPr>
              <a:t>restore_command</a:t>
            </a:r>
            <a:r>
              <a:rPr lang="en-US" sz="2200" dirty="0">
                <a:latin typeface="Bookman Old Style" panose="02050604050505020204" pitchFamily="18" charset="0"/>
              </a:rPr>
              <a:t> = ‘copy “C:\\</a:t>
            </a:r>
            <a:r>
              <a:rPr lang="en-US" sz="2200" dirty="0" err="1">
                <a:latin typeface="Bookman Old Style" panose="02050604050505020204" pitchFamily="18" charset="0"/>
              </a:rPr>
              <a:t>archiveDir</a:t>
            </a:r>
            <a:r>
              <a:rPr lang="en-US" sz="2200" dirty="0">
                <a:latin typeface="Bookman Old Style" panose="02050604050505020204" pitchFamily="18" charset="0"/>
              </a:rPr>
              <a:t>\\%f”  “%p”'</a:t>
            </a:r>
          </a:p>
          <a:p>
            <a:pPr lvl="0"/>
            <a:r>
              <a:rPr lang="en-CA" sz="2200" dirty="0">
                <a:latin typeface="Bookman Old Style" panose="02050604050505020204" pitchFamily="18" charset="0"/>
              </a:rPr>
              <a:t>Set </a:t>
            </a:r>
            <a:r>
              <a:rPr lang="en-CA" sz="2200" dirty="0" err="1">
                <a:latin typeface="Bookman Old Style" panose="02050604050505020204" pitchFamily="18" charset="0"/>
              </a:rPr>
              <a:t>archive_cleanup_command</a:t>
            </a:r>
            <a:r>
              <a:rPr lang="en-CA" sz="2200" dirty="0">
                <a:latin typeface="Bookman Old Style" panose="02050604050505020204" pitchFamily="18" charset="0"/>
              </a:rPr>
              <a:t> to </a:t>
            </a:r>
            <a:r>
              <a:rPr lang="en-US" sz="2200" dirty="0">
                <a:latin typeface="Bookman Old Style" panose="02050604050505020204" pitchFamily="18" charset="0"/>
              </a:rPr>
              <a:t> cleaning up old archived WAL files that are no longer needed by the standby server.</a:t>
            </a:r>
          </a:p>
          <a:p>
            <a:pPr marL="0" lvl="0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     Ex: </a:t>
            </a:r>
            <a:r>
              <a:rPr lang="en-US" sz="2200" dirty="0" err="1">
                <a:latin typeface="Bookman Old Style" panose="02050604050505020204" pitchFamily="18" charset="0"/>
              </a:rPr>
              <a:t>archive_cleanup_command</a:t>
            </a:r>
            <a:r>
              <a:rPr lang="en-US" sz="2200" dirty="0">
                <a:latin typeface="Bookman Old Style" panose="02050604050505020204" pitchFamily="18" charset="0"/>
              </a:rPr>
              <a:t> = '</a:t>
            </a:r>
            <a:r>
              <a:rPr lang="en-US" sz="2200" dirty="0" err="1">
                <a:latin typeface="Bookman Old Style" panose="02050604050505020204" pitchFamily="18" charset="0"/>
              </a:rPr>
              <a:t>pg_archivecleanup</a:t>
            </a:r>
            <a:r>
              <a:rPr lang="en-US" sz="2200" dirty="0">
                <a:latin typeface="Bookman Old Style" panose="02050604050505020204" pitchFamily="18" charset="0"/>
              </a:rPr>
              <a:t> /</a:t>
            </a:r>
            <a:r>
              <a:rPr lang="en-US" sz="2200" dirty="0" err="1">
                <a:latin typeface="Bookman Old Style" panose="02050604050505020204" pitchFamily="18" charset="0"/>
              </a:rPr>
              <a:t>mnt</a:t>
            </a:r>
            <a:r>
              <a:rPr lang="en-US" sz="2200" dirty="0">
                <a:latin typeface="Bookman Old Style" panose="02050604050505020204" pitchFamily="18" charset="0"/>
              </a:rPr>
              <a:t>/server/</a:t>
            </a:r>
            <a:r>
              <a:rPr lang="en-US" sz="2200" dirty="0" err="1">
                <a:latin typeface="Bookman Old Style" panose="02050604050505020204" pitchFamily="18" charset="0"/>
              </a:rPr>
              <a:t>archivedir</a:t>
            </a:r>
            <a:r>
              <a:rPr lang="en-US" sz="2200" dirty="0">
                <a:latin typeface="Bookman Old Style" panose="02050604050505020204" pitchFamily="18" charset="0"/>
              </a:rPr>
              <a:t> %r‘</a:t>
            </a:r>
          </a:p>
          <a:p>
            <a:r>
              <a:rPr lang="en-US" sz="2200" dirty="0">
                <a:latin typeface="Bookman Old Style" panose="02050604050505020204" pitchFamily="18" charset="0"/>
              </a:rPr>
              <a:t>Create </a:t>
            </a:r>
            <a:r>
              <a:rPr lang="en-US" sz="2200" dirty="0" err="1">
                <a:latin typeface="Bookman Old Style" panose="02050604050505020204" pitchFamily="18" charset="0"/>
              </a:rPr>
              <a:t>standby.signal</a:t>
            </a:r>
            <a:r>
              <a:rPr lang="en-US" sz="2200" dirty="0">
                <a:latin typeface="Bookman Old Style" panose="02050604050505020204" pitchFamily="18" charset="0"/>
              </a:rPr>
              <a:t> file in Data directory.</a:t>
            </a:r>
            <a:endParaRPr lang="en-CA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0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91106"/>
            <a:ext cx="8911687" cy="1055061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r>
              <a:rPr lang="en-CA" sz="4000" b="1" dirty="0">
                <a:latin typeface="Lucida Calligraphy" panose="03010101010101010101" pitchFamily="66" charset="0"/>
              </a:rPr>
              <a:t>Failover Options</a:t>
            </a:r>
            <a:br>
              <a:rPr lang="en-CA" b="1" dirty="0"/>
            </a:br>
            <a:br>
              <a:rPr lang="en-US" sz="4000" dirty="0">
                <a:latin typeface="Lucida Calligraphy" panose="03010101010101010101" pitchFamily="66" charset="0"/>
              </a:rPr>
            </a:br>
            <a:endParaRPr lang="en-CA" sz="40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90056"/>
            <a:ext cx="8915400" cy="4094613"/>
          </a:xfrm>
        </p:spPr>
        <p:txBody>
          <a:bodyPr>
            <a:normAutofit lnSpcReduction="10000"/>
          </a:bodyPr>
          <a:lstStyle/>
          <a:p>
            <a:r>
              <a:rPr lang="en-US" sz="2100" dirty="0">
                <a:latin typeface="Bookman Old Style" panose="02050604050505020204" pitchFamily="18" charset="0"/>
              </a:rPr>
              <a:t>Failover is the ability of a system to continue functioning even if Primary fails</a:t>
            </a:r>
          </a:p>
          <a:p>
            <a:pPr lvl="0"/>
            <a:r>
              <a:rPr lang="en-US" sz="2100" dirty="0">
                <a:latin typeface="Bookman Old Style" panose="02050604050505020204" pitchFamily="18" charset="0"/>
              </a:rPr>
              <a:t>PostgreSQL in itself does </a:t>
            </a:r>
            <a:r>
              <a:rPr lang="en-US" sz="2000" dirty="0">
                <a:latin typeface="Bookman Old Style" panose="02050604050505020204" pitchFamily="18" charset="0"/>
              </a:rPr>
              <a:t>not provide an automatic failover solution.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</a:rPr>
              <a:t>We can manually failover </a:t>
            </a:r>
            <a:r>
              <a:rPr lang="en-US" sz="2000" dirty="0" err="1">
                <a:latin typeface="Bookman Old Style" panose="02050604050505020204" pitchFamily="18" charset="0"/>
              </a:rPr>
              <a:t>postgresql</a:t>
            </a:r>
            <a:r>
              <a:rPr lang="en-US" sz="2000" dirty="0">
                <a:latin typeface="Bookman Old Style" panose="02050604050505020204" pitchFamily="18" charset="0"/>
              </a:rPr>
              <a:t> from master to server using below mentioned methods:</a:t>
            </a:r>
          </a:p>
          <a:p>
            <a:pPr marL="0" lv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./</a:t>
            </a:r>
            <a:r>
              <a:rPr lang="en-US" sz="2000" dirty="0" err="1">
                <a:latin typeface="Bookman Old Style" panose="02050604050505020204" pitchFamily="18" charset="0"/>
              </a:rPr>
              <a:t>pg_ctl</a:t>
            </a:r>
            <a:r>
              <a:rPr lang="en-US" sz="2000" dirty="0">
                <a:latin typeface="Bookman Old Style" panose="02050604050505020204" pitchFamily="18" charset="0"/>
              </a:rPr>
              <a:t> promote -D /</a:t>
            </a:r>
            <a:r>
              <a:rPr lang="en-US" sz="2000" dirty="0" err="1">
                <a:latin typeface="Bookman Old Style" panose="02050604050505020204" pitchFamily="18" charset="0"/>
              </a:rPr>
              <a:t>var</a:t>
            </a:r>
            <a:r>
              <a:rPr lang="en-US" sz="2000" dirty="0">
                <a:latin typeface="Bookman Old Style" panose="02050604050505020204" pitchFamily="18" charset="0"/>
              </a:rPr>
              <a:t>/lib/</a:t>
            </a:r>
            <a:r>
              <a:rPr lang="en-US" sz="2000" dirty="0" err="1">
                <a:latin typeface="Bookman Old Style" panose="02050604050505020204" pitchFamily="18" charset="0"/>
              </a:rPr>
              <a:t>pgsql</a:t>
            </a:r>
            <a:r>
              <a:rPr lang="en-US" sz="2000" dirty="0">
                <a:latin typeface="Bookman Old Style" panose="02050604050505020204" pitchFamily="18" charset="0"/>
              </a:rPr>
              <a:t>/12/data</a:t>
            </a:r>
          </a:p>
          <a:p>
            <a:pPr marL="0" lv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Create a trigger file with the file name and path specified by the </a:t>
            </a:r>
            <a:r>
              <a:rPr lang="en-US" sz="2000" dirty="0" err="1">
                <a:latin typeface="Bookman Old Style" panose="02050604050505020204" pitchFamily="18" charset="0"/>
              </a:rPr>
              <a:t>promote_trigger_file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SELECT </a:t>
            </a:r>
            <a:r>
              <a:rPr lang="en-US" sz="2000" dirty="0" err="1">
                <a:latin typeface="Bookman Old Style" panose="02050604050505020204" pitchFamily="18" charset="0"/>
              </a:rPr>
              <a:t>pg_promote</a:t>
            </a:r>
            <a:r>
              <a:rPr lang="en-US" sz="2000" dirty="0">
                <a:latin typeface="Bookman Old Style" panose="02050604050505020204" pitchFamily="18" charset="0"/>
              </a:rPr>
              <a:t>(); </a:t>
            </a:r>
            <a:endParaRPr lang="en-CA" dirty="0"/>
          </a:p>
          <a:p>
            <a:pPr marL="0" lv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</a:t>
            </a:r>
          </a:p>
          <a:p>
            <a:pPr marL="0" lv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 lvl="0"/>
            <a:endParaRPr lang="en-CA" sz="2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CA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15789" y="2978327"/>
            <a:ext cx="6028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alligraphy" panose="03010101010101010101" pitchFamily="66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alligraphy" panose="03010101010101010101" pitchFamily="66" charset="0"/>
                <a:ea typeface="+mn-ea"/>
                <a:cs typeface="+mn-cs"/>
              </a:rPr>
              <a:t>Thank you.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alligraphy" panose="03010101010101010101" pitchFamily="66" charset="0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kumimoji="0" lang="en-CA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alligraphy" panose="03010101010101010101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4966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541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Century Gothic</vt:lpstr>
      <vt:lpstr>Lucida Calligraphy</vt:lpstr>
      <vt:lpstr>Wingdings 3</vt:lpstr>
      <vt:lpstr>Wisp</vt:lpstr>
      <vt:lpstr>           Module-2 Log Shipping Standby</vt:lpstr>
      <vt:lpstr> Module Objective</vt:lpstr>
      <vt:lpstr> Log Shipping Standby  </vt:lpstr>
      <vt:lpstr> File/Log Shipping Replication </vt:lpstr>
      <vt:lpstr> Initial Setup and Considerations  </vt:lpstr>
      <vt:lpstr> Master Side Configuration  </vt:lpstr>
      <vt:lpstr> Slave Side Configuration </vt:lpstr>
      <vt:lpstr> Failover Options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 PostgreSQL Replication</dc:title>
  <dc:creator>Sadiq Basha</dc:creator>
  <cp:lastModifiedBy>Humaira</cp:lastModifiedBy>
  <cp:revision>51</cp:revision>
  <dcterms:created xsi:type="dcterms:W3CDTF">2021-02-18T01:01:55Z</dcterms:created>
  <dcterms:modified xsi:type="dcterms:W3CDTF">2021-03-12T03:18:16Z</dcterms:modified>
</cp:coreProperties>
</file>