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iq Basha" initials="SB" lastIdx="1" clrIdx="0">
    <p:extLst>
      <p:ext uri="{19B8F6BF-5375-455C-9EA6-DF929625EA0E}">
        <p15:presenceInfo xmlns:p15="http://schemas.microsoft.com/office/powerpoint/2012/main" userId="S-1-5-21-1645522239-2139871995-682003330-1958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8T23:38:56.31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526" y="1882833"/>
            <a:ext cx="8915399" cy="226278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Module-1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PostgreSQL Replication</a:t>
            </a:r>
            <a:endParaRPr lang="en-CA" dirty="0">
              <a:solidFill>
                <a:srgbClr val="00B0F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1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15789" y="2978327"/>
            <a:ext cx="6028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Lucida Calligraphy" panose="03010101010101010101" pitchFamily="66" charset="0"/>
              </a:rPr>
              <a:t> </a:t>
            </a:r>
            <a:r>
              <a:rPr lang="en-US" sz="4800" dirty="0">
                <a:latin typeface="Lucida Calligraphy" panose="03010101010101010101" pitchFamily="66" charset="0"/>
              </a:rPr>
              <a:t>Thank you. </a:t>
            </a:r>
            <a:r>
              <a:rPr lang="en-US" sz="4800" dirty="0">
                <a:latin typeface="Lucida Calligraphy" panose="03010101010101010101" pitchFamily="66" charset="0"/>
                <a:sym typeface="Wingdings" panose="05000000000000000000" pitchFamily="2" charset="2"/>
              </a:rPr>
              <a:t></a:t>
            </a:r>
            <a:endParaRPr lang="en-CA" sz="48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0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latin typeface="Lucida Calligraphy" panose="03010101010101010101" pitchFamily="66" charset="0"/>
              </a:rPr>
              <a:t>Module Objective</a:t>
            </a:r>
            <a:endParaRPr lang="en-CA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Introduction to Replication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Reasons for Replication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Master/Slave Configuration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Warm/Hot Standby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Types of Replication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Replication Modes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Models of Replication</a:t>
            </a:r>
          </a:p>
          <a:p>
            <a:pPr marL="0" indent="0">
              <a:buNone/>
            </a:pPr>
            <a:endParaRPr lang="en-CA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7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723862"/>
            <a:ext cx="8911687" cy="118806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latin typeface="Lucida Calligraphy" panose="03010101010101010101" pitchFamily="66" charset="0"/>
              </a:rPr>
              <a:t>Introduction to Replication</a:t>
            </a:r>
            <a:endParaRPr lang="en-CA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79320"/>
            <a:ext cx="8915400" cy="3887073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Bookman Old Style" panose="02050604050505020204" pitchFamily="18" charset="0"/>
              </a:rPr>
              <a:t>The Process of copying data from a PostgreSQL database server to another server is called PostgreSQL Replication.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The intend is one or more standby servers ready to take over operations if the primary server fails. </a:t>
            </a:r>
          </a:p>
          <a:p>
            <a:r>
              <a:rPr lang="en-CA" sz="2400" dirty="0">
                <a:latin typeface="Bookman Old Style" panose="02050604050505020204" pitchFamily="18" charset="0"/>
              </a:rPr>
              <a:t>The Source database server which sends the data is usually called the Master server.</a:t>
            </a:r>
          </a:p>
          <a:p>
            <a:r>
              <a:rPr lang="en-CA" sz="2400" dirty="0">
                <a:latin typeface="Bookman Old Style" panose="02050604050505020204" pitchFamily="18" charset="0"/>
              </a:rPr>
              <a:t>The Server receiving the copied data is called the Replica/Standby server.</a:t>
            </a:r>
          </a:p>
          <a:p>
            <a:endParaRPr lang="en-CA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6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latin typeface="Lucida Calligraphy" panose="03010101010101010101" pitchFamily="66" charset="0"/>
              </a:rPr>
              <a:t>Why Replication?</a:t>
            </a:r>
            <a:endParaRPr lang="en-CA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9992"/>
            <a:ext cx="8915400" cy="4164677"/>
          </a:xfrm>
        </p:spPr>
        <p:txBody>
          <a:bodyPr>
            <a:normAutofit/>
          </a:bodyPr>
          <a:lstStyle/>
          <a:p>
            <a:r>
              <a:rPr lang="en-CA" b="1" dirty="0">
                <a:latin typeface="Bookman Old Style" panose="02050604050505020204" pitchFamily="18" charset="0"/>
              </a:rPr>
              <a:t>High availability: </a:t>
            </a:r>
            <a:r>
              <a:rPr lang="en-CA" dirty="0">
                <a:latin typeface="Bookman Old Style" panose="02050604050505020204" pitchFamily="18" charset="0"/>
              </a:rPr>
              <a:t> refers to the ability of having an up to date copy of your database at all times. This means that in the event of a failure of your main database, the standby copy can be promoted to main and you can start receiving traffic.</a:t>
            </a:r>
          </a:p>
          <a:p>
            <a:r>
              <a:rPr lang="en-CA" b="1" dirty="0">
                <a:latin typeface="Bookman Old Style" panose="02050604050505020204" pitchFamily="18" charset="0"/>
              </a:rPr>
              <a:t>Load balancing: </a:t>
            </a:r>
            <a:r>
              <a:rPr lang="en-CA" dirty="0">
                <a:latin typeface="Bookman Old Style" panose="02050604050505020204" pitchFamily="18" charset="0"/>
              </a:rPr>
              <a:t> practice of distributing incoming requests to your application in a way that is balanced so that no particular database experiences an uneven workload. With replication, this is possible since multiple copies of the data exist at any point in time.</a:t>
            </a:r>
          </a:p>
          <a:p>
            <a:r>
              <a:rPr lang="en-CA" b="1" dirty="0">
                <a:latin typeface="Bookman Old Style" panose="02050604050505020204" pitchFamily="18" charset="0"/>
              </a:rPr>
              <a:t>Disaster recovery: </a:t>
            </a:r>
            <a:r>
              <a:rPr lang="en-CA" dirty="0">
                <a:latin typeface="Bookman Old Style" panose="02050604050505020204" pitchFamily="18" charset="0"/>
              </a:rPr>
              <a:t>is the need for effective disaster recovery in the event of a systemic failure.</a:t>
            </a:r>
          </a:p>
          <a:p>
            <a:r>
              <a:rPr lang="en-CA" b="1" dirty="0">
                <a:latin typeface="Bookman Old Style" panose="02050604050505020204" pitchFamily="18" charset="0"/>
              </a:rPr>
              <a:t>Data Migration: </a:t>
            </a:r>
            <a:r>
              <a:rPr lang="en-CA" dirty="0">
                <a:latin typeface="Bookman Old Style" panose="02050604050505020204" pitchFamily="18" charset="0"/>
              </a:rPr>
              <a:t>To upgrade database server hardware or patches</a:t>
            </a:r>
            <a:r>
              <a:rPr lang="en-CA" sz="2000" dirty="0">
                <a:latin typeface="Bookman Old Style" panose="02050604050505020204" pitchFamily="18" charset="0"/>
              </a:rPr>
              <a:t>.</a:t>
            </a:r>
            <a:endParaRPr lang="en-CA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5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>
                <a:latin typeface="Lucida Calligraphy" panose="03010101010101010101" pitchFamily="66" charset="0"/>
              </a:rPr>
              <a:t>Master/Slave Configuration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CA" dirty="0">
              <a:latin typeface="Lucida Calligraphy" panose="03010101010101010101" pitchFamily="66" charset="0"/>
            </a:endParaRPr>
          </a:p>
        </p:txBody>
      </p:sp>
      <p:pic>
        <p:nvPicPr>
          <p:cNvPr id="1026" name="Picture 2" descr="Users icon PNG, ICO or ICNS | Free vector ic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00" y="1916400"/>
            <a:ext cx="816755" cy="65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rver Icon, Transparent Server.PNG Images &amp; Vector - FreeIcons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97" y="4046856"/>
            <a:ext cx="1464483" cy="14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erver Icon, Transparent Server.PNG Images &amp; Vector - FreeIcons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033" y="3812659"/>
            <a:ext cx="1464483" cy="14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rver Icon, Transparent Server.PNG Images &amp; Vector - FreeIcons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034" y="4012884"/>
            <a:ext cx="1464483" cy="14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erver Icon, Transparent Server.PNG Images &amp; Vector - FreeIcons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035" y="4213109"/>
            <a:ext cx="1464483" cy="14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15704" y="4581517"/>
            <a:ext cx="3755707" cy="5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81550" y="2566410"/>
            <a:ext cx="1764643" cy="1480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91993" y="2468215"/>
            <a:ext cx="1940041" cy="1405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55033" y="3170973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Hot Standby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2953" y="5763091"/>
            <a:ext cx="17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Master Server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8237280" y="5749721"/>
            <a:ext cx="17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Slave Server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0473518" y="4315336"/>
            <a:ext cx="179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Warm Standby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883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106"/>
            <a:ext cx="8911687" cy="105506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>
                <a:latin typeface="Lucida Calligraphy" panose="03010101010101010101" pitchFamily="66" charset="0"/>
              </a:rPr>
              <a:t>Build in</a:t>
            </a:r>
            <a:r>
              <a:rPr lang="en-CA" sz="4000" dirty="0">
                <a:latin typeface="Lucida Calligraphy" panose="03010101010101010101" pitchFamily="66" charset="0"/>
              </a:rPr>
              <a:t> Replication Types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CA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2176"/>
            <a:ext cx="8915400" cy="4372494"/>
          </a:xfrm>
        </p:spPr>
        <p:txBody>
          <a:bodyPr>
            <a:normAutofit lnSpcReduction="10000"/>
          </a:bodyPr>
          <a:lstStyle/>
          <a:p>
            <a:r>
              <a:rPr lang="en-CA" sz="1900" b="1" u="sng" dirty="0">
                <a:latin typeface="Bookman Old Style" panose="02050604050505020204" pitchFamily="18" charset="0"/>
              </a:rPr>
              <a:t>Physical Replication:</a:t>
            </a:r>
          </a:p>
          <a:p>
            <a:pPr marL="0" indent="0">
              <a:buNone/>
            </a:pPr>
            <a:r>
              <a:rPr lang="en-US" sz="1900" dirty="0">
                <a:latin typeface="Bookman Old Style" panose="02050604050505020204" pitchFamily="18" charset="0"/>
              </a:rPr>
              <a:t>         </a:t>
            </a:r>
            <a:r>
              <a:rPr lang="en-CA" sz="1900" dirty="0">
                <a:latin typeface="Bookman Old Style" panose="02050604050505020204" pitchFamily="18" charset="0"/>
              </a:rPr>
              <a:t>File-based log shipping</a:t>
            </a:r>
          </a:p>
          <a:p>
            <a:pPr marL="0" indent="0">
              <a:buNone/>
            </a:pPr>
            <a:r>
              <a:rPr lang="en-US" sz="1900" dirty="0">
                <a:latin typeface="Bookman Old Style" panose="02050604050505020204" pitchFamily="18" charset="0"/>
              </a:rPr>
              <a:t>         </a:t>
            </a:r>
            <a:r>
              <a:rPr lang="en-CA" sz="1900" dirty="0">
                <a:latin typeface="Bookman Old Style" panose="02050604050505020204" pitchFamily="18" charset="0"/>
              </a:rPr>
              <a:t>Streaming replication</a:t>
            </a:r>
          </a:p>
          <a:p>
            <a:pPr marL="0" indent="0">
              <a:buNone/>
            </a:pPr>
            <a:r>
              <a:rPr lang="en-US" sz="1900" dirty="0">
                <a:latin typeface="Bookman Old Style" panose="02050604050505020204" pitchFamily="18" charset="0"/>
              </a:rPr>
              <a:t>         Physical replication replicate all databases.</a:t>
            </a:r>
          </a:p>
          <a:p>
            <a:pPr marL="0" indent="0">
              <a:buNone/>
            </a:pPr>
            <a:r>
              <a:rPr lang="en-US" sz="1900" dirty="0">
                <a:latin typeface="Bookman Old Style" panose="02050604050505020204" pitchFamily="18" charset="0"/>
              </a:rPr>
              <a:t>         Cannot Replicate between two different major versions or platforms.      </a:t>
            </a:r>
            <a:endParaRPr lang="en-CA" sz="1900" dirty="0">
              <a:latin typeface="Bookman Old Style" panose="02050604050505020204" pitchFamily="18" charset="0"/>
            </a:endParaRPr>
          </a:p>
          <a:p>
            <a:r>
              <a:rPr lang="en-CA" sz="1900" b="1" u="sng">
                <a:latin typeface="Bookman Old Style" panose="02050604050505020204" pitchFamily="18" charset="0"/>
              </a:rPr>
              <a:t>Logical </a:t>
            </a:r>
            <a:r>
              <a:rPr lang="en-CA" sz="1900" b="1" u="sng" dirty="0">
                <a:latin typeface="Bookman Old Style" panose="02050604050505020204" pitchFamily="18" charset="0"/>
              </a:rPr>
              <a:t>Replication:</a:t>
            </a:r>
          </a:p>
          <a:p>
            <a:pPr marL="0" indent="0">
              <a:buNone/>
            </a:pPr>
            <a:r>
              <a:rPr lang="en-US" sz="1900" dirty="0">
                <a:latin typeface="Bookman Old Style" panose="02050604050505020204" pitchFamily="18" charset="0"/>
              </a:rPr>
              <a:t>        </a:t>
            </a:r>
            <a:r>
              <a:rPr lang="en-CA" sz="1900" dirty="0">
                <a:latin typeface="Bookman Old Style" panose="02050604050505020204" pitchFamily="18" charset="0"/>
              </a:rPr>
              <a:t> </a:t>
            </a:r>
            <a:r>
              <a:rPr lang="en-US" sz="1900" dirty="0">
                <a:latin typeface="Bookman Old Style" panose="02050604050505020204" pitchFamily="18" charset="0"/>
              </a:rPr>
              <a:t>Replicating data objects and their changes based upon their replication identity (usually a primary key). </a:t>
            </a:r>
          </a:p>
          <a:p>
            <a:pPr marL="0" indent="0">
              <a:buNone/>
            </a:pPr>
            <a:r>
              <a:rPr lang="en-US" sz="1900" dirty="0">
                <a:latin typeface="Bookman Old Style" panose="02050604050505020204" pitchFamily="18" charset="0"/>
              </a:rPr>
              <a:t>         </a:t>
            </a:r>
            <a:r>
              <a:rPr lang="en-CA" sz="1900" dirty="0">
                <a:latin typeface="Bookman Old Style" panose="02050604050505020204" pitchFamily="18" charset="0"/>
              </a:rPr>
              <a:t>Support table-level data synchronization.</a:t>
            </a:r>
          </a:p>
          <a:p>
            <a:pPr marL="0" indent="0">
              <a:buNone/>
            </a:pPr>
            <a:r>
              <a:rPr lang="en-US" sz="1900" dirty="0">
                <a:latin typeface="Bookman Old Style" panose="02050604050505020204" pitchFamily="18" charset="0"/>
              </a:rPr>
              <a:t>         Consolidating multiple databases into one single entity. (Analytics)</a:t>
            </a:r>
          </a:p>
          <a:p>
            <a:pPr marL="0" indent="0">
              <a:buNone/>
            </a:pPr>
            <a:r>
              <a:rPr lang="en-US" sz="1900" dirty="0">
                <a:latin typeface="Bookman Old Style" panose="02050604050505020204" pitchFamily="18" charset="0"/>
              </a:rPr>
              <a:t>           </a:t>
            </a:r>
            <a:endParaRPr lang="en-CA" sz="19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0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106"/>
            <a:ext cx="8911687" cy="105506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CA" sz="4000" dirty="0">
                <a:latin typeface="Lucida Calligraphy" panose="03010101010101010101" pitchFamily="66" charset="0"/>
              </a:rPr>
              <a:t>Replication Modes 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CA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9992"/>
            <a:ext cx="8915400" cy="4164677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u="sng" dirty="0">
                <a:latin typeface="Bookman Old Style" panose="02050604050505020204" pitchFamily="18" charset="0"/>
              </a:rPr>
              <a:t>Asynchronous Mode of Replication </a:t>
            </a:r>
            <a:endParaRPr lang="en-CA" sz="2300" b="1" u="sng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Bookman Old Style" panose="02050604050505020204" pitchFamily="18" charset="0"/>
              </a:rPr>
              <a:t>        T</a:t>
            </a:r>
            <a:r>
              <a:rPr lang="en-CA" sz="2300" dirty="0">
                <a:latin typeface="Bookman Old Style" panose="02050604050505020204" pitchFamily="18" charset="0"/>
              </a:rPr>
              <a:t>ransactions on the master server can be declared complete when the changes have been done on just the master server. </a:t>
            </a:r>
          </a:p>
          <a:p>
            <a:pPr marL="0" indent="0">
              <a:buNone/>
            </a:pPr>
            <a:r>
              <a:rPr lang="en-CA" sz="2300" dirty="0">
                <a:latin typeface="Bookman Old Style" panose="02050604050505020204" pitchFamily="18" charset="0"/>
              </a:rPr>
              <a:t>        These changes are then replicated to the replicas later in time. </a:t>
            </a:r>
          </a:p>
          <a:p>
            <a:pPr marL="0" indent="0">
              <a:buNone/>
            </a:pPr>
            <a:r>
              <a:rPr lang="en-CA" sz="2300" dirty="0">
                <a:latin typeface="Bookman Old Style" panose="02050604050505020204" pitchFamily="18" charset="0"/>
              </a:rPr>
              <a:t>        The replica servers can remain out-of-sync for a certain duration, which is called a </a:t>
            </a:r>
            <a:r>
              <a:rPr lang="en-CA" sz="2300" b="1" i="1" dirty="0">
                <a:latin typeface="Bookman Old Style" panose="02050604050505020204" pitchFamily="18" charset="0"/>
              </a:rPr>
              <a:t>replication lag</a:t>
            </a:r>
            <a:r>
              <a:rPr lang="en-CA" sz="2300" b="1" dirty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endParaRPr lang="en-CA" dirty="0"/>
          </a:p>
          <a:p>
            <a:r>
              <a:rPr lang="en-US" sz="2300" b="1" u="sng" dirty="0">
                <a:latin typeface="Bookman Old Style" panose="02050604050505020204" pitchFamily="18" charset="0"/>
              </a:rPr>
              <a:t>Synchronous Mode of Replication </a:t>
            </a:r>
            <a:endParaRPr lang="en-CA" sz="2300" b="1" u="sng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Bookman Old Style" panose="02050604050505020204" pitchFamily="18" charset="0"/>
              </a:rPr>
              <a:t>       </a:t>
            </a:r>
            <a:r>
              <a:rPr lang="en-US" sz="2300" dirty="0">
                <a:latin typeface="Bookman Old Style" panose="02050604050505020204" pitchFamily="18" charset="0"/>
              </a:rPr>
              <a:t>T</a:t>
            </a:r>
            <a:r>
              <a:rPr lang="en-CA" sz="2300" dirty="0">
                <a:latin typeface="Bookman Old Style" panose="02050604050505020204" pitchFamily="18" charset="0"/>
              </a:rPr>
              <a:t>ransactions on the master database are declared complete only when those changes have been replicated to all the replicas.</a:t>
            </a:r>
            <a:r>
              <a:rPr lang="en-US" sz="2300" dirty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300" dirty="0">
                <a:latin typeface="Bookman Old Style" panose="02050604050505020204" pitchFamily="18" charset="0"/>
              </a:rPr>
              <a:t>       R</a:t>
            </a:r>
            <a:r>
              <a:rPr lang="en-CA" sz="2300" dirty="0">
                <a:latin typeface="Bookman Old Style" panose="02050604050505020204" pitchFamily="18" charset="0"/>
              </a:rPr>
              <a:t>eplica servers must all be available all the time for the transactions to complete on the master.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endParaRPr lang="en-CA" dirty="0"/>
          </a:p>
          <a:p>
            <a:pPr marL="0" indent="0">
              <a:buNone/>
            </a:pPr>
            <a:endParaRPr lang="en-CA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7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106"/>
            <a:ext cx="8911687" cy="105506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CA" sz="4000" dirty="0">
                <a:latin typeface="Lucida Calligraphy" panose="03010101010101010101" pitchFamily="66" charset="0"/>
              </a:rPr>
              <a:t>Replication Modes 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CA" dirty="0">
              <a:latin typeface="Lucida Calligraphy" panose="03010101010101010101" pitchFamily="66" charset="0"/>
            </a:endParaRPr>
          </a:p>
        </p:txBody>
      </p:sp>
      <p:pic>
        <p:nvPicPr>
          <p:cNvPr id="2050" name="Picture 2" descr="9— The ESP32 Real Time Chart. Back again with WiFi and web server… on… | by  Carissa Aurelia | I learn ESP32 (and you should too).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26" y="1886687"/>
            <a:ext cx="8085009" cy="42808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675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106"/>
            <a:ext cx="8911687" cy="105506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CA" sz="4000" dirty="0">
                <a:latin typeface="Lucida Calligraphy" panose="03010101010101010101" pitchFamily="66" charset="0"/>
              </a:rPr>
              <a:t>Replication Models</a:t>
            </a:r>
            <a:br>
              <a:rPr lang="en-US" sz="4000" dirty="0">
                <a:latin typeface="Lucida Calligraphy" panose="03010101010101010101" pitchFamily="66" charset="0"/>
              </a:rPr>
            </a:br>
            <a:endParaRPr lang="en-CA" sz="40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9470"/>
            <a:ext cx="8915400" cy="4365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b="1" u="sng" dirty="0">
                <a:latin typeface="Bookman Old Style" panose="02050604050505020204" pitchFamily="18" charset="0"/>
              </a:rPr>
              <a:t>Single-Master Replication</a:t>
            </a:r>
          </a:p>
          <a:p>
            <a:pPr marL="0" lv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Changes to table rows in a designated master database server are replicated to one or more replica servers. </a:t>
            </a:r>
          </a:p>
          <a:p>
            <a:pPr marL="0" lv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The replicated tables in the replica database are not permitted to accept any changes (except from the master). </a:t>
            </a:r>
          </a:p>
          <a:p>
            <a:pPr marL="0" lv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Single-Master Replication is also called </a:t>
            </a:r>
            <a:r>
              <a:rPr lang="en-US" b="1" dirty="0">
                <a:latin typeface="Bookman Old Style" panose="02050604050505020204" pitchFamily="18" charset="0"/>
              </a:rPr>
              <a:t>unidirectional</a:t>
            </a:r>
            <a:r>
              <a:rPr lang="en-US" dirty="0">
                <a:latin typeface="Bookman Old Style" panose="02050604050505020204" pitchFamily="18" charset="0"/>
              </a:rPr>
              <a:t>, since replication data flows in one direction only, from master to replica. </a:t>
            </a:r>
          </a:p>
          <a:p>
            <a:r>
              <a:rPr lang="en-CA" b="1" u="sng" dirty="0">
                <a:latin typeface="Bookman Old Style" panose="02050604050505020204" pitchFamily="18" charset="0"/>
              </a:rPr>
              <a:t>Multi-Master Replication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Changes to table rows in more than one designated master database are replicated to their counterpart tables in every other master database. 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In this model conflict resolution schemes are often employed to avoid problems like duplicate primary keys.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Multi-Master Replication is also called </a:t>
            </a:r>
            <a:r>
              <a:rPr lang="en-US" b="1" dirty="0">
                <a:latin typeface="Bookman Old Style" panose="02050604050505020204" pitchFamily="18" charset="0"/>
              </a:rPr>
              <a:t>bidirectional</a:t>
            </a:r>
            <a:r>
              <a:rPr lang="en-US" dirty="0">
                <a:latin typeface="Bookman Old Style" panose="02050604050505020204" pitchFamily="18" charset="0"/>
              </a:rPr>
              <a:t>, Since replication data flows in both the directions. </a:t>
            </a:r>
            <a:endParaRPr lang="en-CA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CA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0937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1724</TotalTime>
  <Words>570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Century Gothic</vt:lpstr>
      <vt:lpstr>Lucida Calligraphy</vt:lpstr>
      <vt:lpstr>Wingdings 3</vt:lpstr>
      <vt:lpstr>Wisp</vt:lpstr>
      <vt:lpstr>           Module-1  PostgreSQL Replication</vt:lpstr>
      <vt:lpstr> Module Objective</vt:lpstr>
      <vt:lpstr> Introduction to Replication</vt:lpstr>
      <vt:lpstr> Why Replication?</vt:lpstr>
      <vt:lpstr> Master/Slave Configuration </vt:lpstr>
      <vt:lpstr> Build in Replication Types </vt:lpstr>
      <vt:lpstr> Replication Modes  </vt:lpstr>
      <vt:lpstr> Replication Modes  </vt:lpstr>
      <vt:lpstr> Replication Models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PostgreSQL Replication</dc:title>
  <dc:creator>Sadiq Basha</dc:creator>
  <cp:lastModifiedBy>Humaira</cp:lastModifiedBy>
  <cp:revision>60</cp:revision>
  <dcterms:created xsi:type="dcterms:W3CDTF">2021-01-07T02:05:48Z</dcterms:created>
  <dcterms:modified xsi:type="dcterms:W3CDTF">2021-03-22T17:06:19Z</dcterms:modified>
</cp:coreProperties>
</file>