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771A1"/>
    <a:srgbClr val="DE6225"/>
    <a:srgbClr val="052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2" autoAdjust="0"/>
    <p:restoredTop sz="94503"/>
  </p:normalViewPr>
  <p:slideViewPr>
    <p:cSldViewPr snapToObjects="1">
      <p:cViewPr>
        <p:scale>
          <a:sx n="33" d="100"/>
          <a:sy n="33" d="100"/>
        </p:scale>
        <p:origin x="1768" y="-30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91F10-F105-F240-BB11-F3B689646099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3593-E61B-054B-81C4-FAE256538A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9E5EC-0846-6941-8703-CD90130FC354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2C3E04-EAED-7A4D-B838-0B5ADB096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64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2193925" fontAlgn="base">
              <a:spcBef>
                <a:spcPct val="0"/>
              </a:spcBef>
              <a:spcAft>
                <a:spcPct val="0"/>
              </a:spcAft>
              <a:defRPr/>
            </a:pPr>
            <a:fld id="{49DB0A5A-AF5E-9543-8B7A-88F16E74363B}" type="slidenum">
              <a:rPr lang="en-US" smtClean="0">
                <a:ea typeface="ＭＳ Ｐゴシック" pitchFamily="-108" charset="-128"/>
                <a:cs typeface="ＭＳ Ｐゴシック" pitchFamily="-108" charset="-128"/>
              </a:rPr>
              <a:pPr defTabSz="2193925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67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0DC0-DEB6-5245-9786-81835CA7B236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B6CD-A896-034E-886C-9AD731625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152F3-A628-174C-B1C5-D7957B5E1D38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F62F-1C22-F342-AEF6-5751E4D1B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D483-D49F-FF4D-A9BE-F07770943FEC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4BD7-0588-6F4B-AC48-26B402219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EE88-36B3-3346-BBA2-F431CBED7E14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6FE8-16DA-394E-A83E-457833639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EA6E3-440A-4444-BB11-7B989A77FD77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8EF9-EBE1-BB4A-BC45-FEB94B05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EE3-BE6B-6F40-8449-0EE688B334C3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0E92-9676-0646-8393-C6A115322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5384-CBCF-B646-AF0F-35BE8D53D802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054D-299A-2D4B-A58E-B6B2DCDDC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7E24-7DE0-2049-B283-98D5EA78F8EA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871-0703-CC4C-A829-D75B00D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95BF-B042-E74D-B532-F84F734A770B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1F58-CED8-114E-989B-FAB78C499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BB32-3A3A-1442-B647-28E14D9E02CB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C1B3-1A4E-1147-990C-E994497E5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6D99-5BC1-9447-9734-C2AA085436E8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3B32-3A11-C34E-B587-0381224FD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63A7D0-97BF-1846-9583-B99EC1CA1C7E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63F8FF-54E3-2749-9438-DED0CB148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wm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hyperlink" Target="https://github.com/idaks/dataone-ahm-2016-poster" TargetMode="External"/><Relationship Id="rId11" Type="http://schemas.openxmlformats.org/officeDocument/2006/relationships/hyperlink" Target="https://github.com/yesworkflow-org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3999">
              <a:srgbClr val="FFFFFF"/>
            </a:gs>
            <a:gs pos="100000">
              <a:srgbClr val="5771A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271193" y="2057600"/>
            <a:ext cx="34714256" cy="141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prstTxWarp prst="textNoShape">
              <a:avLst/>
            </a:prstTxWarp>
            <a:spAutoFit/>
          </a:bodyPr>
          <a:lstStyle/>
          <a:p>
            <a:r>
              <a:rPr lang="en-US" sz="4600" b="1" dirty="0"/>
              <a:t>Yang </a:t>
            </a:r>
            <a:r>
              <a:rPr lang="en-US" sz="4600" b="1" dirty="0" smtClean="0"/>
              <a:t>Cao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</a:t>
            </a:r>
            <a:r>
              <a:rPr lang="en-US" sz="4600" b="1" dirty="0" err="1"/>
              <a:t>Duc</a:t>
            </a:r>
            <a:r>
              <a:rPr lang="en-US" sz="4800" dirty="0"/>
              <a:t> </a:t>
            </a:r>
            <a:r>
              <a:rPr lang="en-US" sz="4800" b="1" dirty="0" smtClean="0"/>
              <a:t>Vu</a:t>
            </a:r>
            <a:r>
              <a:rPr lang="en-US" sz="4800" b="1" baseline="30000" dirty="0" smtClean="0"/>
              <a:t>2</a:t>
            </a:r>
            <a:r>
              <a:rPr lang="en-US" sz="4800" b="1" dirty="0" smtClean="0"/>
              <a:t>, </a:t>
            </a:r>
            <a:r>
              <a:rPr lang="en-US" sz="4800" b="1" dirty="0" err="1"/>
              <a:t>Qiwen</a:t>
            </a:r>
            <a:r>
              <a:rPr lang="en-US" sz="4800" b="1" dirty="0"/>
              <a:t> </a:t>
            </a:r>
            <a:r>
              <a:rPr lang="en-US" sz="4800" b="1" dirty="0" smtClean="0"/>
              <a:t>Wang</a:t>
            </a:r>
            <a:r>
              <a:rPr lang="en-US" sz="4800" b="1" baseline="30000" dirty="0"/>
              <a:t>1</a:t>
            </a:r>
            <a:r>
              <a:rPr lang="en-US" sz="4800" b="1" dirty="0" smtClean="0"/>
              <a:t>, </a:t>
            </a:r>
            <a:r>
              <a:rPr lang="en-US" sz="4800" b="1" dirty="0"/>
              <a:t>Qian </a:t>
            </a:r>
            <a:r>
              <a:rPr lang="en-US" sz="4800" b="1" dirty="0" smtClean="0"/>
              <a:t>Zhang</a:t>
            </a:r>
            <a:r>
              <a:rPr lang="en-US" sz="4800" b="1" baseline="30000" dirty="0" smtClean="0"/>
              <a:t>1</a:t>
            </a:r>
            <a:r>
              <a:rPr lang="en-US" sz="4800" b="1" dirty="0" smtClean="0"/>
              <a:t>,</a:t>
            </a:r>
            <a:r>
              <a:rPr lang="en-US" sz="4800" b="1" baseline="30000" dirty="0" smtClean="0"/>
              <a:t> </a:t>
            </a:r>
            <a:r>
              <a:rPr lang="en-US" sz="4800" b="1" dirty="0" err="1" smtClean="0"/>
              <a:t>Priyaa</a:t>
            </a:r>
            <a:r>
              <a:rPr lang="en-US" sz="4800" b="1" dirty="0" smtClean="0"/>
              <a:t> Ramesh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,Timothy McPhillips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Paolo Missier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  </a:t>
            </a:r>
            <a:r>
              <a:rPr lang="en-US" sz="4600" b="1" dirty="0"/>
              <a:t>Bertram </a:t>
            </a:r>
            <a:r>
              <a:rPr lang="en-US" sz="4600" b="1" dirty="0" err="1"/>
              <a:t>Lud</a:t>
            </a:r>
            <a:r>
              <a:rPr lang="fi-FI" sz="4600" b="1" dirty="0"/>
              <a:t>ä</a:t>
            </a:r>
            <a:r>
              <a:rPr lang="en-US" sz="4600" b="1" dirty="0"/>
              <a:t>scher</a:t>
            </a:r>
            <a:r>
              <a:rPr lang="en-US" sz="4600" b="1" baseline="30000" dirty="0"/>
              <a:t>1 </a:t>
            </a:r>
            <a:endParaRPr lang="en-US" sz="4600" b="1" baseline="30000" dirty="0" smtClean="0"/>
          </a:p>
          <a:p>
            <a:pPr>
              <a:spcBef>
                <a:spcPts val="1200"/>
              </a:spcBef>
            </a:pPr>
            <a:r>
              <a:rPr lang="en-US" sz="2800" baseline="30000" dirty="0" smtClean="0"/>
              <a:t>1</a:t>
            </a:r>
            <a:r>
              <a:rPr lang="en-US" sz="2800" dirty="0" smtClean="0"/>
              <a:t>University </a:t>
            </a:r>
            <a:r>
              <a:rPr lang="en-US" sz="2800" dirty="0"/>
              <a:t>of Illinois, Urbana-Champaign, 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Department of Electrical and Computer Engineering, </a:t>
            </a:r>
            <a:r>
              <a:rPr lang="en-US" sz="2800" dirty="0" err="1" smtClean="0"/>
              <a:t>Univeristy</a:t>
            </a:r>
            <a:r>
              <a:rPr lang="en-US" sz="2800" dirty="0" smtClean="0"/>
              <a:t> of Illinois at Chicago, 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School of </a:t>
            </a:r>
            <a:r>
              <a:rPr lang="en-US" sz="2800" dirty="0"/>
              <a:t>Computing Science,  </a:t>
            </a:r>
            <a:r>
              <a:rPr lang="en-US" sz="2800" dirty="0" smtClean="0"/>
              <a:t>Newcastle </a:t>
            </a:r>
            <a:r>
              <a:rPr lang="en-US" sz="2800" dirty="0"/>
              <a:t>University, </a:t>
            </a:r>
            <a:r>
              <a:rPr lang="en-US" sz="2800" dirty="0" smtClean="0"/>
              <a:t>UK</a:t>
            </a:r>
            <a:endParaRPr lang="en-US" sz="280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0" y="4114800"/>
            <a:ext cx="43891200" cy="1588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271192" y="329408"/>
            <a:ext cx="4392488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7600" dirty="0" smtClean="0">
                <a:solidFill>
                  <a:srgbClr val="052754"/>
                </a:solidFill>
                <a:latin typeface="Arial Black" pitchFamily="-107" charset="0"/>
              </a:rPr>
              <a:t>Revealing </a:t>
            </a:r>
            <a:r>
              <a:rPr lang="en-US" sz="7600" dirty="0">
                <a:solidFill>
                  <a:srgbClr val="052754"/>
                </a:solidFill>
                <a:latin typeface="Arial Black" pitchFamily="-107" charset="0"/>
              </a:rPr>
              <a:t>the Detailed History of Script Outputs with Hybrid Provenance Queries</a:t>
            </a:r>
          </a:p>
        </p:txBody>
      </p:sp>
      <p:sp>
        <p:nvSpPr>
          <p:cNvPr id="16389" name="Rectangle 35"/>
          <p:cNvSpPr>
            <a:spLocks noChangeArrowheads="1"/>
          </p:cNvSpPr>
          <p:nvPr/>
        </p:nvSpPr>
        <p:spPr bwMode="auto">
          <a:xfrm>
            <a:off x="33005832" y="25532208"/>
            <a:ext cx="9819436" cy="31095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Acknowledgments</a:t>
            </a:r>
            <a:r>
              <a:rPr lang="en-GB" sz="4000" b="1" dirty="0" smtClean="0">
                <a:solidFill>
                  <a:srgbClr val="CC3300"/>
                </a:solidFill>
              </a:rPr>
              <a:t>. </a:t>
            </a:r>
            <a:r>
              <a:rPr lang="en-US" sz="3600" dirty="0" smtClean="0"/>
              <a:t>Supported by </a:t>
            </a:r>
            <a:r>
              <a:rPr lang="en-US" sz="3600" dirty="0"/>
              <a:t>NSF </a:t>
            </a:r>
            <a:r>
              <a:rPr lang="en-US" sz="3600" dirty="0" smtClean="0"/>
              <a:t>awards ACI-1430508 and </a:t>
            </a:r>
            <a:r>
              <a:rPr lang="en-US" sz="3600" dirty="0"/>
              <a:t>NSF </a:t>
            </a:r>
            <a:r>
              <a:rPr lang="en-US" sz="3600" dirty="0" smtClean="0"/>
              <a:t>ABI-1262458.</a:t>
            </a:r>
            <a:endParaRPr lang="en-US" sz="3600" dirty="0"/>
          </a:p>
        </p:txBody>
      </p:sp>
      <p:sp>
        <p:nvSpPr>
          <p:cNvPr id="16390" name="Rectangle 34"/>
          <p:cNvSpPr>
            <a:spLocks noChangeArrowheads="1"/>
          </p:cNvSpPr>
          <p:nvPr/>
        </p:nvSpPr>
        <p:spPr bwMode="auto">
          <a:xfrm>
            <a:off x="32995468" y="7746232"/>
            <a:ext cx="9829800" cy="77649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Conclusions and Future </a:t>
            </a:r>
            <a:r>
              <a:rPr lang="en-GB" sz="3600" b="1" dirty="0" smtClean="0">
                <a:solidFill>
                  <a:srgbClr val="CC3300"/>
                </a:solidFill>
              </a:rPr>
              <a:t>Work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from script runs can be revealed graphically and made actionable (e.g., to yield customizable data lineage reports) via (1) simple YW user annotations, (2) linking runtime observables (e.g.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), and (3) sharing provenance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artifacts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executable queries.  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Extend YW toolkit to support other (optional) workflow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modeling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constructs (e.g., simple control-flow to complement dataflow); to support graph pattern queries; to support project-level provenance.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Evolve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ProvONE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to support project-level provenance and graph queries.</a:t>
            </a:r>
          </a:p>
          <a:p>
            <a:pPr>
              <a:spcBef>
                <a:spcPct val="50000"/>
              </a:spcBef>
            </a:pPr>
            <a:endParaRPr lang="en-GB" sz="3600" b="1" dirty="0" smtClean="0">
              <a:solidFill>
                <a:srgbClr val="CC3300"/>
              </a:solidFill>
            </a:endParaRPr>
          </a:p>
          <a:p>
            <a:endParaRPr lang="en-US" sz="2800" dirty="0"/>
          </a:p>
        </p:txBody>
      </p:sp>
      <p:sp>
        <p:nvSpPr>
          <p:cNvPr id="16391" name="Rectangle 33"/>
          <p:cNvSpPr>
            <a:spLocks noChangeArrowheads="1"/>
          </p:cNvSpPr>
          <p:nvPr/>
        </p:nvSpPr>
        <p:spPr bwMode="auto">
          <a:xfrm>
            <a:off x="1143000" y="19979773"/>
            <a:ext cx="9829800" cy="1181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Approach </a:t>
            </a:r>
            <a:endParaRPr lang="en-US" sz="2800" b="1" dirty="0" smtClean="0"/>
          </a:p>
          <a:p>
            <a:r>
              <a:rPr lang="en-US" sz="3200" dirty="0"/>
              <a:t>Simple </a:t>
            </a:r>
            <a:r>
              <a:rPr lang="en-US" sz="3200" b="1" dirty="0" err="1"/>
              <a:t>YesWorkflow</a:t>
            </a:r>
            <a:r>
              <a:rPr lang="en-US" sz="3200" b="1" dirty="0"/>
              <a:t> (YW) annotations</a:t>
            </a:r>
            <a:r>
              <a:rPr lang="en-US" sz="3200" dirty="0"/>
              <a:t> allow users to </a:t>
            </a:r>
            <a:r>
              <a:rPr lang="en-US" sz="3200" b="1" dirty="0"/>
              <a:t>reveal workflow </a:t>
            </a:r>
            <a:r>
              <a:rPr lang="en-US" sz="3200" dirty="0"/>
              <a:t>(prospective provenance graph)</a:t>
            </a:r>
            <a:r>
              <a:rPr lang="en-US" sz="3200" b="1" dirty="0"/>
              <a:t> implicit in scripts</a:t>
            </a:r>
            <a:r>
              <a:rPr lang="en-US" sz="3200" dirty="0"/>
              <a:t>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Prospective </a:t>
            </a:r>
            <a:r>
              <a:rPr lang="en-US" sz="3200" b="1" dirty="0"/>
              <a:t>provenance queries to expose and test data dependencies</a:t>
            </a:r>
            <a:r>
              <a:rPr lang="en-US" sz="3200" dirty="0"/>
              <a:t> at the workflow </a:t>
            </a:r>
            <a:r>
              <a:rPr lang="en-US" sz="3200" dirty="0" smtClean="0"/>
              <a:t>level.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Hybrid </a:t>
            </a:r>
            <a:r>
              <a:rPr lang="en-US" sz="3200" b="1" dirty="0"/>
              <a:t>provenance queries</a:t>
            </a:r>
            <a:r>
              <a:rPr lang="en-US" sz="3200" dirty="0"/>
              <a:t> that </a:t>
            </a:r>
            <a:r>
              <a:rPr lang="en-US" sz="3200" b="1" dirty="0"/>
              <a:t>situate runtime observables</a:t>
            </a:r>
            <a:r>
              <a:rPr lang="en-US" sz="3200" dirty="0"/>
              <a:t> (retrospective provenance) in the overall </a:t>
            </a:r>
            <a:r>
              <a:rPr lang="en-US" sz="3200" b="1" dirty="0"/>
              <a:t>workflow</a:t>
            </a:r>
            <a:r>
              <a:rPr lang="en-US" sz="3200" dirty="0"/>
              <a:t>, yielding meaningful knowledge artifacts.  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Easily </a:t>
            </a:r>
            <a:r>
              <a:rPr lang="en-US" sz="3200" b="1" dirty="0"/>
              <a:t>share comprehensible workflow graphs and customizable provenance reports for script runs</a:t>
            </a:r>
            <a:r>
              <a:rPr lang="en-US" sz="3200" dirty="0"/>
              <a:t>, along with data, code in scientific studies (“</a:t>
            </a:r>
            <a:r>
              <a:rPr lang="en-US" sz="3200" i="1" dirty="0"/>
              <a:t>provenance for self</a:t>
            </a:r>
            <a:r>
              <a:rPr lang="en-US" sz="3200" dirty="0"/>
              <a:t>”).</a:t>
            </a:r>
            <a:endParaRPr lang="en-US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Demo Queries</a:t>
            </a:r>
            <a:endParaRPr lang="en-GB" sz="3600" b="1" dirty="0">
              <a:solidFill>
                <a:srgbClr val="CC33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Q1 (</a:t>
            </a:r>
            <a:r>
              <a:rPr lang="en-US" sz="3200" b="1" dirty="0" smtClean="0"/>
              <a:t>prospective query</a:t>
            </a:r>
            <a:r>
              <a:rPr lang="en-US" sz="3200" dirty="0" smtClean="0"/>
              <a:t>): </a:t>
            </a:r>
            <a:r>
              <a:rPr lang="en-US" sz="3200" dirty="0"/>
              <a:t>Render </a:t>
            </a:r>
            <a:r>
              <a:rPr lang="en-US" sz="3200" dirty="0" smtClean="0"/>
              <a:t>prospective </a:t>
            </a:r>
            <a:r>
              <a:rPr lang="en-US" sz="3200" dirty="0"/>
              <a:t>upstream </a:t>
            </a:r>
            <a:r>
              <a:rPr lang="en-US" sz="3200" dirty="0" smtClean="0"/>
              <a:t>subgraph of the YW model of the script for a given output data </a:t>
            </a:r>
            <a:r>
              <a:rPr lang="en-US" sz="3200" dirty="0"/>
              <a:t>product </a:t>
            </a:r>
            <a:r>
              <a:rPr lang="en-US" sz="3200" dirty="0" smtClean="0"/>
              <a:t>D.</a:t>
            </a: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Q5 (</a:t>
            </a:r>
            <a:r>
              <a:rPr lang="en-US" sz="3200" b="1" dirty="0" smtClean="0"/>
              <a:t>hybrid query</a:t>
            </a:r>
            <a:r>
              <a:rPr lang="en-US" sz="3200" dirty="0" smtClean="0"/>
              <a:t>): Render retrospective graph with </a:t>
            </a:r>
            <a:r>
              <a:rPr lang="en-US" sz="3200" dirty="0"/>
              <a:t>with concrete </a:t>
            </a:r>
            <a:r>
              <a:rPr lang="en-US" sz="3200" dirty="0" smtClean="0"/>
              <a:t>filename for a given output  data product D.</a:t>
            </a:r>
            <a:endParaRPr lang="en-US" sz="3200" dirty="0"/>
          </a:p>
        </p:txBody>
      </p:sp>
      <p:sp>
        <p:nvSpPr>
          <p:cNvPr id="16392" name="Rectangle 49"/>
          <p:cNvSpPr>
            <a:spLocks noChangeArrowheads="1"/>
          </p:cNvSpPr>
          <p:nvPr/>
        </p:nvSpPr>
        <p:spPr bwMode="auto">
          <a:xfrm>
            <a:off x="1143000" y="4724400"/>
            <a:ext cx="9829800" cy="1447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Motivation</a:t>
            </a:r>
            <a:endParaRPr lang="en-US" sz="3200" dirty="0" smtClean="0"/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Data- and Workflow-Provenance are crucial for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transparency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reproducibility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in computational and data-driven science.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Scientific workflow systems (Kepler, </a:t>
            </a:r>
            <a:r>
              <a:rPr lang="en-US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Taverna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…) provide both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(the workflow graph) and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3200" b="1" dirty="0"/>
              <a:t>provenance </a:t>
            </a:r>
            <a:r>
              <a:rPr lang="en-US" sz="3200" dirty="0"/>
              <a:t>(runtime observables</a:t>
            </a:r>
            <a:r>
              <a:rPr lang="en-US" sz="3200" dirty="0" smtClean="0"/>
              <a:t>).</a:t>
            </a:r>
            <a:endParaRPr lang="en-US" sz="3600" b="1" dirty="0">
              <a:solidFill>
                <a:srgbClr val="CC3300"/>
              </a:solidFill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3600" b="1" dirty="0" smtClean="0">
                <a:solidFill>
                  <a:srgbClr val="CC3300"/>
                </a:solidFill>
              </a:rPr>
              <a:t>Challenges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Most computational analyses and workflows are conducted using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(Python, R, MATLAB,  bash, …) rather than workflow systems.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 Provenance Observables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e.g., from </a:t>
            </a:r>
            <a:r>
              <a:rPr lang="en-US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(file-level), </a:t>
            </a:r>
            <a:r>
              <a:rPr lang="en-US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(OS-level), or </a:t>
            </a:r>
            <a:r>
              <a:rPr lang="en-US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 code-level) only yield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isolated fragments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the overall data lineage and processing history.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could be used to link and contextualize fragments into a meaningful and comprehensible workflow, but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 alone do not reveal the underlying workflow graph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(like other metadata) appears to be </a:t>
            </a:r>
            <a:r>
              <a:rPr lang="en-US" sz="32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rarely actionable or immediately useful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for those who are expected to provide it (provenance is “</a:t>
            </a:r>
            <a:r>
              <a:rPr lang="en-US" sz="3200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for others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”).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1504440" y="4824392"/>
            <a:ext cx="10108368" cy="1436354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Fine-Grained Prospective Provenance</a:t>
            </a:r>
            <a:endParaRPr lang="en-US" sz="3600" b="1" dirty="0">
              <a:solidFill>
                <a:srgbClr val="FF0000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4" name="Rectangle 51"/>
          <p:cNvSpPr>
            <a:spLocks noChangeArrowheads="1"/>
          </p:cNvSpPr>
          <p:nvPr/>
        </p:nvSpPr>
        <p:spPr bwMode="auto">
          <a:xfrm>
            <a:off x="22089616" y="4824392"/>
            <a:ext cx="10297144" cy="1429910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Coarse and Fine-Grained Observations of Runs</a:t>
            </a:r>
            <a:endParaRPr lang="en-US" sz="3600" b="1" dirty="0">
              <a:solidFill>
                <a:srgbClr val="FF0000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5" name="Rectangle 52"/>
          <p:cNvSpPr>
            <a:spLocks noChangeArrowheads="1"/>
          </p:cNvSpPr>
          <p:nvPr/>
        </p:nvSpPr>
        <p:spPr bwMode="auto">
          <a:xfrm>
            <a:off x="32918400" y="4778934"/>
            <a:ext cx="9906868" cy="26240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r>
              <a:rPr lang="en-GB" sz="2800" b="1" dirty="0" smtClean="0">
                <a:solidFill>
                  <a:srgbClr val="CC3300"/>
                </a:solidFill>
              </a:rPr>
              <a:t>Other </a:t>
            </a:r>
            <a:r>
              <a:rPr lang="en-GB" sz="2800" b="1" smtClean="0">
                <a:solidFill>
                  <a:srgbClr val="CC3300"/>
                </a:solidFill>
              </a:rPr>
              <a:t>Use Cases</a:t>
            </a:r>
            <a:endParaRPr lang="en-GB" sz="2800" b="1" dirty="0">
              <a:solidFill>
                <a:srgbClr val="CC3300"/>
              </a:solidFill>
            </a:endParaRPr>
          </a:p>
          <a:p>
            <a:pPr marL="457200" lvl="1" indent="-457200">
              <a:buFont typeface="Arial" charset="0"/>
              <a:buChar char="•"/>
            </a:pPr>
            <a:r>
              <a:rPr lang="en-US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LIGO</a:t>
            </a:r>
          </a:p>
          <a:p>
            <a:pPr marL="457200" lvl="1" indent="-457200">
              <a:buFont typeface="Arial" charset="0"/>
              <a:buChar char="•"/>
            </a:pPr>
            <a:r>
              <a:rPr lang="en-US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Priyaa’s</a:t>
            </a:r>
            <a:r>
              <a:rPr lang="en-US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figures</a:t>
            </a:r>
          </a:p>
          <a:p>
            <a:pPr marL="457200" lvl="1" indent="-457200">
              <a:buFont typeface="Arial" charset="0"/>
              <a:buChar char="•"/>
            </a:pPr>
            <a:r>
              <a:rPr lang="en-US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Simulate Data Collection</a:t>
            </a:r>
            <a:endParaRPr lang="en-GB" sz="2800" b="1" dirty="0" smtClean="0">
              <a:solidFill>
                <a:srgbClr val="CC3300"/>
              </a:solidFill>
            </a:endParaRPr>
          </a:p>
          <a:p>
            <a:endParaRPr lang="en-GB" sz="2800" b="1" dirty="0" smtClean="0">
              <a:solidFill>
                <a:srgbClr val="CC3300"/>
              </a:solidFill>
            </a:endParaRPr>
          </a:p>
          <a:p>
            <a:endParaRPr lang="en-US" sz="2800" dirty="0"/>
          </a:p>
        </p:txBody>
      </p:sp>
      <p:sp>
        <p:nvSpPr>
          <p:cNvPr id="16408" name="Rectangle 35"/>
          <p:cNvSpPr>
            <a:spLocks noChangeArrowheads="1"/>
          </p:cNvSpPr>
          <p:nvPr/>
        </p:nvSpPr>
        <p:spPr bwMode="auto">
          <a:xfrm>
            <a:off x="33034832" y="28803600"/>
            <a:ext cx="9829800" cy="297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pic>
        <p:nvPicPr>
          <p:cNvPr id="27" name="Picture 4" descr="nsf1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69433" y="26981946"/>
            <a:ext cx="1846984" cy="178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643" y="27003456"/>
            <a:ext cx="1700608" cy="1628394"/>
          </a:xfrm>
          <a:prstGeom prst="rect">
            <a:avLst/>
          </a:prstGeom>
        </p:spPr>
      </p:pic>
      <p:pic>
        <p:nvPicPr>
          <p:cNvPr id="15" name="Picture 14" descr="uclogo_1867_horz_bold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56" y="30284736"/>
            <a:ext cx="5616624" cy="119785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57" y="29060600"/>
            <a:ext cx="5544616" cy="116579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448" y="1859196"/>
            <a:ext cx="8778576" cy="20706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2925" y="29276173"/>
            <a:ext cx="3046963" cy="18726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50856" y="27769187"/>
            <a:ext cx="2229447" cy="782365"/>
          </a:xfrm>
          <a:prstGeom prst="rect">
            <a:avLst/>
          </a:prstGeom>
        </p:spPr>
      </p:pic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11504440" y="19736390"/>
            <a:ext cx="20882320" cy="24957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Run Reconstruction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facts</a:t>
            </a:r>
            <a:endParaRPr lang="en-US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1587092" y="22723328"/>
            <a:ext cx="20882320" cy="90520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Hybrid Queries for Fine-Grained Retrospective Provenance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facts</a:t>
            </a:r>
            <a:endParaRPr lang="en-US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33034832" y="15768165"/>
            <a:ext cx="9829800" cy="96105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References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Cao, D Vu, Q Wang, Q Zhang, P Ramesh, T McPhillips, P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(2016).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AHM Provenance Demonstration: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10"/>
              </a:rPr>
              <a:t>https://github.com/idaks/dataone-ahm-2016-poster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Project and Tools,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11"/>
              </a:rPr>
              <a:t>https://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11"/>
              </a:rPr>
              <a:t>github.com/yesworkflow-org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McPhillips, T.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Song, 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et al.(2015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User-Oriented, Language-Independent Tool for Recovering Workflow Information from Scripts. Intl. Journal of Digital Curation 10, 298-313.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McPhillips, S. Bowers, K.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(2015). Retrospective Provenance Without a Runtime Provenance Recorder. Workshop on the Theory and Practice of Provenance (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TaPP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Y., Jones, C., Cuevas-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Vicenttín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V., Jones, M.B.,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et al.,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2016, June.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Data Federation with Provenance Support.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Pimentel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J.F.,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Dey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S.,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K., Koop, D.,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Murta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L.,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Braganholo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 and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2016, June. Yin &amp; Yang: demonstrating complementary provenance from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&amp;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Intl. Provenance and Annotation Workshop (IPAW). Springer.</a:t>
            </a:r>
            <a:endParaRPr lang="en-GB" sz="24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endParaRPr lang="en-US" sz="24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5A8845AB-CE5D-9E41-B13F-DB5B030A20FA}" vid="{9906B2C4-6E32-2144-B2B0-C1F623007E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ipaw-poster-2016-updated-final</Template>
  <TotalTime>101</TotalTime>
  <Words>515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Calibri</vt:lpstr>
      <vt:lpstr>ＭＳ Ｐゴシック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Cao, Yang</dc:creator>
  <cp:keywords/>
  <dc:description/>
  <cp:lastModifiedBy>Cao, Yang</cp:lastModifiedBy>
  <cp:revision>35</cp:revision>
  <cp:lastPrinted>2016-06-02T13:06:53Z</cp:lastPrinted>
  <dcterms:created xsi:type="dcterms:W3CDTF">2016-09-18T19:17:13Z</dcterms:created>
  <dcterms:modified xsi:type="dcterms:W3CDTF">2016-09-18T21:04:26Z</dcterms:modified>
  <cp:category/>
</cp:coreProperties>
</file>