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 autoAdjust="0"/>
    <p:restoredTop sz="95144"/>
  </p:normalViewPr>
  <p:slideViewPr>
    <p:cSldViewPr snapToObjects="1">
      <p:cViewPr>
        <p:scale>
          <a:sx n="58" d="100"/>
          <a:sy n="58" d="100"/>
        </p:scale>
        <p:origin x="-3008" y="-12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hyperlink" Target="https://github.com/idaks/dataone-ahm-2016-poster/blob/master/examples/LIGO/script/GW150914_tutorial_uri.py" TargetMode="External"/><Relationship Id="rId10" Type="http://schemas.openxmlformats.org/officeDocument/2006/relationships/hyperlink" Target="https://github.com/idaks/dataone-ahm-2016-poster" TargetMode="External"/><Relationship Id="rId11" Type="http://schemas.openxmlformats.org/officeDocument/2006/relationships/hyperlink" Target="https://github.com/yesworkflow-org" TargetMode="External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emf"/><Relationship Id="rId16" Type="http://schemas.openxmlformats.org/officeDocument/2006/relationships/image" Target="../media/image12.emf"/><Relationship Id="rId17" Type="http://schemas.openxmlformats.org/officeDocument/2006/relationships/image" Target="../media/image13.emf"/><Relationship Id="rId18" Type="http://schemas.openxmlformats.org/officeDocument/2006/relationships/image" Target="../media/image14.gif"/><Relationship Id="rId19" Type="http://schemas.openxmlformats.org/officeDocument/2006/relationships/hyperlink" Target="https://github.com/idaks/dataone-ahm-2016-poster/blob/master/examples/C3C4/script/C3_C4_map_present_NA_with_comments.m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042367" y="10810622"/>
            <a:ext cx="10361617" cy="75927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toolkit to support other </a:t>
            </a:r>
            <a:r>
              <a:rPr lang="en-GB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workflow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constructs; to 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</a:t>
            </a:r>
            <a:r>
              <a:rPr lang="en-GB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GB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15208" y="19979771"/>
            <a:ext cx="9829800" cy="11811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endParaRPr lang="en-US" sz="3200" dirty="0" smtClean="0"/>
          </a:p>
          <a:p>
            <a:r>
              <a:rPr lang="en-US" sz="3200" dirty="0" smtClean="0"/>
              <a:t>Simple </a:t>
            </a:r>
            <a:r>
              <a:rPr lang="en-US" sz="3200" b="1" dirty="0" err="1"/>
              <a:t>YesWorkflow</a:t>
            </a:r>
            <a:r>
              <a:rPr lang="en-US" sz="3200" b="1" dirty="0"/>
              <a:t> (YW) annotations</a:t>
            </a:r>
            <a:r>
              <a:rPr lang="en-US" sz="3200" dirty="0"/>
              <a:t> allow users to </a:t>
            </a:r>
            <a:r>
              <a:rPr lang="en-US" sz="3200" b="1" dirty="0"/>
              <a:t>reveal workflow </a:t>
            </a:r>
            <a:r>
              <a:rPr lang="en-US" sz="3200" dirty="0"/>
              <a:t>(prospective provenance graph)</a:t>
            </a:r>
            <a:r>
              <a:rPr lang="en-US" sz="3200" b="1" dirty="0"/>
              <a:t> implicit in scripts</a:t>
            </a:r>
            <a:r>
              <a:rPr lang="en-US" sz="32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Prospective </a:t>
            </a:r>
            <a:r>
              <a:rPr lang="en-US" sz="3200" b="1" dirty="0"/>
              <a:t>provenance queries to expose and test data dependencies</a:t>
            </a:r>
            <a:r>
              <a:rPr lang="en-US" sz="3200" dirty="0"/>
              <a:t> at the workflow </a:t>
            </a:r>
            <a:r>
              <a:rPr lang="en-US" sz="32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Hybrid </a:t>
            </a:r>
            <a:r>
              <a:rPr lang="en-US" sz="3200" b="1" dirty="0"/>
              <a:t>provenance queries</a:t>
            </a:r>
            <a:r>
              <a:rPr lang="en-US" sz="3200" dirty="0"/>
              <a:t> that </a:t>
            </a:r>
            <a:r>
              <a:rPr lang="en-US" sz="3200" b="1" dirty="0"/>
              <a:t>situate runtime observables</a:t>
            </a:r>
            <a:r>
              <a:rPr lang="en-US" sz="3200" dirty="0"/>
              <a:t> (retrospective provenance) in the overall workflow,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Easily </a:t>
            </a:r>
            <a:r>
              <a:rPr lang="en-US" sz="3200" b="1" dirty="0"/>
              <a:t>share comprehensible workflow graphs and customizable provenance reports for script runs</a:t>
            </a:r>
            <a:r>
              <a:rPr lang="en-US" sz="3200" dirty="0"/>
              <a:t>, along with data, code in scientific studies (“</a:t>
            </a:r>
            <a:r>
              <a:rPr lang="en-US" sz="3200" i="1" dirty="0"/>
              <a:t>provenance for self</a:t>
            </a:r>
            <a:r>
              <a:rPr lang="en-US" sz="3200" dirty="0" smtClean="0"/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724400"/>
            <a:ext cx="9829800" cy="144758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provide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both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b="1" dirty="0"/>
              <a:t>provenance </a:t>
            </a:r>
            <a:r>
              <a:rPr lang="en-US" sz="3200" dirty="0"/>
              <a:t>(runtime observables</a:t>
            </a:r>
            <a:r>
              <a:rPr lang="en-US" sz="32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3600" b="1" dirty="0" smtClean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</a:t>
            </a:r>
            <a:r>
              <a:rPr lang="en-US" sz="32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Observables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at different levels only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yield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useful “</a:t>
            </a:r>
            <a:r>
              <a:rPr lang="en-US" sz="3200" i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</a:t>
            </a:r>
            <a:r>
              <a:rPr lang="en-US" sz="32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others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75800" y="4522444"/>
            <a:ext cx="20910960" cy="146778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736390"/>
            <a:ext cx="12745416" cy="24957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11909" y="28803600"/>
            <a:ext cx="10536091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21504" y="3045506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44" y="30380289"/>
            <a:ext cx="1397076" cy="1337751"/>
          </a:xfrm>
          <a:prstGeom prst="rect">
            <a:avLst/>
          </a:prstGeom>
        </p:spPr>
      </p:pic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944" y="30641554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8856" y="28904241"/>
            <a:ext cx="2535128" cy="15580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86305" y="29116419"/>
            <a:ext cx="2229447" cy="782365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504440" y="19979772"/>
            <a:ext cx="7213840" cy="22523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87092" y="22723328"/>
            <a:ext cx="20793295" cy="9052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(2) YW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recon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11909" y="18873955"/>
            <a:ext cx="10392075" cy="96105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0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1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23732008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39701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37" y="10942541"/>
            <a:ext cx="2976023" cy="753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74" y="5512847"/>
            <a:ext cx="7243566" cy="4321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32" y="5513984"/>
            <a:ext cx="4861508" cy="435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74" y="11761604"/>
            <a:ext cx="7206594" cy="6497796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7628321" y="19200271"/>
            <a:ext cx="648072" cy="779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528776" y="22232162"/>
            <a:ext cx="648072" cy="7797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718280" y="20591053"/>
            <a:ext cx="923064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09" y="28883336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 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5432" y="30834259"/>
            <a:ext cx="521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2.1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545000" y="29298110"/>
            <a:ext cx="614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using YW recon facts generated by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 and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together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21864" y="31242326"/>
            <a:ext cx="741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2.3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Screenshot that shows the runtime file-level provenance observed by </a:t>
            </a:r>
            <a:r>
              <a:rPr lang="en-US" sz="1600" dirty="0" err="1" smtClean="0"/>
              <a:t>RunManager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977048" y="9618440"/>
            <a:ext cx="5835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 </a:t>
            </a:r>
            <a:r>
              <a:rPr lang="en-US" sz="1600" dirty="0"/>
              <a:t>The complete </a:t>
            </a:r>
            <a:r>
              <a:rPr lang="en-US" sz="1600" dirty="0" err="1"/>
              <a:t>YesWorkflow</a:t>
            </a:r>
            <a:r>
              <a:rPr lang="en-US" sz="1600" dirty="0"/>
              <a:t>-generated (prospective) workflow graph (with @URI annotation) for a MATLAB script of C3C4 example - </a:t>
            </a:r>
            <a:r>
              <a:rPr lang="en-US" sz="1600" dirty="0">
                <a:hlinkClick r:id="rId19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88771" y="17874104"/>
            <a:ext cx="583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2.2</a:t>
            </a:r>
            <a:r>
              <a:rPr lang="en-US" sz="1600" dirty="0"/>
              <a:t> The complete </a:t>
            </a:r>
            <a:r>
              <a:rPr lang="en-US" sz="1600" dirty="0" err="1"/>
              <a:t>YesWorkflow</a:t>
            </a:r>
            <a:r>
              <a:rPr lang="en-US" sz="1600" dirty="0"/>
              <a:t>-generated (prospective) workflow graph (with @URI annotation) for a Python script of LIGO example - </a:t>
            </a:r>
            <a:r>
              <a:rPr lang="en-US" sz="1600" dirty="0">
                <a:hlinkClick r:id="rId20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04440" y="9723547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 </a:t>
            </a:r>
            <a:r>
              <a:rPr lang="en-US" sz="1600" dirty="0" smtClean="0"/>
              <a:t>Upstream subgraph for output data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</a:t>
            </a:r>
            <a:r>
              <a:rPr lang="en-US" sz="1600" dirty="0"/>
              <a:t>MATLAB script of </a:t>
            </a:r>
            <a:r>
              <a:rPr lang="en-US" sz="1600" dirty="0" smtClean="0"/>
              <a:t>C3C4.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577923" y="17960196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 </a:t>
            </a:r>
            <a:r>
              <a:rPr lang="en-US" sz="1600" dirty="0" smtClean="0"/>
              <a:t>Upstream subgraph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Python </a:t>
            </a:r>
            <a:r>
              <a:rPr lang="en-US" sz="1600" dirty="0"/>
              <a:t>script of </a:t>
            </a:r>
            <a:r>
              <a:rPr lang="en-US" sz="1600" dirty="0" smtClean="0"/>
              <a:t>LIGO.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963991" y="9579531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 smtClean="0"/>
              <a:t>(1)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(2)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963991" y="17827352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2.3 </a:t>
            </a:r>
            <a:r>
              <a:rPr lang="en-US" sz="1600" dirty="0"/>
              <a:t>(a) Q2-Pro only shows upstream inputs of the ‘</a:t>
            </a:r>
            <a:r>
              <a:rPr lang="en-US" sz="1600" b="1" dirty="0" err="1"/>
              <a:t>shifted_wavefile</a:t>
            </a:r>
            <a:r>
              <a:rPr lang="en-US" sz="1600" b="1" dirty="0"/>
              <a:t>’</a:t>
            </a:r>
            <a:r>
              <a:rPr lang="en-US" sz="1600" dirty="0"/>
              <a:t>; (2) Q4-pro only shows downstream outputs of ‘</a:t>
            </a:r>
            <a:r>
              <a:rPr lang="en-US" sz="1600" b="1" dirty="0"/>
              <a:t>fs’</a:t>
            </a:r>
            <a:r>
              <a:rPr lang="en-US" sz="1600" dirty="0"/>
              <a:t>. </a:t>
            </a: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3011909" y="4468264"/>
            <a:ext cx="10392075" cy="58718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>
                <a:solidFill>
                  <a:srgbClr val="CC3300"/>
                </a:solidFill>
              </a:rPr>
              <a:t>D</a:t>
            </a:r>
            <a:r>
              <a:rPr lang="en-GB" sz="3600" b="1" dirty="0" smtClean="0">
                <a:solidFill>
                  <a:srgbClr val="CC3300"/>
                </a:solidFill>
              </a:rPr>
              <a:t>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Q1 </a:t>
            </a:r>
            <a:r>
              <a:rPr lang="en-US" sz="2400" dirty="0"/>
              <a:t>(upstream prospective query): </a:t>
            </a:r>
            <a:r>
              <a:rPr lang="en-US" sz="2400" b="1" dirty="0"/>
              <a:t>Render</a:t>
            </a:r>
            <a:r>
              <a:rPr lang="en-US" sz="2400" dirty="0"/>
              <a:t> prospective upstream subgraph of the YW model of the script for a given output data product 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Q2 (prospective query): </a:t>
            </a:r>
            <a:r>
              <a:rPr lang="en-US" sz="2400" b="1" dirty="0"/>
              <a:t>List</a:t>
            </a:r>
            <a:r>
              <a:rPr lang="en-US" sz="2400" dirty="0"/>
              <a:t> the script inputs that are </a:t>
            </a:r>
            <a:r>
              <a:rPr lang="en-US" sz="2400" dirty="0" smtClean="0"/>
              <a:t>upstream </a:t>
            </a:r>
            <a:r>
              <a:rPr lang="en-US" sz="2400" dirty="0"/>
              <a:t>of a given data product D.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Q3 (</a:t>
            </a:r>
            <a:r>
              <a:rPr lang="en-US" sz="2400" dirty="0"/>
              <a:t>d</a:t>
            </a:r>
            <a:r>
              <a:rPr lang="en-US" sz="2400" dirty="0" smtClean="0"/>
              <a:t>ownstream prospective query): </a:t>
            </a:r>
            <a:r>
              <a:rPr lang="en-US" sz="2400" b="1" dirty="0"/>
              <a:t>Render</a:t>
            </a:r>
            <a:r>
              <a:rPr lang="en-US" sz="2400" dirty="0"/>
              <a:t> everything downstream of a given data product D, where D can be any one (input or intermediate) data element of the YW model of the script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Q4 (prospective query): </a:t>
            </a:r>
            <a:r>
              <a:rPr lang="en-US" sz="2400" b="1" dirty="0"/>
              <a:t>List</a:t>
            </a:r>
            <a:r>
              <a:rPr lang="en-US" sz="2400" dirty="0"/>
              <a:t> the script outputs that are downstream of a given data product D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Q5 (hybrid query): </a:t>
            </a:r>
            <a:r>
              <a:rPr lang="en-US" sz="2400" b="1" dirty="0"/>
              <a:t>Render</a:t>
            </a:r>
            <a:r>
              <a:rPr lang="en-US" sz="2400" dirty="0"/>
              <a:t> retrospective graph with with concrete filename for a given output  data product 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601784" y="6306072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9" name="Curved Down Arrow 48"/>
          <p:cNvSpPr/>
          <p:nvPr/>
        </p:nvSpPr>
        <p:spPr>
          <a:xfrm flipH="1">
            <a:off x="15788208" y="5586896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Down Arrow 49"/>
          <p:cNvSpPr/>
          <p:nvPr/>
        </p:nvSpPr>
        <p:spPr>
          <a:xfrm>
            <a:off x="22685370" y="5544161"/>
            <a:ext cx="2284566" cy="689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01784" y="12449974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54" name="Curved Down Arrow 53"/>
          <p:cNvSpPr/>
          <p:nvPr/>
        </p:nvSpPr>
        <p:spPr>
          <a:xfrm flipH="1">
            <a:off x="14640223" y="11460097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22068997" y="11611263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219</TotalTime>
  <Words>1016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ＭＳ Ｐゴシック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108</cp:revision>
  <cp:lastPrinted>2016-09-19T02:53:08Z</cp:lastPrinted>
  <dcterms:created xsi:type="dcterms:W3CDTF">2016-09-18T19:17:13Z</dcterms:created>
  <dcterms:modified xsi:type="dcterms:W3CDTF">2016-09-19T03:30:22Z</dcterms:modified>
  <cp:category/>
</cp:coreProperties>
</file>