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8912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52754"/>
    <a:srgbClr val="5771A1"/>
    <a:srgbClr val="DE6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 autoAdjust="0"/>
    <p:restoredTop sz="95243"/>
  </p:normalViewPr>
  <p:slideViewPr>
    <p:cSldViewPr snapToObjects="1">
      <p:cViewPr>
        <p:scale>
          <a:sx n="110" d="100"/>
          <a:sy n="110" d="100"/>
        </p:scale>
        <p:origin x="-15320" y="-1541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91F10-F105-F240-BB11-F3B689646099}" type="datetimeFigureOut">
              <a:rPr lang="en-US" smtClean="0"/>
              <a:pPr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3593-E61B-054B-81C4-FAE256538A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B9E5EC-0846-6941-8703-CD90130FC354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2C3E04-EAED-7A4D-B838-0B5ADB096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64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2193925" fontAlgn="base">
              <a:spcBef>
                <a:spcPct val="0"/>
              </a:spcBef>
              <a:spcAft>
                <a:spcPct val="0"/>
              </a:spcAft>
              <a:defRPr/>
            </a:pPr>
            <a:fld id="{49DB0A5A-AF5E-9543-8B7A-88F16E74363B}" type="slidenum">
              <a:rPr lang="en-US" smtClean="0">
                <a:ea typeface="ＭＳ Ｐゴシック" pitchFamily="-108" charset="-128"/>
                <a:cs typeface="ＭＳ Ｐゴシック" pitchFamily="-108" charset="-128"/>
              </a:rPr>
              <a:pPr defTabSz="2193925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67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B0DC0-DEB6-5245-9786-81835CA7B236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B6CD-A896-034E-886C-9AD731625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152F3-A628-174C-B1C5-D7957B5E1D38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F62F-1C22-F342-AEF6-5751E4D1B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5D483-D49F-FF4D-A9BE-F07770943FEC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74BD7-0588-6F4B-AC48-26B402219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7EE88-36B3-3346-BBA2-F431CBED7E14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96FE8-16DA-394E-A83E-457833639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EA6E3-440A-4444-BB11-7B989A77FD77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C8EF9-EBE1-BB4A-BC45-FEB94B05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24EE3-BE6B-6F40-8449-0EE688B334C3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A0E92-9676-0646-8393-C6A115322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25384-CBCF-B646-AF0F-35BE8D53D802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054D-299A-2D4B-A58E-B6B2DCDDC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97E24-7DE0-2049-B283-98D5EA78F8EA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871-0703-CC4C-A829-D75B00D0A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95BF-B042-E74D-B532-F84F734A770B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1F58-CED8-114E-989B-FAB78C499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1BB32-3A3A-1442-B647-28E14D9E02CB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AC1B3-1A4E-1147-990C-E994497E5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E6D99-5BC1-9447-9734-C2AA085436E8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3B32-3A11-C34E-B587-0381224FD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D63A7D0-97BF-1846-9583-B99EC1CA1C7E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63F8FF-54E3-2749-9438-DED0CB148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emf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10" Type="http://schemas.openxmlformats.org/officeDocument/2006/relationships/image" Target="../media/image6.emf"/><Relationship Id="rId11" Type="http://schemas.openxmlformats.org/officeDocument/2006/relationships/image" Target="../media/image7.emf"/><Relationship Id="rId12" Type="http://schemas.openxmlformats.org/officeDocument/2006/relationships/image" Target="../media/image8.emf"/><Relationship Id="rId13" Type="http://schemas.openxmlformats.org/officeDocument/2006/relationships/image" Target="../media/image9.emf"/><Relationship Id="rId14" Type="http://schemas.openxmlformats.org/officeDocument/2006/relationships/image" Target="../media/image10.emf"/><Relationship Id="rId15" Type="http://schemas.openxmlformats.org/officeDocument/2006/relationships/image" Target="../media/image11.gif"/><Relationship Id="rId16" Type="http://schemas.openxmlformats.org/officeDocument/2006/relationships/hyperlink" Target="https://github.com/idaks/dataone-ahm-2016-poster/blob/master/examples/C3C4/script/C3_C4_map_present_NA_with_comments.m" TargetMode="External"/><Relationship Id="rId17" Type="http://schemas.openxmlformats.org/officeDocument/2006/relationships/hyperlink" Target="https://github.com/idaks/dataone-ahm-2016-poster/blob/master/examples/LIGO/script/GW150914_tutorial_uri.py" TargetMode="External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w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s://github.com/idaks/dataone-ahm-2016-poster" TargetMode="External"/><Relationship Id="rId8" Type="http://schemas.openxmlformats.org/officeDocument/2006/relationships/hyperlink" Target="https://github.com/yesworkflow-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3999">
              <a:srgbClr val="FFFFFF"/>
            </a:gs>
            <a:gs pos="100000">
              <a:srgbClr val="5771A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271193" y="2057600"/>
            <a:ext cx="34714256" cy="141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>
            <a:prstTxWarp prst="textNoShape">
              <a:avLst/>
            </a:prstTxWarp>
            <a:spAutoFit/>
          </a:bodyPr>
          <a:lstStyle/>
          <a:p>
            <a:r>
              <a:rPr lang="en-US" sz="4600" b="1" dirty="0"/>
              <a:t>Yang </a:t>
            </a:r>
            <a:r>
              <a:rPr lang="en-US" sz="4600" b="1" dirty="0" smtClean="0"/>
              <a:t>Cao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</a:t>
            </a:r>
            <a:r>
              <a:rPr lang="en-US" sz="4600" b="1" dirty="0" err="1"/>
              <a:t>Duc</a:t>
            </a:r>
            <a:r>
              <a:rPr lang="en-US" sz="4800" dirty="0"/>
              <a:t> </a:t>
            </a:r>
            <a:r>
              <a:rPr lang="en-US" sz="4800" b="1" dirty="0" smtClean="0"/>
              <a:t>Vu</a:t>
            </a:r>
            <a:r>
              <a:rPr lang="en-US" sz="4800" b="1" baseline="30000" dirty="0" smtClean="0"/>
              <a:t>2</a:t>
            </a:r>
            <a:r>
              <a:rPr lang="en-US" sz="4800" b="1" dirty="0" smtClean="0"/>
              <a:t>, </a:t>
            </a:r>
            <a:r>
              <a:rPr lang="en-US" sz="4800" b="1" dirty="0" err="1"/>
              <a:t>Qiwen</a:t>
            </a:r>
            <a:r>
              <a:rPr lang="en-US" sz="4800" b="1" dirty="0"/>
              <a:t> </a:t>
            </a:r>
            <a:r>
              <a:rPr lang="en-US" sz="4800" b="1" dirty="0" smtClean="0"/>
              <a:t>Wang</a:t>
            </a:r>
            <a:r>
              <a:rPr lang="en-US" sz="4800" b="1" baseline="30000" dirty="0"/>
              <a:t>1</a:t>
            </a:r>
            <a:r>
              <a:rPr lang="en-US" sz="4800" b="1" dirty="0" smtClean="0"/>
              <a:t>, </a:t>
            </a:r>
            <a:r>
              <a:rPr lang="en-US" sz="4800" b="1" dirty="0"/>
              <a:t>Qian </a:t>
            </a:r>
            <a:r>
              <a:rPr lang="en-US" sz="4800" b="1" dirty="0" smtClean="0"/>
              <a:t>Zhang</a:t>
            </a:r>
            <a:r>
              <a:rPr lang="en-US" sz="4800" b="1" baseline="30000" dirty="0" smtClean="0"/>
              <a:t>1</a:t>
            </a:r>
            <a:r>
              <a:rPr lang="en-US" sz="4800" b="1" dirty="0" smtClean="0"/>
              <a:t>,</a:t>
            </a:r>
            <a:r>
              <a:rPr lang="en-US" sz="4800" b="1" baseline="30000" dirty="0" smtClean="0"/>
              <a:t> </a:t>
            </a:r>
            <a:r>
              <a:rPr lang="en-US" sz="4800" b="1" dirty="0" err="1" smtClean="0"/>
              <a:t>Priyaa</a:t>
            </a:r>
            <a:r>
              <a:rPr lang="en-US" sz="4800" b="1" dirty="0" smtClean="0"/>
              <a:t> Ramesh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,Timothy McPhillips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Paolo Missier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  </a:t>
            </a:r>
            <a:r>
              <a:rPr lang="en-US" sz="4600" b="1" dirty="0"/>
              <a:t>Bertram </a:t>
            </a:r>
            <a:r>
              <a:rPr lang="en-US" sz="4600" b="1" dirty="0" err="1"/>
              <a:t>Lud</a:t>
            </a:r>
            <a:r>
              <a:rPr lang="fi-FI" sz="4600" b="1" dirty="0"/>
              <a:t>ä</a:t>
            </a:r>
            <a:r>
              <a:rPr lang="en-US" sz="4600" b="1" dirty="0"/>
              <a:t>scher</a:t>
            </a:r>
            <a:r>
              <a:rPr lang="en-US" sz="4600" b="1" baseline="30000" dirty="0"/>
              <a:t>1 </a:t>
            </a:r>
            <a:endParaRPr lang="en-US" sz="4600" b="1" baseline="30000" dirty="0" smtClean="0"/>
          </a:p>
          <a:p>
            <a:pPr>
              <a:spcBef>
                <a:spcPts val="1200"/>
              </a:spcBef>
            </a:pPr>
            <a:r>
              <a:rPr lang="en-US" sz="2800" baseline="30000" dirty="0" smtClean="0"/>
              <a:t>1</a:t>
            </a:r>
            <a:r>
              <a:rPr lang="en-US" sz="2800" dirty="0" smtClean="0"/>
              <a:t>University </a:t>
            </a:r>
            <a:r>
              <a:rPr lang="en-US" sz="2800" dirty="0"/>
              <a:t>of Illinois, Urbana-Champaign, 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Department of Electrical and Computer Engineering, </a:t>
            </a:r>
            <a:r>
              <a:rPr lang="en-US" sz="2800" dirty="0" err="1" smtClean="0"/>
              <a:t>Univeristy</a:t>
            </a:r>
            <a:r>
              <a:rPr lang="en-US" sz="2800" dirty="0" smtClean="0"/>
              <a:t> of Illinois at Chicago, 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School of </a:t>
            </a:r>
            <a:r>
              <a:rPr lang="en-US" sz="2800" dirty="0"/>
              <a:t>Computing Science,  </a:t>
            </a:r>
            <a:r>
              <a:rPr lang="en-US" sz="2800" dirty="0" smtClean="0"/>
              <a:t>Newcastle </a:t>
            </a:r>
            <a:r>
              <a:rPr lang="en-US" sz="2800" dirty="0"/>
              <a:t>University, </a:t>
            </a:r>
            <a:r>
              <a:rPr lang="en-US" sz="2800" dirty="0" smtClean="0"/>
              <a:t>UK</a:t>
            </a:r>
            <a:endParaRPr lang="en-US" sz="2800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0" y="4114800"/>
            <a:ext cx="43891200" cy="1588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88" name="TextBox 91"/>
          <p:cNvSpPr txBox="1">
            <a:spLocks noChangeArrowheads="1"/>
          </p:cNvSpPr>
          <p:nvPr/>
        </p:nvSpPr>
        <p:spPr bwMode="auto">
          <a:xfrm>
            <a:off x="271192" y="329408"/>
            <a:ext cx="4392488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7600" dirty="0" smtClean="0">
                <a:solidFill>
                  <a:srgbClr val="052754"/>
                </a:solidFill>
                <a:latin typeface="Arial Black" pitchFamily="-107" charset="0"/>
              </a:rPr>
              <a:t>Revealing </a:t>
            </a:r>
            <a:r>
              <a:rPr lang="en-US" sz="7600" dirty="0">
                <a:solidFill>
                  <a:srgbClr val="052754"/>
                </a:solidFill>
                <a:latin typeface="Arial Black" pitchFamily="-107" charset="0"/>
              </a:rPr>
              <a:t>the Detailed History of Script Outputs with Hybrid Provenance Queries</a:t>
            </a:r>
          </a:p>
        </p:txBody>
      </p:sp>
      <p:sp>
        <p:nvSpPr>
          <p:cNvPr id="16390" name="Rectangle 34"/>
          <p:cNvSpPr>
            <a:spLocks noChangeArrowheads="1"/>
          </p:cNvSpPr>
          <p:nvPr/>
        </p:nvSpPr>
        <p:spPr bwMode="auto">
          <a:xfrm>
            <a:off x="33825502" y="4801683"/>
            <a:ext cx="9578480" cy="925876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Conclusions and Future Work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from script runs can be revealed graphically and made actionable (e.g., to yield customizable data lineage reports) via (1) simple YW user annotations, (2) linking runtime observables (e.g.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RunManager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ReproZip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), and (3) sharing provenance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artifacts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executable queries.  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Extend YW to facilitate querying log files for hybrid provenance at data level. </a:t>
            </a:r>
            <a:endParaRPr lang="en-GB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Extend 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toolkit to support other (optional) workflow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modeling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constructs (e.g., simple control-flow to complement dataflow); to support graph pattern queries; to support project-level provenance.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Evolve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ProvONE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to support project-level provenance and graph queries.</a:t>
            </a:r>
          </a:p>
          <a:p>
            <a:pPr>
              <a:spcBef>
                <a:spcPct val="50000"/>
              </a:spcBef>
            </a:pPr>
            <a:endParaRPr lang="en-GB" sz="3600" b="1" dirty="0" smtClean="0">
              <a:solidFill>
                <a:srgbClr val="CC3300"/>
              </a:solidFill>
            </a:endParaRPr>
          </a:p>
          <a:p>
            <a:endParaRPr lang="en-US" sz="2800" dirty="0"/>
          </a:p>
        </p:txBody>
      </p:sp>
      <p:sp>
        <p:nvSpPr>
          <p:cNvPr id="16391" name="Rectangle 33"/>
          <p:cNvSpPr>
            <a:spLocks noChangeArrowheads="1"/>
          </p:cNvSpPr>
          <p:nvPr/>
        </p:nvSpPr>
        <p:spPr bwMode="auto">
          <a:xfrm>
            <a:off x="442467" y="19427732"/>
            <a:ext cx="9829800" cy="61503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Approach </a:t>
            </a:r>
            <a:endParaRPr lang="en-US" sz="2800" b="1" dirty="0" smtClean="0"/>
          </a:p>
          <a:p>
            <a:r>
              <a:rPr lang="en-US" sz="2800" dirty="0"/>
              <a:t>Simple </a:t>
            </a:r>
            <a:r>
              <a:rPr lang="en-US" sz="2800" b="1" dirty="0" err="1"/>
              <a:t>YesWorkflow</a:t>
            </a:r>
            <a:r>
              <a:rPr lang="en-US" sz="2800" b="1" dirty="0"/>
              <a:t> (YW) annotations</a:t>
            </a:r>
            <a:r>
              <a:rPr lang="en-US" sz="2800" dirty="0"/>
              <a:t> allow users to </a:t>
            </a:r>
            <a:r>
              <a:rPr lang="en-US" sz="2800" b="1" dirty="0"/>
              <a:t>reveal workflow </a:t>
            </a:r>
            <a:r>
              <a:rPr lang="en-US" sz="2800" dirty="0"/>
              <a:t>(prospective provenance graph)</a:t>
            </a:r>
            <a:r>
              <a:rPr lang="en-US" sz="2800" b="1" dirty="0"/>
              <a:t> implicit in scripts</a:t>
            </a:r>
            <a:r>
              <a:rPr lang="en-US" sz="2800" dirty="0"/>
              <a:t>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Prospective </a:t>
            </a:r>
            <a:r>
              <a:rPr lang="en-US" sz="2800" b="1" dirty="0"/>
              <a:t>provenance queries to expose and test data dependencies</a:t>
            </a:r>
            <a:r>
              <a:rPr lang="en-US" sz="2800" dirty="0"/>
              <a:t> at the workflow </a:t>
            </a:r>
            <a:r>
              <a:rPr lang="en-US" sz="2800" dirty="0" smtClean="0"/>
              <a:t>level.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Hybrid </a:t>
            </a:r>
            <a:r>
              <a:rPr lang="en-US" sz="2800" b="1" dirty="0"/>
              <a:t>provenance queries</a:t>
            </a:r>
            <a:r>
              <a:rPr lang="en-US" sz="2800" dirty="0"/>
              <a:t> that </a:t>
            </a:r>
            <a:r>
              <a:rPr lang="en-US" sz="2800" b="1" dirty="0"/>
              <a:t>situate runtime observables</a:t>
            </a:r>
            <a:r>
              <a:rPr lang="en-US" sz="2800" dirty="0"/>
              <a:t> (retrospective provenance) in the overall </a:t>
            </a:r>
            <a:r>
              <a:rPr lang="en-US" sz="2800" b="1" dirty="0"/>
              <a:t>workflow</a:t>
            </a:r>
            <a:r>
              <a:rPr lang="en-US" sz="2800" dirty="0"/>
              <a:t>, yielding meaningful knowledge artifacts.  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Easily </a:t>
            </a:r>
            <a:r>
              <a:rPr lang="en-US" sz="2800" b="1" dirty="0"/>
              <a:t>share comprehensible workflow graphs and customizable provenance reports for script runs</a:t>
            </a:r>
            <a:r>
              <a:rPr lang="en-US" sz="2800" dirty="0"/>
              <a:t>, along with data, code in scientific studies (“</a:t>
            </a:r>
            <a:r>
              <a:rPr lang="en-US" sz="2800" i="1" dirty="0"/>
              <a:t>provenance for self</a:t>
            </a:r>
            <a:r>
              <a:rPr lang="en-US" sz="2800" dirty="0" smtClean="0"/>
              <a:t>”).</a:t>
            </a:r>
            <a:endParaRPr lang="en-US" sz="2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2" name="Rectangle 49"/>
          <p:cNvSpPr>
            <a:spLocks noChangeArrowheads="1"/>
          </p:cNvSpPr>
          <p:nvPr/>
        </p:nvSpPr>
        <p:spPr bwMode="auto">
          <a:xfrm>
            <a:off x="415208" y="4801683"/>
            <a:ext cx="9829800" cy="395793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Motivation</a:t>
            </a:r>
            <a:endParaRPr lang="en-US" sz="3200" dirty="0" smtClean="0"/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Data- and Workflow-Provenance are crucial for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transparency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reproducibility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in computational and data-driven science.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Scientific workflow systems (Kepler,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Taverna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…) provide both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(the workflow graph) and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2800" b="1" dirty="0"/>
              <a:t>provenance </a:t>
            </a:r>
            <a:r>
              <a:rPr lang="en-US" sz="2800" dirty="0"/>
              <a:t>(runtime observables</a:t>
            </a:r>
            <a:r>
              <a:rPr lang="en-US" sz="2800" dirty="0" smtClean="0"/>
              <a:t>).</a:t>
            </a:r>
            <a:endParaRPr lang="en-US" sz="3600" b="1" dirty="0">
              <a:solidFill>
                <a:srgbClr val="CC3300"/>
              </a:solidFill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1467645" y="4801683"/>
            <a:ext cx="20910960" cy="1340027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 algn="ctr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Fine-Grained Prospective Provenance</a:t>
            </a:r>
            <a:endParaRPr lang="en-US" sz="3600" b="1" dirty="0">
              <a:solidFill>
                <a:srgbClr val="FF0000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4" name="Rectangle 51"/>
          <p:cNvSpPr>
            <a:spLocks noChangeArrowheads="1"/>
          </p:cNvSpPr>
          <p:nvPr/>
        </p:nvSpPr>
        <p:spPr bwMode="auto">
          <a:xfrm>
            <a:off x="19641344" y="19448534"/>
            <a:ext cx="12745416" cy="23086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Coarse and Fine-Grained Observations of Runs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Matlab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Run Manager -&gt; list of files input or output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-&gt; list of files matching @URI annotations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-&gt; values assigned to variables</a:t>
            </a:r>
            <a:endParaRPr lang="en-GB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408" name="Rectangle 35"/>
          <p:cNvSpPr>
            <a:spLocks noChangeArrowheads="1"/>
          </p:cNvSpPr>
          <p:nvPr/>
        </p:nvSpPr>
        <p:spPr bwMode="auto">
          <a:xfrm>
            <a:off x="33757307" y="28680649"/>
            <a:ext cx="9746765" cy="28734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pic>
        <p:nvPicPr>
          <p:cNvPr id="15" name="Picture 14" descr="uclogo_1867_horz_bol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2497" y="30616403"/>
            <a:ext cx="4404395" cy="93932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8360" y="23390924"/>
            <a:ext cx="5544616" cy="116579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448" y="1859196"/>
            <a:ext cx="8778576" cy="20706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5471" y="29221421"/>
            <a:ext cx="2535128" cy="1558086"/>
          </a:xfrm>
          <a:prstGeom prst="rect">
            <a:avLst/>
          </a:prstGeom>
        </p:spPr>
      </p:pic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11480212" y="19448534"/>
            <a:ext cx="7213840" cy="23002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Run Reconstruction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</a:t>
            </a:r>
            <a:endParaRPr lang="en-US" sz="2800" b="1" dirty="0">
              <a:solidFill>
                <a:srgbClr val="052754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endParaRPr lang="en-US" sz="2800" b="1" dirty="0" smtClean="0">
              <a:solidFill>
                <a:srgbClr val="052754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facts</a:t>
            </a:r>
            <a:endParaRPr lang="en-US" sz="2800" dirty="0">
              <a:solidFill>
                <a:srgbClr val="052754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1526477" y="22747632"/>
            <a:ext cx="20793295" cy="8786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 algn="ctr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Hybrid Queries for Fine-Grained Retrospective Provenance</a:t>
            </a:r>
          </a:p>
          <a:p>
            <a:pPr marL="381000" indent="-381000">
              <a:spcBef>
                <a:spcPct val="50000"/>
              </a:spcBef>
              <a:defRPr/>
            </a:pPr>
            <a:r>
              <a:rPr lang="en-US" sz="24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(1) YW recon  (2) YW recon facts</a:t>
            </a: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33773734" y="14678460"/>
            <a:ext cx="9685784" cy="93944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References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Cao, D Vu, Q Wang, Q Zhang, P Ramesh, T McPhillips, P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(2016).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AHM Provenance Demonstration: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7"/>
              </a:rPr>
              <a:t>https://github.com/idaks/dataone-ahm-2016-poster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Project and Tools,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8"/>
              </a:rPr>
              <a:t>https://github.com/yesworkflow-org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McPhillips, T. Song, 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et al.(2015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User-Oriented, Language-Independent Tool for Recovering Workflow Information from Scripts. Intl. Journal of Digital Curation 10, 298-313.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McPhillips, S. Bowers, K.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(2015). Retrospective Provenance Without a Runtime Provenance Recorder. Workshop on the Theory and Practice of Provenance (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TaPP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Y., Jones, C., Cuevas-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Vicenttín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V., Jones, M.B.,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et al.,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2016, June.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Data Federation with Provenance Support. Intl. Provenance and Annotation Workshop (IPAW). Springer.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Pimentel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J.F.,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Dey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S.,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K., Koop, D.,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Murta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L.,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Braganholo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 and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2016, June. Yin &amp; Yang: demonstrating complementary provenance from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&amp;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Intl. Provenance and Annotation Workshop (IPAW). Springer.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endParaRPr lang="en-US" sz="24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150" y="24755691"/>
            <a:ext cx="8337685" cy="6023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645" y="24105266"/>
            <a:ext cx="4429283" cy="7324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638" y="9973689"/>
            <a:ext cx="2976023" cy="75328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788" y="5945633"/>
            <a:ext cx="7243566" cy="3674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492" y="5608903"/>
            <a:ext cx="4861508" cy="43503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639" y="10998037"/>
            <a:ext cx="7019864" cy="61459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645624" y="6321805"/>
            <a:ext cx="6898044" cy="313932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(a). Q2_Pro(</a:t>
            </a:r>
            <a:r>
              <a:rPr lang="en-US" sz="1800" b="1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spective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the script inputs that are </a:t>
            </a:r>
            <a:r>
              <a:rPr lang="en-US" sz="1800" b="1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upstream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given data product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‘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’).</a:t>
            </a: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',mean_precip).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',mean_airtemp).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','SYNMAP_land_cover_map_data').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1800" b="1" dirty="0" smtClean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/>
              <a:t>(b). Q4_Pro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</a:t>
            </a:r>
            <a:r>
              <a:rPr lang="en-US" sz="1800" b="1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spective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</a:t>
            </a:r>
            <a:r>
              <a:rPr lang="en-US" sz="1800" b="1" dirty="0" smtClean="0"/>
              <a:t>: </a:t>
            </a:r>
            <a:r>
              <a:rPr lang="en-US" sz="1800" b="1" dirty="0"/>
              <a:t>List </a:t>
            </a:r>
            <a:r>
              <a:rPr lang="en-US" sz="1800" b="1" dirty="0" smtClean="0"/>
              <a:t>the outputs </a:t>
            </a:r>
            <a:r>
              <a:rPr lang="en-US" sz="1800" b="1" dirty="0"/>
              <a:t>that depend on (</a:t>
            </a:r>
            <a:r>
              <a:rPr lang="en-US" sz="1800" b="1" i="1" dirty="0"/>
              <a:t>downstream</a:t>
            </a:r>
            <a:r>
              <a:rPr lang="en-US" sz="1800" b="1" i="1" dirty="0" smtClean="0"/>
              <a:t>) </a:t>
            </a:r>
            <a:r>
              <a:rPr lang="en-US" sz="1800" b="1" dirty="0" smtClean="0"/>
              <a:t>a </a:t>
            </a:r>
            <a:r>
              <a:rPr lang="en-US" sz="1800" b="1" dirty="0"/>
              <a:t>particular script </a:t>
            </a:r>
            <a:r>
              <a:rPr lang="en-US" sz="1800" b="1" dirty="0" smtClean="0"/>
              <a:t>input data D </a:t>
            </a:r>
            <a:r>
              <a:rPr lang="en-US" sz="1800" dirty="0" smtClean="0"/>
              <a:t>(e.g., ‘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’).</a:t>
            </a:r>
            <a:endParaRPr lang="en-US" sz="1800" b="1" dirty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'C4_fraction_data').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,'C3_fraction_data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645624" y="11735450"/>
            <a:ext cx="6898044" cy="480131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(a). Q2_Pro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the script inputs that are </a:t>
            </a:r>
            <a:r>
              <a:rPr lang="en-US" sz="1800" b="1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upstream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</a:t>
            </a:r>
            <a:endParaRPr lang="en-US" sz="1800" b="1" dirty="0" smtClean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given data product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‘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shifted_wavefile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US" sz="18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shifted_wavefile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,fs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FN_Sampling_rate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FN_Detector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/>
              <a:t>(b). Q4_Pro </a:t>
            </a:r>
            <a:r>
              <a:rPr lang="en-US" sz="1800" b="1" dirty="0"/>
              <a:t>: List the outputs that depend on (</a:t>
            </a:r>
            <a:r>
              <a:rPr lang="en-US" sz="1800" b="1" i="1" dirty="0"/>
              <a:t>downstream) </a:t>
            </a:r>
            <a:r>
              <a:rPr lang="en-US" sz="1800" b="1" dirty="0"/>
              <a:t>a particular script input data D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‘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</a:t>
            </a:r>
            <a:r>
              <a:rPr lang="en-US" sz="1800" b="1" dirty="0" smtClean="0"/>
              <a:t>.</a:t>
            </a:r>
            <a:endParaRPr lang="en-US" sz="1800" b="1" dirty="0"/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'ASDs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,spectrogram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,filtered_white_noise_data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WHITENED_strain_data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,shifted_wavefile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'H1_strain_filtered').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,whitened_bandpass_wavefile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'H1_strain_unfiltered').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fs,spectrogram_whitened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15712043" y="18201963"/>
            <a:ext cx="787596" cy="11737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14763096" y="21733086"/>
            <a:ext cx="648072" cy="9909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18681485" y="20255980"/>
            <a:ext cx="959859" cy="63749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7307" y="28715333"/>
            <a:ext cx="4746155" cy="12197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601784" y="23587992"/>
            <a:ext cx="8974689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b="1" dirty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&gt;&gt; </a:t>
            </a:r>
            <a:r>
              <a:rPr lang="en-US" sz="1600" b="1" dirty="0" err="1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mgr.view</a:t>
            </a:r>
            <a:r>
              <a:rPr lang="en-US" sz="1600" b="1" dirty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600" b="1" dirty="0" err="1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runNumber</a:t>
            </a:r>
            <a:r>
              <a:rPr lang="en-US" sz="1600" b="1" dirty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 2, 'sections', {'details', 'used', 'generated</a:t>
            </a:r>
            <a:r>
              <a:rPr lang="en-US" sz="16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'});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/>
            </a:r>
            <a:b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1600" b="1" dirty="0">
                <a:solidFill>
                  <a:srgbClr val="00B0F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[USED]: 25 Items used by this </a:t>
            </a:r>
            <a:r>
              <a:rPr lang="en-US" sz="1600" b="1" dirty="0" smtClean="0">
                <a:solidFill>
                  <a:srgbClr val="00B0F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</a:t>
            </a:r>
            <a:r>
              <a:rPr lang="en-US" sz="16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SYNMAP_NA_QD.nc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           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     '52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'15-Oct-2015 17:46:03'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'air.2m_monthly_2000_2010_mean.1.nc'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'air.2m_monthly_2000_2010_mean.3.nc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'air.2m_monthly_2000_2010_mean.4.nc'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'air.2m_monthly_2000_2010_mean.5.nc'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'air.2m_monthly_2000_2010_mean.6.nc'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'air.2m_monthly_2000_2010_mean.7.nc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'air.2m_monthly_2000_2010_mean.8.nc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'air.2m_monthly_2000_2010_mean.9.nc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'air.2m_monthly_2000_2010_mean.10.nc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'air.2m_monthly_2000_2010_mean.11.nc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'air.2m_monthly_2000_2010_mean.12.nc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'apcp_monthly_2000_2010_mean.3.nc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'apcp_monthly_2000_2010_mean.4.nc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'apcp_monthly_2000_2010_mean.5.nc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'apcp_monthly_2000_2010_mean.6.nc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'apcp_monthly_2000_2010_mean.7.nc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'apcp_monthly_2000_2010_mean.8.nc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'apcp_monthly_2000_2010_mean.9.nc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'apcp_monthly_2000_2010_mean.11.nc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'1 MB'     '15-Oct-2015 17:46:04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/>
            </a:r>
            <a:b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1600" b="1" dirty="0">
                <a:solidFill>
                  <a:srgbClr val="00B0F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[GENERATED]: 7 Items generated by this run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'SYNMAP_PRESENTVEG_C3Grass_RelaFrac_NA_v2.0.nc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'09-Sep-2016 17:10:25'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'SYNMAP_PRESENTVEG_C4Grass_RelaFrac_NA_v2.0.nc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  '1 MB' 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'09-Sep-2016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17:10:25'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'SYNMAP_PRESENTVEG_Grass_Fraction_NA_v2.0.nc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  '1 MB'   '09-Sep-2016 17:10:25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</a:t>
            </a:r>
            <a:endParaRPr lang="en-US" sz="16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9481" y="30949287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3 Q5: </a:t>
            </a:r>
            <a:r>
              <a:rPr lang="en-US" sz="1600" dirty="0" smtClean="0"/>
              <a:t>LIGO hybrid provenance graph using </a:t>
            </a:r>
            <a:r>
              <a:rPr lang="en-US" sz="1600" dirty="0" err="1" smtClean="0"/>
              <a:t>yw</a:t>
            </a:r>
            <a:r>
              <a:rPr lang="en-US" sz="1600" dirty="0" smtClean="0"/>
              <a:t>-recon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6658373" y="30949287"/>
            <a:ext cx="614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4.1 Q5: </a:t>
            </a:r>
            <a:r>
              <a:rPr lang="en-US" sz="1600" dirty="0" smtClean="0"/>
              <a:t>C3C4 hybrid provenance graph using </a:t>
            </a:r>
            <a:r>
              <a:rPr lang="en-US" sz="1600" dirty="0" err="1" smtClean="0"/>
              <a:t>yw-matlab</a:t>
            </a:r>
            <a:r>
              <a:rPr lang="en-US" sz="1600" dirty="0" smtClean="0"/>
              <a:t> bridge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5014509" y="31219109"/>
            <a:ext cx="614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4.2 </a:t>
            </a:r>
            <a:r>
              <a:rPr lang="en-US" sz="1600" dirty="0" smtClean="0"/>
              <a:t>C3C4 </a:t>
            </a:r>
            <a:r>
              <a:rPr lang="en-US" sz="1600" dirty="0" err="1" smtClean="0"/>
              <a:t>RunManager</a:t>
            </a:r>
            <a:r>
              <a:rPr lang="en-US" sz="1600" dirty="0" smtClean="0"/>
              <a:t> Screenshot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6596797" y="9494487"/>
            <a:ext cx="6801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1.2</a:t>
            </a:r>
            <a:r>
              <a:rPr lang="en-US" sz="1600" dirty="0" smtClean="0"/>
              <a:t> The </a:t>
            </a:r>
            <a:r>
              <a:rPr lang="en-US" sz="1600" dirty="0"/>
              <a:t>complete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-generated (prospective) workflow graph (with @URI annotation) for a </a:t>
            </a:r>
            <a:r>
              <a:rPr lang="en-US" sz="1600" dirty="0"/>
              <a:t>MATLAB script of </a:t>
            </a:r>
            <a:r>
              <a:rPr lang="en-US" sz="1600" dirty="0" smtClean="0"/>
              <a:t>C3C4 example - </a:t>
            </a:r>
            <a:r>
              <a:rPr lang="en-US" sz="1600" dirty="0" smtClean="0">
                <a:hlinkClick r:id="rId16"/>
              </a:rPr>
              <a:t>C3_C4_map_ present_NA_with_comments.m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7091646" y="17124744"/>
            <a:ext cx="583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 2.2</a:t>
            </a:r>
            <a:r>
              <a:rPr lang="en-US" sz="1600" dirty="0" smtClean="0"/>
              <a:t> The complete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-generated (prospective) workflow graph (with @URI </a:t>
            </a:r>
            <a:r>
              <a:rPr lang="en-US" sz="1600" dirty="0"/>
              <a:t>annotation) for a Python script of LIGO example - </a:t>
            </a:r>
            <a:r>
              <a:rPr lang="en-US" sz="1600" dirty="0">
                <a:hlinkClick r:id="rId17"/>
              </a:rPr>
              <a:t>GW150914_tutorial_uri.py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1990010" y="9496827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1.1</a:t>
            </a:r>
            <a:r>
              <a:rPr lang="en-US" sz="1600" dirty="0" smtClean="0"/>
              <a:t> Q1</a:t>
            </a:r>
            <a:r>
              <a:rPr lang="en-US" sz="1600" dirty="0"/>
              <a:t>: </a:t>
            </a:r>
            <a:r>
              <a:rPr lang="en-US" sz="1600" dirty="0" smtClean="0"/>
              <a:t>The prospective upstream </a:t>
            </a:r>
            <a:r>
              <a:rPr lang="en-US" sz="1600" dirty="0"/>
              <a:t>subgraph of the YW model </a:t>
            </a:r>
            <a:r>
              <a:rPr lang="en-US" sz="1600" dirty="0" smtClean="0"/>
              <a:t>for output data </a:t>
            </a:r>
            <a:r>
              <a:rPr lang="en-US" sz="1600" b="1" dirty="0" smtClean="0"/>
              <a:t>C3_fraction_data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2398206" y="17124744"/>
            <a:ext cx="2976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2.1</a:t>
            </a:r>
            <a:r>
              <a:rPr lang="en-US" sz="1600" dirty="0"/>
              <a:t> Q1: The prospective upstream subgraph of the YW model for output data </a:t>
            </a:r>
            <a:r>
              <a:rPr lang="en-US" sz="1600" b="1" dirty="0" err="1" smtClean="0"/>
              <a:t>shifted_wavefile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3641887" y="9594447"/>
            <a:ext cx="6905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1.3 </a:t>
            </a:r>
            <a:r>
              <a:rPr lang="en-US" sz="1600" dirty="0"/>
              <a:t>(a</a:t>
            </a:r>
            <a:r>
              <a:rPr lang="en-US" sz="1600" dirty="0" smtClean="0"/>
              <a:t>). Q2-Pro only shows upstream inputs of the ‘</a:t>
            </a:r>
            <a:r>
              <a:rPr lang="en-US" sz="1600" b="1" dirty="0" smtClean="0"/>
              <a:t>C3_fraction_data’</a:t>
            </a:r>
            <a:r>
              <a:rPr lang="en-US" sz="1600" dirty="0" smtClean="0"/>
              <a:t>; (b). Q4-pro only shows downstream outputs of ‘</a:t>
            </a:r>
            <a:r>
              <a:rPr lang="en-US" sz="1600" b="1" dirty="0" err="1" smtClean="0"/>
              <a:t>mean_airtemp</a:t>
            </a:r>
            <a:r>
              <a:rPr lang="en-US" sz="1600" b="1" dirty="0" smtClean="0"/>
              <a:t>’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3866201" y="17124744"/>
            <a:ext cx="554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2.3 </a:t>
            </a:r>
            <a:r>
              <a:rPr lang="en-US" sz="1600" dirty="0" smtClean="0"/>
              <a:t>(a) Q2-Pro only shows upstream inputs of the ‘</a:t>
            </a:r>
            <a:r>
              <a:rPr lang="en-US" sz="1600" b="1" dirty="0" err="1" smtClean="0"/>
              <a:t>shifted_wavefile</a:t>
            </a:r>
            <a:r>
              <a:rPr lang="en-US" sz="1600" b="1" dirty="0" smtClean="0"/>
              <a:t>’</a:t>
            </a:r>
            <a:r>
              <a:rPr lang="en-US" sz="1600" dirty="0" smtClean="0"/>
              <a:t>; (2) Q4-pro only shows downstream outputs of ‘</a:t>
            </a:r>
            <a:r>
              <a:rPr lang="en-US" sz="1600" b="1" dirty="0" smtClean="0"/>
              <a:t>fs’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11" name="Curved Down Arrow 10"/>
          <p:cNvSpPr/>
          <p:nvPr/>
        </p:nvSpPr>
        <p:spPr>
          <a:xfrm>
            <a:off x="21825461" y="5782312"/>
            <a:ext cx="2284566" cy="689903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flipH="1">
            <a:off x="15712043" y="5782312"/>
            <a:ext cx="1980928" cy="64716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Down Arrow 51"/>
          <p:cNvSpPr/>
          <p:nvPr/>
        </p:nvSpPr>
        <p:spPr>
          <a:xfrm flipH="1">
            <a:off x="14816807" y="10679925"/>
            <a:ext cx="2048793" cy="89464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urved Down Arrow 53"/>
          <p:cNvSpPr/>
          <p:nvPr/>
        </p:nvSpPr>
        <p:spPr>
          <a:xfrm>
            <a:off x="21947664" y="10816956"/>
            <a:ext cx="2108851" cy="81548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urved Down Arrow 55"/>
          <p:cNvSpPr/>
          <p:nvPr/>
        </p:nvSpPr>
        <p:spPr>
          <a:xfrm flipH="1">
            <a:off x="22606957" y="24454720"/>
            <a:ext cx="2048793" cy="89464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773734" y="24873680"/>
            <a:ext cx="9746765" cy="3111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789479" y="26906944"/>
            <a:ext cx="2229447" cy="7823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6813" y="26229769"/>
            <a:ext cx="1397076" cy="1337751"/>
          </a:xfrm>
          <a:prstGeom prst="rect">
            <a:avLst/>
          </a:prstGeom>
        </p:spPr>
      </p:pic>
      <p:pic>
        <p:nvPicPr>
          <p:cNvPr id="27" name="Picture 4" descr="nsf1.eps"/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41538597" y="26304540"/>
            <a:ext cx="1306216" cy="1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33"/>
          <p:cNvSpPr>
            <a:spLocks noChangeArrowheads="1"/>
          </p:cNvSpPr>
          <p:nvPr/>
        </p:nvSpPr>
        <p:spPr bwMode="auto">
          <a:xfrm>
            <a:off x="466954" y="26839477"/>
            <a:ext cx="9829800" cy="469458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87000" lvl="1" inden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Demo </a:t>
            </a:r>
            <a:r>
              <a:rPr lang="en-GB" sz="3600" b="1" dirty="0" smtClean="0">
                <a:solidFill>
                  <a:srgbClr val="CC3300"/>
                </a:solidFill>
              </a:rPr>
              <a:t>Queries</a:t>
            </a:r>
            <a:endParaRPr lang="en-GB" sz="3600" b="1" dirty="0">
              <a:solidFill>
                <a:srgbClr val="CC33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Q1/Q3 (</a:t>
            </a:r>
            <a:r>
              <a:rPr lang="en-US" sz="2800" b="1" dirty="0" smtClean="0"/>
              <a:t>prospective query</a:t>
            </a:r>
            <a:r>
              <a:rPr lang="en-US" sz="2800" dirty="0" smtClean="0"/>
              <a:t>): </a:t>
            </a:r>
            <a:r>
              <a:rPr lang="en-US" sz="2800" dirty="0"/>
              <a:t>Render </a:t>
            </a:r>
            <a:r>
              <a:rPr lang="en-US" sz="2800" dirty="0" smtClean="0"/>
              <a:t>prospective upstream/downstream subgraph of the YW model of the script for a given output data </a:t>
            </a:r>
            <a:r>
              <a:rPr lang="en-US" sz="2800" dirty="0"/>
              <a:t>product </a:t>
            </a:r>
            <a:r>
              <a:rPr lang="en-US" sz="2800" dirty="0" smtClean="0"/>
              <a:t>D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Q2/Q4 (</a:t>
            </a:r>
            <a:r>
              <a:rPr lang="en-US" sz="2800" b="1" dirty="0" smtClean="0"/>
              <a:t>prospective query</a:t>
            </a:r>
            <a:r>
              <a:rPr lang="en-US" sz="2800" dirty="0" smtClean="0"/>
              <a:t>): </a:t>
            </a:r>
            <a:r>
              <a:rPr lang="en-US" sz="2800" i="1" dirty="0"/>
              <a:t>List the script inputs that are </a:t>
            </a:r>
            <a:r>
              <a:rPr lang="en-US" sz="2800" i="1" dirty="0" smtClean="0"/>
              <a:t>upstream/downstream </a:t>
            </a:r>
            <a:r>
              <a:rPr lang="en-US" sz="2800" i="1" dirty="0"/>
              <a:t>of a given data product D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Q5 (</a:t>
            </a:r>
            <a:r>
              <a:rPr lang="en-US" sz="2800" b="1" dirty="0" smtClean="0"/>
              <a:t>hybrid query</a:t>
            </a:r>
            <a:r>
              <a:rPr lang="en-US" sz="2800" dirty="0" smtClean="0"/>
              <a:t>): Render retrospective graph with </a:t>
            </a:r>
            <a:r>
              <a:rPr lang="en-US" sz="2800" dirty="0"/>
              <a:t>with concrete </a:t>
            </a:r>
            <a:r>
              <a:rPr lang="en-US" sz="2800" dirty="0" smtClean="0"/>
              <a:t>filename for a given output  data product D.</a:t>
            </a:r>
            <a:endParaRPr lang="en-US" sz="2800" dirty="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15208" y="9968478"/>
            <a:ext cx="9829800" cy="75433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3600" b="1" smtClean="0">
                <a:solidFill>
                  <a:srgbClr val="CC3300"/>
                </a:solidFill>
              </a:rPr>
              <a:t>Challenges</a:t>
            </a:r>
            <a:endParaRPr lang="en-US" sz="3600" b="1" dirty="0" smtClean="0">
              <a:solidFill>
                <a:srgbClr val="CC3300"/>
              </a:solidFill>
            </a:endParaRP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Most computational analyses and workflows are conducted using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(Python, R, MATLAB,  bash, …) rather than workflow systems.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 Provenance Observables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e.g., from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RunManagers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(file-level),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ReproZip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(OS-level), or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(Python code-level) only yield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isolated fragments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the overall data lineage and processing history.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could be used to link and contextualize fragments into a meaningful and comprehensible workflow, but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 alone do not reveal the underlying workflow graph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(like other metadata) appears to be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rarely actionable or immediately useful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for those who are expected to provide it (provenance is “</a:t>
            </a:r>
            <a:r>
              <a:rPr lang="en-US" sz="2800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for others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”).</a:t>
            </a:r>
            <a:endParaRPr lang="en-US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5A8845AB-CE5D-9E41-B13F-DB5B030A20FA}" vid="{9906B2C4-6E32-2144-B2B0-C1F623007E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ipaw-poster-2016-updated-final</Template>
  <TotalTime>288</TotalTime>
  <Words>945</Words>
  <Application>Microsoft Macintosh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Calibri</vt:lpstr>
      <vt:lpstr>ＭＳ Ｐゴシック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Cao, Yang</dc:creator>
  <cp:keywords/>
  <dc:description/>
  <cp:lastModifiedBy>Microsoft Office User</cp:lastModifiedBy>
  <cp:revision>142</cp:revision>
  <cp:lastPrinted>2016-09-19T03:31:12Z</cp:lastPrinted>
  <dcterms:created xsi:type="dcterms:W3CDTF">2016-09-18T19:17:13Z</dcterms:created>
  <dcterms:modified xsi:type="dcterms:W3CDTF">2016-09-19T03:44:44Z</dcterms:modified>
  <cp:category/>
</cp:coreProperties>
</file>