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 autoAdjust="0"/>
    <p:restoredTop sz="95144"/>
  </p:normalViewPr>
  <p:slideViewPr>
    <p:cSldViewPr snapToObjects="1">
      <p:cViewPr>
        <p:scale>
          <a:sx n="58" d="100"/>
          <a:sy n="58" d="100"/>
        </p:scale>
        <p:origin x="224" y="14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yesworkflow-org" TargetMode="External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10.emf"/><Relationship Id="rId15" Type="http://schemas.openxmlformats.org/officeDocument/2006/relationships/image" Target="../media/image11.emf"/><Relationship Id="rId16" Type="http://schemas.openxmlformats.org/officeDocument/2006/relationships/image" Target="../media/image12.emf"/><Relationship Id="rId17" Type="http://schemas.openxmlformats.org/officeDocument/2006/relationships/image" Target="../media/image13.emf"/><Relationship Id="rId18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w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s://github.com/idaks/dataone-ahm-2016-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2057600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</a:t>
            </a:r>
            <a:r>
              <a:rPr lang="en-US" sz="2800" dirty="0" err="1" smtClean="0"/>
              <a:t>Univeristy</a:t>
            </a:r>
            <a:r>
              <a:rPr lang="en-US" sz="2800" dirty="0" smtClean="0"/>
              <a:t>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042367" y="10810622"/>
            <a:ext cx="10361617" cy="75927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toolkit to support other </a:t>
            </a:r>
            <a:r>
              <a:rPr lang="en-GB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workflow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constructs; to 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</a:t>
            </a:r>
            <a:r>
              <a:rPr lang="en-GB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GB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15208" y="19979771"/>
            <a:ext cx="9829800" cy="118110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endParaRPr lang="en-US" sz="3200" dirty="0" smtClean="0"/>
          </a:p>
          <a:p>
            <a:r>
              <a:rPr lang="en-US" sz="3200" dirty="0" smtClean="0"/>
              <a:t>Simple </a:t>
            </a:r>
            <a:r>
              <a:rPr lang="en-US" sz="3200" b="1" dirty="0" err="1"/>
              <a:t>YesWorkflow</a:t>
            </a:r>
            <a:r>
              <a:rPr lang="en-US" sz="3200" b="1" dirty="0"/>
              <a:t> (YW) annotations</a:t>
            </a:r>
            <a:r>
              <a:rPr lang="en-US" sz="3200" dirty="0"/>
              <a:t> allow users to </a:t>
            </a:r>
            <a:r>
              <a:rPr lang="en-US" sz="3200" b="1" dirty="0"/>
              <a:t>reveal workflow </a:t>
            </a:r>
            <a:r>
              <a:rPr lang="en-US" sz="3200" dirty="0"/>
              <a:t>(prospective provenance graph)</a:t>
            </a:r>
            <a:r>
              <a:rPr lang="en-US" sz="3200" b="1" dirty="0"/>
              <a:t> implicit in scripts</a:t>
            </a:r>
            <a:r>
              <a:rPr lang="en-US" sz="32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Prospective </a:t>
            </a:r>
            <a:r>
              <a:rPr lang="en-US" sz="3200" b="1" dirty="0"/>
              <a:t>provenance queries to expose and test data dependencies</a:t>
            </a:r>
            <a:r>
              <a:rPr lang="en-US" sz="3200" dirty="0"/>
              <a:t> at the workflow </a:t>
            </a:r>
            <a:r>
              <a:rPr lang="en-US" sz="32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Hybrid </a:t>
            </a:r>
            <a:r>
              <a:rPr lang="en-US" sz="3200" b="1" dirty="0"/>
              <a:t>provenance queries</a:t>
            </a:r>
            <a:r>
              <a:rPr lang="en-US" sz="3200" dirty="0"/>
              <a:t> that </a:t>
            </a:r>
            <a:r>
              <a:rPr lang="en-US" sz="3200" b="1" dirty="0"/>
              <a:t>situate runtime observables</a:t>
            </a:r>
            <a:r>
              <a:rPr lang="en-US" sz="3200" dirty="0"/>
              <a:t> (retrospective provenance) in the overall workflow, yielding meaningful knowledge artifacts. 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Easily </a:t>
            </a:r>
            <a:r>
              <a:rPr lang="en-US" sz="3200" b="1" dirty="0"/>
              <a:t>share comprehensible workflow graphs and customizable provenance reports for script runs</a:t>
            </a:r>
            <a:r>
              <a:rPr lang="en-US" sz="3200" dirty="0"/>
              <a:t>, along with data, code in scientific studies (“</a:t>
            </a:r>
            <a:r>
              <a:rPr lang="en-US" sz="3200" i="1" dirty="0"/>
              <a:t>provenance for self</a:t>
            </a:r>
            <a:r>
              <a:rPr lang="en-US" sz="3200" dirty="0" smtClean="0"/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724400"/>
            <a:ext cx="9829800" cy="144758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provide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both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(the workflow graph)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b="1" dirty="0"/>
              <a:t>provenance </a:t>
            </a:r>
            <a:r>
              <a:rPr lang="en-US" sz="3200" dirty="0"/>
              <a:t>(runtime observables</a:t>
            </a:r>
            <a:r>
              <a:rPr lang="en-US" sz="32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3600" b="1" dirty="0" smtClean="0">
              <a:solidFill>
                <a:srgbClr val="CC3300"/>
              </a:solidFill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dirty="0" smtClean="0">
                <a:solidFill>
                  <a:srgbClr val="CC3300"/>
                </a:solidFill>
              </a:rPr>
              <a:t>Challenges</a:t>
            </a:r>
            <a:endParaRPr lang="en-US" sz="3600" b="1" dirty="0" smtClean="0">
              <a:solidFill>
                <a:srgbClr val="CC3300"/>
              </a:solidFill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MATLAB,  bash, 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</a:t>
            </a:r>
            <a:r>
              <a:rPr lang="en-US" sz="32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Observables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at different levels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only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yield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 be used to link and contextualize fragments into a meaningful and comprehensible workflow, but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useful “</a:t>
            </a:r>
            <a:r>
              <a:rPr lang="en-US" sz="3200" i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for </a:t>
            </a:r>
            <a:r>
              <a:rPr lang="en-US" sz="32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others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75800" y="4522444"/>
            <a:ext cx="20910960" cy="146778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736390"/>
            <a:ext cx="12745416" cy="24957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-&gt; 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011909" y="28803600"/>
            <a:ext cx="10536091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21504" y="30455060"/>
            <a:ext cx="1306216" cy="1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844" y="30380289"/>
            <a:ext cx="1397076" cy="1337751"/>
          </a:xfrm>
          <a:prstGeom prst="rect">
            <a:avLst/>
          </a:prstGeom>
        </p:spPr>
      </p:pic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944" y="30641554"/>
            <a:ext cx="4404395" cy="939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48" y="1859196"/>
            <a:ext cx="8778576" cy="207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68856" y="28904241"/>
            <a:ext cx="2535128" cy="15580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86305" y="29116419"/>
            <a:ext cx="2229447" cy="782365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504440" y="19979772"/>
            <a:ext cx="7213840" cy="22523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32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87092" y="22723328"/>
            <a:ext cx="20793295" cy="9052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(1) YW recon </a:t>
            </a: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(2) YW </a:t>
            </a: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recon </a:t>
            </a: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facts</a:t>
            </a: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011909" y="18873955"/>
            <a:ext cx="10392075" cy="96105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Ramesh, 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0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1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880" y="23732008"/>
            <a:ext cx="8337685" cy="6023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45" y="23970166"/>
            <a:ext cx="4429283" cy="7324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337" y="11773614"/>
            <a:ext cx="2976023" cy="753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174" y="6378080"/>
            <a:ext cx="7243566" cy="4321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32" y="6378728"/>
            <a:ext cx="4861508" cy="4350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880" y="11968258"/>
            <a:ext cx="7019864" cy="61459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01784" y="7111367"/>
            <a:ext cx="6898044" cy="286232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D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('C3_fraction_data',mean_precip).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q2_pro('C3_fraction_data',mean_airtemp).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q2_pro('C3_fraction_data','SYNMAP_land_cover_map_data').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Q4_Pro </a:t>
            </a:r>
            <a:r>
              <a:rPr lang="en-US" sz="1800" b="1" dirty="0"/>
              <a:t>: List the outputs that depend on a particular script </a:t>
            </a: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Input (</a:t>
            </a:r>
            <a:r>
              <a:rPr lang="en-US" sz="1800" b="1" i="1" dirty="0" smtClean="0"/>
              <a:t>downstream)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q4_pro(mean_airtemp,'C4_fraction_data').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q4_pro(mean_airtemp,'C3_fraction_data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solidFill>
                <a:srgbClr val="FFC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099895" y="12616632"/>
            <a:ext cx="6898044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D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q2_pro(shifted_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q2_pro(shifted_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/>
              <a:t>Q4_Pro : List the outputs that depend on a particular script 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/>
              <a:t>Input 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q4_pro(fs,'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fs,shifted_wavefile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q4_pro(fs,'H1_strain_filtered').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q4_pro(fs,'H1_strain_unfiltered').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7628321" y="19200271"/>
            <a:ext cx="648072" cy="7794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528776" y="22232162"/>
            <a:ext cx="648072" cy="7797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718280" y="20591053"/>
            <a:ext cx="923064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309" y="28883336"/>
            <a:ext cx="4746155" cy="1219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01784" y="23587992"/>
            <a:ext cx="8974689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&gt;&gt; 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mgr.view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runNumber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 2, 'sections', {'details', 'used', 'generated</a:t>
            </a:r>
            <a:r>
              <a:rPr lang="en-US" sz="16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'});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[USED]: 25 Items used by this </a:t>
            </a:r>
            <a:r>
              <a:rPr lang="en-US" sz="1600" b="1" dirty="0" smtClean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</a:t>
            </a:r>
            <a:r>
              <a:rPr lang="en-US" sz="16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SYNMAP_NA_QD.nc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         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     '52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'15-Oct-2015 17:46:03'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'air.2m_monthly_2000_2010_mean.1.nc'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'air.2m_monthly_2000_2010_mean.4.nc'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'air.2m_monthly_2000_2010_mean.5.nc'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'air.2m_monthly_2000_2010_mean.6.nc'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'apcp_monthly_2000_2010_mean.4.nc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'apcp_monthly_2000_2010_mean.5.nc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'apcp_monthly_2000_2010_mean.6.nc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[GENERATED]: 7 Items generated by this 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'SYNMAP_PRESENTVEG_C3Grass_RelaFrac_NA_v2.0.nc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'09-Sep-2016 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'SYNMAP_PRESENTVEG_C4Grass_RelaFrac_NA_v2.0.nc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  '1 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'09-Sep-2016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'SYNMAP_PRESENTVEG_Grass_Fraction_NA_v2.0.nc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'1 MB'   '09-Sep-2016 17:10:25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sz="16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5432" y="30834259"/>
            <a:ext cx="521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2.1 </a:t>
            </a:r>
            <a:r>
              <a:rPr lang="en-US" sz="1600" dirty="0" smtClean="0"/>
              <a:t>LIGO hybrid provenance graph using </a:t>
            </a:r>
            <a:r>
              <a:rPr lang="en-US" sz="1600" dirty="0" err="1" smtClean="0"/>
              <a:t>yw</a:t>
            </a:r>
            <a:r>
              <a:rPr lang="en-US" sz="1600" dirty="0" smtClean="0"/>
              <a:t>-recon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6545000" y="29298110"/>
            <a:ext cx="614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2.2 </a:t>
            </a:r>
            <a:r>
              <a:rPr lang="en-US" sz="1600" dirty="0" smtClean="0"/>
              <a:t>C3C4 hybrid provenance graph using YW recon facts generated by </a:t>
            </a:r>
            <a:r>
              <a:rPr lang="en-US" sz="1600" dirty="0" err="1" smtClean="0"/>
              <a:t>yw-matlab</a:t>
            </a:r>
            <a:r>
              <a:rPr lang="en-US" sz="1600" dirty="0" smtClean="0"/>
              <a:t> bridge and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</a:t>
            </a:r>
            <a:r>
              <a:rPr lang="en-US" sz="1600" dirty="0" smtClean="0"/>
              <a:t>together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4321864" y="31242326"/>
            <a:ext cx="741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2.3 </a:t>
            </a:r>
            <a:r>
              <a:rPr lang="en-US" sz="1600" dirty="0" smtClean="0"/>
              <a:t>C3C4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</a:t>
            </a:r>
            <a:r>
              <a:rPr lang="en-US" sz="1600" dirty="0" smtClean="0"/>
              <a:t>Screenshot that shows the runtime file-level provenance observed by </a:t>
            </a:r>
            <a:r>
              <a:rPr lang="en-US" sz="1600" dirty="0" err="1" smtClean="0"/>
              <a:t>RunManager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070945" y="5993504"/>
            <a:ext cx="5835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 </a:t>
            </a:r>
            <a:r>
              <a:rPr lang="en-US" sz="1600" dirty="0"/>
              <a:t>model of a MATLAB script of C3C4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608439" y="11331520"/>
            <a:ext cx="5835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2.2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 </a:t>
            </a:r>
            <a:r>
              <a:rPr lang="en-US" sz="1600" dirty="0"/>
              <a:t>model of a Python script of LIGO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856876" y="5835390"/>
            <a:ext cx="500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1.1 </a:t>
            </a:r>
            <a:r>
              <a:rPr lang="en-US" sz="1600" dirty="0" smtClean="0"/>
              <a:t>Upstream </a:t>
            </a:r>
            <a:r>
              <a:rPr lang="en-US" sz="1600" dirty="0" smtClean="0"/>
              <a:t>subgraph for output data </a:t>
            </a:r>
            <a:r>
              <a:rPr lang="en-US" sz="1600" b="1" dirty="0" smtClean="0"/>
              <a:t>C3_fraction_data</a:t>
            </a:r>
            <a:r>
              <a:rPr lang="en-US" sz="1600" dirty="0" smtClean="0"/>
              <a:t> in the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 model for the  </a:t>
            </a:r>
            <a:r>
              <a:rPr lang="en-US" sz="1600" dirty="0"/>
              <a:t>MATLAB script of </a:t>
            </a:r>
            <a:r>
              <a:rPr lang="en-US" sz="1600" dirty="0" smtClean="0"/>
              <a:t>C3C4.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756153" y="11157450"/>
            <a:ext cx="500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 </a:t>
            </a:r>
            <a:r>
              <a:rPr lang="en-US" sz="1600" dirty="0" smtClean="0"/>
              <a:t>Upstream </a:t>
            </a:r>
            <a:r>
              <a:rPr lang="en-US" sz="1600" dirty="0" smtClean="0"/>
              <a:t>subgraph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 in the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 model for the  Python </a:t>
            </a:r>
            <a:r>
              <a:rPr lang="en-US" sz="1600" dirty="0"/>
              <a:t>script of </a:t>
            </a:r>
            <a:r>
              <a:rPr lang="en-US" sz="1600" dirty="0" smtClean="0"/>
              <a:t>LIGO.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3531943" y="5903207"/>
            <a:ext cx="554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 smtClean="0"/>
              <a:t>(1) </a:t>
            </a:r>
            <a:r>
              <a:rPr lang="en-US" sz="1600" dirty="0" smtClean="0"/>
              <a:t>Q2-Pro only shows upstream inputs of the </a:t>
            </a:r>
            <a:r>
              <a:rPr lang="en-US" sz="1600" b="1" dirty="0" smtClean="0"/>
              <a:t>C3_fraction_data</a:t>
            </a:r>
            <a:r>
              <a:rPr lang="en-US" sz="1600" dirty="0" smtClean="0"/>
              <a:t>; (2) Q4-pro only shows downstream outputs of </a:t>
            </a:r>
            <a:r>
              <a:rPr lang="en-US" sz="1600" b="1" dirty="0" err="1" smtClean="0"/>
              <a:t>mean_airtemp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3099895" y="11091699"/>
            <a:ext cx="554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2.3 </a:t>
            </a:r>
            <a:r>
              <a:rPr lang="en-US" sz="1600" dirty="0" smtClean="0"/>
              <a:t>(1) </a:t>
            </a:r>
            <a:r>
              <a:rPr lang="en-US" sz="1600" dirty="0" smtClean="0"/>
              <a:t>Q2-Pro only shows upstream inputs of the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; (2) Q4-pro only shows downstream outputs of </a:t>
            </a:r>
            <a:r>
              <a:rPr lang="en-US" sz="1600" b="1" dirty="0" smtClean="0"/>
              <a:t>fs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33011909" y="4468264"/>
            <a:ext cx="10392075" cy="58718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>
                <a:solidFill>
                  <a:srgbClr val="CC3300"/>
                </a:solidFill>
              </a:rPr>
              <a:t>D</a:t>
            </a:r>
            <a:r>
              <a:rPr lang="en-GB" sz="3600" b="1" dirty="0" smtClean="0">
                <a:solidFill>
                  <a:srgbClr val="CC3300"/>
                </a:solidFill>
              </a:rPr>
              <a:t>emo </a:t>
            </a:r>
            <a:r>
              <a:rPr lang="en-GB" sz="3600" b="1" dirty="0" smtClean="0">
                <a:solidFill>
                  <a:srgbClr val="CC3300"/>
                </a:solidFill>
              </a:rPr>
              <a:t>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Q1 </a:t>
            </a:r>
            <a:r>
              <a:rPr lang="en-US" sz="2400" dirty="0"/>
              <a:t>(upstream prospective query): </a:t>
            </a:r>
            <a:r>
              <a:rPr lang="en-US" sz="2400" b="1" dirty="0"/>
              <a:t>Render</a:t>
            </a:r>
            <a:r>
              <a:rPr lang="en-US" sz="2400" dirty="0"/>
              <a:t> prospective upstream subgraph of the YW model of the script for a given output data product 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Q2 </a:t>
            </a:r>
            <a:r>
              <a:rPr lang="en-US" sz="2400" dirty="0" smtClean="0"/>
              <a:t>(prospective query): </a:t>
            </a:r>
            <a:r>
              <a:rPr lang="en-US" sz="2400" b="1" dirty="0"/>
              <a:t>List</a:t>
            </a:r>
            <a:r>
              <a:rPr lang="en-US" sz="2400" dirty="0"/>
              <a:t> the script inputs that are </a:t>
            </a:r>
            <a:r>
              <a:rPr lang="en-US" sz="2400" dirty="0" smtClean="0"/>
              <a:t>upstream </a:t>
            </a:r>
            <a:r>
              <a:rPr lang="en-US" sz="2400" dirty="0"/>
              <a:t>of a given data product D.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Q3 (</a:t>
            </a:r>
            <a:r>
              <a:rPr lang="en-US" sz="2400" dirty="0"/>
              <a:t>d</a:t>
            </a:r>
            <a:r>
              <a:rPr lang="en-US" sz="2400" dirty="0" smtClean="0"/>
              <a:t>ownstream prospective query): </a:t>
            </a:r>
            <a:r>
              <a:rPr lang="en-US" sz="2400" b="1" dirty="0"/>
              <a:t>Render</a:t>
            </a:r>
            <a:r>
              <a:rPr lang="en-US" sz="2400" dirty="0"/>
              <a:t> everything downstream of a given data product D, where D can be any one (input or intermediate) data element of the YW model of the script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Q4 (prospective query): </a:t>
            </a:r>
            <a:r>
              <a:rPr lang="en-US" sz="2400" b="1" dirty="0"/>
              <a:t>List</a:t>
            </a:r>
            <a:r>
              <a:rPr lang="en-US" sz="2400" dirty="0"/>
              <a:t> the script outputs that are downstream of a given data product D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Q5 (hybrid query): </a:t>
            </a:r>
            <a:r>
              <a:rPr lang="en-US" sz="2400" b="1" dirty="0"/>
              <a:t>Render</a:t>
            </a:r>
            <a:r>
              <a:rPr lang="en-US" sz="2400" dirty="0"/>
              <a:t> retrospective graph with with concrete filename for a given output  data product 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210</TotalTime>
  <Words>932</Words>
  <Application>Microsoft Macintosh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Calibri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Cao, Yang</cp:lastModifiedBy>
  <cp:revision>105</cp:revision>
  <cp:lastPrinted>2016-09-19T02:53:08Z</cp:lastPrinted>
  <dcterms:created xsi:type="dcterms:W3CDTF">2016-09-18T19:17:13Z</dcterms:created>
  <dcterms:modified xsi:type="dcterms:W3CDTF">2016-09-19T02:53:20Z</dcterms:modified>
  <cp:category/>
</cp:coreProperties>
</file>