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771A1"/>
    <a:srgbClr val="DE6225"/>
    <a:srgbClr val="052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2" autoAdjust="0"/>
    <p:restoredTop sz="94558"/>
  </p:normalViewPr>
  <p:slideViewPr>
    <p:cSldViewPr snapToObjects="1">
      <p:cViewPr>
        <p:scale>
          <a:sx n="33" d="100"/>
          <a:sy n="33" d="100"/>
        </p:scale>
        <p:origin x="-16" y="14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1F10-F105-F240-BB11-F3B689646099}" type="datetimeFigureOut">
              <a:rPr lang="en-US" smtClean="0"/>
              <a:pPr/>
              <a:t>9/18/16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3593-E61B-054B-81C4-FAE256538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9E5EC-0846-6941-8703-CD90130FC35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3E04-EAED-7A4D-B838-0B5ADB096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193925" fontAlgn="base">
              <a:spcBef>
                <a:spcPct val="0"/>
              </a:spcBef>
              <a:spcAft>
                <a:spcPct val="0"/>
              </a:spcAft>
              <a:defRPr/>
            </a:pPr>
            <a:fld id="{49DB0A5A-AF5E-9543-8B7A-88F16E74363B}" type="slidenum">
              <a:rPr lang="en-US" smtClean="0">
                <a:ea typeface="ＭＳ Ｐゴシック" pitchFamily="-108" charset="-128"/>
                <a:cs typeface="ＭＳ Ｐゴシック" pitchFamily="-108" charset="-128"/>
              </a:rPr>
              <a:pPr defTabSz="219392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67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0DC0-DEB6-5245-9786-81835CA7B236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B6CD-A896-034E-886C-9AD731625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52F3-A628-174C-B1C5-D7957B5E1D3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62F-1C22-F342-AEF6-5751E4D1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D483-D49F-FF4D-A9BE-F07770943FEC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4BD7-0588-6F4B-AC48-26B402219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EE88-36B3-3346-BBA2-F431CBED7E14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6FE8-16DA-394E-A83E-457833639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A6E3-440A-4444-BB11-7B989A77FD77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8EF9-EBE1-BB4A-BC45-FEB94B05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EE3-BE6B-6F40-8449-0EE688B334C3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0E92-9676-0646-8393-C6A11532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5384-CBCF-B646-AF0F-35BE8D53D802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054D-299A-2D4B-A58E-B6B2DCDD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7E24-7DE0-2049-B283-98D5EA78F8EA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871-0703-CC4C-A829-D75B00D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5BF-B042-E74D-B532-F84F734A770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1F58-CED8-114E-989B-FAB78C499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B32-3A3A-1442-B647-28E14D9E02CB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C1B3-1A4E-1147-990C-E994497E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6D99-5BC1-9447-9734-C2AA085436E8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3B32-3A11-C34E-B587-0381224F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3A7D0-97BF-1846-9583-B99EC1CA1C7E}" type="datetime1">
              <a:rPr lang="en-US"/>
              <a:pPr>
                <a:defRPr/>
              </a:pPr>
              <a:t>9/18/16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63F8FF-54E3-2749-9438-DED0CB148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wm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tiff"/><Relationship Id="rId11" Type="http://schemas.openxmlformats.org/officeDocument/2006/relationships/image" Target="../media/image9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3999">
              <a:srgbClr val="FFFFFF"/>
            </a:gs>
            <a:gs pos="100000">
              <a:srgbClr val="5771A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271193" y="1925484"/>
            <a:ext cx="34714256" cy="141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prstTxWarp prst="textNoShape">
              <a:avLst/>
            </a:prstTxWarp>
            <a:spAutoFit/>
          </a:bodyPr>
          <a:lstStyle/>
          <a:p>
            <a:r>
              <a:rPr lang="en-US" sz="4600" b="1" dirty="0"/>
              <a:t>Yang </a:t>
            </a:r>
            <a:r>
              <a:rPr lang="en-US" sz="4600" b="1" dirty="0" smtClean="0"/>
              <a:t>Cao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</a:t>
            </a:r>
            <a:r>
              <a:rPr lang="en-US" sz="4600" b="1" dirty="0" err="1"/>
              <a:t>Duc</a:t>
            </a:r>
            <a:r>
              <a:rPr lang="en-US" sz="4800" dirty="0"/>
              <a:t> </a:t>
            </a:r>
            <a:r>
              <a:rPr lang="en-US" sz="4800" b="1" dirty="0" smtClean="0"/>
              <a:t>Vu</a:t>
            </a:r>
            <a:r>
              <a:rPr lang="en-US" sz="4800" b="1" baseline="30000" dirty="0" smtClean="0"/>
              <a:t>2</a:t>
            </a:r>
            <a:r>
              <a:rPr lang="en-US" sz="4800" b="1" dirty="0" smtClean="0"/>
              <a:t>, </a:t>
            </a:r>
            <a:r>
              <a:rPr lang="en-US" sz="4800" b="1" dirty="0" err="1"/>
              <a:t>Qiwen</a:t>
            </a:r>
            <a:r>
              <a:rPr lang="en-US" sz="4800" b="1" dirty="0"/>
              <a:t> </a:t>
            </a:r>
            <a:r>
              <a:rPr lang="en-US" sz="4800" b="1" dirty="0" smtClean="0"/>
              <a:t>Wang</a:t>
            </a:r>
            <a:r>
              <a:rPr lang="en-US" sz="4800" b="1" baseline="30000" dirty="0"/>
              <a:t>1</a:t>
            </a:r>
            <a:r>
              <a:rPr lang="en-US" sz="4800" b="1" dirty="0" smtClean="0"/>
              <a:t>, </a:t>
            </a:r>
            <a:r>
              <a:rPr lang="en-US" sz="4800" b="1" dirty="0"/>
              <a:t>Qian </a:t>
            </a:r>
            <a:r>
              <a:rPr lang="en-US" sz="4800" b="1" dirty="0" smtClean="0"/>
              <a:t>Zhang</a:t>
            </a:r>
            <a:r>
              <a:rPr lang="en-US" sz="4800" b="1" baseline="30000" dirty="0" smtClean="0"/>
              <a:t>1</a:t>
            </a:r>
            <a:r>
              <a:rPr lang="en-US" sz="4800" b="1" dirty="0" smtClean="0"/>
              <a:t>,</a:t>
            </a:r>
            <a:r>
              <a:rPr lang="en-US" sz="4800" b="1" baseline="30000" dirty="0" smtClean="0"/>
              <a:t> </a:t>
            </a:r>
            <a:r>
              <a:rPr lang="en-US" sz="4800" b="1" dirty="0" err="1" smtClean="0"/>
              <a:t>Priyaa</a:t>
            </a:r>
            <a:r>
              <a:rPr lang="en-US" sz="4800" b="1" dirty="0" smtClean="0"/>
              <a:t> Ramesh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</a:t>
            </a:r>
            <a:r>
              <a:rPr lang="en-US" sz="4600" b="1" dirty="0" smtClean="0"/>
              <a:t>Timothy </a:t>
            </a:r>
            <a:r>
              <a:rPr lang="en-US" sz="4600" b="1" dirty="0" smtClean="0"/>
              <a:t>McPhillips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</a:t>
            </a:r>
            <a:r>
              <a:rPr lang="en-US" sz="4600" b="1" dirty="0" smtClean="0"/>
              <a:t>Paolo Missier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 </a:t>
            </a:r>
            <a:r>
              <a:rPr lang="en-US" sz="4600" b="1" dirty="0" smtClean="0"/>
              <a:t> </a:t>
            </a:r>
            <a:r>
              <a:rPr lang="en-US" sz="4600" b="1" dirty="0"/>
              <a:t>Bertram </a:t>
            </a:r>
            <a:r>
              <a:rPr lang="en-US" sz="4600" b="1" dirty="0" err="1"/>
              <a:t>Lud</a:t>
            </a:r>
            <a:r>
              <a:rPr lang="fi-FI" sz="4600" b="1" dirty="0"/>
              <a:t>ä</a:t>
            </a:r>
            <a:r>
              <a:rPr lang="en-US" sz="4600" b="1" dirty="0"/>
              <a:t>scher</a:t>
            </a:r>
            <a:r>
              <a:rPr lang="en-US" sz="4600" b="1" baseline="30000" dirty="0"/>
              <a:t>1 </a:t>
            </a:r>
            <a:endParaRPr lang="en-US" sz="4600" b="1" baseline="30000" dirty="0" smtClean="0"/>
          </a:p>
          <a:p>
            <a:pPr>
              <a:spcBef>
                <a:spcPts val="1200"/>
              </a:spcBef>
            </a:pPr>
            <a:r>
              <a:rPr lang="en-US" sz="2800" baseline="30000" dirty="0" smtClean="0"/>
              <a:t>1</a:t>
            </a:r>
            <a:r>
              <a:rPr lang="en-US" sz="2800" dirty="0" smtClean="0"/>
              <a:t>University </a:t>
            </a:r>
            <a:r>
              <a:rPr lang="en-US" sz="2800" dirty="0"/>
              <a:t>of Illinois, Urbana-Champaign, 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Department of Electrical and Computer Engineering</a:t>
            </a:r>
            <a:r>
              <a:rPr lang="en-US" sz="2800" dirty="0" smtClean="0"/>
              <a:t>, </a:t>
            </a:r>
            <a:r>
              <a:rPr lang="en-US" sz="2800" dirty="0" err="1" smtClean="0"/>
              <a:t>Univeristy</a:t>
            </a:r>
            <a:r>
              <a:rPr lang="en-US" sz="2800" dirty="0" smtClean="0"/>
              <a:t> of Illinois at Chicago, 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School </a:t>
            </a:r>
            <a:r>
              <a:rPr lang="en-US" sz="2800" dirty="0" smtClean="0"/>
              <a:t>of </a:t>
            </a:r>
            <a:r>
              <a:rPr lang="en-US" sz="2800" dirty="0"/>
              <a:t>Computing Science, </a:t>
            </a:r>
            <a:r>
              <a:rPr lang="en-US" sz="2800" dirty="0"/>
              <a:t> </a:t>
            </a:r>
            <a:r>
              <a:rPr lang="en-US" sz="2800" dirty="0" smtClean="0"/>
              <a:t>Newcastle </a:t>
            </a:r>
            <a:r>
              <a:rPr lang="en-US" sz="2800" dirty="0"/>
              <a:t>University, </a:t>
            </a:r>
            <a:r>
              <a:rPr lang="en-US" sz="2800" dirty="0" smtClean="0"/>
              <a:t>UK</a:t>
            </a:r>
            <a:endParaRPr lang="en-US" sz="28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0" y="4114800"/>
            <a:ext cx="43891200" cy="1588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271192" y="329408"/>
            <a:ext cx="4392488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7600" dirty="0" smtClean="0">
                <a:solidFill>
                  <a:srgbClr val="052754"/>
                </a:solidFill>
                <a:latin typeface="Arial Black" pitchFamily="-107" charset="0"/>
              </a:rPr>
              <a:t>Revealing </a:t>
            </a:r>
            <a:r>
              <a:rPr lang="en-US" sz="7600" dirty="0">
                <a:solidFill>
                  <a:srgbClr val="052754"/>
                </a:solidFill>
                <a:latin typeface="Arial Black" pitchFamily="-107" charset="0"/>
              </a:rPr>
              <a:t>the Detailed History of Script Outputs with Hybrid Provenance Queries</a:t>
            </a:r>
          </a:p>
        </p:txBody>
      </p:sp>
      <p:sp>
        <p:nvSpPr>
          <p:cNvPr id="16389" name="Rectangle 35"/>
          <p:cNvSpPr>
            <a:spLocks noChangeArrowheads="1"/>
          </p:cNvSpPr>
          <p:nvPr/>
        </p:nvSpPr>
        <p:spPr bwMode="auto">
          <a:xfrm>
            <a:off x="32918400" y="23850600"/>
            <a:ext cx="9829800" cy="419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Acknowledgments</a:t>
            </a:r>
            <a:r>
              <a:rPr lang="en-GB" sz="4000" b="1" dirty="0" smtClean="0">
                <a:solidFill>
                  <a:srgbClr val="CC3300"/>
                </a:solidFill>
              </a:rPr>
              <a:t>. </a:t>
            </a:r>
            <a:r>
              <a:rPr lang="en-US" sz="3600" dirty="0" smtClean="0"/>
              <a:t>Supported by </a:t>
            </a:r>
            <a:r>
              <a:rPr lang="en-US" sz="3600" dirty="0"/>
              <a:t>NSF </a:t>
            </a:r>
            <a:r>
              <a:rPr lang="en-US" sz="3600" dirty="0" smtClean="0"/>
              <a:t>awards ACI-1430508 and </a:t>
            </a:r>
            <a:r>
              <a:rPr lang="en-US" sz="3600" dirty="0"/>
              <a:t>NSF </a:t>
            </a:r>
            <a:r>
              <a:rPr lang="en-US" sz="3600" dirty="0" smtClean="0"/>
              <a:t>ABI-1262458.</a:t>
            </a:r>
            <a:endParaRPr lang="en-US" sz="3600" dirty="0"/>
          </a:p>
        </p:txBody>
      </p:sp>
      <p:sp>
        <p:nvSpPr>
          <p:cNvPr id="16390" name="Rectangle 34"/>
          <p:cNvSpPr>
            <a:spLocks noChangeArrowheads="1"/>
          </p:cNvSpPr>
          <p:nvPr/>
        </p:nvSpPr>
        <p:spPr bwMode="auto">
          <a:xfrm>
            <a:off x="32918400" y="15781040"/>
            <a:ext cx="9829800" cy="73837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Conclusions and Future Work</a:t>
            </a:r>
          </a:p>
          <a:p>
            <a:endParaRPr lang="en-US" sz="2800" dirty="0"/>
          </a:p>
        </p:txBody>
      </p:sp>
      <p:sp>
        <p:nvSpPr>
          <p:cNvPr id="16391" name="Rectangle 33"/>
          <p:cNvSpPr>
            <a:spLocks noChangeArrowheads="1"/>
          </p:cNvSpPr>
          <p:nvPr/>
        </p:nvSpPr>
        <p:spPr bwMode="auto">
          <a:xfrm>
            <a:off x="1143000" y="19964400"/>
            <a:ext cx="9829800" cy="1181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err="1" smtClean="0">
                <a:solidFill>
                  <a:srgbClr val="CC3300"/>
                </a:solidFill>
              </a:rPr>
              <a:t>DataONE</a:t>
            </a:r>
            <a:r>
              <a:rPr lang="en-GB" sz="3600" b="1" dirty="0" smtClean="0">
                <a:solidFill>
                  <a:srgbClr val="CC3300"/>
                </a:solidFill>
              </a:rPr>
              <a:t> Provenance </a:t>
            </a:r>
            <a:endParaRPr lang="en-US" sz="3600" dirty="0"/>
          </a:p>
          <a:p>
            <a:endParaRPr lang="en-US" sz="2800" b="1" dirty="0" smtClean="0"/>
          </a:p>
          <a:p>
            <a:r>
              <a:rPr lang="en-US" sz="3200" b="1" dirty="0" smtClean="0"/>
              <a:t>Phase </a:t>
            </a:r>
            <a:r>
              <a:rPr lang="en-US" sz="3200" b="1" dirty="0"/>
              <a:t>II Goal</a:t>
            </a:r>
            <a:r>
              <a:rPr lang="en-US" sz="3200" dirty="0"/>
              <a:t>: Facilitate reproducible </a:t>
            </a:r>
            <a:r>
              <a:rPr lang="en-US" sz="3200" dirty="0" smtClean="0"/>
              <a:t>science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US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rack </a:t>
            </a:r>
            <a:r>
              <a:rPr lang="en-US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 derivation history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endParaRPr lang="en-US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Provenance </a:t>
            </a:r>
            <a:r>
              <a:rPr lang="en-GB" sz="3600" b="1" dirty="0">
                <a:solidFill>
                  <a:srgbClr val="CC3300"/>
                </a:solidFill>
              </a:rPr>
              <a:t>Use Case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endParaRPr lang="en-US" sz="2800" dirty="0" smtClean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2" name="Rectangle 49"/>
          <p:cNvSpPr>
            <a:spLocks noChangeArrowheads="1"/>
          </p:cNvSpPr>
          <p:nvPr/>
        </p:nvSpPr>
        <p:spPr bwMode="auto">
          <a:xfrm>
            <a:off x="1143000" y="4724400"/>
            <a:ext cx="9829800" cy="1447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>
                <a:solidFill>
                  <a:srgbClr val="CC3300"/>
                </a:solidFill>
              </a:rPr>
              <a:t>Introduction</a:t>
            </a:r>
            <a:endParaRPr lang="en-GB" sz="4000" b="1" dirty="0">
              <a:solidFill>
                <a:srgbClr val="CC3300"/>
              </a:solidFill>
            </a:endParaRPr>
          </a:p>
          <a:p>
            <a:r>
              <a:rPr lang="en-US" sz="2800" b="1" dirty="0"/>
              <a:t> </a:t>
            </a:r>
            <a:endParaRPr lang="en-US" sz="2800" dirty="0"/>
          </a:p>
          <a:p>
            <a:r>
              <a:rPr lang="en-US" sz="3200" dirty="0"/>
              <a:t>Scientific workflow </a:t>
            </a:r>
            <a:r>
              <a:rPr lang="en-US" sz="3200" b="1" i="1" dirty="0"/>
              <a:t>provenance</a:t>
            </a:r>
            <a:r>
              <a:rPr lang="en-US" sz="3200" dirty="0"/>
              <a:t> </a:t>
            </a:r>
            <a:r>
              <a:rPr lang="en-US" sz="3200" dirty="0" smtClean="0"/>
              <a:t>can </a:t>
            </a:r>
            <a:r>
              <a:rPr lang="en-US" sz="3200" dirty="0" smtClean="0"/>
              <a:t>help</a:t>
            </a:r>
            <a:endParaRPr lang="en-US" sz="3200" dirty="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1693216" y="4976020"/>
            <a:ext cx="9829800" cy="2705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US" sz="3200" dirty="0" smtClean="0"/>
              <a:t>. </a:t>
            </a:r>
            <a:endParaRPr lang="en-US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4" name="Rectangle 51"/>
          <p:cNvSpPr>
            <a:spLocks noChangeArrowheads="1"/>
          </p:cNvSpPr>
          <p:nvPr/>
        </p:nvSpPr>
        <p:spPr bwMode="auto">
          <a:xfrm>
            <a:off x="22326600" y="4724400"/>
            <a:ext cx="9829800" cy="2705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endParaRPr lang="en-US" sz="2800" dirty="0" smtClean="0"/>
          </a:p>
        </p:txBody>
      </p:sp>
      <p:sp>
        <p:nvSpPr>
          <p:cNvPr id="16395" name="Rectangle 52"/>
          <p:cNvSpPr>
            <a:spLocks noChangeArrowheads="1"/>
          </p:cNvSpPr>
          <p:nvPr/>
        </p:nvSpPr>
        <p:spPr bwMode="auto">
          <a:xfrm>
            <a:off x="32918400" y="4778934"/>
            <a:ext cx="9829800" cy="102946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endParaRPr lang="en-US" sz="2800" b="1" dirty="0" smtClean="0"/>
          </a:p>
          <a:p>
            <a:endParaRPr lang="en-US" sz="2800" dirty="0"/>
          </a:p>
        </p:txBody>
      </p:sp>
      <p:sp>
        <p:nvSpPr>
          <p:cNvPr id="16408" name="Rectangle 35"/>
          <p:cNvSpPr>
            <a:spLocks noChangeArrowheads="1"/>
          </p:cNvSpPr>
          <p:nvPr/>
        </p:nvSpPr>
        <p:spPr bwMode="auto">
          <a:xfrm>
            <a:off x="32918400" y="28803600"/>
            <a:ext cx="9829800" cy="297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pic>
        <p:nvPicPr>
          <p:cNvPr id="27" name="Picture 4" descr="nsf1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40665" y="25392001"/>
            <a:ext cx="1846984" cy="178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1309" y="25583672"/>
            <a:ext cx="1700608" cy="1628394"/>
          </a:xfrm>
          <a:prstGeom prst="rect">
            <a:avLst/>
          </a:prstGeom>
        </p:spPr>
      </p:pic>
      <p:pic>
        <p:nvPicPr>
          <p:cNvPr id="15" name="Picture 14" descr="uclogo_1867_horz_bold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56" y="30284736"/>
            <a:ext cx="5616624" cy="119785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57" y="29060600"/>
            <a:ext cx="5544616" cy="116579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448" y="1571164"/>
            <a:ext cx="8778576" cy="20706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2925" y="29276173"/>
            <a:ext cx="3046963" cy="18726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50856" y="26058340"/>
            <a:ext cx="2229447" cy="7823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2072" y="25666981"/>
            <a:ext cx="869678" cy="6573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48056" y="26803692"/>
            <a:ext cx="2160240" cy="816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5A8845AB-CE5D-9E41-B13F-DB5B030A20FA}" vid="{9906B2C4-6E32-2144-B2B0-C1F623007E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ipaw-poster-2016-updated-final</Template>
  <TotalTime>14</TotalTime>
  <Words>96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Calibri</vt:lpstr>
      <vt:lpstr>ＭＳ Ｐゴシック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Cao, Yang</dc:creator>
  <cp:keywords/>
  <dc:description/>
  <cp:lastModifiedBy>Cao, Yang</cp:lastModifiedBy>
  <cp:revision>7</cp:revision>
  <cp:lastPrinted>2016-06-02T13:06:53Z</cp:lastPrinted>
  <dcterms:created xsi:type="dcterms:W3CDTF">2016-09-18T19:17:13Z</dcterms:created>
  <dcterms:modified xsi:type="dcterms:W3CDTF">2016-09-18T19:32:08Z</dcterms:modified>
  <cp:category/>
</cp:coreProperties>
</file>