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52754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3" autoAdjust="0"/>
    <p:restoredTop sz="95144"/>
  </p:normalViewPr>
  <p:slideViewPr>
    <p:cSldViewPr snapToObjects="1">
      <p:cViewPr>
        <p:scale>
          <a:sx n="22" d="100"/>
          <a:sy n="22" d="100"/>
        </p:scale>
        <p:origin x="1816" y="-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1F10-F105-F240-BB11-F3B689646099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193925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1939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7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yesworkflow-org" TargetMode="External"/><Relationship Id="rId12" Type="http://schemas.openxmlformats.org/officeDocument/2006/relationships/image" Target="../media/image8.emf"/><Relationship Id="rId13" Type="http://schemas.openxmlformats.org/officeDocument/2006/relationships/image" Target="../media/image9.emf"/><Relationship Id="rId14" Type="http://schemas.openxmlformats.org/officeDocument/2006/relationships/image" Target="../media/image10.emf"/><Relationship Id="rId15" Type="http://schemas.openxmlformats.org/officeDocument/2006/relationships/image" Target="../media/image11.emf"/><Relationship Id="rId16" Type="http://schemas.openxmlformats.org/officeDocument/2006/relationships/image" Target="../media/image12.emf"/><Relationship Id="rId17" Type="http://schemas.openxmlformats.org/officeDocument/2006/relationships/image" Target="../media/image13.emf"/><Relationship Id="rId18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wm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s://github.com/idaks/dataone-ahm-2016-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71193" y="2057600"/>
            <a:ext cx="34714256" cy="141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prstTxWarp prst="textNoShape">
              <a:avLst/>
            </a:prstTxWarp>
            <a:spAutoFit/>
          </a:bodyPr>
          <a:lstStyle/>
          <a:p>
            <a:r>
              <a:rPr lang="en-US" sz="4600" b="1" dirty="0"/>
              <a:t>Yang </a:t>
            </a:r>
            <a:r>
              <a:rPr lang="en-US" sz="4600" b="1" dirty="0" smtClean="0"/>
              <a:t>Cao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</a:t>
            </a:r>
            <a:r>
              <a:rPr lang="en-US" sz="4600" b="1" dirty="0" err="1"/>
              <a:t>Duc</a:t>
            </a:r>
            <a:r>
              <a:rPr lang="en-US" sz="4800" dirty="0"/>
              <a:t> </a:t>
            </a:r>
            <a:r>
              <a:rPr lang="en-US" sz="4800" b="1" dirty="0" smtClean="0"/>
              <a:t>Vu</a:t>
            </a:r>
            <a:r>
              <a:rPr lang="en-US" sz="4800" b="1" baseline="30000" dirty="0" smtClean="0"/>
              <a:t>2</a:t>
            </a:r>
            <a:r>
              <a:rPr lang="en-US" sz="4800" b="1" dirty="0" smtClean="0"/>
              <a:t>, </a:t>
            </a:r>
            <a:r>
              <a:rPr lang="en-US" sz="4800" b="1" dirty="0" err="1"/>
              <a:t>Qiwen</a:t>
            </a:r>
            <a:r>
              <a:rPr lang="en-US" sz="4800" b="1" dirty="0"/>
              <a:t> </a:t>
            </a:r>
            <a:r>
              <a:rPr lang="en-US" sz="4800" b="1" dirty="0" smtClean="0"/>
              <a:t>Wang</a:t>
            </a:r>
            <a:r>
              <a:rPr lang="en-US" sz="4800" b="1" baseline="30000" dirty="0"/>
              <a:t>1</a:t>
            </a:r>
            <a:r>
              <a:rPr lang="en-US" sz="4800" b="1" dirty="0" smtClean="0"/>
              <a:t>, </a:t>
            </a:r>
            <a:r>
              <a:rPr lang="en-US" sz="4800" b="1" dirty="0"/>
              <a:t>Qian </a:t>
            </a:r>
            <a:r>
              <a:rPr lang="en-US" sz="4800" b="1" dirty="0" smtClean="0"/>
              <a:t>Zhang</a:t>
            </a:r>
            <a:r>
              <a:rPr lang="en-US" sz="4800" b="1" baseline="30000" dirty="0" smtClean="0"/>
              <a:t>1</a:t>
            </a:r>
            <a:r>
              <a:rPr lang="en-US" sz="4800" b="1" dirty="0" smtClean="0"/>
              <a:t>,</a:t>
            </a:r>
            <a:r>
              <a:rPr lang="en-US" sz="4800" b="1" baseline="30000" dirty="0" smtClean="0"/>
              <a:t> </a:t>
            </a:r>
            <a:r>
              <a:rPr lang="en-US" sz="4800" b="1" dirty="0" err="1" smtClean="0"/>
              <a:t>Priyaa</a:t>
            </a:r>
            <a:r>
              <a:rPr lang="en-US" sz="4800" b="1" dirty="0" smtClean="0"/>
              <a:t> Ramesh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,Timothy McPhillips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Paolo Missier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  </a:t>
            </a:r>
            <a:r>
              <a:rPr lang="en-US" sz="4600" b="1" dirty="0"/>
              <a:t>Bertram </a:t>
            </a:r>
            <a:r>
              <a:rPr lang="en-US" sz="4600" b="1" dirty="0" err="1"/>
              <a:t>Lud</a:t>
            </a:r>
            <a:r>
              <a:rPr lang="fi-FI" sz="4600" b="1" dirty="0"/>
              <a:t>ä</a:t>
            </a:r>
            <a:r>
              <a:rPr lang="en-US" sz="4600" b="1" dirty="0"/>
              <a:t>scher</a:t>
            </a:r>
            <a:r>
              <a:rPr lang="en-US" sz="4600" b="1" baseline="30000" dirty="0"/>
              <a:t>1 </a:t>
            </a:r>
            <a:endParaRPr lang="en-US" sz="4600" b="1" baseline="30000" dirty="0" smtClean="0"/>
          </a:p>
          <a:p>
            <a:pPr>
              <a:spcBef>
                <a:spcPts val="1200"/>
              </a:spcBef>
            </a:pPr>
            <a:r>
              <a:rPr lang="en-US" sz="2800" baseline="30000" dirty="0" smtClean="0"/>
              <a:t>1</a:t>
            </a:r>
            <a:r>
              <a:rPr lang="en-US" sz="2800" dirty="0" smtClean="0"/>
              <a:t>University </a:t>
            </a:r>
            <a:r>
              <a:rPr lang="en-US" sz="2800" dirty="0"/>
              <a:t>of Illinois, Urbana-Champaign,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Department of Electrical and Computer Engineering, </a:t>
            </a:r>
            <a:r>
              <a:rPr lang="en-US" sz="2800" dirty="0" err="1" smtClean="0"/>
              <a:t>Univeristy</a:t>
            </a:r>
            <a:r>
              <a:rPr lang="en-US" sz="2800" dirty="0" smtClean="0"/>
              <a:t> of Illinois at Chicago, 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School of </a:t>
            </a:r>
            <a:r>
              <a:rPr lang="en-US" sz="2800" dirty="0"/>
              <a:t>Computing Science,  </a:t>
            </a:r>
            <a:r>
              <a:rPr lang="en-US" sz="2800" dirty="0" smtClean="0"/>
              <a:t>Newcastle </a:t>
            </a:r>
            <a:r>
              <a:rPr lang="en-US" sz="2800" dirty="0"/>
              <a:t>University, </a:t>
            </a:r>
            <a:r>
              <a:rPr lang="en-US" sz="2800" dirty="0" smtClean="0"/>
              <a:t>UK</a:t>
            </a:r>
            <a:endParaRPr lang="en-US" sz="28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0" y="4114800"/>
            <a:ext cx="43891200" cy="1588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271192" y="329408"/>
            <a:ext cx="4392488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7600" dirty="0" smtClean="0">
                <a:solidFill>
                  <a:srgbClr val="052754"/>
                </a:solidFill>
                <a:latin typeface="Arial Black" pitchFamily="-107" charset="0"/>
              </a:rPr>
              <a:t>Revealing </a:t>
            </a:r>
            <a:r>
              <a:rPr lang="en-US" sz="7600" dirty="0">
                <a:solidFill>
                  <a:srgbClr val="052754"/>
                </a:solidFill>
                <a:latin typeface="Arial Black" pitchFamily="-107" charset="0"/>
              </a:rPr>
              <a:t>the Detailed History of Script Outputs with Hybrid Provenance Queries</a:t>
            </a:r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33718200" y="9973689"/>
            <a:ext cx="9578480" cy="84297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Conclusions and Future Work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from script runs can be revealed graphically and made actionable (e.g., to yield customizable data lineage reports) via (1) simple YW user annotations, (2) linking runtime observables (e.g.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 and (3) sharing provenance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artifacts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executable queries.  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YW toolkit to support other (optional) workflow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modeling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constructs (e.g., simple control-flow to complement dataflow); to support graph pattern queries; to support project-level provenance.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Evolve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to support project-level provenance and graph queries.</a:t>
            </a:r>
          </a:p>
          <a:p>
            <a:pPr>
              <a:spcBef>
                <a:spcPct val="50000"/>
              </a:spcBef>
            </a:pPr>
            <a:endParaRPr lang="en-GB" sz="3600" b="1" dirty="0" smtClean="0">
              <a:solidFill>
                <a:srgbClr val="CC3300"/>
              </a:solidFill>
            </a:endParaRPr>
          </a:p>
          <a:p>
            <a:endParaRPr lang="en-US" sz="2800" dirty="0"/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415208" y="19979773"/>
            <a:ext cx="9829800" cy="1181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Approach </a:t>
            </a:r>
            <a:endParaRPr lang="en-US" sz="2800" b="1" dirty="0" smtClean="0"/>
          </a:p>
          <a:p>
            <a:r>
              <a:rPr lang="en-US" sz="3200" dirty="0"/>
              <a:t>Simple </a:t>
            </a:r>
            <a:r>
              <a:rPr lang="en-US" sz="3200" b="1" dirty="0" err="1"/>
              <a:t>YesWorkflow</a:t>
            </a:r>
            <a:r>
              <a:rPr lang="en-US" sz="3200" b="1" dirty="0"/>
              <a:t> (YW) annotations</a:t>
            </a:r>
            <a:r>
              <a:rPr lang="en-US" sz="3200" dirty="0"/>
              <a:t> allow users to </a:t>
            </a:r>
            <a:r>
              <a:rPr lang="en-US" sz="3200" b="1" dirty="0"/>
              <a:t>reveal workflow </a:t>
            </a:r>
            <a:r>
              <a:rPr lang="en-US" sz="3200" dirty="0"/>
              <a:t>(prospective provenance graph)</a:t>
            </a:r>
            <a:r>
              <a:rPr lang="en-US" sz="3200" b="1" dirty="0"/>
              <a:t> implicit in scripts</a:t>
            </a:r>
            <a:r>
              <a:rPr lang="en-US" sz="3200" dirty="0"/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Prospective </a:t>
            </a:r>
            <a:r>
              <a:rPr lang="en-US" sz="3200" b="1" dirty="0"/>
              <a:t>provenance queries to expose and test data dependencies</a:t>
            </a:r>
            <a:r>
              <a:rPr lang="en-US" sz="3200" dirty="0"/>
              <a:t> at the workflow </a:t>
            </a:r>
            <a:r>
              <a:rPr lang="en-US" sz="3200" dirty="0" smtClean="0"/>
              <a:t>level.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Hybrid </a:t>
            </a:r>
            <a:r>
              <a:rPr lang="en-US" sz="3200" b="1" dirty="0"/>
              <a:t>provenance queries</a:t>
            </a:r>
            <a:r>
              <a:rPr lang="en-US" sz="3200" dirty="0"/>
              <a:t> that </a:t>
            </a:r>
            <a:r>
              <a:rPr lang="en-US" sz="3200" b="1" dirty="0"/>
              <a:t>situate runtime observables</a:t>
            </a:r>
            <a:r>
              <a:rPr lang="en-US" sz="3200" dirty="0"/>
              <a:t> (retrospective provenance) in the overall </a:t>
            </a:r>
            <a:r>
              <a:rPr lang="en-US" sz="3200" b="1" dirty="0"/>
              <a:t>workflow</a:t>
            </a:r>
            <a:r>
              <a:rPr lang="en-US" sz="3200" dirty="0"/>
              <a:t>, yielding meaningful knowledge artifacts.  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Easily </a:t>
            </a:r>
            <a:r>
              <a:rPr lang="en-US" sz="3200" b="1" dirty="0"/>
              <a:t>share comprehensible workflow graphs and customizable provenance reports for script runs</a:t>
            </a:r>
            <a:r>
              <a:rPr lang="en-US" sz="3200" dirty="0"/>
              <a:t>, along with data, code in scientific studies (“</a:t>
            </a:r>
            <a:r>
              <a:rPr lang="en-US" sz="3200" i="1" dirty="0"/>
              <a:t>provenance for self</a:t>
            </a:r>
            <a:r>
              <a:rPr lang="en-US" sz="3200" dirty="0"/>
              <a:t>”).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Demo Queries</a:t>
            </a:r>
            <a:endParaRPr lang="en-GB" sz="3600" b="1" dirty="0">
              <a:solidFill>
                <a:srgbClr val="CC33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Q1 (</a:t>
            </a:r>
            <a:r>
              <a:rPr lang="en-US" sz="3200" b="1" dirty="0" smtClean="0"/>
              <a:t>prospective query</a:t>
            </a:r>
            <a:r>
              <a:rPr lang="en-US" sz="3200" dirty="0" smtClean="0"/>
              <a:t>): </a:t>
            </a:r>
            <a:r>
              <a:rPr lang="en-US" sz="3200" dirty="0"/>
              <a:t>Render </a:t>
            </a:r>
            <a:r>
              <a:rPr lang="en-US" sz="3200" dirty="0" smtClean="0"/>
              <a:t>prospective </a:t>
            </a:r>
            <a:r>
              <a:rPr lang="en-US" sz="3200" dirty="0"/>
              <a:t>upstream </a:t>
            </a:r>
            <a:r>
              <a:rPr lang="en-US" sz="3200" dirty="0" smtClean="0"/>
              <a:t>subgraph of the YW model of the script for a given output data </a:t>
            </a:r>
            <a:r>
              <a:rPr lang="en-US" sz="3200" dirty="0"/>
              <a:t>product </a:t>
            </a:r>
            <a:r>
              <a:rPr lang="en-US" sz="3200" dirty="0" smtClean="0"/>
              <a:t>D.</a:t>
            </a: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Q5 (</a:t>
            </a:r>
            <a:r>
              <a:rPr lang="en-US" sz="3200" b="1" dirty="0" smtClean="0"/>
              <a:t>hybrid query</a:t>
            </a:r>
            <a:r>
              <a:rPr lang="en-US" sz="3200" dirty="0" smtClean="0"/>
              <a:t>): Render retrospective graph with </a:t>
            </a:r>
            <a:r>
              <a:rPr lang="en-US" sz="3200" dirty="0"/>
              <a:t>with concrete </a:t>
            </a:r>
            <a:r>
              <a:rPr lang="en-US" sz="3200" dirty="0" smtClean="0"/>
              <a:t>filename for a given output  data product D.</a:t>
            </a:r>
            <a:endParaRPr lang="en-US" sz="3200" dirty="0"/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415208" y="4724400"/>
            <a:ext cx="9829800" cy="1447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Motivation</a:t>
            </a:r>
            <a:endParaRPr lang="en-US" sz="3200" dirty="0" smtClean="0"/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Data- and Workflow-Provenance are crucial for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transparency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reproducibility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in computational and data-driven science.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Scientific workflow systems (Kepler,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Taverna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…) provide both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(the workflow graph) and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3200" b="1" dirty="0"/>
              <a:t>provenance </a:t>
            </a:r>
            <a:r>
              <a:rPr lang="en-US" sz="3200" dirty="0"/>
              <a:t>(runtime observables</a:t>
            </a:r>
            <a:r>
              <a:rPr lang="en-US" sz="3200" dirty="0" smtClean="0"/>
              <a:t>).</a:t>
            </a:r>
            <a:endParaRPr lang="en-US" sz="3600" b="1" dirty="0">
              <a:solidFill>
                <a:srgbClr val="CC3300"/>
              </a:solidFill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3600" b="1" dirty="0" smtClean="0">
                <a:solidFill>
                  <a:srgbClr val="CC3300"/>
                </a:solidFill>
              </a:rPr>
              <a:t>Challenges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Most computational analyses and workflows are conducted using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(Python, R, MATLAB,  bash, …) rather than workflow systems.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 Provenance Observables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e.g., from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(file-level),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(OS-level), or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 code-level) only yield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isolated fragments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the overall data lineage and processing history.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could be used to link and contextualize fragments into a meaningful and comprehensible workflow, but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 alone do not reveal the underlying workflow graph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(like other metadata) appears to be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rarely actionable or immediately useful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for those who are expected to provide it (provenance is “</a:t>
            </a:r>
            <a:r>
              <a:rPr lang="en-US" sz="32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for others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”).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1475800" y="4522444"/>
            <a:ext cx="20910960" cy="146778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Fine-Grained Prospective Provenance</a:t>
            </a:r>
            <a:endParaRPr lang="en-US" sz="3600" b="1" dirty="0">
              <a:solidFill>
                <a:srgbClr val="FF0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4" name="Rectangle 51"/>
          <p:cNvSpPr>
            <a:spLocks noChangeArrowheads="1"/>
          </p:cNvSpPr>
          <p:nvPr/>
        </p:nvSpPr>
        <p:spPr bwMode="auto">
          <a:xfrm>
            <a:off x="19641344" y="19736390"/>
            <a:ext cx="12745416" cy="24957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Coarse and Fine-Grained Observations of Runs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Matlab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Run Manager -&gt; list of files input or output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list of files matching @URI annotations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-&gt; values assigned to variables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408" name="Rectangle 35"/>
          <p:cNvSpPr>
            <a:spLocks noChangeArrowheads="1"/>
          </p:cNvSpPr>
          <p:nvPr/>
        </p:nvSpPr>
        <p:spPr bwMode="auto">
          <a:xfrm>
            <a:off x="33718200" y="28803600"/>
            <a:ext cx="9829800" cy="297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pic>
        <p:nvPicPr>
          <p:cNvPr id="27" name="Picture 4" descr="nsf1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21504" y="30455060"/>
            <a:ext cx="1306216" cy="1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844" y="30380289"/>
            <a:ext cx="1397076" cy="1337751"/>
          </a:xfrm>
          <a:prstGeom prst="rect">
            <a:avLst/>
          </a:prstGeom>
        </p:spPr>
      </p:pic>
      <p:pic>
        <p:nvPicPr>
          <p:cNvPr id="15" name="Picture 14" descr="uclogo_1867_horz_bold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944" y="30641554"/>
            <a:ext cx="4404395" cy="93932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360" y="23390924"/>
            <a:ext cx="5544616" cy="11657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448" y="1859196"/>
            <a:ext cx="8778576" cy="2070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68856" y="28904241"/>
            <a:ext cx="2535128" cy="15580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86305" y="29116419"/>
            <a:ext cx="2229447" cy="782365"/>
          </a:xfrm>
          <a:prstGeom prst="rect">
            <a:avLst/>
          </a:prstGeom>
        </p:spPr>
      </p:pic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11504440" y="19979772"/>
            <a:ext cx="7213840" cy="22523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Run Reconstruction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facts</a:t>
            </a:r>
            <a:endParaRPr lang="en-US" sz="3200" dirty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1587092" y="22723328"/>
            <a:ext cx="20793295" cy="90520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Hybrid Queries for Fine-Grained Retrospective Provenance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(1) YW </a:t>
            </a: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recon </a:t>
            </a: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(2) YW </a:t>
            </a: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recon </a:t>
            </a:r>
            <a:r>
              <a:rPr lang="en-US" sz="24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facts</a:t>
            </a: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3718200" y="18873955"/>
            <a:ext cx="9685784" cy="96105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References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Cao, D Vu, Q Wang, Q Zhang, P Ramesh, T McPhillips, P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(2016).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AHM Provenance Demonstration: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10"/>
              </a:rPr>
              <a:t>https://github.com/idaks/dataone-ahm-2016-poster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Project and Tools,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11"/>
              </a:rPr>
              <a:t>https://github.com/yesworkflow-org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T. Song, 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et al.(2015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User-Oriented, Language-Independent Tool for Recovering Workflow Information from Scripts. Intl. Journal of Digital Curation 10, 298-313.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S. Bowers, K.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(2015). Retrospective Provenance Without a Runtime Provenance Recorder. Workshop on the Theory and Practice of Provenance (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TaPP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Y., Jones, C., Cuevas-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Vicenttín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V., Jones, M.B.,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et al.,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2016, June.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Data Federation with Provenance Support.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Pimentel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J.F.,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Dey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S.,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K., Koop, D.,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Murta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L.,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Braganholo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 and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2016, June. Yin &amp; Yang: demonstrating complementary provenance from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&amp;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4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880" y="23732008"/>
            <a:ext cx="8337685" cy="6023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645" y="23970166"/>
            <a:ext cx="4429283" cy="7324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337" y="11773614"/>
            <a:ext cx="2976023" cy="7532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174" y="6581577"/>
            <a:ext cx="7243566" cy="3674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32" y="6378728"/>
            <a:ext cx="4861508" cy="43503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880" y="11968258"/>
            <a:ext cx="7019864" cy="61459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01784" y="7111367"/>
            <a:ext cx="6898044" cy="286232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endParaRPr lang="en-US" sz="1800" b="1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D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18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('C3_fraction_data',mean_precip).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q2_pro('C3_fraction_data',mean_airtemp).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q2_pro('C3_fraction_data','SYNMAP_land_cover_map_data').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b="1" dirty="0" smtClean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Q4_Pro </a:t>
            </a:r>
            <a:r>
              <a:rPr lang="en-US" sz="1800" b="1" dirty="0"/>
              <a:t>: List the outputs that depend on a particular script </a:t>
            </a:r>
            <a:endParaRPr lang="en-US" sz="1800" b="1" dirty="0" smtClean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Input (</a:t>
            </a:r>
            <a:r>
              <a:rPr lang="en-US" sz="1800" b="1" i="1" dirty="0" smtClean="0"/>
              <a:t>downstream)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q4_pro(mean_airtemp,'C4_fraction_data').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q4_pro(mean_airtemp,'C3_fraction_data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  <a:endParaRPr lang="en-US" sz="1800" dirty="0">
              <a:solidFill>
                <a:srgbClr val="FFC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099895" y="12616632"/>
            <a:ext cx="6898044" cy="48013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endParaRPr lang="en-US" sz="1800" b="1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D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18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shifted_wavefile,fs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q2_pro(shifted_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FN_Sampling_rate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q2_pro(shifted_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FN_Detector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/>
              <a:t>Q4_Pro : List the outputs that depend on a particular script 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/>
              <a:t>Input (</a:t>
            </a:r>
            <a:r>
              <a:rPr lang="en-US" sz="1800" b="1" i="1" dirty="0"/>
              <a:t>downstream</a:t>
            </a:r>
            <a:r>
              <a:rPr lang="en-US" sz="1800" b="1" i="1" dirty="0" smtClean="0"/>
              <a:t>)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fs,'ASDs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fs,spectrogram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fs,filtered_white_noise_data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q4_pro(fs,'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WHITENED_strain_data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fs,shifted_wavefile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q4_pro(fs,'H1_strain_filtered').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fs,whitened_bandpass_wavefile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q4_pro(fs,'H1_strain_unfiltered').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fs,spectrogram_whitened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7628321" y="19200271"/>
            <a:ext cx="648072" cy="7794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4528776" y="22232162"/>
            <a:ext cx="648072" cy="7797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18718280" y="20591053"/>
            <a:ext cx="923064" cy="63749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309" y="28883336"/>
            <a:ext cx="4746155" cy="1219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01784" y="23587992"/>
            <a:ext cx="8974689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&gt;&gt; </a:t>
            </a:r>
            <a:r>
              <a:rPr lang="en-US" sz="1600" b="1" dirty="0" err="1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mgr.view</a:t>
            </a: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600" b="1" dirty="0" err="1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runNumber</a:t>
            </a:r>
            <a:r>
              <a:rPr lang="en-US" sz="1600" b="1" dirty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 2, 'sections', {'details', 'used', 'generated</a:t>
            </a:r>
            <a:r>
              <a:rPr lang="en-US" sz="16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'});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1600" b="1" dirty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[USED]: 25 Items used by this </a:t>
            </a:r>
            <a:r>
              <a:rPr lang="en-US" sz="1600" b="1" dirty="0" smtClean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</a:t>
            </a:r>
            <a:r>
              <a:rPr lang="en-US" sz="16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SYNMAP_NA_QD.nc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           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     '52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'15-Oct-2015 17:46:03'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'air.2m_monthly_2000_2010_mean.1.nc'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'air.2m_monthly_2000_2010_mean.3.nc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'air.2m_monthly_2000_2010_mean.4.nc'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'air.2m_monthly_2000_2010_mean.5.nc'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'air.2m_monthly_2000_2010_mean.6.nc'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'air.2m_monthly_2000_2010_mean.7.nc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'air.2m_monthly_2000_2010_mean.8.nc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'air.2m_monthly_2000_2010_mean.9.nc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'air.2m_monthly_2000_2010_mean.12.nc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'apcp_monthly_2000_2010_mean.3.nc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'apcp_monthly_2000_2010_mean.4.nc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'apcp_monthly_2000_2010_mean.5.nc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'apcp_monthly_2000_2010_mean.6.nc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'apcp_monthly_2000_2010_mean.7.nc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'apcp_monthly_2000_2010_mean.8.nc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'apcp_monthly_2000_2010_mean.9.nc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'apcp_monthly_2000_2010_mean.11.nc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'apcp_monthly_2000_2010_mean.12.nc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'1 MB'     '15-Oct-2015 17:46:04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/>
            </a:r>
            <a:b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1600" b="1" dirty="0">
                <a:solidFill>
                  <a:srgbClr val="00B0F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[GENERATED]: 7 Items generated by this run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'SYNMAP_PRESENTVEG_C3Grass_RelaFrac_NA_v2.0.nc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 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'1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MB'   '09-Sep-2016 17:10:25'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'SYNMAP_PRESENTVEG_C4Grass_RelaFrac_NA_v2.0.nc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 '1 MB'  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'09-Sep-2016 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17:10:25'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'SYNMAP_PRESENTVEG_Grass_Fraction_NA_v2.0.nc</a:t>
            </a:r>
            <a:r>
              <a:rPr lang="en-US" sz="16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         '1 MB'   '09-Sep-2016 17:10:25</a:t>
            </a:r>
            <a:r>
              <a:rPr lang="en-US" sz="16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endParaRPr lang="en-US" sz="16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5432" y="30834259"/>
            <a:ext cx="521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2.1 </a:t>
            </a:r>
            <a:r>
              <a:rPr lang="en-US" sz="1600" dirty="0" smtClean="0"/>
              <a:t>LIGO hybrid provenance graph using </a:t>
            </a:r>
            <a:r>
              <a:rPr lang="en-US" sz="1600" dirty="0" err="1" smtClean="0"/>
              <a:t>yw</a:t>
            </a:r>
            <a:r>
              <a:rPr lang="en-US" sz="1600" dirty="0" smtClean="0"/>
              <a:t>-recon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6545000" y="29298110"/>
            <a:ext cx="614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2.2 </a:t>
            </a:r>
            <a:r>
              <a:rPr lang="en-US" sz="1600" dirty="0" smtClean="0"/>
              <a:t>C3C4 hybrid provenance graph using </a:t>
            </a:r>
            <a:r>
              <a:rPr lang="en-US" sz="1600" dirty="0" err="1" smtClean="0"/>
              <a:t>yw-matlab</a:t>
            </a:r>
            <a:r>
              <a:rPr lang="en-US" sz="1600" dirty="0" smtClean="0"/>
              <a:t> bridge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4969936" y="31242326"/>
            <a:ext cx="614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Fig. 2.3 </a:t>
            </a:r>
            <a:r>
              <a:rPr lang="en-US" sz="1600" dirty="0" smtClean="0"/>
              <a:t>C3C4 </a:t>
            </a:r>
            <a:r>
              <a:rPr lang="en-US" sz="1600" dirty="0" err="1" smtClean="0"/>
              <a:t>RunManager</a:t>
            </a:r>
            <a:r>
              <a:rPr lang="en-US" sz="1600" dirty="0" smtClean="0"/>
              <a:t> Screenshot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070945" y="5993504"/>
            <a:ext cx="5835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1.1 </a:t>
            </a:r>
            <a:r>
              <a:rPr lang="en-US" sz="1600" dirty="0"/>
              <a:t>(a) </a:t>
            </a:r>
            <a:r>
              <a:rPr lang="en-US" sz="1600" dirty="0" err="1"/>
              <a:t>YesWorkflow</a:t>
            </a:r>
            <a:r>
              <a:rPr lang="en-US" sz="1600" dirty="0"/>
              <a:t> model of a MATLAB script of C3C4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6608439" y="11331520"/>
            <a:ext cx="5835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2.1 </a:t>
            </a:r>
            <a:r>
              <a:rPr lang="en-US" sz="1600" dirty="0"/>
              <a:t>(a) </a:t>
            </a:r>
            <a:r>
              <a:rPr lang="en-US" sz="1600" dirty="0" err="1"/>
              <a:t>YesWorkflow</a:t>
            </a:r>
            <a:r>
              <a:rPr lang="en-US" sz="1600" dirty="0"/>
              <a:t> model of a Python script of LIGO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1856876" y="5835390"/>
            <a:ext cx="5008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1.2 </a:t>
            </a:r>
            <a:r>
              <a:rPr lang="en-US" sz="1600" dirty="0"/>
              <a:t>(a) Upstream </a:t>
            </a:r>
            <a:r>
              <a:rPr lang="en-US" sz="1600" dirty="0" smtClean="0"/>
              <a:t>subgraph for output data </a:t>
            </a:r>
            <a:r>
              <a:rPr lang="en-US" sz="1600" b="1" dirty="0" smtClean="0"/>
              <a:t>C3_fraction_data</a:t>
            </a:r>
            <a:r>
              <a:rPr lang="en-US" sz="1600" dirty="0" smtClean="0"/>
              <a:t> in the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 model for the  </a:t>
            </a:r>
            <a:r>
              <a:rPr lang="en-US" sz="1600" dirty="0"/>
              <a:t>MATLAB script of </a:t>
            </a:r>
            <a:r>
              <a:rPr lang="en-US" sz="1600" dirty="0" smtClean="0"/>
              <a:t>C3C4. 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756153" y="11157450"/>
            <a:ext cx="5008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/>
              <a:t>2</a:t>
            </a:r>
            <a:r>
              <a:rPr lang="en-US" sz="1600" b="1" dirty="0" smtClean="0"/>
              <a:t>.2 </a:t>
            </a:r>
            <a:r>
              <a:rPr lang="en-US" sz="1600" dirty="0"/>
              <a:t>(a) Upstream </a:t>
            </a:r>
            <a:r>
              <a:rPr lang="en-US" sz="1600" dirty="0" smtClean="0"/>
              <a:t>subgraph for output data </a:t>
            </a:r>
            <a:r>
              <a:rPr lang="en-US" sz="1600" b="1" dirty="0" err="1" smtClean="0"/>
              <a:t>shifted_wavefile</a:t>
            </a:r>
            <a:r>
              <a:rPr lang="en-US" sz="1600" dirty="0" smtClean="0"/>
              <a:t> in the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 model for the  Python </a:t>
            </a:r>
            <a:r>
              <a:rPr lang="en-US" sz="1600" dirty="0"/>
              <a:t>script of </a:t>
            </a:r>
            <a:r>
              <a:rPr lang="en-US" sz="1600" dirty="0" smtClean="0"/>
              <a:t>LIGO.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3531943" y="5903207"/>
            <a:ext cx="554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1.3 </a:t>
            </a:r>
            <a:r>
              <a:rPr lang="en-US" sz="1600" dirty="0"/>
              <a:t>(a) </a:t>
            </a:r>
            <a:r>
              <a:rPr lang="en-US" sz="1600" dirty="0" smtClean="0"/>
              <a:t>Q2-Pro only shows upstream inputs of the </a:t>
            </a:r>
            <a:r>
              <a:rPr lang="en-US" sz="1600" b="1" dirty="0" smtClean="0"/>
              <a:t>C3_fraction_data</a:t>
            </a:r>
            <a:r>
              <a:rPr lang="en-US" sz="1600" dirty="0" smtClean="0"/>
              <a:t>; (2) Q4-pro only shows downstream outputs of </a:t>
            </a:r>
            <a:r>
              <a:rPr lang="en-US" sz="1600" b="1" dirty="0" err="1" smtClean="0"/>
              <a:t>mean_airtemp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3099895" y="11091699"/>
            <a:ext cx="554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2.3 </a:t>
            </a:r>
            <a:r>
              <a:rPr lang="en-US" sz="1600" dirty="0"/>
              <a:t>(a) </a:t>
            </a:r>
            <a:r>
              <a:rPr lang="en-US" sz="1600" dirty="0" smtClean="0"/>
              <a:t>Q2-Pro only shows upstream inputs of the </a:t>
            </a:r>
            <a:r>
              <a:rPr lang="en-US" sz="1600" b="1" dirty="0" err="1" smtClean="0"/>
              <a:t>shifted_wavefile</a:t>
            </a:r>
            <a:r>
              <a:rPr lang="en-US" sz="1600" dirty="0" smtClean="0"/>
              <a:t>; (2) Q4-pro only shows downstream outputs of </a:t>
            </a:r>
            <a:r>
              <a:rPr lang="en-US" sz="1600" b="1" dirty="0" smtClean="0"/>
              <a:t>fs</a:t>
            </a:r>
            <a:r>
              <a:rPr lang="en-US" sz="1600" dirty="0" smtClean="0"/>
              <a:t>.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A8845AB-CE5D-9E41-B13F-DB5B030A20FA}" vid="{9906B2C4-6E32-2144-B2B0-C1F623007E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ipaw-poster-2016-updated-final</Template>
  <TotalTime>189</TotalTime>
  <Words>811</Words>
  <Application>Microsoft Macintosh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Calibri</vt:lpstr>
      <vt:lpstr>ＭＳ Ｐゴシック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Cao, Yang</dc:creator>
  <cp:keywords/>
  <dc:description/>
  <cp:lastModifiedBy>Cao, Yang</cp:lastModifiedBy>
  <cp:revision>84</cp:revision>
  <cp:lastPrinted>2016-06-02T13:06:53Z</cp:lastPrinted>
  <dcterms:created xsi:type="dcterms:W3CDTF">2016-09-18T19:17:13Z</dcterms:created>
  <dcterms:modified xsi:type="dcterms:W3CDTF">2016-09-19T01:40:05Z</dcterms:modified>
  <cp:category/>
</cp:coreProperties>
</file>