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A"/>
    <a:srgbClr val="F9EAB1"/>
    <a:srgbClr val="7C6654"/>
    <a:srgbClr val="FFCC00"/>
    <a:srgbClr val="E7E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9" autoAdjust="0"/>
    <p:restoredTop sz="94660"/>
  </p:normalViewPr>
  <p:slideViewPr>
    <p:cSldViewPr snapToGrid="0">
      <p:cViewPr varScale="1">
        <p:scale>
          <a:sx n="83" d="100"/>
          <a:sy n="83" d="100"/>
        </p:scale>
        <p:origin x="374" y="10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C8D6-1B51-4CD6-945C-D541C3818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D4A433-D56D-4BEA-82F4-936682644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96C03-7752-4A22-B208-7F2A845775C0}"/>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5" name="Footer Placeholder 4">
            <a:extLst>
              <a:ext uri="{FF2B5EF4-FFF2-40B4-BE49-F238E27FC236}">
                <a16:creationId xmlns:a16="http://schemas.microsoft.com/office/drawing/2014/main" id="{1E468DF3-0C16-4B70-98BE-B0AECE516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E024C-3B7E-4DBF-BA5A-9623CE78A4A5}"/>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36764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6BDA-5AFB-4D22-B590-02CD6BD166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0DA3E9-C804-4AB9-836F-7390864858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72A2F-CF16-46C0-9D48-0824FD99DB4E}"/>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5" name="Footer Placeholder 4">
            <a:extLst>
              <a:ext uri="{FF2B5EF4-FFF2-40B4-BE49-F238E27FC236}">
                <a16:creationId xmlns:a16="http://schemas.microsoft.com/office/drawing/2014/main" id="{600F1775-7145-44CC-8CEB-11E0D9732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09C11-9B92-44A3-A5FA-0E82A8B2A731}"/>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390963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BD08C-4DE3-4024-AACD-8BB3218889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029602-184B-4096-AC31-4519C27395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BAEF3-D54E-4834-B14B-A62E867FD0FD}"/>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5" name="Footer Placeholder 4">
            <a:extLst>
              <a:ext uri="{FF2B5EF4-FFF2-40B4-BE49-F238E27FC236}">
                <a16:creationId xmlns:a16="http://schemas.microsoft.com/office/drawing/2014/main" id="{BFB1E24E-CF8D-4E60-849F-6F6C3A5B2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631B5-92EC-4747-BCB9-347E58E18A19}"/>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312973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F678-0F9A-43D9-8389-0871D406A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9A9A8-FF77-4B24-B891-D1AA9A894B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7421F-797F-4E37-9DC6-1398EE9870A3}"/>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5" name="Footer Placeholder 4">
            <a:extLst>
              <a:ext uri="{FF2B5EF4-FFF2-40B4-BE49-F238E27FC236}">
                <a16:creationId xmlns:a16="http://schemas.microsoft.com/office/drawing/2014/main" id="{37056B6C-6E22-4BD7-844E-CFCABB719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C7DB-F691-486C-A423-2DC5359EEA17}"/>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410011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7A19-8A89-4B8B-B0A0-64504EF5F9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699462-E0FA-4FA8-8B81-564F1BB3A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A4B3B9-1E86-41D3-93C5-42D60B099630}"/>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5" name="Footer Placeholder 4">
            <a:extLst>
              <a:ext uri="{FF2B5EF4-FFF2-40B4-BE49-F238E27FC236}">
                <a16:creationId xmlns:a16="http://schemas.microsoft.com/office/drawing/2014/main" id="{666B9F68-592B-4186-B5CE-ED719FF2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1F045-A154-4E16-806E-994214AF37D9}"/>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189520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AAD7-BF5D-496F-AE8D-231DFA24E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4B97C-84AC-44BA-A514-357DE40C3F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6435B6-2EB4-4EC0-9A9C-89B3254B53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7382F-D3BB-4C66-A663-B1B2BBC272AE}"/>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6" name="Footer Placeholder 5">
            <a:extLst>
              <a:ext uri="{FF2B5EF4-FFF2-40B4-BE49-F238E27FC236}">
                <a16:creationId xmlns:a16="http://schemas.microsoft.com/office/drawing/2014/main" id="{AD1E26B6-263B-456A-BDC0-3877733F4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A69F0-6EF0-45A4-9B88-4A64AD153B02}"/>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125967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9B27-6F28-4C5C-AAF8-71887F3E4F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019463-BB25-4A32-9623-A5C6F70594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C17A12-74AB-4F63-88BA-29238EE262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FF640C-A5B2-45A0-B093-FF44A0484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C6D35B-61FC-4277-A267-D7FF9E9D4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D779F5-752D-4B1F-B688-D23083DC3B83}"/>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8" name="Footer Placeholder 7">
            <a:extLst>
              <a:ext uri="{FF2B5EF4-FFF2-40B4-BE49-F238E27FC236}">
                <a16:creationId xmlns:a16="http://schemas.microsoft.com/office/drawing/2014/main" id="{DA39CC8D-D03D-40DF-8DB5-9D37E06E3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384B30-5B48-4A5E-B967-A3BD21080475}"/>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366949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D19B-3FFE-48DB-B338-DC04C9419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481427-251A-4BF4-8792-C0FE11C96AF5}"/>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4" name="Footer Placeholder 3">
            <a:extLst>
              <a:ext uri="{FF2B5EF4-FFF2-40B4-BE49-F238E27FC236}">
                <a16:creationId xmlns:a16="http://schemas.microsoft.com/office/drawing/2014/main" id="{435F45BE-0D5E-4C5A-A6DF-C4CBDFAFAC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353E2E-6AE1-46A7-AB1B-31948109B8B0}"/>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200173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B0CFF0-F7BC-4151-A7BC-16AF44E25192}"/>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3" name="Footer Placeholder 2">
            <a:extLst>
              <a:ext uri="{FF2B5EF4-FFF2-40B4-BE49-F238E27FC236}">
                <a16:creationId xmlns:a16="http://schemas.microsoft.com/office/drawing/2014/main" id="{1B02C0F5-8324-4006-AE3F-06F9B757C0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315AC3-0E13-434F-84C9-D166BCDD710E}"/>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326171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1A30-EF22-468E-892C-953ACDDBC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BDAA4D-2F84-43D7-A5C2-E880C1B6DC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97AE4C-00B3-41D7-B0BD-1EDD180F6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00A4F9-7DB3-49CA-8D6D-A53DA0C86D0C}"/>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6" name="Footer Placeholder 5">
            <a:extLst>
              <a:ext uri="{FF2B5EF4-FFF2-40B4-BE49-F238E27FC236}">
                <a16:creationId xmlns:a16="http://schemas.microsoft.com/office/drawing/2014/main" id="{34A6567F-F752-4149-904F-6C849E0BA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668C5-7118-408E-93F2-00B365D6D056}"/>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85768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E852-7038-4196-AFFA-180551323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3F175E-9077-4FB3-9E2D-55DBC3B94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903785-7978-429B-9DC0-C1A313E70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8689F4-5175-4A52-B564-174E6A5BCE87}"/>
              </a:ext>
            </a:extLst>
          </p:cNvPr>
          <p:cNvSpPr>
            <a:spLocks noGrp="1"/>
          </p:cNvSpPr>
          <p:nvPr>
            <p:ph type="dt" sz="half" idx="10"/>
          </p:nvPr>
        </p:nvSpPr>
        <p:spPr/>
        <p:txBody>
          <a:bodyPr/>
          <a:lstStyle/>
          <a:p>
            <a:fld id="{AA7CD87D-0849-42B2-90DF-018C3AF783F6}" type="datetimeFigureOut">
              <a:rPr lang="en-US" smtClean="0"/>
              <a:t>7/20/2018</a:t>
            </a:fld>
            <a:endParaRPr lang="en-US"/>
          </a:p>
        </p:txBody>
      </p:sp>
      <p:sp>
        <p:nvSpPr>
          <p:cNvPr id="6" name="Footer Placeholder 5">
            <a:extLst>
              <a:ext uri="{FF2B5EF4-FFF2-40B4-BE49-F238E27FC236}">
                <a16:creationId xmlns:a16="http://schemas.microsoft.com/office/drawing/2014/main" id="{F9A4D880-CDAD-4A38-84B9-7D3D0286B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3C83B-33BD-42E6-B784-5ADC75B013EC}"/>
              </a:ext>
            </a:extLst>
          </p:cNvPr>
          <p:cNvSpPr>
            <a:spLocks noGrp="1"/>
          </p:cNvSpPr>
          <p:nvPr>
            <p:ph type="sldNum" sz="quarter" idx="12"/>
          </p:nvPr>
        </p:nvSpPr>
        <p:spPr/>
        <p:txBody>
          <a:bodyPr/>
          <a:lstStyle/>
          <a:p>
            <a:fld id="{50007F53-9E16-41B5-8A94-B2A251CB6D7A}" type="slidenum">
              <a:rPr lang="en-US" smtClean="0"/>
              <a:t>‹#›</a:t>
            </a:fld>
            <a:endParaRPr lang="en-US"/>
          </a:p>
        </p:txBody>
      </p:sp>
    </p:spTree>
    <p:extLst>
      <p:ext uri="{BB962C8B-B14F-4D97-AF65-F5344CB8AC3E}">
        <p14:creationId xmlns:p14="http://schemas.microsoft.com/office/powerpoint/2010/main" val="270525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E1CCA-C35A-4F63-BD3E-4CD7D18808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78BA9-D085-49A1-96CB-BFB219049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7E78D-A6C7-42CC-8540-5A42A9331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CD87D-0849-42B2-90DF-018C3AF783F6}" type="datetimeFigureOut">
              <a:rPr lang="en-US" smtClean="0"/>
              <a:t>7/20/2018</a:t>
            </a:fld>
            <a:endParaRPr lang="en-US"/>
          </a:p>
        </p:txBody>
      </p:sp>
      <p:sp>
        <p:nvSpPr>
          <p:cNvPr id="5" name="Footer Placeholder 4">
            <a:extLst>
              <a:ext uri="{FF2B5EF4-FFF2-40B4-BE49-F238E27FC236}">
                <a16:creationId xmlns:a16="http://schemas.microsoft.com/office/drawing/2014/main" id="{5F19BF6E-8CCA-4423-BB63-9D45D0D8E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3B41F5-4402-4432-B251-C03642A58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07F53-9E16-41B5-8A94-B2A251CB6D7A}" type="slidenum">
              <a:rPr lang="en-US" smtClean="0"/>
              <a:t>‹#›</a:t>
            </a:fld>
            <a:endParaRPr lang="en-US"/>
          </a:p>
        </p:txBody>
      </p:sp>
    </p:spTree>
    <p:extLst>
      <p:ext uri="{BB962C8B-B14F-4D97-AF65-F5344CB8AC3E}">
        <p14:creationId xmlns:p14="http://schemas.microsoft.com/office/powerpoint/2010/main" val="2632977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85DC4A-FD88-4614-87FB-61679C0E8852}"/>
              </a:ext>
            </a:extLst>
          </p:cNvPr>
          <p:cNvSpPr txBox="1">
            <a:spLocks/>
          </p:cNvSpPr>
          <p:nvPr/>
        </p:nvSpPr>
        <p:spPr>
          <a:xfrm>
            <a:off x="-187177" y="64224"/>
            <a:ext cx="2974109" cy="88192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Agency FB" panose="020B0503020202020204" pitchFamily="34" charset="0"/>
                <a:cs typeface="Calibri" panose="020F0502020204030204" pitchFamily="34" charset="0"/>
              </a:rPr>
              <a:t>PERPRO.</a:t>
            </a:r>
          </a:p>
        </p:txBody>
      </p:sp>
      <p:sp>
        <p:nvSpPr>
          <p:cNvPr id="8" name="TextBox 7">
            <a:extLst>
              <a:ext uri="{FF2B5EF4-FFF2-40B4-BE49-F238E27FC236}">
                <a16:creationId xmlns:a16="http://schemas.microsoft.com/office/drawing/2014/main" id="{F0A84957-97BE-4B96-B582-323994B47FC8}"/>
              </a:ext>
            </a:extLst>
          </p:cNvPr>
          <p:cNvSpPr txBox="1"/>
          <p:nvPr/>
        </p:nvSpPr>
        <p:spPr>
          <a:xfrm>
            <a:off x="6988233" y="551512"/>
            <a:ext cx="3903889" cy="307777"/>
          </a:xfrm>
          <a:prstGeom prst="rect">
            <a:avLst/>
          </a:prstGeom>
          <a:noFill/>
        </p:spPr>
        <p:txBody>
          <a:bodyPr wrap="none" rtlCol="0">
            <a:spAutoFit/>
          </a:bodyPr>
          <a:lstStyle/>
          <a:p>
            <a:r>
              <a:rPr lang="en-US" sz="1400" dirty="0"/>
              <a:t>About            Project             Home            Perpro Lab.</a:t>
            </a:r>
          </a:p>
        </p:txBody>
      </p:sp>
      <p:grpSp>
        <p:nvGrpSpPr>
          <p:cNvPr id="13" name="Group 12">
            <a:extLst>
              <a:ext uri="{FF2B5EF4-FFF2-40B4-BE49-F238E27FC236}">
                <a16:creationId xmlns:a16="http://schemas.microsoft.com/office/drawing/2014/main" id="{68F81DA3-7889-4F70-BE83-B9DF2468EBB3}"/>
              </a:ext>
            </a:extLst>
          </p:cNvPr>
          <p:cNvGrpSpPr/>
          <p:nvPr/>
        </p:nvGrpSpPr>
        <p:grpSpPr>
          <a:xfrm>
            <a:off x="11160655" y="573777"/>
            <a:ext cx="252000" cy="252000"/>
            <a:chOff x="11216074" y="619293"/>
            <a:chExt cx="292368" cy="292368"/>
          </a:xfrm>
        </p:grpSpPr>
        <p:sp>
          <p:nvSpPr>
            <p:cNvPr id="9" name="Oval 8">
              <a:extLst>
                <a:ext uri="{FF2B5EF4-FFF2-40B4-BE49-F238E27FC236}">
                  <a16:creationId xmlns:a16="http://schemas.microsoft.com/office/drawing/2014/main" id="{A01F8E69-06DA-423C-9C5C-19658F2CF04E}"/>
                </a:ext>
              </a:extLst>
            </p:cNvPr>
            <p:cNvSpPr/>
            <p:nvPr/>
          </p:nvSpPr>
          <p:spPr>
            <a:xfrm>
              <a:off x="11216074" y="619293"/>
              <a:ext cx="216000" cy="216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573F1D-3E41-404F-884D-ED76EAA8BAE2}"/>
                </a:ext>
              </a:extLst>
            </p:cNvPr>
            <p:cNvCxnSpPr>
              <a:cxnSpLocks/>
              <a:stCxn id="9" idx="5"/>
            </p:cNvCxnSpPr>
            <p:nvPr/>
          </p:nvCxnSpPr>
          <p:spPr>
            <a:xfrm>
              <a:off x="11400442" y="803661"/>
              <a:ext cx="108000" cy="1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5" name="Picture 14" descr="A screenshot of a cell phone&#10;&#10;Description generated with high confidence">
            <a:extLst>
              <a:ext uri="{FF2B5EF4-FFF2-40B4-BE49-F238E27FC236}">
                <a16:creationId xmlns:a16="http://schemas.microsoft.com/office/drawing/2014/main" id="{E02DAD0B-3CFE-40BC-8D87-39AC7A871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962" y="1141568"/>
            <a:ext cx="9010073" cy="5054088"/>
          </a:xfrm>
          <a:prstGeom prst="rect">
            <a:avLst/>
          </a:prstGeom>
        </p:spPr>
      </p:pic>
      <p:sp>
        <p:nvSpPr>
          <p:cNvPr id="16" name="TextBox 15">
            <a:extLst>
              <a:ext uri="{FF2B5EF4-FFF2-40B4-BE49-F238E27FC236}">
                <a16:creationId xmlns:a16="http://schemas.microsoft.com/office/drawing/2014/main" id="{8BA73529-11F1-44B6-AD7A-3BB2E69907C2}"/>
              </a:ext>
            </a:extLst>
          </p:cNvPr>
          <p:cNvSpPr txBox="1"/>
          <p:nvPr/>
        </p:nvSpPr>
        <p:spPr>
          <a:xfrm>
            <a:off x="1399308" y="6196972"/>
            <a:ext cx="4361900" cy="369332"/>
          </a:xfrm>
          <a:prstGeom prst="rect">
            <a:avLst/>
          </a:prstGeom>
          <a:noFill/>
        </p:spPr>
        <p:txBody>
          <a:bodyPr wrap="none" rtlCol="0">
            <a:spAutoFit/>
          </a:bodyPr>
          <a:lstStyle/>
          <a:p>
            <a:r>
              <a:rPr lang="en-US" altLang="ko-KR" b="1" dirty="0">
                <a:solidFill>
                  <a:srgbClr val="7C6654"/>
                </a:solidFill>
                <a:latin typeface="+mj-lt"/>
              </a:rPr>
              <a:t>Jay’s Perpro : Python code for  (project name) </a:t>
            </a:r>
            <a:endParaRPr lang="en-US" b="1" dirty="0">
              <a:solidFill>
                <a:srgbClr val="7C6654"/>
              </a:solidFill>
              <a:latin typeface="+mj-lt"/>
            </a:endParaRPr>
          </a:p>
        </p:txBody>
      </p:sp>
    </p:spTree>
    <p:extLst>
      <p:ext uri="{BB962C8B-B14F-4D97-AF65-F5344CB8AC3E}">
        <p14:creationId xmlns:p14="http://schemas.microsoft.com/office/powerpoint/2010/main" val="243975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85DC4A-FD88-4614-87FB-61679C0E8852}"/>
              </a:ext>
            </a:extLst>
          </p:cNvPr>
          <p:cNvSpPr txBox="1">
            <a:spLocks/>
          </p:cNvSpPr>
          <p:nvPr/>
        </p:nvSpPr>
        <p:spPr>
          <a:xfrm>
            <a:off x="-187177" y="64224"/>
            <a:ext cx="2974109" cy="88192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Agency FB" panose="020B0503020202020204" pitchFamily="34" charset="0"/>
                <a:cs typeface="Calibri" panose="020F0502020204030204" pitchFamily="34" charset="0"/>
              </a:rPr>
              <a:t>PERPRO.</a:t>
            </a:r>
          </a:p>
        </p:txBody>
      </p:sp>
      <p:sp>
        <p:nvSpPr>
          <p:cNvPr id="8" name="TextBox 7">
            <a:extLst>
              <a:ext uri="{FF2B5EF4-FFF2-40B4-BE49-F238E27FC236}">
                <a16:creationId xmlns:a16="http://schemas.microsoft.com/office/drawing/2014/main" id="{F0A84957-97BE-4B96-B582-323994B47FC8}"/>
              </a:ext>
            </a:extLst>
          </p:cNvPr>
          <p:cNvSpPr txBox="1"/>
          <p:nvPr/>
        </p:nvSpPr>
        <p:spPr>
          <a:xfrm>
            <a:off x="6988233" y="551512"/>
            <a:ext cx="3903889" cy="307777"/>
          </a:xfrm>
          <a:prstGeom prst="rect">
            <a:avLst/>
          </a:prstGeom>
          <a:noFill/>
        </p:spPr>
        <p:txBody>
          <a:bodyPr wrap="none" rtlCol="0">
            <a:spAutoFit/>
          </a:bodyPr>
          <a:lstStyle/>
          <a:p>
            <a:r>
              <a:rPr lang="en-US" sz="1400" dirty="0"/>
              <a:t>About            Project             Home            Perpro Lab.</a:t>
            </a:r>
          </a:p>
        </p:txBody>
      </p:sp>
      <p:grpSp>
        <p:nvGrpSpPr>
          <p:cNvPr id="13" name="Group 12">
            <a:extLst>
              <a:ext uri="{FF2B5EF4-FFF2-40B4-BE49-F238E27FC236}">
                <a16:creationId xmlns:a16="http://schemas.microsoft.com/office/drawing/2014/main" id="{68F81DA3-7889-4F70-BE83-B9DF2468EBB3}"/>
              </a:ext>
            </a:extLst>
          </p:cNvPr>
          <p:cNvGrpSpPr/>
          <p:nvPr/>
        </p:nvGrpSpPr>
        <p:grpSpPr>
          <a:xfrm>
            <a:off x="11160655" y="573777"/>
            <a:ext cx="252000" cy="252000"/>
            <a:chOff x="11216074" y="619293"/>
            <a:chExt cx="292368" cy="292368"/>
          </a:xfrm>
        </p:grpSpPr>
        <p:sp>
          <p:nvSpPr>
            <p:cNvPr id="9" name="Oval 8">
              <a:extLst>
                <a:ext uri="{FF2B5EF4-FFF2-40B4-BE49-F238E27FC236}">
                  <a16:creationId xmlns:a16="http://schemas.microsoft.com/office/drawing/2014/main" id="{A01F8E69-06DA-423C-9C5C-19658F2CF04E}"/>
                </a:ext>
              </a:extLst>
            </p:cNvPr>
            <p:cNvSpPr/>
            <p:nvPr/>
          </p:nvSpPr>
          <p:spPr>
            <a:xfrm>
              <a:off x="11216074" y="619293"/>
              <a:ext cx="216000" cy="216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573F1D-3E41-404F-884D-ED76EAA8BAE2}"/>
                </a:ext>
              </a:extLst>
            </p:cNvPr>
            <p:cNvCxnSpPr>
              <a:cxnSpLocks/>
              <a:stCxn id="9" idx="5"/>
            </p:cNvCxnSpPr>
            <p:nvPr/>
          </p:nvCxnSpPr>
          <p:spPr>
            <a:xfrm>
              <a:off x="11400442" y="803661"/>
              <a:ext cx="108000" cy="1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5" name="Picture 14" descr="A screenshot of a cell phone&#10;&#10;Description generated with high confidence">
            <a:extLst>
              <a:ext uri="{FF2B5EF4-FFF2-40B4-BE49-F238E27FC236}">
                <a16:creationId xmlns:a16="http://schemas.microsoft.com/office/drawing/2014/main" id="{E02DAD0B-3CFE-40BC-8D87-39AC7A87152B}"/>
              </a:ext>
            </a:extLst>
          </p:cNvPr>
          <p:cNvPicPr>
            <a:picLocks noChangeAspect="1"/>
          </p:cNvPicPr>
          <p:nvPr/>
        </p:nvPicPr>
        <p:blipFill rotWithShape="1">
          <a:blip r:embed="rId2">
            <a:extLst>
              <a:ext uri="{28A0092B-C50C-407E-A947-70E740481C1C}">
                <a14:useLocalDpi xmlns:a14="http://schemas.microsoft.com/office/drawing/2010/main" val="0"/>
              </a:ext>
            </a:extLst>
          </a:blip>
          <a:srcRect t="85053"/>
          <a:stretch/>
        </p:blipFill>
        <p:spPr>
          <a:xfrm>
            <a:off x="1463957" y="946152"/>
            <a:ext cx="9010073" cy="755438"/>
          </a:xfrm>
          <a:prstGeom prst="rect">
            <a:avLst/>
          </a:prstGeom>
          <a:effectLst>
            <a:outerShdw blurRad="50800" dist="50800" dir="5400000" sx="1000" sy="1000" algn="ctr" rotWithShape="0">
              <a:srgbClr val="000000"/>
            </a:outerShdw>
          </a:effectLst>
        </p:spPr>
      </p:pic>
      <p:sp>
        <p:nvSpPr>
          <p:cNvPr id="2" name="Rectangle 1">
            <a:extLst>
              <a:ext uri="{FF2B5EF4-FFF2-40B4-BE49-F238E27FC236}">
                <a16:creationId xmlns:a16="http://schemas.microsoft.com/office/drawing/2014/main" id="{7FB807D4-4D09-4EF4-8A18-858DC40E883E}"/>
              </a:ext>
            </a:extLst>
          </p:cNvPr>
          <p:cNvSpPr/>
          <p:nvPr/>
        </p:nvSpPr>
        <p:spPr>
          <a:xfrm>
            <a:off x="1419010" y="946152"/>
            <a:ext cx="9147385" cy="762575"/>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map, text&#10;&#10;Description generated with very high confidence">
            <a:extLst>
              <a:ext uri="{FF2B5EF4-FFF2-40B4-BE49-F238E27FC236}">
                <a16:creationId xmlns:a16="http://schemas.microsoft.com/office/drawing/2014/main" id="{6DAE8899-22A4-422E-AD4B-751FF34E4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277" y="2461833"/>
            <a:ext cx="3316432" cy="2170818"/>
          </a:xfrm>
          <a:prstGeom prst="rect">
            <a:avLst/>
          </a:prstGeom>
        </p:spPr>
      </p:pic>
      <p:pic>
        <p:nvPicPr>
          <p:cNvPr id="7" name="Picture 6" descr="A person sitting at a desk with a computer&#10;&#10;Description generated with high confidence">
            <a:extLst>
              <a:ext uri="{FF2B5EF4-FFF2-40B4-BE49-F238E27FC236}">
                <a16:creationId xmlns:a16="http://schemas.microsoft.com/office/drawing/2014/main" id="{D0A6C1F8-F919-41D5-88CA-4278CD3FB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1130" y="2461833"/>
            <a:ext cx="5552900" cy="3631076"/>
          </a:xfrm>
          <a:prstGeom prst="rect">
            <a:avLst/>
          </a:prstGeom>
        </p:spPr>
      </p:pic>
      <p:pic>
        <p:nvPicPr>
          <p:cNvPr id="12" name="Picture 11" descr="A close up of a computer&#10;&#10;Description generated with very high confidence">
            <a:extLst>
              <a:ext uri="{FF2B5EF4-FFF2-40B4-BE49-F238E27FC236}">
                <a16:creationId xmlns:a16="http://schemas.microsoft.com/office/drawing/2014/main" id="{4C2870FB-8EB6-4B3B-90C3-579C801B14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3957" y="4805507"/>
            <a:ext cx="3316432" cy="2212682"/>
          </a:xfrm>
          <a:prstGeom prst="rect">
            <a:avLst/>
          </a:prstGeom>
        </p:spPr>
      </p:pic>
      <p:sp>
        <p:nvSpPr>
          <p:cNvPr id="18" name="TextBox 17">
            <a:extLst>
              <a:ext uri="{FF2B5EF4-FFF2-40B4-BE49-F238E27FC236}">
                <a16:creationId xmlns:a16="http://schemas.microsoft.com/office/drawing/2014/main" id="{532B06DE-9CA4-4CA5-9154-1F86EA87F6DD}"/>
              </a:ext>
            </a:extLst>
          </p:cNvPr>
          <p:cNvSpPr txBox="1"/>
          <p:nvPr/>
        </p:nvSpPr>
        <p:spPr>
          <a:xfrm>
            <a:off x="1419010" y="1920535"/>
            <a:ext cx="2017540" cy="461665"/>
          </a:xfrm>
          <a:prstGeom prst="rect">
            <a:avLst/>
          </a:prstGeom>
          <a:noFill/>
        </p:spPr>
        <p:txBody>
          <a:bodyPr wrap="none" rtlCol="0">
            <a:spAutoFit/>
          </a:bodyPr>
          <a:lstStyle/>
          <a:p>
            <a:r>
              <a:rPr lang="en-US" altLang="ko-KR" sz="2400" b="1" dirty="0">
                <a:solidFill>
                  <a:schemeClr val="tx1">
                    <a:lumMod val="75000"/>
                    <a:lumOff val="25000"/>
                  </a:schemeClr>
                </a:solidFill>
                <a:latin typeface="+mj-lt"/>
              </a:rPr>
              <a:t>Recent Perpros</a:t>
            </a:r>
            <a:endParaRPr lang="en-US" sz="2400" b="1" dirty="0">
              <a:solidFill>
                <a:schemeClr val="tx1">
                  <a:lumMod val="75000"/>
                  <a:lumOff val="25000"/>
                </a:schemeClr>
              </a:solidFill>
              <a:latin typeface="+mj-lt"/>
            </a:endParaRPr>
          </a:p>
        </p:txBody>
      </p:sp>
      <p:sp>
        <p:nvSpPr>
          <p:cNvPr id="19" name="TextBox 18">
            <a:extLst>
              <a:ext uri="{FF2B5EF4-FFF2-40B4-BE49-F238E27FC236}">
                <a16:creationId xmlns:a16="http://schemas.microsoft.com/office/drawing/2014/main" id="{BAD969B4-B068-4D18-9304-6471E3AF01C9}"/>
              </a:ext>
            </a:extLst>
          </p:cNvPr>
          <p:cNvSpPr txBox="1"/>
          <p:nvPr/>
        </p:nvSpPr>
        <p:spPr>
          <a:xfrm>
            <a:off x="3790641" y="2053884"/>
            <a:ext cx="1989327" cy="276999"/>
          </a:xfrm>
          <a:prstGeom prst="rect">
            <a:avLst/>
          </a:prstGeom>
          <a:noFill/>
        </p:spPr>
        <p:txBody>
          <a:bodyPr wrap="none" rtlCol="0">
            <a:spAutoFit/>
          </a:bodyPr>
          <a:lstStyle/>
          <a:p>
            <a:r>
              <a:rPr lang="en-US" sz="1200" dirty="0">
                <a:solidFill>
                  <a:schemeClr val="tx1">
                    <a:lumMod val="50000"/>
                    <a:lumOff val="50000"/>
                  </a:schemeClr>
                </a:solidFill>
                <a:latin typeface="+mj-lt"/>
              </a:rPr>
              <a:t>Jay   CodeShin     Chan       Yul</a:t>
            </a:r>
          </a:p>
        </p:txBody>
      </p:sp>
    </p:spTree>
    <p:extLst>
      <p:ext uri="{BB962C8B-B14F-4D97-AF65-F5344CB8AC3E}">
        <p14:creationId xmlns:p14="http://schemas.microsoft.com/office/powerpoint/2010/main" val="18164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85DC4A-FD88-4614-87FB-61679C0E8852}"/>
              </a:ext>
            </a:extLst>
          </p:cNvPr>
          <p:cNvSpPr txBox="1">
            <a:spLocks/>
          </p:cNvSpPr>
          <p:nvPr/>
        </p:nvSpPr>
        <p:spPr>
          <a:xfrm>
            <a:off x="-187177" y="64224"/>
            <a:ext cx="2974109" cy="88192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Agency FB" panose="020B0503020202020204" pitchFamily="34" charset="0"/>
                <a:cs typeface="Calibri" panose="020F0502020204030204" pitchFamily="34" charset="0"/>
              </a:rPr>
              <a:t>PERPRO.</a:t>
            </a:r>
          </a:p>
        </p:txBody>
      </p:sp>
      <p:sp>
        <p:nvSpPr>
          <p:cNvPr id="8" name="TextBox 7">
            <a:extLst>
              <a:ext uri="{FF2B5EF4-FFF2-40B4-BE49-F238E27FC236}">
                <a16:creationId xmlns:a16="http://schemas.microsoft.com/office/drawing/2014/main" id="{F0A84957-97BE-4B96-B582-323994B47FC8}"/>
              </a:ext>
            </a:extLst>
          </p:cNvPr>
          <p:cNvSpPr txBox="1"/>
          <p:nvPr/>
        </p:nvSpPr>
        <p:spPr>
          <a:xfrm>
            <a:off x="6988233" y="551512"/>
            <a:ext cx="3903889" cy="307777"/>
          </a:xfrm>
          <a:prstGeom prst="rect">
            <a:avLst/>
          </a:prstGeom>
          <a:noFill/>
        </p:spPr>
        <p:txBody>
          <a:bodyPr wrap="none" rtlCol="0">
            <a:spAutoFit/>
          </a:bodyPr>
          <a:lstStyle/>
          <a:p>
            <a:r>
              <a:rPr lang="en-US" sz="1400" dirty="0"/>
              <a:t>About            Project             Home            Perpro Lab.</a:t>
            </a:r>
          </a:p>
        </p:txBody>
      </p:sp>
      <p:grpSp>
        <p:nvGrpSpPr>
          <p:cNvPr id="13" name="Group 12">
            <a:extLst>
              <a:ext uri="{FF2B5EF4-FFF2-40B4-BE49-F238E27FC236}">
                <a16:creationId xmlns:a16="http://schemas.microsoft.com/office/drawing/2014/main" id="{68F81DA3-7889-4F70-BE83-B9DF2468EBB3}"/>
              </a:ext>
            </a:extLst>
          </p:cNvPr>
          <p:cNvGrpSpPr/>
          <p:nvPr/>
        </p:nvGrpSpPr>
        <p:grpSpPr>
          <a:xfrm>
            <a:off x="11160655" y="573777"/>
            <a:ext cx="252000" cy="252000"/>
            <a:chOff x="11216074" y="619293"/>
            <a:chExt cx="292368" cy="292368"/>
          </a:xfrm>
        </p:grpSpPr>
        <p:sp>
          <p:nvSpPr>
            <p:cNvPr id="9" name="Oval 8">
              <a:extLst>
                <a:ext uri="{FF2B5EF4-FFF2-40B4-BE49-F238E27FC236}">
                  <a16:creationId xmlns:a16="http://schemas.microsoft.com/office/drawing/2014/main" id="{A01F8E69-06DA-423C-9C5C-19658F2CF04E}"/>
                </a:ext>
              </a:extLst>
            </p:cNvPr>
            <p:cNvSpPr/>
            <p:nvPr/>
          </p:nvSpPr>
          <p:spPr>
            <a:xfrm>
              <a:off x="11216074" y="619293"/>
              <a:ext cx="216000" cy="216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573F1D-3E41-404F-884D-ED76EAA8BAE2}"/>
                </a:ext>
              </a:extLst>
            </p:cNvPr>
            <p:cNvCxnSpPr>
              <a:cxnSpLocks/>
              <a:stCxn id="9" idx="5"/>
            </p:cNvCxnSpPr>
            <p:nvPr/>
          </p:nvCxnSpPr>
          <p:spPr>
            <a:xfrm>
              <a:off x="11400442" y="803661"/>
              <a:ext cx="108000" cy="1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5" name="Picture 14" descr="A screenshot of a cell phone&#10;&#10;Description generated with high confidence">
            <a:extLst>
              <a:ext uri="{FF2B5EF4-FFF2-40B4-BE49-F238E27FC236}">
                <a16:creationId xmlns:a16="http://schemas.microsoft.com/office/drawing/2014/main" id="{E02DAD0B-3CFE-40BC-8D87-39AC7A87152B}"/>
              </a:ext>
            </a:extLst>
          </p:cNvPr>
          <p:cNvPicPr>
            <a:picLocks noChangeAspect="1"/>
          </p:cNvPicPr>
          <p:nvPr/>
        </p:nvPicPr>
        <p:blipFill rotWithShape="1">
          <a:blip r:embed="rId2">
            <a:extLst>
              <a:ext uri="{28A0092B-C50C-407E-A947-70E740481C1C}">
                <a14:useLocalDpi xmlns:a14="http://schemas.microsoft.com/office/drawing/2010/main" val="0"/>
              </a:ext>
            </a:extLst>
          </a:blip>
          <a:srcRect t="85053"/>
          <a:stretch/>
        </p:blipFill>
        <p:spPr>
          <a:xfrm>
            <a:off x="1463957" y="946152"/>
            <a:ext cx="9010073" cy="755438"/>
          </a:xfrm>
          <a:prstGeom prst="rect">
            <a:avLst/>
          </a:prstGeom>
          <a:effectLst>
            <a:outerShdw blurRad="50800" dist="50800" dir="5400000" sx="1000" sy="1000" algn="ctr" rotWithShape="0">
              <a:srgbClr val="000000"/>
            </a:outerShdw>
          </a:effectLst>
        </p:spPr>
      </p:pic>
      <p:sp>
        <p:nvSpPr>
          <p:cNvPr id="16" name="TextBox 15">
            <a:extLst>
              <a:ext uri="{FF2B5EF4-FFF2-40B4-BE49-F238E27FC236}">
                <a16:creationId xmlns:a16="http://schemas.microsoft.com/office/drawing/2014/main" id="{8BA73529-11F1-44B6-AD7A-3BB2E69907C2}"/>
              </a:ext>
            </a:extLst>
          </p:cNvPr>
          <p:cNvSpPr txBox="1"/>
          <p:nvPr/>
        </p:nvSpPr>
        <p:spPr>
          <a:xfrm>
            <a:off x="1419010" y="1920535"/>
            <a:ext cx="2017540" cy="461665"/>
          </a:xfrm>
          <a:prstGeom prst="rect">
            <a:avLst/>
          </a:prstGeom>
          <a:noFill/>
        </p:spPr>
        <p:txBody>
          <a:bodyPr wrap="none" rtlCol="0">
            <a:spAutoFit/>
          </a:bodyPr>
          <a:lstStyle/>
          <a:p>
            <a:r>
              <a:rPr lang="en-US" altLang="ko-KR" sz="2400" b="1" dirty="0">
                <a:solidFill>
                  <a:schemeClr val="tx1">
                    <a:lumMod val="75000"/>
                    <a:lumOff val="25000"/>
                  </a:schemeClr>
                </a:solidFill>
                <a:latin typeface="+mj-lt"/>
              </a:rPr>
              <a:t>Recent Perpros</a:t>
            </a:r>
            <a:endParaRPr lang="en-US" sz="2400" b="1" dirty="0">
              <a:solidFill>
                <a:schemeClr val="tx1">
                  <a:lumMod val="75000"/>
                  <a:lumOff val="25000"/>
                </a:schemeClr>
              </a:solidFill>
              <a:latin typeface="+mj-lt"/>
            </a:endParaRPr>
          </a:p>
        </p:txBody>
      </p:sp>
      <p:sp>
        <p:nvSpPr>
          <p:cNvPr id="2" name="Rectangle 1">
            <a:extLst>
              <a:ext uri="{FF2B5EF4-FFF2-40B4-BE49-F238E27FC236}">
                <a16:creationId xmlns:a16="http://schemas.microsoft.com/office/drawing/2014/main" id="{7FB807D4-4D09-4EF4-8A18-858DC40E883E}"/>
              </a:ext>
            </a:extLst>
          </p:cNvPr>
          <p:cNvSpPr/>
          <p:nvPr/>
        </p:nvSpPr>
        <p:spPr>
          <a:xfrm>
            <a:off x="1419010" y="946152"/>
            <a:ext cx="9147385" cy="762575"/>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map, text&#10;&#10;Description generated with very high confidence">
            <a:extLst>
              <a:ext uri="{FF2B5EF4-FFF2-40B4-BE49-F238E27FC236}">
                <a16:creationId xmlns:a16="http://schemas.microsoft.com/office/drawing/2014/main" id="{6DAE8899-22A4-422E-AD4B-751FF34E4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277" y="2461833"/>
            <a:ext cx="3316432" cy="2170818"/>
          </a:xfrm>
          <a:prstGeom prst="rect">
            <a:avLst/>
          </a:prstGeom>
        </p:spPr>
      </p:pic>
      <p:pic>
        <p:nvPicPr>
          <p:cNvPr id="7" name="Picture 6" descr="A person sitting at a desk with a computer&#10;&#10;Description generated with high confidence">
            <a:extLst>
              <a:ext uri="{FF2B5EF4-FFF2-40B4-BE49-F238E27FC236}">
                <a16:creationId xmlns:a16="http://schemas.microsoft.com/office/drawing/2014/main" id="{D0A6C1F8-F919-41D5-88CA-4278CD3FB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1130" y="2461833"/>
            <a:ext cx="5552900" cy="3631076"/>
          </a:xfrm>
          <a:prstGeom prst="rect">
            <a:avLst/>
          </a:prstGeom>
        </p:spPr>
      </p:pic>
      <p:pic>
        <p:nvPicPr>
          <p:cNvPr id="12" name="Picture 11" descr="A close up of a computer&#10;&#10;Description generated with very high confidence">
            <a:extLst>
              <a:ext uri="{FF2B5EF4-FFF2-40B4-BE49-F238E27FC236}">
                <a16:creationId xmlns:a16="http://schemas.microsoft.com/office/drawing/2014/main" id="{4C2870FB-8EB6-4B3B-90C3-579C801B14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3957" y="4805507"/>
            <a:ext cx="3316432" cy="2212682"/>
          </a:xfrm>
          <a:prstGeom prst="rect">
            <a:avLst/>
          </a:prstGeom>
        </p:spPr>
      </p:pic>
      <p:sp>
        <p:nvSpPr>
          <p:cNvPr id="14" name="Rectangle 13">
            <a:extLst>
              <a:ext uri="{FF2B5EF4-FFF2-40B4-BE49-F238E27FC236}">
                <a16:creationId xmlns:a16="http://schemas.microsoft.com/office/drawing/2014/main" id="{6DDF0F53-80B4-4D69-8B67-F019A86FF1C7}"/>
              </a:ext>
            </a:extLst>
          </p:cNvPr>
          <p:cNvSpPr/>
          <p:nvPr/>
        </p:nvSpPr>
        <p:spPr>
          <a:xfrm>
            <a:off x="1522308" y="2583518"/>
            <a:ext cx="3114348" cy="1979246"/>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j-lt"/>
              </a:rPr>
              <a:t>Eifel Tower</a:t>
            </a:r>
          </a:p>
          <a:p>
            <a:pPr algn="ctr"/>
            <a:endParaRPr lang="en-US" dirty="0">
              <a:solidFill>
                <a:schemeClr val="tx1"/>
              </a:solidFill>
              <a:latin typeface="+mj-lt"/>
            </a:endParaRPr>
          </a:p>
          <a:p>
            <a:endParaRPr lang="en-US" sz="1400" dirty="0">
              <a:solidFill>
                <a:schemeClr val="tx1"/>
              </a:solidFill>
              <a:latin typeface="+mj-lt"/>
            </a:endParaRPr>
          </a:p>
          <a:p>
            <a:r>
              <a:rPr lang="en-US" sz="1400" dirty="0">
                <a:solidFill>
                  <a:schemeClr val="tx1"/>
                </a:solidFill>
                <a:latin typeface="+mj-lt"/>
              </a:rPr>
              <a:t>Painting: Eifel Tower</a:t>
            </a:r>
          </a:p>
          <a:p>
            <a:r>
              <a:rPr lang="en-US" sz="1200" dirty="0">
                <a:solidFill>
                  <a:schemeClr val="tx1">
                    <a:lumMod val="50000"/>
                    <a:lumOff val="50000"/>
                  </a:schemeClr>
                </a:solidFill>
                <a:latin typeface="+mj-lt"/>
              </a:rPr>
              <a:t>by soohee.shin  20/07/2018</a:t>
            </a:r>
          </a:p>
        </p:txBody>
      </p:sp>
      <p:sp>
        <p:nvSpPr>
          <p:cNvPr id="17" name="TextBox 16">
            <a:extLst>
              <a:ext uri="{FF2B5EF4-FFF2-40B4-BE49-F238E27FC236}">
                <a16:creationId xmlns:a16="http://schemas.microsoft.com/office/drawing/2014/main" id="{15933701-2BC9-4046-A3B4-1FA1FF21D0A7}"/>
              </a:ext>
            </a:extLst>
          </p:cNvPr>
          <p:cNvSpPr txBox="1"/>
          <p:nvPr/>
        </p:nvSpPr>
        <p:spPr>
          <a:xfrm>
            <a:off x="3790641" y="2053884"/>
            <a:ext cx="1989327" cy="276999"/>
          </a:xfrm>
          <a:prstGeom prst="rect">
            <a:avLst/>
          </a:prstGeom>
          <a:noFill/>
        </p:spPr>
        <p:txBody>
          <a:bodyPr wrap="none" rtlCol="0">
            <a:spAutoFit/>
          </a:bodyPr>
          <a:lstStyle/>
          <a:p>
            <a:r>
              <a:rPr lang="en-US" sz="1200" dirty="0">
                <a:solidFill>
                  <a:schemeClr val="tx1">
                    <a:lumMod val="50000"/>
                    <a:lumOff val="50000"/>
                  </a:schemeClr>
                </a:solidFill>
                <a:latin typeface="+mj-lt"/>
              </a:rPr>
              <a:t>Jay   CodeShin     Chan       Yul</a:t>
            </a:r>
          </a:p>
        </p:txBody>
      </p:sp>
    </p:spTree>
    <p:extLst>
      <p:ext uri="{BB962C8B-B14F-4D97-AF65-F5344CB8AC3E}">
        <p14:creationId xmlns:p14="http://schemas.microsoft.com/office/powerpoint/2010/main" val="380475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85DC4A-FD88-4614-87FB-61679C0E8852}"/>
              </a:ext>
            </a:extLst>
          </p:cNvPr>
          <p:cNvSpPr txBox="1">
            <a:spLocks/>
          </p:cNvSpPr>
          <p:nvPr/>
        </p:nvSpPr>
        <p:spPr>
          <a:xfrm>
            <a:off x="-187177" y="64224"/>
            <a:ext cx="2974109" cy="88192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Agency FB" panose="020B0503020202020204" pitchFamily="34" charset="0"/>
                <a:cs typeface="Calibri" panose="020F0502020204030204" pitchFamily="34" charset="0"/>
              </a:rPr>
              <a:t>PERPRO.</a:t>
            </a:r>
          </a:p>
        </p:txBody>
      </p:sp>
      <p:sp>
        <p:nvSpPr>
          <p:cNvPr id="8" name="TextBox 7">
            <a:extLst>
              <a:ext uri="{FF2B5EF4-FFF2-40B4-BE49-F238E27FC236}">
                <a16:creationId xmlns:a16="http://schemas.microsoft.com/office/drawing/2014/main" id="{F0A84957-97BE-4B96-B582-323994B47FC8}"/>
              </a:ext>
            </a:extLst>
          </p:cNvPr>
          <p:cNvSpPr txBox="1"/>
          <p:nvPr/>
        </p:nvSpPr>
        <p:spPr>
          <a:xfrm>
            <a:off x="6988233" y="551512"/>
            <a:ext cx="3903889" cy="307777"/>
          </a:xfrm>
          <a:prstGeom prst="rect">
            <a:avLst/>
          </a:prstGeom>
          <a:noFill/>
        </p:spPr>
        <p:txBody>
          <a:bodyPr wrap="none" rtlCol="0">
            <a:spAutoFit/>
          </a:bodyPr>
          <a:lstStyle/>
          <a:p>
            <a:r>
              <a:rPr lang="en-US" sz="1400" dirty="0"/>
              <a:t>About            Project             Home            Perpro Lab.</a:t>
            </a:r>
          </a:p>
        </p:txBody>
      </p:sp>
      <p:grpSp>
        <p:nvGrpSpPr>
          <p:cNvPr id="13" name="Group 12">
            <a:extLst>
              <a:ext uri="{FF2B5EF4-FFF2-40B4-BE49-F238E27FC236}">
                <a16:creationId xmlns:a16="http://schemas.microsoft.com/office/drawing/2014/main" id="{68F81DA3-7889-4F70-BE83-B9DF2468EBB3}"/>
              </a:ext>
            </a:extLst>
          </p:cNvPr>
          <p:cNvGrpSpPr/>
          <p:nvPr/>
        </p:nvGrpSpPr>
        <p:grpSpPr>
          <a:xfrm>
            <a:off x="11160655" y="573777"/>
            <a:ext cx="252000" cy="252000"/>
            <a:chOff x="11216074" y="619293"/>
            <a:chExt cx="292368" cy="292368"/>
          </a:xfrm>
        </p:grpSpPr>
        <p:sp>
          <p:nvSpPr>
            <p:cNvPr id="9" name="Oval 8">
              <a:extLst>
                <a:ext uri="{FF2B5EF4-FFF2-40B4-BE49-F238E27FC236}">
                  <a16:creationId xmlns:a16="http://schemas.microsoft.com/office/drawing/2014/main" id="{A01F8E69-06DA-423C-9C5C-19658F2CF04E}"/>
                </a:ext>
              </a:extLst>
            </p:cNvPr>
            <p:cNvSpPr/>
            <p:nvPr/>
          </p:nvSpPr>
          <p:spPr>
            <a:xfrm>
              <a:off x="11216074" y="619293"/>
              <a:ext cx="216000" cy="216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573F1D-3E41-404F-884D-ED76EAA8BAE2}"/>
                </a:ext>
              </a:extLst>
            </p:cNvPr>
            <p:cNvCxnSpPr>
              <a:cxnSpLocks/>
              <a:stCxn id="9" idx="5"/>
            </p:cNvCxnSpPr>
            <p:nvPr/>
          </p:nvCxnSpPr>
          <p:spPr>
            <a:xfrm>
              <a:off x="11400442" y="803661"/>
              <a:ext cx="108000" cy="1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2B198CA3-F883-498F-BB0C-ABA2F75ED21E}"/>
              </a:ext>
            </a:extLst>
          </p:cNvPr>
          <p:cNvSpPr txBox="1"/>
          <p:nvPr/>
        </p:nvSpPr>
        <p:spPr>
          <a:xfrm>
            <a:off x="1419010" y="1698229"/>
            <a:ext cx="1337226" cy="707886"/>
          </a:xfrm>
          <a:prstGeom prst="rect">
            <a:avLst/>
          </a:prstGeom>
          <a:noFill/>
        </p:spPr>
        <p:txBody>
          <a:bodyPr wrap="none" rtlCol="0">
            <a:spAutoFit/>
          </a:bodyPr>
          <a:lstStyle/>
          <a:p>
            <a:r>
              <a:rPr lang="en-US" altLang="ko-KR" sz="4000" b="1" dirty="0">
                <a:solidFill>
                  <a:schemeClr val="tx1">
                    <a:lumMod val="50000"/>
                    <a:lumOff val="50000"/>
                  </a:schemeClr>
                </a:solidFill>
                <a:latin typeface="Abadi Extra Light" panose="020B0204020104020204" pitchFamily="34" charset="0"/>
              </a:rPr>
              <a:t>About</a:t>
            </a:r>
            <a:endParaRPr lang="en-US" sz="4000" b="1" dirty="0">
              <a:solidFill>
                <a:schemeClr val="tx1">
                  <a:lumMod val="50000"/>
                  <a:lumOff val="50000"/>
                </a:schemeClr>
              </a:solidFill>
              <a:latin typeface="Abadi Extra Light" panose="020B0204020104020204" pitchFamily="34" charset="0"/>
            </a:endParaRPr>
          </a:p>
        </p:txBody>
      </p:sp>
      <p:sp>
        <p:nvSpPr>
          <p:cNvPr id="19" name="TextBox 18">
            <a:extLst>
              <a:ext uri="{FF2B5EF4-FFF2-40B4-BE49-F238E27FC236}">
                <a16:creationId xmlns:a16="http://schemas.microsoft.com/office/drawing/2014/main" id="{8F12F03D-D683-4F57-A92E-8479A3B26311}"/>
              </a:ext>
            </a:extLst>
          </p:cNvPr>
          <p:cNvSpPr txBox="1"/>
          <p:nvPr/>
        </p:nvSpPr>
        <p:spPr>
          <a:xfrm>
            <a:off x="1428246" y="2456246"/>
            <a:ext cx="2513637" cy="461665"/>
          </a:xfrm>
          <a:prstGeom prst="rect">
            <a:avLst/>
          </a:prstGeom>
          <a:noFill/>
        </p:spPr>
        <p:txBody>
          <a:bodyPr wrap="none" rtlCol="0">
            <a:spAutoFit/>
          </a:bodyPr>
          <a:lstStyle/>
          <a:p>
            <a:r>
              <a:rPr lang="en-US" altLang="ko-KR" sz="2400" b="1" dirty="0">
                <a:solidFill>
                  <a:schemeClr val="tx1">
                    <a:lumMod val="75000"/>
                    <a:lumOff val="25000"/>
                  </a:schemeClr>
                </a:solidFill>
                <a:latin typeface="Abadi Extra Light" panose="020B0204020104020204" pitchFamily="34" charset="0"/>
              </a:rPr>
              <a:t>Passion led us, here</a:t>
            </a:r>
            <a:endParaRPr lang="en-US" sz="2400" b="1" dirty="0">
              <a:solidFill>
                <a:schemeClr val="tx1">
                  <a:lumMod val="75000"/>
                  <a:lumOff val="25000"/>
                </a:schemeClr>
              </a:solidFill>
              <a:latin typeface="Abadi Extra Light" panose="020B0204020104020204" pitchFamily="34" charset="0"/>
            </a:endParaRPr>
          </a:p>
        </p:txBody>
      </p:sp>
      <p:sp>
        <p:nvSpPr>
          <p:cNvPr id="20" name="TextBox 19">
            <a:extLst>
              <a:ext uri="{FF2B5EF4-FFF2-40B4-BE49-F238E27FC236}">
                <a16:creationId xmlns:a16="http://schemas.microsoft.com/office/drawing/2014/main" id="{8049BE4F-43BA-44F3-AAC8-8C999FE9FF24}"/>
              </a:ext>
            </a:extLst>
          </p:cNvPr>
          <p:cNvSpPr txBox="1"/>
          <p:nvPr/>
        </p:nvSpPr>
        <p:spPr>
          <a:xfrm>
            <a:off x="1428246" y="3158192"/>
            <a:ext cx="9463876" cy="1323439"/>
          </a:xfrm>
          <a:prstGeom prst="rect">
            <a:avLst/>
          </a:prstGeom>
          <a:noFill/>
        </p:spPr>
        <p:txBody>
          <a:bodyPr wrap="square" rtlCol="0">
            <a:spAutoFit/>
          </a:bodyPr>
          <a:lstStyle/>
          <a:p>
            <a:r>
              <a:rPr lang="en-US" sz="1600" dirty="0">
                <a:solidFill>
                  <a:schemeClr val="tx1">
                    <a:lumMod val="50000"/>
                    <a:lumOff val="50000"/>
                  </a:schemeClr>
                </a:solidFill>
                <a:latin typeface="Abadi Extra Light" panose="020B0204020104020204" pitchFamily="34" charset="0"/>
              </a:rPr>
              <a:t>The society we live in produces quickly and consumes quickly. For efficiency, machines make products in mass for cost reduction. It has become difficult to feel human warmth in the things we use since machines replaced human labor. Perhaps that’s the reason why people feel no attachment to things they buy and use. </a:t>
            </a:r>
            <a:r>
              <a:rPr lang="en-US" sz="1600" dirty="0" err="1">
                <a:solidFill>
                  <a:schemeClr val="tx1">
                    <a:lumMod val="50000"/>
                    <a:lumOff val="50000"/>
                  </a:schemeClr>
                </a:solidFill>
                <a:latin typeface="Abadi Extra Light" panose="020B0204020104020204" pitchFamily="34" charset="0"/>
              </a:rPr>
              <a:t>Granhand</a:t>
            </a:r>
            <a:r>
              <a:rPr lang="en-US" sz="1600" dirty="0">
                <a:solidFill>
                  <a:schemeClr val="tx1">
                    <a:lumMod val="50000"/>
                    <a:lumOff val="50000"/>
                  </a:schemeClr>
                </a:solidFill>
                <a:latin typeface="Abadi Extra Light" panose="020B0204020104020204" pitchFamily="34" charset="0"/>
              </a:rPr>
              <a:t> aims to depart from automation and consumerism and seeks to return to human warmth. We may be slow, we may be imperfect, but we want everyone to know our heart.</a:t>
            </a:r>
            <a:endParaRPr lang="en-US" sz="2000" b="1" dirty="0">
              <a:solidFill>
                <a:schemeClr val="tx1">
                  <a:lumMod val="50000"/>
                  <a:lumOff val="50000"/>
                </a:schemeClr>
              </a:solidFill>
              <a:latin typeface="Abadi Extra Light" panose="020B0204020104020204" pitchFamily="34" charset="0"/>
            </a:endParaRPr>
          </a:p>
        </p:txBody>
      </p:sp>
      <p:sp>
        <p:nvSpPr>
          <p:cNvPr id="21" name="TextBox 20">
            <a:extLst>
              <a:ext uri="{FF2B5EF4-FFF2-40B4-BE49-F238E27FC236}">
                <a16:creationId xmlns:a16="http://schemas.microsoft.com/office/drawing/2014/main" id="{21740C18-03EC-421E-B4DE-F32FAEB8B6F2}"/>
              </a:ext>
            </a:extLst>
          </p:cNvPr>
          <p:cNvSpPr txBox="1"/>
          <p:nvPr/>
        </p:nvSpPr>
        <p:spPr>
          <a:xfrm>
            <a:off x="1474426" y="4928938"/>
            <a:ext cx="2036198" cy="307777"/>
          </a:xfrm>
          <a:prstGeom prst="rect">
            <a:avLst/>
          </a:prstGeom>
          <a:noFill/>
        </p:spPr>
        <p:txBody>
          <a:bodyPr wrap="none" rtlCol="0">
            <a:spAutoFit/>
          </a:bodyPr>
          <a:lstStyle/>
          <a:p>
            <a:r>
              <a:rPr lang="en-US" sz="1400" dirty="0">
                <a:solidFill>
                  <a:schemeClr val="tx1">
                    <a:lumMod val="95000"/>
                    <a:lumOff val="5000"/>
                  </a:schemeClr>
                </a:solidFill>
                <a:latin typeface="+mj-lt"/>
              </a:rPr>
              <a:t>Jaychoi1619 @ gmail.com</a:t>
            </a:r>
          </a:p>
        </p:txBody>
      </p:sp>
    </p:spTree>
    <p:extLst>
      <p:ext uri="{BB962C8B-B14F-4D97-AF65-F5344CB8AC3E}">
        <p14:creationId xmlns:p14="http://schemas.microsoft.com/office/powerpoint/2010/main" val="359125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85DC4A-FD88-4614-87FB-61679C0E8852}"/>
              </a:ext>
            </a:extLst>
          </p:cNvPr>
          <p:cNvSpPr txBox="1">
            <a:spLocks/>
          </p:cNvSpPr>
          <p:nvPr/>
        </p:nvSpPr>
        <p:spPr>
          <a:xfrm>
            <a:off x="-187177" y="64224"/>
            <a:ext cx="2974109" cy="88192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Agency FB" panose="020B0503020202020204" pitchFamily="34" charset="0"/>
                <a:cs typeface="Calibri" panose="020F0502020204030204" pitchFamily="34" charset="0"/>
              </a:rPr>
              <a:t>PERPRO.</a:t>
            </a:r>
          </a:p>
        </p:txBody>
      </p:sp>
      <p:sp>
        <p:nvSpPr>
          <p:cNvPr id="8" name="TextBox 7">
            <a:extLst>
              <a:ext uri="{FF2B5EF4-FFF2-40B4-BE49-F238E27FC236}">
                <a16:creationId xmlns:a16="http://schemas.microsoft.com/office/drawing/2014/main" id="{F0A84957-97BE-4B96-B582-323994B47FC8}"/>
              </a:ext>
            </a:extLst>
          </p:cNvPr>
          <p:cNvSpPr txBox="1"/>
          <p:nvPr/>
        </p:nvSpPr>
        <p:spPr>
          <a:xfrm>
            <a:off x="6988233" y="551512"/>
            <a:ext cx="3903889" cy="307777"/>
          </a:xfrm>
          <a:prstGeom prst="rect">
            <a:avLst/>
          </a:prstGeom>
          <a:noFill/>
        </p:spPr>
        <p:txBody>
          <a:bodyPr wrap="none" rtlCol="0">
            <a:spAutoFit/>
          </a:bodyPr>
          <a:lstStyle/>
          <a:p>
            <a:r>
              <a:rPr lang="en-US" sz="1400" dirty="0"/>
              <a:t>About            Project             Home            Perpro Lab.</a:t>
            </a:r>
          </a:p>
        </p:txBody>
      </p:sp>
      <p:grpSp>
        <p:nvGrpSpPr>
          <p:cNvPr id="13" name="Group 12">
            <a:extLst>
              <a:ext uri="{FF2B5EF4-FFF2-40B4-BE49-F238E27FC236}">
                <a16:creationId xmlns:a16="http://schemas.microsoft.com/office/drawing/2014/main" id="{68F81DA3-7889-4F70-BE83-B9DF2468EBB3}"/>
              </a:ext>
            </a:extLst>
          </p:cNvPr>
          <p:cNvGrpSpPr/>
          <p:nvPr/>
        </p:nvGrpSpPr>
        <p:grpSpPr>
          <a:xfrm>
            <a:off x="11160655" y="573777"/>
            <a:ext cx="252000" cy="252000"/>
            <a:chOff x="11216074" y="619293"/>
            <a:chExt cx="292368" cy="292368"/>
          </a:xfrm>
        </p:grpSpPr>
        <p:sp>
          <p:nvSpPr>
            <p:cNvPr id="9" name="Oval 8">
              <a:extLst>
                <a:ext uri="{FF2B5EF4-FFF2-40B4-BE49-F238E27FC236}">
                  <a16:creationId xmlns:a16="http://schemas.microsoft.com/office/drawing/2014/main" id="{A01F8E69-06DA-423C-9C5C-19658F2CF04E}"/>
                </a:ext>
              </a:extLst>
            </p:cNvPr>
            <p:cNvSpPr/>
            <p:nvPr/>
          </p:nvSpPr>
          <p:spPr>
            <a:xfrm>
              <a:off x="11216074" y="619293"/>
              <a:ext cx="216000" cy="216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573F1D-3E41-404F-884D-ED76EAA8BAE2}"/>
                </a:ext>
              </a:extLst>
            </p:cNvPr>
            <p:cNvCxnSpPr>
              <a:cxnSpLocks/>
              <a:stCxn id="9" idx="5"/>
            </p:cNvCxnSpPr>
            <p:nvPr/>
          </p:nvCxnSpPr>
          <p:spPr>
            <a:xfrm>
              <a:off x="11400442" y="803661"/>
              <a:ext cx="108000" cy="1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9135CB91-A855-437A-B4CC-71BB3A6553D8}"/>
              </a:ext>
            </a:extLst>
          </p:cNvPr>
          <p:cNvSpPr txBox="1"/>
          <p:nvPr/>
        </p:nvSpPr>
        <p:spPr>
          <a:xfrm>
            <a:off x="1419010" y="1698229"/>
            <a:ext cx="1125565" cy="707886"/>
          </a:xfrm>
          <a:prstGeom prst="rect">
            <a:avLst/>
          </a:prstGeom>
          <a:noFill/>
        </p:spPr>
        <p:txBody>
          <a:bodyPr wrap="none" rtlCol="0">
            <a:spAutoFit/>
          </a:bodyPr>
          <a:lstStyle/>
          <a:p>
            <a:r>
              <a:rPr lang="en-US" altLang="ko-KR" sz="4000" b="1" dirty="0">
                <a:solidFill>
                  <a:schemeClr val="tx1">
                    <a:lumMod val="50000"/>
                    <a:lumOff val="50000"/>
                  </a:schemeClr>
                </a:solidFill>
                <a:latin typeface="Abadi Extra Light" panose="020B0204020104020204" pitchFamily="34" charset="0"/>
              </a:rPr>
              <a:t>Start</a:t>
            </a:r>
            <a:endParaRPr lang="en-US" sz="4000" b="1" dirty="0">
              <a:solidFill>
                <a:schemeClr val="tx1">
                  <a:lumMod val="50000"/>
                  <a:lumOff val="50000"/>
                </a:schemeClr>
              </a:solidFill>
              <a:latin typeface="Abadi Extra Light" panose="020B0204020104020204" pitchFamily="34" charset="0"/>
            </a:endParaRPr>
          </a:p>
        </p:txBody>
      </p:sp>
      <p:sp>
        <p:nvSpPr>
          <p:cNvPr id="14" name="TextBox 13">
            <a:extLst>
              <a:ext uri="{FF2B5EF4-FFF2-40B4-BE49-F238E27FC236}">
                <a16:creationId xmlns:a16="http://schemas.microsoft.com/office/drawing/2014/main" id="{1CB1C9B1-DD40-4710-9230-960EA04EA587}"/>
              </a:ext>
            </a:extLst>
          </p:cNvPr>
          <p:cNvSpPr txBox="1"/>
          <p:nvPr/>
        </p:nvSpPr>
        <p:spPr>
          <a:xfrm>
            <a:off x="1428246" y="2456246"/>
            <a:ext cx="2869953" cy="461665"/>
          </a:xfrm>
          <a:prstGeom prst="rect">
            <a:avLst/>
          </a:prstGeom>
          <a:noFill/>
        </p:spPr>
        <p:txBody>
          <a:bodyPr wrap="none" rtlCol="0">
            <a:spAutoFit/>
          </a:bodyPr>
          <a:lstStyle/>
          <a:p>
            <a:r>
              <a:rPr lang="en-US" altLang="ko-KR" sz="2400" b="1" dirty="0">
                <a:solidFill>
                  <a:schemeClr val="tx1">
                    <a:lumMod val="75000"/>
                    <a:lumOff val="25000"/>
                  </a:schemeClr>
                </a:solidFill>
                <a:latin typeface="Abadi Extra Light" panose="020B0204020104020204" pitchFamily="34" charset="0"/>
              </a:rPr>
              <a:t>Make your own project</a:t>
            </a:r>
            <a:endParaRPr lang="en-US" sz="2400" b="1" dirty="0">
              <a:solidFill>
                <a:schemeClr val="tx1">
                  <a:lumMod val="75000"/>
                  <a:lumOff val="25000"/>
                </a:schemeClr>
              </a:solidFill>
              <a:latin typeface="Abadi Extra Light" panose="020B0204020104020204" pitchFamily="34" charset="0"/>
            </a:endParaRPr>
          </a:p>
        </p:txBody>
      </p:sp>
      <p:sp>
        <p:nvSpPr>
          <p:cNvPr id="15" name="TextBox 14">
            <a:extLst>
              <a:ext uri="{FF2B5EF4-FFF2-40B4-BE49-F238E27FC236}">
                <a16:creationId xmlns:a16="http://schemas.microsoft.com/office/drawing/2014/main" id="{B5C7710C-85CB-4E6C-98AE-6E22CB4F9A6D}"/>
              </a:ext>
            </a:extLst>
          </p:cNvPr>
          <p:cNvSpPr txBox="1"/>
          <p:nvPr/>
        </p:nvSpPr>
        <p:spPr>
          <a:xfrm>
            <a:off x="1428246" y="3158192"/>
            <a:ext cx="4132045" cy="2800767"/>
          </a:xfrm>
          <a:prstGeom prst="rect">
            <a:avLst/>
          </a:prstGeom>
          <a:noFill/>
        </p:spPr>
        <p:txBody>
          <a:bodyPr wrap="square" rtlCol="0">
            <a:spAutoFit/>
          </a:bodyPr>
          <a:lstStyle/>
          <a:p>
            <a:r>
              <a:rPr lang="en-US" sz="1600" dirty="0">
                <a:solidFill>
                  <a:schemeClr val="tx1">
                    <a:lumMod val="50000"/>
                    <a:lumOff val="50000"/>
                  </a:schemeClr>
                </a:solidFill>
                <a:latin typeface="Abadi Extra Light" panose="020B0204020104020204" pitchFamily="34" charset="0"/>
              </a:rPr>
              <a:t>The society we live in produces quickly and consumes quickly. For efficiency, machines make products in mass for cost reduction. It has become difficult to feel human warmth in the things we use since machines replaced human labor. Perhaps that’s the reason why people feel no attachment to things they buy and use. </a:t>
            </a:r>
            <a:r>
              <a:rPr lang="en-US" sz="1600" dirty="0" err="1">
                <a:solidFill>
                  <a:schemeClr val="tx1">
                    <a:lumMod val="50000"/>
                    <a:lumOff val="50000"/>
                  </a:schemeClr>
                </a:solidFill>
                <a:latin typeface="Abadi Extra Light" panose="020B0204020104020204" pitchFamily="34" charset="0"/>
              </a:rPr>
              <a:t>Granhand</a:t>
            </a:r>
            <a:r>
              <a:rPr lang="en-US" sz="1600" dirty="0">
                <a:solidFill>
                  <a:schemeClr val="tx1">
                    <a:lumMod val="50000"/>
                    <a:lumOff val="50000"/>
                  </a:schemeClr>
                </a:solidFill>
                <a:latin typeface="Abadi Extra Light" panose="020B0204020104020204" pitchFamily="34" charset="0"/>
              </a:rPr>
              <a:t> aims to depart from automation and consumerism and seeks to return to human warmth. We may be slow, we may be imperfect, but we want everyone to know our heart.</a:t>
            </a:r>
            <a:endParaRPr lang="en-US" sz="2000" b="1" dirty="0">
              <a:solidFill>
                <a:schemeClr val="tx1">
                  <a:lumMod val="50000"/>
                  <a:lumOff val="50000"/>
                </a:schemeClr>
              </a:solidFill>
              <a:latin typeface="Abadi Extra Light" panose="020B0204020104020204" pitchFamily="34" charset="0"/>
            </a:endParaRPr>
          </a:p>
        </p:txBody>
      </p:sp>
      <p:pic>
        <p:nvPicPr>
          <p:cNvPr id="3" name="Picture 2" descr="A close up of a logo&#10;&#10;Description generated with high confidence">
            <a:extLst>
              <a:ext uri="{FF2B5EF4-FFF2-40B4-BE49-F238E27FC236}">
                <a16:creationId xmlns:a16="http://schemas.microsoft.com/office/drawing/2014/main" id="{8DC9748D-D00F-4F8A-A5EF-E39E7FE98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065" y="2560666"/>
            <a:ext cx="4531057" cy="3398293"/>
          </a:xfrm>
          <a:prstGeom prst="rect">
            <a:avLst/>
          </a:prstGeom>
        </p:spPr>
      </p:pic>
    </p:spTree>
    <p:extLst>
      <p:ext uri="{BB962C8B-B14F-4D97-AF65-F5344CB8AC3E}">
        <p14:creationId xmlns:p14="http://schemas.microsoft.com/office/powerpoint/2010/main" val="277419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15038CE-2809-426D-8105-CA4256DA97A9}"/>
              </a:ext>
            </a:extLst>
          </p:cNvPr>
          <p:cNvSpPr/>
          <p:nvPr/>
        </p:nvSpPr>
        <p:spPr>
          <a:xfrm>
            <a:off x="1419010" y="1643752"/>
            <a:ext cx="9147385" cy="762575"/>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A985DC4A-FD88-4614-87FB-61679C0E8852}"/>
              </a:ext>
            </a:extLst>
          </p:cNvPr>
          <p:cNvSpPr txBox="1">
            <a:spLocks/>
          </p:cNvSpPr>
          <p:nvPr/>
        </p:nvSpPr>
        <p:spPr>
          <a:xfrm>
            <a:off x="-187177" y="64224"/>
            <a:ext cx="2974109" cy="88192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Agency FB" panose="020B0503020202020204" pitchFamily="34" charset="0"/>
                <a:cs typeface="Calibri" panose="020F0502020204030204" pitchFamily="34" charset="0"/>
              </a:rPr>
              <a:t>PERPRO.</a:t>
            </a:r>
          </a:p>
        </p:txBody>
      </p:sp>
      <p:sp>
        <p:nvSpPr>
          <p:cNvPr id="8" name="TextBox 7">
            <a:extLst>
              <a:ext uri="{FF2B5EF4-FFF2-40B4-BE49-F238E27FC236}">
                <a16:creationId xmlns:a16="http://schemas.microsoft.com/office/drawing/2014/main" id="{F0A84957-97BE-4B96-B582-323994B47FC8}"/>
              </a:ext>
            </a:extLst>
          </p:cNvPr>
          <p:cNvSpPr txBox="1"/>
          <p:nvPr/>
        </p:nvSpPr>
        <p:spPr>
          <a:xfrm>
            <a:off x="6988233" y="551512"/>
            <a:ext cx="3903889" cy="307777"/>
          </a:xfrm>
          <a:prstGeom prst="rect">
            <a:avLst/>
          </a:prstGeom>
          <a:noFill/>
        </p:spPr>
        <p:txBody>
          <a:bodyPr wrap="none" rtlCol="0">
            <a:spAutoFit/>
          </a:bodyPr>
          <a:lstStyle/>
          <a:p>
            <a:r>
              <a:rPr lang="en-US" sz="1400" dirty="0"/>
              <a:t>About            Project             Home            Perpro Lab.</a:t>
            </a:r>
          </a:p>
        </p:txBody>
      </p:sp>
      <p:grpSp>
        <p:nvGrpSpPr>
          <p:cNvPr id="13" name="Group 12">
            <a:extLst>
              <a:ext uri="{FF2B5EF4-FFF2-40B4-BE49-F238E27FC236}">
                <a16:creationId xmlns:a16="http://schemas.microsoft.com/office/drawing/2014/main" id="{68F81DA3-7889-4F70-BE83-B9DF2468EBB3}"/>
              </a:ext>
            </a:extLst>
          </p:cNvPr>
          <p:cNvGrpSpPr/>
          <p:nvPr/>
        </p:nvGrpSpPr>
        <p:grpSpPr>
          <a:xfrm>
            <a:off x="11160655" y="573777"/>
            <a:ext cx="252000" cy="252000"/>
            <a:chOff x="11216074" y="619293"/>
            <a:chExt cx="292368" cy="292368"/>
          </a:xfrm>
        </p:grpSpPr>
        <p:sp>
          <p:nvSpPr>
            <p:cNvPr id="9" name="Oval 8">
              <a:extLst>
                <a:ext uri="{FF2B5EF4-FFF2-40B4-BE49-F238E27FC236}">
                  <a16:creationId xmlns:a16="http://schemas.microsoft.com/office/drawing/2014/main" id="{A01F8E69-06DA-423C-9C5C-19658F2CF04E}"/>
                </a:ext>
              </a:extLst>
            </p:cNvPr>
            <p:cNvSpPr/>
            <p:nvPr/>
          </p:nvSpPr>
          <p:spPr>
            <a:xfrm>
              <a:off x="11216074" y="619293"/>
              <a:ext cx="216000" cy="216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573F1D-3E41-404F-884D-ED76EAA8BAE2}"/>
                </a:ext>
              </a:extLst>
            </p:cNvPr>
            <p:cNvCxnSpPr>
              <a:cxnSpLocks/>
              <a:stCxn id="9" idx="5"/>
            </p:cNvCxnSpPr>
            <p:nvPr/>
          </p:nvCxnSpPr>
          <p:spPr>
            <a:xfrm>
              <a:off x="11400442" y="803661"/>
              <a:ext cx="108000" cy="1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9135CB91-A855-437A-B4CC-71BB3A6553D8}"/>
              </a:ext>
            </a:extLst>
          </p:cNvPr>
          <p:cNvSpPr txBox="1"/>
          <p:nvPr/>
        </p:nvSpPr>
        <p:spPr>
          <a:xfrm>
            <a:off x="1419010" y="1698229"/>
            <a:ext cx="1125565" cy="707886"/>
          </a:xfrm>
          <a:prstGeom prst="rect">
            <a:avLst/>
          </a:prstGeom>
          <a:noFill/>
        </p:spPr>
        <p:txBody>
          <a:bodyPr wrap="none" rtlCol="0">
            <a:spAutoFit/>
          </a:bodyPr>
          <a:lstStyle/>
          <a:p>
            <a:r>
              <a:rPr lang="en-US" altLang="ko-KR" sz="4000" b="1" dirty="0">
                <a:solidFill>
                  <a:schemeClr val="tx1">
                    <a:lumMod val="50000"/>
                    <a:lumOff val="50000"/>
                  </a:schemeClr>
                </a:solidFill>
                <a:latin typeface="Abadi Extra Light" panose="020B0204020104020204" pitchFamily="34" charset="0"/>
              </a:rPr>
              <a:t>Start</a:t>
            </a:r>
            <a:endParaRPr lang="en-US" sz="4000" b="1" dirty="0">
              <a:solidFill>
                <a:schemeClr val="tx1">
                  <a:lumMod val="50000"/>
                  <a:lumOff val="50000"/>
                </a:schemeClr>
              </a:solidFill>
              <a:latin typeface="Abadi Extra Light" panose="020B0204020104020204" pitchFamily="34" charset="0"/>
            </a:endParaRPr>
          </a:p>
        </p:txBody>
      </p:sp>
      <p:sp>
        <p:nvSpPr>
          <p:cNvPr id="14" name="TextBox 13">
            <a:extLst>
              <a:ext uri="{FF2B5EF4-FFF2-40B4-BE49-F238E27FC236}">
                <a16:creationId xmlns:a16="http://schemas.microsoft.com/office/drawing/2014/main" id="{1CB1C9B1-DD40-4710-9230-960EA04EA587}"/>
              </a:ext>
            </a:extLst>
          </p:cNvPr>
          <p:cNvSpPr txBox="1"/>
          <p:nvPr/>
        </p:nvSpPr>
        <p:spPr>
          <a:xfrm>
            <a:off x="1428246" y="2456246"/>
            <a:ext cx="2869953" cy="461665"/>
          </a:xfrm>
          <a:prstGeom prst="rect">
            <a:avLst/>
          </a:prstGeom>
          <a:noFill/>
        </p:spPr>
        <p:txBody>
          <a:bodyPr wrap="none" rtlCol="0">
            <a:spAutoFit/>
          </a:bodyPr>
          <a:lstStyle/>
          <a:p>
            <a:r>
              <a:rPr lang="en-US" altLang="ko-KR" sz="2400" b="1" dirty="0">
                <a:solidFill>
                  <a:schemeClr val="tx1">
                    <a:lumMod val="75000"/>
                    <a:lumOff val="25000"/>
                  </a:schemeClr>
                </a:solidFill>
                <a:latin typeface="Abadi Extra Light" panose="020B0204020104020204" pitchFamily="34" charset="0"/>
              </a:rPr>
              <a:t>Make your own project</a:t>
            </a:r>
            <a:endParaRPr lang="en-US" sz="2400" b="1" dirty="0">
              <a:solidFill>
                <a:schemeClr val="tx1">
                  <a:lumMod val="75000"/>
                  <a:lumOff val="25000"/>
                </a:schemeClr>
              </a:solidFill>
              <a:latin typeface="Abadi Extra Light" panose="020B0204020104020204" pitchFamily="34" charset="0"/>
            </a:endParaRPr>
          </a:p>
        </p:txBody>
      </p:sp>
      <p:sp>
        <p:nvSpPr>
          <p:cNvPr id="15" name="TextBox 14">
            <a:extLst>
              <a:ext uri="{FF2B5EF4-FFF2-40B4-BE49-F238E27FC236}">
                <a16:creationId xmlns:a16="http://schemas.microsoft.com/office/drawing/2014/main" id="{B5C7710C-85CB-4E6C-98AE-6E22CB4F9A6D}"/>
              </a:ext>
            </a:extLst>
          </p:cNvPr>
          <p:cNvSpPr txBox="1"/>
          <p:nvPr/>
        </p:nvSpPr>
        <p:spPr>
          <a:xfrm>
            <a:off x="1428246" y="3158192"/>
            <a:ext cx="4132045" cy="2800767"/>
          </a:xfrm>
          <a:prstGeom prst="rect">
            <a:avLst/>
          </a:prstGeom>
          <a:noFill/>
        </p:spPr>
        <p:txBody>
          <a:bodyPr wrap="square" rtlCol="0">
            <a:spAutoFit/>
          </a:bodyPr>
          <a:lstStyle/>
          <a:p>
            <a:r>
              <a:rPr lang="en-US" sz="1600" dirty="0">
                <a:solidFill>
                  <a:schemeClr val="tx1">
                    <a:lumMod val="50000"/>
                    <a:lumOff val="50000"/>
                  </a:schemeClr>
                </a:solidFill>
                <a:latin typeface="Abadi Extra Light" panose="020B0204020104020204" pitchFamily="34" charset="0"/>
              </a:rPr>
              <a:t>The society we live in produces quickly and consumes quickly. For efficiency, machines make products in mass for cost reduction. It has become difficult to feel human warmth in the things we use since machines replaced human labor. Perhaps that’s the reason why people feel no attachment to things they buy and use. </a:t>
            </a:r>
            <a:r>
              <a:rPr lang="en-US" sz="1600" dirty="0" err="1">
                <a:solidFill>
                  <a:schemeClr val="tx1">
                    <a:lumMod val="50000"/>
                    <a:lumOff val="50000"/>
                  </a:schemeClr>
                </a:solidFill>
                <a:latin typeface="Abadi Extra Light" panose="020B0204020104020204" pitchFamily="34" charset="0"/>
              </a:rPr>
              <a:t>Granhand</a:t>
            </a:r>
            <a:r>
              <a:rPr lang="en-US" sz="1600" dirty="0">
                <a:solidFill>
                  <a:schemeClr val="tx1">
                    <a:lumMod val="50000"/>
                    <a:lumOff val="50000"/>
                  </a:schemeClr>
                </a:solidFill>
                <a:latin typeface="Abadi Extra Light" panose="020B0204020104020204" pitchFamily="34" charset="0"/>
              </a:rPr>
              <a:t> aims to depart from automation and consumerism and seeks to return to human warmth. We may be slow, we may be imperfect, but we want everyone to know our heart.</a:t>
            </a:r>
            <a:endParaRPr lang="en-US" sz="2000" b="1" dirty="0">
              <a:solidFill>
                <a:schemeClr val="tx1">
                  <a:lumMod val="50000"/>
                  <a:lumOff val="50000"/>
                </a:schemeClr>
              </a:solidFill>
              <a:latin typeface="Abadi Extra Light" panose="020B0204020104020204" pitchFamily="34" charset="0"/>
            </a:endParaRPr>
          </a:p>
        </p:txBody>
      </p:sp>
      <p:pic>
        <p:nvPicPr>
          <p:cNvPr id="3" name="Picture 2" descr="A close up of a logo&#10;&#10;Description generated with high confidence">
            <a:extLst>
              <a:ext uri="{FF2B5EF4-FFF2-40B4-BE49-F238E27FC236}">
                <a16:creationId xmlns:a16="http://schemas.microsoft.com/office/drawing/2014/main" id="{8DC9748D-D00F-4F8A-A5EF-E39E7FE98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065" y="2560666"/>
            <a:ext cx="4531057" cy="3398293"/>
          </a:xfrm>
          <a:prstGeom prst="rect">
            <a:avLst/>
          </a:prstGeom>
        </p:spPr>
      </p:pic>
    </p:spTree>
    <p:extLst>
      <p:ext uri="{BB962C8B-B14F-4D97-AF65-F5344CB8AC3E}">
        <p14:creationId xmlns:p14="http://schemas.microsoft.com/office/powerpoint/2010/main" val="5909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85DC4A-FD88-4614-87FB-61679C0E8852}"/>
              </a:ext>
            </a:extLst>
          </p:cNvPr>
          <p:cNvSpPr txBox="1">
            <a:spLocks/>
          </p:cNvSpPr>
          <p:nvPr/>
        </p:nvSpPr>
        <p:spPr>
          <a:xfrm>
            <a:off x="-187177" y="64224"/>
            <a:ext cx="2974109" cy="88192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Agency FB" panose="020B0503020202020204" pitchFamily="34" charset="0"/>
                <a:cs typeface="Calibri" panose="020F0502020204030204" pitchFamily="34" charset="0"/>
              </a:rPr>
              <a:t>PERPRO.</a:t>
            </a:r>
          </a:p>
        </p:txBody>
      </p:sp>
      <p:sp>
        <p:nvSpPr>
          <p:cNvPr id="8" name="TextBox 7">
            <a:extLst>
              <a:ext uri="{FF2B5EF4-FFF2-40B4-BE49-F238E27FC236}">
                <a16:creationId xmlns:a16="http://schemas.microsoft.com/office/drawing/2014/main" id="{F0A84957-97BE-4B96-B582-323994B47FC8}"/>
              </a:ext>
            </a:extLst>
          </p:cNvPr>
          <p:cNvSpPr txBox="1"/>
          <p:nvPr/>
        </p:nvSpPr>
        <p:spPr>
          <a:xfrm>
            <a:off x="6988233" y="551512"/>
            <a:ext cx="3903889" cy="307777"/>
          </a:xfrm>
          <a:prstGeom prst="rect">
            <a:avLst/>
          </a:prstGeom>
          <a:noFill/>
        </p:spPr>
        <p:txBody>
          <a:bodyPr wrap="none" rtlCol="0">
            <a:spAutoFit/>
          </a:bodyPr>
          <a:lstStyle/>
          <a:p>
            <a:r>
              <a:rPr lang="en-US" sz="1400" dirty="0"/>
              <a:t>About            Project             Home            Perpro Lab.</a:t>
            </a:r>
          </a:p>
        </p:txBody>
      </p:sp>
      <p:grpSp>
        <p:nvGrpSpPr>
          <p:cNvPr id="13" name="Group 12">
            <a:extLst>
              <a:ext uri="{FF2B5EF4-FFF2-40B4-BE49-F238E27FC236}">
                <a16:creationId xmlns:a16="http://schemas.microsoft.com/office/drawing/2014/main" id="{68F81DA3-7889-4F70-BE83-B9DF2468EBB3}"/>
              </a:ext>
            </a:extLst>
          </p:cNvPr>
          <p:cNvGrpSpPr/>
          <p:nvPr/>
        </p:nvGrpSpPr>
        <p:grpSpPr>
          <a:xfrm>
            <a:off x="11160655" y="573777"/>
            <a:ext cx="252000" cy="252000"/>
            <a:chOff x="11216074" y="619293"/>
            <a:chExt cx="292368" cy="292368"/>
          </a:xfrm>
        </p:grpSpPr>
        <p:sp>
          <p:nvSpPr>
            <p:cNvPr id="9" name="Oval 8">
              <a:extLst>
                <a:ext uri="{FF2B5EF4-FFF2-40B4-BE49-F238E27FC236}">
                  <a16:creationId xmlns:a16="http://schemas.microsoft.com/office/drawing/2014/main" id="{A01F8E69-06DA-423C-9C5C-19658F2CF04E}"/>
                </a:ext>
              </a:extLst>
            </p:cNvPr>
            <p:cNvSpPr/>
            <p:nvPr/>
          </p:nvSpPr>
          <p:spPr>
            <a:xfrm>
              <a:off x="11216074" y="619293"/>
              <a:ext cx="216000" cy="216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573F1D-3E41-404F-884D-ED76EAA8BAE2}"/>
                </a:ext>
              </a:extLst>
            </p:cNvPr>
            <p:cNvCxnSpPr>
              <a:cxnSpLocks/>
              <a:stCxn id="9" idx="5"/>
            </p:cNvCxnSpPr>
            <p:nvPr/>
          </p:nvCxnSpPr>
          <p:spPr>
            <a:xfrm>
              <a:off x="11400442" y="803661"/>
              <a:ext cx="108000" cy="1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9135CB91-A855-437A-B4CC-71BB3A6553D8}"/>
              </a:ext>
            </a:extLst>
          </p:cNvPr>
          <p:cNvSpPr txBox="1"/>
          <p:nvPr/>
        </p:nvSpPr>
        <p:spPr>
          <a:xfrm>
            <a:off x="1419010" y="1698229"/>
            <a:ext cx="1521250" cy="707886"/>
          </a:xfrm>
          <a:prstGeom prst="rect">
            <a:avLst/>
          </a:prstGeom>
          <a:noFill/>
        </p:spPr>
        <p:txBody>
          <a:bodyPr wrap="none" rtlCol="0">
            <a:spAutoFit/>
          </a:bodyPr>
          <a:lstStyle/>
          <a:p>
            <a:r>
              <a:rPr lang="en-US" altLang="ko-KR" sz="4000" b="1" dirty="0">
                <a:solidFill>
                  <a:schemeClr val="tx1">
                    <a:lumMod val="50000"/>
                    <a:lumOff val="50000"/>
                  </a:schemeClr>
                </a:solidFill>
                <a:latin typeface="Abadi Extra Light" panose="020B0204020104020204" pitchFamily="34" charset="0"/>
              </a:rPr>
              <a:t>Project</a:t>
            </a:r>
            <a:endParaRPr lang="en-US" sz="4000" b="1" dirty="0">
              <a:solidFill>
                <a:schemeClr val="tx1">
                  <a:lumMod val="50000"/>
                  <a:lumOff val="50000"/>
                </a:schemeClr>
              </a:solidFill>
              <a:latin typeface="Abadi Extra Light" panose="020B0204020104020204" pitchFamily="34" charset="0"/>
            </a:endParaRPr>
          </a:p>
        </p:txBody>
      </p:sp>
      <p:sp>
        <p:nvSpPr>
          <p:cNvPr id="14" name="TextBox 13">
            <a:extLst>
              <a:ext uri="{FF2B5EF4-FFF2-40B4-BE49-F238E27FC236}">
                <a16:creationId xmlns:a16="http://schemas.microsoft.com/office/drawing/2014/main" id="{1CB1C9B1-DD40-4710-9230-960EA04EA587}"/>
              </a:ext>
            </a:extLst>
          </p:cNvPr>
          <p:cNvSpPr txBox="1"/>
          <p:nvPr/>
        </p:nvSpPr>
        <p:spPr>
          <a:xfrm>
            <a:off x="1412844" y="2457433"/>
            <a:ext cx="5213928" cy="369332"/>
          </a:xfrm>
          <a:prstGeom prst="rect">
            <a:avLst/>
          </a:prstGeom>
          <a:noFill/>
        </p:spPr>
        <p:txBody>
          <a:bodyPr wrap="none" rtlCol="0">
            <a:spAutoFit/>
          </a:bodyPr>
          <a:lstStyle/>
          <a:p>
            <a:r>
              <a:rPr lang="en-US" dirty="0">
                <a:latin typeface="+mj-lt"/>
              </a:rPr>
              <a:t>You have 3 perpros in progress and 1 finished perpros.</a:t>
            </a:r>
            <a:endParaRPr lang="en-US" sz="2400" b="1" dirty="0">
              <a:solidFill>
                <a:schemeClr val="tx1">
                  <a:lumMod val="75000"/>
                  <a:lumOff val="25000"/>
                </a:schemeClr>
              </a:solidFill>
              <a:latin typeface="+mj-lt"/>
            </a:endParaRPr>
          </a:p>
        </p:txBody>
      </p:sp>
      <p:sp>
        <p:nvSpPr>
          <p:cNvPr id="17" name="Isosceles Triangle 16">
            <a:extLst>
              <a:ext uri="{FF2B5EF4-FFF2-40B4-BE49-F238E27FC236}">
                <a16:creationId xmlns:a16="http://schemas.microsoft.com/office/drawing/2014/main" id="{56521285-FD56-47EC-885A-3B8D39B6A14C}"/>
              </a:ext>
            </a:extLst>
          </p:cNvPr>
          <p:cNvSpPr/>
          <p:nvPr/>
        </p:nvSpPr>
        <p:spPr>
          <a:xfrm>
            <a:off x="1151330" y="3217139"/>
            <a:ext cx="2654226" cy="2614212"/>
          </a:xfrm>
          <a:prstGeom prst="triangle">
            <a:avLst/>
          </a:prstGeom>
          <a:solidFill>
            <a:schemeClr val="bg1"/>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265DD070-BE20-42D1-8BF6-BBEB4B4849A5}"/>
              </a:ext>
            </a:extLst>
          </p:cNvPr>
          <p:cNvSpPr/>
          <p:nvPr/>
        </p:nvSpPr>
        <p:spPr>
          <a:xfrm rot="10800000">
            <a:off x="2644871" y="3217139"/>
            <a:ext cx="2654226" cy="2614212"/>
          </a:xfrm>
          <a:prstGeom prst="triangle">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vert="vert270" rtlCol="0" anchor="ctr"/>
          <a:lstStyle/>
          <a:p>
            <a:pPr algn="ctr"/>
            <a:endParaRPr lang="en-US" dirty="0"/>
          </a:p>
        </p:txBody>
      </p:sp>
      <p:sp>
        <p:nvSpPr>
          <p:cNvPr id="19" name="Isosceles Triangle 18">
            <a:extLst>
              <a:ext uri="{FF2B5EF4-FFF2-40B4-BE49-F238E27FC236}">
                <a16:creationId xmlns:a16="http://schemas.microsoft.com/office/drawing/2014/main" id="{98714BFA-1042-497A-9C61-11858FC09EF4}"/>
              </a:ext>
            </a:extLst>
          </p:cNvPr>
          <p:cNvSpPr/>
          <p:nvPr/>
        </p:nvSpPr>
        <p:spPr>
          <a:xfrm>
            <a:off x="4121399" y="3217139"/>
            <a:ext cx="2654226" cy="2614212"/>
          </a:xfrm>
          <a:prstGeom prst="triangle">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0" name="Isosceles Triangle 19">
            <a:extLst>
              <a:ext uri="{FF2B5EF4-FFF2-40B4-BE49-F238E27FC236}">
                <a16:creationId xmlns:a16="http://schemas.microsoft.com/office/drawing/2014/main" id="{AE0AE780-6588-46EF-BD5A-F6F875D0EFB7}"/>
              </a:ext>
            </a:extLst>
          </p:cNvPr>
          <p:cNvSpPr/>
          <p:nvPr/>
        </p:nvSpPr>
        <p:spPr>
          <a:xfrm rot="10800000">
            <a:off x="5614940" y="3217139"/>
            <a:ext cx="2654226" cy="2614212"/>
          </a:xfrm>
          <a:prstGeom prst="triangle">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vert="vert270" rtlCol="0" anchor="ctr"/>
          <a:lstStyle/>
          <a:p>
            <a:pPr algn="ctr"/>
            <a:endParaRPr lang="en-US" dirty="0"/>
          </a:p>
        </p:txBody>
      </p:sp>
      <p:sp>
        <p:nvSpPr>
          <p:cNvPr id="21" name="Isosceles Triangle 20">
            <a:extLst>
              <a:ext uri="{FF2B5EF4-FFF2-40B4-BE49-F238E27FC236}">
                <a16:creationId xmlns:a16="http://schemas.microsoft.com/office/drawing/2014/main" id="{E1603F46-B83B-4D02-B7F2-B06F10DDEEC7}"/>
              </a:ext>
            </a:extLst>
          </p:cNvPr>
          <p:cNvSpPr/>
          <p:nvPr/>
        </p:nvSpPr>
        <p:spPr>
          <a:xfrm>
            <a:off x="7091467" y="3217139"/>
            <a:ext cx="2654226" cy="2614212"/>
          </a:xfrm>
          <a:prstGeom prst="triangle">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2" name="Isosceles Triangle 21">
            <a:extLst>
              <a:ext uri="{FF2B5EF4-FFF2-40B4-BE49-F238E27FC236}">
                <a16:creationId xmlns:a16="http://schemas.microsoft.com/office/drawing/2014/main" id="{7DAF2C58-3159-44E1-812D-225C9969D02D}"/>
              </a:ext>
            </a:extLst>
          </p:cNvPr>
          <p:cNvSpPr/>
          <p:nvPr/>
        </p:nvSpPr>
        <p:spPr>
          <a:xfrm rot="10800000">
            <a:off x="8585008" y="3217139"/>
            <a:ext cx="2654226" cy="2614212"/>
          </a:xfrm>
          <a:prstGeom prst="triangle">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vert="vert270" rtlCol="0" anchor="ctr"/>
          <a:lstStyle/>
          <a:p>
            <a:pPr algn="ctr"/>
            <a:endParaRPr lang="en-US" dirty="0"/>
          </a:p>
        </p:txBody>
      </p:sp>
      <p:grpSp>
        <p:nvGrpSpPr>
          <p:cNvPr id="4" name="Group 3">
            <a:extLst>
              <a:ext uri="{FF2B5EF4-FFF2-40B4-BE49-F238E27FC236}">
                <a16:creationId xmlns:a16="http://schemas.microsoft.com/office/drawing/2014/main" id="{03428B8B-E37A-4E2A-9F37-F94CFB3F172D}"/>
              </a:ext>
            </a:extLst>
          </p:cNvPr>
          <p:cNvGrpSpPr/>
          <p:nvPr/>
        </p:nvGrpSpPr>
        <p:grpSpPr>
          <a:xfrm>
            <a:off x="1496404" y="5033140"/>
            <a:ext cx="1856509" cy="473985"/>
            <a:chOff x="1496404" y="5033140"/>
            <a:chExt cx="1856509" cy="473985"/>
          </a:xfrm>
        </p:grpSpPr>
        <p:sp>
          <p:nvSpPr>
            <p:cNvPr id="2" name="TextBox 1">
              <a:extLst>
                <a:ext uri="{FF2B5EF4-FFF2-40B4-BE49-F238E27FC236}">
                  <a16:creationId xmlns:a16="http://schemas.microsoft.com/office/drawing/2014/main" id="{6A8A5BDA-02EA-4003-ACF1-DA4C6407F7AF}"/>
                </a:ext>
              </a:extLst>
            </p:cNvPr>
            <p:cNvSpPr txBox="1"/>
            <p:nvPr/>
          </p:nvSpPr>
          <p:spPr>
            <a:xfrm>
              <a:off x="1496404" y="5199348"/>
              <a:ext cx="1856509" cy="307777"/>
            </a:xfrm>
            <a:prstGeom prst="rect">
              <a:avLst/>
            </a:prstGeom>
            <a:noFill/>
          </p:spPr>
          <p:txBody>
            <a:bodyPr wrap="square" rtlCol="0">
              <a:spAutoFit/>
            </a:bodyPr>
            <a:lstStyle/>
            <a:p>
              <a:pPr algn="ctr"/>
              <a:r>
                <a:rPr lang="en-US" sz="1400" dirty="0">
                  <a:latin typeface="+mj-lt"/>
                </a:rPr>
                <a:t>Web development</a:t>
              </a:r>
            </a:p>
          </p:txBody>
        </p:sp>
        <p:sp>
          <p:nvSpPr>
            <p:cNvPr id="23" name="TextBox 22">
              <a:extLst>
                <a:ext uri="{FF2B5EF4-FFF2-40B4-BE49-F238E27FC236}">
                  <a16:creationId xmlns:a16="http://schemas.microsoft.com/office/drawing/2014/main" id="{290DD737-FCAB-46B4-AC06-B3E76214F99C}"/>
                </a:ext>
              </a:extLst>
            </p:cNvPr>
            <p:cNvSpPr txBox="1"/>
            <p:nvPr/>
          </p:nvSpPr>
          <p:spPr>
            <a:xfrm>
              <a:off x="2075363" y="5033140"/>
              <a:ext cx="673582" cy="276999"/>
            </a:xfrm>
            <a:prstGeom prst="rect">
              <a:avLst/>
            </a:prstGeom>
            <a:noFill/>
          </p:spPr>
          <p:txBody>
            <a:bodyPr wrap="none" rtlCol="0">
              <a:spAutoFit/>
            </a:bodyPr>
            <a:lstStyle/>
            <a:p>
              <a:r>
                <a:rPr lang="en-US" sz="1200" dirty="0">
                  <a:solidFill>
                    <a:schemeClr val="tx1">
                      <a:lumMod val="50000"/>
                      <a:lumOff val="50000"/>
                    </a:schemeClr>
                  </a:solidFill>
                  <a:latin typeface="+mj-lt"/>
                </a:rPr>
                <a:t>finished</a:t>
              </a:r>
            </a:p>
          </p:txBody>
        </p:sp>
      </p:grpSp>
      <p:grpSp>
        <p:nvGrpSpPr>
          <p:cNvPr id="24" name="Group 23">
            <a:extLst>
              <a:ext uri="{FF2B5EF4-FFF2-40B4-BE49-F238E27FC236}">
                <a16:creationId xmlns:a16="http://schemas.microsoft.com/office/drawing/2014/main" id="{28014289-E5C4-4585-A4F0-FD081B7BEE65}"/>
              </a:ext>
            </a:extLst>
          </p:cNvPr>
          <p:cNvGrpSpPr/>
          <p:nvPr/>
        </p:nvGrpSpPr>
        <p:grpSpPr>
          <a:xfrm>
            <a:off x="3048605" y="3362116"/>
            <a:ext cx="1856509" cy="520165"/>
            <a:chOff x="1496404" y="5033140"/>
            <a:chExt cx="1856509" cy="520165"/>
          </a:xfrm>
        </p:grpSpPr>
        <p:sp>
          <p:nvSpPr>
            <p:cNvPr id="25" name="TextBox 24">
              <a:extLst>
                <a:ext uri="{FF2B5EF4-FFF2-40B4-BE49-F238E27FC236}">
                  <a16:creationId xmlns:a16="http://schemas.microsoft.com/office/drawing/2014/main" id="{9EF10A15-A3BF-4548-964E-A8FB5B7B33B7}"/>
                </a:ext>
              </a:extLst>
            </p:cNvPr>
            <p:cNvSpPr txBox="1"/>
            <p:nvPr/>
          </p:nvSpPr>
          <p:spPr>
            <a:xfrm>
              <a:off x="1496404" y="5245528"/>
              <a:ext cx="1856509" cy="307777"/>
            </a:xfrm>
            <a:prstGeom prst="rect">
              <a:avLst/>
            </a:prstGeom>
            <a:noFill/>
          </p:spPr>
          <p:txBody>
            <a:bodyPr wrap="square" rtlCol="0">
              <a:spAutoFit/>
            </a:bodyPr>
            <a:lstStyle/>
            <a:p>
              <a:pPr algn="ctr"/>
              <a:r>
                <a:rPr lang="en-US" sz="1400" dirty="0">
                  <a:latin typeface="+mj-lt"/>
                </a:rPr>
                <a:t>Suggesting Emoticon</a:t>
              </a:r>
            </a:p>
          </p:txBody>
        </p:sp>
        <p:sp>
          <p:nvSpPr>
            <p:cNvPr id="26" name="TextBox 25">
              <a:extLst>
                <a:ext uri="{FF2B5EF4-FFF2-40B4-BE49-F238E27FC236}">
                  <a16:creationId xmlns:a16="http://schemas.microsoft.com/office/drawing/2014/main" id="{97A5891D-E23B-49D2-A2D5-E2C15B368FC5}"/>
                </a:ext>
              </a:extLst>
            </p:cNvPr>
            <p:cNvSpPr txBox="1"/>
            <p:nvPr/>
          </p:nvSpPr>
          <p:spPr>
            <a:xfrm>
              <a:off x="2075363" y="5033140"/>
              <a:ext cx="863891" cy="276999"/>
            </a:xfrm>
            <a:prstGeom prst="rect">
              <a:avLst/>
            </a:prstGeom>
            <a:noFill/>
          </p:spPr>
          <p:txBody>
            <a:bodyPr wrap="none" rtlCol="0">
              <a:spAutoFit/>
            </a:bodyPr>
            <a:lstStyle/>
            <a:p>
              <a:r>
                <a:rPr lang="en-US" sz="1200" dirty="0">
                  <a:solidFill>
                    <a:schemeClr val="tx1">
                      <a:lumMod val="50000"/>
                      <a:lumOff val="50000"/>
                    </a:schemeClr>
                  </a:solidFill>
                  <a:latin typeface="+mj-lt"/>
                </a:rPr>
                <a:t>In progress</a:t>
              </a:r>
            </a:p>
          </p:txBody>
        </p:sp>
      </p:grpSp>
      <p:grpSp>
        <p:nvGrpSpPr>
          <p:cNvPr id="41" name="Group 40">
            <a:extLst>
              <a:ext uri="{FF2B5EF4-FFF2-40B4-BE49-F238E27FC236}">
                <a16:creationId xmlns:a16="http://schemas.microsoft.com/office/drawing/2014/main" id="{D0D4773A-E414-403C-B279-7922395E4742}"/>
              </a:ext>
            </a:extLst>
          </p:cNvPr>
          <p:cNvGrpSpPr/>
          <p:nvPr/>
        </p:nvGrpSpPr>
        <p:grpSpPr>
          <a:xfrm>
            <a:off x="4470514" y="5033140"/>
            <a:ext cx="1856509" cy="689428"/>
            <a:chOff x="1496404" y="5033140"/>
            <a:chExt cx="1856509" cy="689428"/>
          </a:xfrm>
        </p:grpSpPr>
        <p:sp>
          <p:nvSpPr>
            <p:cNvPr id="42" name="TextBox 41">
              <a:extLst>
                <a:ext uri="{FF2B5EF4-FFF2-40B4-BE49-F238E27FC236}">
                  <a16:creationId xmlns:a16="http://schemas.microsoft.com/office/drawing/2014/main" id="{1C9250E5-B7AC-4890-8EA5-3BB048258102}"/>
                </a:ext>
              </a:extLst>
            </p:cNvPr>
            <p:cNvSpPr txBox="1"/>
            <p:nvPr/>
          </p:nvSpPr>
          <p:spPr>
            <a:xfrm>
              <a:off x="1496404" y="5199348"/>
              <a:ext cx="1856509" cy="523220"/>
            </a:xfrm>
            <a:prstGeom prst="rect">
              <a:avLst/>
            </a:prstGeom>
            <a:noFill/>
          </p:spPr>
          <p:txBody>
            <a:bodyPr wrap="square" rtlCol="0">
              <a:spAutoFit/>
            </a:bodyPr>
            <a:lstStyle/>
            <a:p>
              <a:pPr algn="ctr"/>
              <a:r>
                <a:rPr lang="en-US" sz="1400" dirty="0">
                  <a:latin typeface="+mj-lt"/>
                </a:rPr>
                <a:t>Living for a month</a:t>
              </a:r>
              <a:br>
                <a:rPr lang="en-US" sz="1400" dirty="0">
                  <a:latin typeface="+mj-lt"/>
                </a:rPr>
              </a:br>
              <a:r>
                <a:rPr lang="en-US" sz="1400" dirty="0">
                  <a:latin typeface="+mj-lt"/>
                </a:rPr>
                <a:t>with 1.2M Won</a:t>
              </a:r>
            </a:p>
          </p:txBody>
        </p:sp>
        <p:sp>
          <p:nvSpPr>
            <p:cNvPr id="43" name="TextBox 42">
              <a:extLst>
                <a:ext uri="{FF2B5EF4-FFF2-40B4-BE49-F238E27FC236}">
                  <a16:creationId xmlns:a16="http://schemas.microsoft.com/office/drawing/2014/main" id="{073501A6-ABAC-4F0E-8ED1-2676A66D0979}"/>
                </a:ext>
              </a:extLst>
            </p:cNvPr>
            <p:cNvSpPr txBox="1"/>
            <p:nvPr/>
          </p:nvSpPr>
          <p:spPr>
            <a:xfrm>
              <a:off x="2075363" y="5033140"/>
              <a:ext cx="863891" cy="276999"/>
            </a:xfrm>
            <a:prstGeom prst="rect">
              <a:avLst/>
            </a:prstGeom>
            <a:noFill/>
          </p:spPr>
          <p:txBody>
            <a:bodyPr wrap="none" rtlCol="0">
              <a:spAutoFit/>
            </a:bodyPr>
            <a:lstStyle/>
            <a:p>
              <a:r>
                <a:rPr lang="en-US" sz="1200" dirty="0">
                  <a:solidFill>
                    <a:schemeClr val="tx1">
                      <a:lumMod val="50000"/>
                      <a:lumOff val="50000"/>
                    </a:schemeClr>
                  </a:solidFill>
                  <a:latin typeface="+mj-lt"/>
                </a:rPr>
                <a:t>In progress</a:t>
              </a:r>
            </a:p>
          </p:txBody>
        </p:sp>
      </p:grpSp>
      <p:grpSp>
        <p:nvGrpSpPr>
          <p:cNvPr id="44" name="Group 43">
            <a:extLst>
              <a:ext uri="{FF2B5EF4-FFF2-40B4-BE49-F238E27FC236}">
                <a16:creationId xmlns:a16="http://schemas.microsoft.com/office/drawing/2014/main" id="{1ED3B65B-2DB1-49E9-AFA0-AC0AA9129E81}"/>
              </a:ext>
            </a:extLst>
          </p:cNvPr>
          <p:cNvGrpSpPr/>
          <p:nvPr/>
        </p:nvGrpSpPr>
        <p:grpSpPr>
          <a:xfrm>
            <a:off x="6022715" y="3362116"/>
            <a:ext cx="1856509" cy="520165"/>
            <a:chOff x="1496404" y="5033140"/>
            <a:chExt cx="1856509" cy="520165"/>
          </a:xfrm>
        </p:grpSpPr>
        <p:sp>
          <p:nvSpPr>
            <p:cNvPr id="45" name="TextBox 44">
              <a:extLst>
                <a:ext uri="{FF2B5EF4-FFF2-40B4-BE49-F238E27FC236}">
                  <a16:creationId xmlns:a16="http://schemas.microsoft.com/office/drawing/2014/main" id="{C1145A15-2B4D-4E9F-8D8C-041E87E4FB9E}"/>
                </a:ext>
              </a:extLst>
            </p:cNvPr>
            <p:cNvSpPr txBox="1"/>
            <p:nvPr/>
          </p:nvSpPr>
          <p:spPr>
            <a:xfrm>
              <a:off x="1496404" y="5245528"/>
              <a:ext cx="1856509" cy="307777"/>
            </a:xfrm>
            <a:prstGeom prst="rect">
              <a:avLst/>
            </a:prstGeom>
            <a:noFill/>
          </p:spPr>
          <p:txBody>
            <a:bodyPr wrap="square" rtlCol="0">
              <a:spAutoFit/>
            </a:bodyPr>
            <a:lstStyle/>
            <a:p>
              <a:pPr algn="ctr"/>
              <a:r>
                <a:rPr lang="en-US" sz="1400" dirty="0">
                  <a:latin typeface="+mj-lt"/>
                </a:rPr>
                <a:t>Everyday Cooking</a:t>
              </a:r>
            </a:p>
          </p:txBody>
        </p:sp>
        <p:sp>
          <p:nvSpPr>
            <p:cNvPr id="46" name="TextBox 45">
              <a:extLst>
                <a:ext uri="{FF2B5EF4-FFF2-40B4-BE49-F238E27FC236}">
                  <a16:creationId xmlns:a16="http://schemas.microsoft.com/office/drawing/2014/main" id="{C280FBF4-E404-4E4E-A1A5-7C75731B1540}"/>
                </a:ext>
              </a:extLst>
            </p:cNvPr>
            <p:cNvSpPr txBox="1"/>
            <p:nvPr/>
          </p:nvSpPr>
          <p:spPr>
            <a:xfrm>
              <a:off x="2075363" y="5033140"/>
              <a:ext cx="863891" cy="276999"/>
            </a:xfrm>
            <a:prstGeom prst="rect">
              <a:avLst/>
            </a:prstGeom>
            <a:noFill/>
          </p:spPr>
          <p:txBody>
            <a:bodyPr wrap="none" rtlCol="0">
              <a:spAutoFit/>
            </a:bodyPr>
            <a:lstStyle/>
            <a:p>
              <a:r>
                <a:rPr lang="en-US" sz="1200" dirty="0">
                  <a:solidFill>
                    <a:schemeClr val="tx1">
                      <a:lumMod val="50000"/>
                      <a:lumOff val="50000"/>
                    </a:schemeClr>
                  </a:solidFill>
                  <a:latin typeface="+mj-lt"/>
                </a:rPr>
                <a:t>In progress</a:t>
              </a:r>
            </a:p>
          </p:txBody>
        </p:sp>
      </p:grpSp>
      <p:grpSp>
        <p:nvGrpSpPr>
          <p:cNvPr id="47" name="Group 46">
            <a:extLst>
              <a:ext uri="{FF2B5EF4-FFF2-40B4-BE49-F238E27FC236}">
                <a16:creationId xmlns:a16="http://schemas.microsoft.com/office/drawing/2014/main" id="{75BBC728-0B8C-4034-B9EA-96F8432B4D35}"/>
              </a:ext>
            </a:extLst>
          </p:cNvPr>
          <p:cNvGrpSpPr/>
          <p:nvPr/>
        </p:nvGrpSpPr>
        <p:grpSpPr>
          <a:xfrm>
            <a:off x="7456329" y="5093153"/>
            <a:ext cx="1856509" cy="520165"/>
            <a:chOff x="1496404" y="5033140"/>
            <a:chExt cx="1856509" cy="520165"/>
          </a:xfrm>
        </p:grpSpPr>
        <p:sp>
          <p:nvSpPr>
            <p:cNvPr id="48" name="TextBox 47">
              <a:extLst>
                <a:ext uri="{FF2B5EF4-FFF2-40B4-BE49-F238E27FC236}">
                  <a16:creationId xmlns:a16="http://schemas.microsoft.com/office/drawing/2014/main" id="{2EED4611-1F19-4910-AFB2-33A07DC040D9}"/>
                </a:ext>
              </a:extLst>
            </p:cNvPr>
            <p:cNvSpPr txBox="1"/>
            <p:nvPr/>
          </p:nvSpPr>
          <p:spPr>
            <a:xfrm>
              <a:off x="1496404" y="5245528"/>
              <a:ext cx="1856509" cy="307777"/>
            </a:xfrm>
            <a:prstGeom prst="rect">
              <a:avLst/>
            </a:prstGeom>
            <a:noFill/>
          </p:spPr>
          <p:txBody>
            <a:bodyPr wrap="square" rtlCol="0">
              <a:spAutoFit/>
            </a:bodyPr>
            <a:lstStyle/>
            <a:p>
              <a:pPr algn="ctr"/>
              <a:r>
                <a:rPr lang="en-US" sz="1400" dirty="0">
                  <a:latin typeface="+mj-lt"/>
                </a:rPr>
                <a:t>Everyday Cooking</a:t>
              </a:r>
            </a:p>
          </p:txBody>
        </p:sp>
        <p:sp>
          <p:nvSpPr>
            <p:cNvPr id="49" name="TextBox 48">
              <a:extLst>
                <a:ext uri="{FF2B5EF4-FFF2-40B4-BE49-F238E27FC236}">
                  <a16:creationId xmlns:a16="http://schemas.microsoft.com/office/drawing/2014/main" id="{47170A37-95D7-4E8B-A259-121B6D9D5B3A}"/>
                </a:ext>
              </a:extLst>
            </p:cNvPr>
            <p:cNvSpPr txBox="1"/>
            <p:nvPr/>
          </p:nvSpPr>
          <p:spPr>
            <a:xfrm>
              <a:off x="2075363" y="5033140"/>
              <a:ext cx="863891" cy="276999"/>
            </a:xfrm>
            <a:prstGeom prst="rect">
              <a:avLst/>
            </a:prstGeom>
            <a:noFill/>
          </p:spPr>
          <p:txBody>
            <a:bodyPr wrap="none" rtlCol="0">
              <a:spAutoFit/>
            </a:bodyPr>
            <a:lstStyle/>
            <a:p>
              <a:r>
                <a:rPr lang="en-US" sz="1200" dirty="0">
                  <a:solidFill>
                    <a:schemeClr val="tx1">
                      <a:lumMod val="50000"/>
                      <a:lumOff val="50000"/>
                    </a:schemeClr>
                  </a:solidFill>
                  <a:latin typeface="+mj-lt"/>
                </a:rPr>
                <a:t>In progress</a:t>
              </a:r>
            </a:p>
          </p:txBody>
        </p:sp>
      </p:grpSp>
      <p:sp>
        <p:nvSpPr>
          <p:cNvPr id="55" name="TextBox 54">
            <a:extLst>
              <a:ext uri="{FF2B5EF4-FFF2-40B4-BE49-F238E27FC236}">
                <a16:creationId xmlns:a16="http://schemas.microsoft.com/office/drawing/2014/main" id="{E8DB65D2-7B4E-4D9A-B62B-469F5CFAEE66}"/>
              </a:ext>
            </a:extLst>
          </p:cNvPr>
          <p:cNvSpPr txBox="1"/>
          <p:nvPr/>
        </p:nvSpPr>
        <p:spPr>
          <a:xfrm>
            <a:off x="9240877" y="3956169"/>
            <a:ext cx="1288530" cy="338554"/>
          </a:xfrm>
          <a:prstGeom prst="rect">
            <a:avLst/>
          </a:prstGeom>
          <a:noFill/>
        </p:spPr>
        <p:txBody>
          <a:bodyPr wrap="square" rtlCol="0">
            <a:spAutoFit/>
          </a:bodyPr>
          <a:lstStyle/>
          <a:p>
            <a:pPr algn="ctr"/>
            <a:r>
              <a:rPr lang="en-US" sz="1600" dirty="0">
                <a:latin typeface="+mj-lt"/>
              </a:rPr>
              <a:t>+ new</a:t>
            </a:r>
          </a:p>
        </p:txBody>
      </p:sp>
    </p:spTree>
    <p:extLst>
      <p:ext uri="{BB962C8B-B14F-4D97-AF65-F5344CB8AC3E}">
        <p14:creationId xmlns:p14="http://schemas.microsoft.com/office/powerpoint/2010/main" val="369190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F91072-420C-4B23-B4B7-164D3FCF66FD}"/>
              </a:ext>
            </a:extLst>
          </p:cNvPr>
          <p:cNvSpPr/>
          <p:nvPr/>
        </p:nvSpPr>
        <p:spPr>
          <a:xfrm>
            <a:off x="-1" y="2557214"/>
            <a:ext cx="11610109" cy="1238932"/>
          </a:xfrm>
          <a:prstGeom prst="rect">
            <a:avLst/>
          </a:prstGeom>
          <a:solidFill>
            <a:srgbClr val="EF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985DC4A-FD88-4614-87FB-61679C0E8852}"/>
              </a:ext>
            </a:extLst>
          </p:cNvPr>
          <p:cNvSpPr txBox="1">
            <a:spLocks/>
          </p:cNvSpPr>
          <p:nvPr/>
        </p:nvSpPr>
        <p:spPr>
          <a:xfrm>
            <a:off x="-187177" y="64224"/>
            <a:ext cx="2974109" cy="88192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Agency FB" panose="020B0503020202020204" pitchFamily="34" charset="0"/>
                <a:cs typeface="Calibri" panose="020F0502020204030204" pitchFamily="34" charset="0"/>
              </a:rPr>
              <a:t>PERPRO.</a:t>
            </a:r>
          </a:p>
        </p:txBody>
      </p:sp>
      <p:sp>
        <p:nvSpPr>
          <p:cNvPr id="8" name="TextBox 7">
            <a:extLst>
              <a:ext uri="{FF2B5EF4-FFF2-40B4-BE49-F238E27FC236}">
                <a16:creationId xmlns:a16="http://schemas.microsoft.com/office/drawing/2014/main" id="{F0A84957-97BE-4B96-B582-323994B47FC8}"/>
              </a:ext>
            </a:extLst>
          </p:cNvPr>
          <p:cNvSpPr txBox="1"/>
          <p:nvPr/>
        </p:nvSpPr>
        <p:spPr>
          <a:xfrm>
            <a:off x="6988233" y="551512"/>
            <a:ext cx="3903889" cy="307777"/>
          </a:xfrm>
          <a:prstGeom prst="rect">
            <a:avLst/>
          </a:prstGeom>
          <a:noFill/>
        </p:spPr>
        <p:txBody>
          <a:bodyPr wrap="none" rtlCol="0">
            <a:spAutoFit/>
          </a:bodyPr>
          <a:lstStyle/>
          <a:p>
            <a:r>
              <a:rPr lang="en-US" sz="1400" dirty="0"/>
              <a:t>About            Project             Home            Perpro Lab.</a:t>
            </a:r>
          </a:p>
        </p:txBody>
      </p:sp>
      <p:grpSp>
        <p:nvGrpSpPr>
          <p:cNvPr id="13" name="Group 12">
            <a:extLst>
              <a:ext uri="{FF2B5EF4-FFF2-40B4-BE49-F238E27FC236}">
                <a16:creationId xmlns:a16="http://schemas.microsoft.com/office/drawing/2014/main" id="{68F81DA3-7889-4F70-BE83-B9DF2468EBB3}"/>
              </a:ext>
            </a:extLst>
          </p:cNvPr>
          <p:cNvGrpSpPr/>
          <p:nvPr/>
        </p:nvGrpSpPr>
        <p:grpSpPr>
          <a:xfrm>
            <a:off x="11160655" y="573777"/>
            <a:ext cx="252000" cy="252000"/>
            <a:chOff x="11216074" y="619293"/>
            <a:chExt cx="292368" cy="292368"/>
          </a:xfrm>
        </p:grpSpPr>
        <p:sp>
          <p:nvSpPr>
            <p:cNvPr id="9" name="Oval 8">
              <a:extLst>
                <a:ext uri="{FF2B5EF4-FFF2-40B4-BE49-F238E27FC236}">
                  <a16:creationId xmlns:a16="http://schemas.microsoft.com/office/drawing/2014/main" id="{A01F8E69-06DA-423C-9C5C-19658F2CF04E}"/>
                </a:ext>
              </a:extLst>
            </p:cNvPr>
            <p:cNvSpPr/>
            <p:nvPr/>
          </p:nvSpPr>
          <p:spPr>
            <a:xfrm>
              <a:off x="11216074" y="619293"/>
              <a:ext cx="216000" cy="216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573F1D-3E41-404F-884D-ED76EAA8BAE2}"/>
                </a:ext>
              </a:extLst>
            </p:cNvPr>
            <p:cNvCxnSpPr>
              <a:cxnSpLocks/>
              <a:stCxn id="9" idx="5"/>
            </p:cNvCxnSpPr>
            <p:nvPr/>
          </p:nvCxnSpPr>
          <p:spPr>
            <a:xfrm>
              <a:off x="11400442" y="803661"/>
              <a:ext cx="108000" cy="1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1CB1C9B1-DD40-4710-9230-960EA04EA587}"/>
              </a:ext>
            </a:extLst>
          </p:cNvPr>
          <p:cNvSpPr txBox="1"/>
          <p:nvPr/>
        </p:nvSpPr>
        <p:spPr>
          <a:xfrm>
            <a:off x="1428246" y="2613258"/>
            <a:ext cx="1279966" cy="461665"/>
          </a:xfrm>
          <a:prstGeom prst="rect">
            <a:avLst/>
          </a:prstGeom>
          <a:noFill/>
        </p:spPr>
        <p:txBody>
          <a:bodyPr wrap="none" rtlCol="0">
            <a:spAutoFit/>
          </a:bodyPr>
          <a:lstStyle/>
          <a:p>
            <a:r>
              <a:rPr lang="en-US" sz="2400" b="1" dirty="0">
                <a:solidFill>
                  <a:schemeClr val="tx1">
                    <a:lumMod val="75000"/>
                    <a:lumOff val="25000"/>
                  </a:schemeClr>
                </a:solidFill>
                <a:latin typeface="Abadi Extra Light" panose="020B0204020104020204" pitchFamily="34" charset="0"/>
              </a:rPr>
              <a:t>Your goal</a:t>
            </a:r>
          </a:p>
        </p:txBody>
      </p:sp>
      <p:sp>
        <p:nvSpPr>
          <p:cNvPr id="15" name="TextBox 14">
            <a:extLst>
              <a:ext uri="{FF2B5EF4-FFF2-40B4-BE49-F238E27FC236}">
                <a16:creationId xmlns:a16="http://schemas.microsoft.com/office/drawing/2014/main" id="{B5C7710C-85CB-4E6C-98AE-6E22CB4F9A6D}"/>
              </a:ext>
            </a:extLst>
          </p:cNvPr>
          <p:cNvSpPr txBox="1"/>
          <p:nvPr/>
        </p:nvSpPr>
        <p:spPr>
          <a:xfrm>
            <a:off x="1419010" y="3115819"/>
            <a:ext cx="10071026" cy="584775"/>
          </a:xfrm>
          <a:prstGeom prst="rect">
            <a:avLst/>
          </a:prstGeom>
          <a:noFill/>
        </p:spPr>
        <p:txBody>
          <a:bodyPr wrap="square" rtlCol="0">
            <a:spAutoFit/>
          </a:bodyPr>
          <a:lstStyle/>
          <a:p>
            <a:r>
              <a:rPr lang="en-US" sz="1600" dirty="0">
                <a:solidFill>
                  <a:schemeClr val="tx1">
                    <a:lumMod val="50000"/>
                    <a:lumOff val="50000"/>
                  </a:schemeClr>
                </a:solidFill>
                <a:latin typeface="Abadi Extra Light" panose="020B0204020104020204" pitchFamily="34" charset="0"/>
              </a:rPr>
              <a:t>The society we live in produces quickly and consumes quickly. For efficiency, machines make products in mass for cost reduction. It has become difficult to feel human warmth in the things we use since machines replaced human labor. </a:t>
            </a:r>
            <a:endParaRPr lang="en-US" sz="2000" b="1" dirty="0">
              <a:solidFill>
                <a:schemeClr val="tx1">
                  <a:lumMod val="50000"/>
                  <a:lumOff val="50000"/>
                </a:schemeClr>
              </a:solidFill>
              <a:latin typeface="Abadi Extra Light" panose="020B0204020104020204" pitchFamily="34" charset="0"/>
            </a:endParaRPr>
          </a:p>
        </p:txBody>
      </p:sp>
      <p:sp>
        <p:nvSpPr>
          <p:cNvPr id="17" name="TextBox 16">
            <a:extLst>
              <a:ext uri="{FF2B5EF4-FFF2-40B4-BE49-F238E27FC236}">
                <a16:creationId xmlns:a16="http://schemas.microsoft.com/office/drawing/2014/main" id="{E18A482B-4EC6-4DB2-828B-FCC473DF47F3}"/>
              </a:ext>
            </a:extLst>
          </p:cNvPr>
          <p:cNvSpPr txBox="1"/>
          <p:nvPr/>
        </p:nvSpPr>
        <p:spPr>
          <a:xfrm>
            <a:off x="1419010" y="1698229"/>
            <a:ext cx="3345147" cy="707886"/>
          </a:xfrm>
          <a:prstGeom prst="rect">
            <a:avLst/>
          </a:prstGeom>
          <a:noFill/>
        </p:spPr>
        <p:txBody>
          <a:bodyPr wrap="none" rtlCol="0">
            <a:spAutoFit/>
          </a:bodyPr>
          <a:lstStyle/>
          <a:p>
            <a:r>
              <a:rPr lang="en-US" altLang="ko-KR" sz="4000" b="1" dirty="0">
                <a:solidFill>
                  <a:schemeClr val="tx1">
                    <a:lumMod val="50000"/>
                    <a:lumOff val="50000"/>
                  </a:schemeClr>
                </a:solidFill>
                <a:latin typeface="Abadi Extra Light" panose="020B0204020104020204" pitchFamily="34" charset="0"/>
              </a:rPr>
              <a:t>Project proposal</a:t>
            </a:r>
            <a:endParaRPr lang="en-US" sz="4000" b="1" dirty="0">
              <a:solidFill>
                <a:schemeClr val="tx1">
                  <a:lumMod val="50000"/>
                  <a:lumOff val="50000"/>
                </a:schemeClr>
              </a:solidFill>
              <a:latin typeface="Abadi Extra Light" panose="020B0204020104020204" pitchFamily="34" charset="0"/>
            </a:endParaRPr>
          </a:p>
        </p:txBody>
      </p:sp>
      <p:sp>
        <p:nvSpPr>
          <p:cNvPr id="18" name="TextBox 17">
            <a:extLst>
              <a:ext uri="{FF2B5EF4-FFF2-40B4-BE49-F238E27FC236}">
                <a16:creationId xmlns:a16="http://schemas.microsoft.com/office/drawing/2014/main" id="{A78BAFA5-9D94-49E9-B584-1CE5DD736E3B}"/>
              </a:ext>
            </a:extLst>
          </p:cNvPr>
          <p:cNvSpPr txBox="1"/>
          <p:nvPr/>
        </p:nvSpPr>
        <p:spPr>
          <a:xfrm>
            <a:off x="1419010" y="4045503"/>
            <a:ext cx="998607" cy="369332"/>
          </a:xfrm>
          <a:prstGeom prst="rect">
            <a:avLst/>
          </a:prstGeom>
          <a:noFill/>
        </p:spPr>
        <p:txBody>
          <a:bodyPr wrap="none" rtlCol="0">
            <a:spAutoFit/>
          </a:bodyPr>
          <a:lstStyle/>
          <a:p>
            <a:r>
              <a:rPr lang="en-US" b="1" dirty="0">
                <a:solidFill>
                  <a:schemeClr val="tx1">
                    <a:lumMod val="75000"/>
                    <a:lumOff val="25000"/>
                  </a:schemeClr>
                </a:solidFill>
                <a:latin typeface="Abadi Extra Light" panose="020B0204020104020204" pitchFamily="34" charset="0"/>
              </a:rPr>
              <a:t>Objective</a:t>
            </a:r>
          </a:p>
        </p:txBody>
      </p:sp>
      <p:sp>
        <p:nvSpPr>
          <p:cNvPr id="19" name="TextBox 18">
            <a:extLst>
              <a:ext uri="{FF2B5EF4-FFF2-40B4-BE49-F238E27FC236}">
                <a16:creationId xmlns:a16="http://schemas.microsoft.com/office/drawing/2014/main" id="{27B35206-32A4-4831-9957-1411E3D9C8CA}"/>
              </a:ext>
            </a:extLst>
          </p:cNvPr>
          <p:cNvSpPr txBox="1"/>
          <p:nvPr/>
        </p:nvSpPr>
        <p:spPr>
          <a:xfrm>
            <a:off x="1419010" y="4409524"/>
            <a:ext cx="3051390" cy="1815882"/>
          </a:xfrm>
          <a:prstGeom prst="rect">
            <a:avLst/>
          </a:prstGeom>
          <a:noFill/>
        </p:spPr>
        <p:txBody>
          <a:bodyPr wrap="square" rtlCol="0">
            <a:spAutoFit/>
          </a:bodyPr>
          <a:lstStyle/>
          <a:p>
            <a:r>
              <a:rPr lang="en-US" sz="1600" dirty="0">
                <a:solidFill>
                  <a:schemeClr val="tx1">
                    <a:lumMod val="50000"/>
                    <a:lumOff val="50000"/>
                  </a:schemeClr>
                </a:solidFill>
                <a:latin typeface="Abadi Extra Light" panose="020B0204020104020204" pitchFamily="34" charset="0"/>
              </a:rPr>
              <a:t>The society we live in produces quickly and consumes quickly. For efficiency, machines make products in mass for cost reduction. It has become difficult to feel human warmth in the things we use since machines replaced human labor. </a:t>
            </a:r>
            <a:endParaRPr lang="en-US" sz="2000" b="1" dirty="0">
              <a:solidFill>
                <a:schemeClr val="tx1">
                  <a:lumMod val="50000"/>
                  <a:lumOff val="50000"/>
                </a:schemeClr>
              </a:solidFill>
              <a:latin typeface="Abadi Extra Light" panose="020B0204020104020204" pitchFamily="34" charset="0"/>
            </a:endParaRPr>
          </a:p>
        </p:txBody>
      </p:sp>
      <p:sp>
        <p:nvSpPr>
          <p:cNvPr id="20" name="TextBox 19">
            <a:extLst>
              <a:ext uri="{FF2B5EF4-FFF2-40B4-BE49-F238E27FC236}">
                <a16:creationId xmlns:a16="http://schemas.microsoft.com/office/drawing/2014/main" id="{2CF9D61C-4888-4D7C-9A12-FCAEEB7985BF}"/>
              </a:ext>
            </a:extLst>
          </p:cNvPr>
          <p:cNvSpPr txBox="1"/>
          <p:nvPr/>
        </p:nvSpPr>
        <p:spPr>
          <a:xfrm>
            <a:off x="4854937" y="4045503"/>
            <a:ext cx="624466" cy="369332"/>
          </a:xfrm>
          <a:prstGeom prst="rect">
            <a:avLst/>
          </a:prstGeom>
          <a:noFill/>
        </p:spPr>
        <p:txBody>
          <a:bodyPr wrap="none" rtlCol="0">
            <a:spAutoFit/>
          </a:bodyPr>
          <a:lstStyle/>
          <a:p>
            <a:r>
              <a:rPr lang="en-US" b="1" dirty="0" err="1">
                <a:solidFill>
                  <a:schemeClr val="tx1">
                    <a:lumMod val="75000"/>
                    <a:lumOff val="25000"/>
                  </a:schemeClr>
                </a:solidFill>
                <a:latin typeface="Abadi Extra Light" panose="020B0204020104020204" pitchFamily="34" charset="0"/>
              </a:rPr>
              <a:t>Sche</a:t>
            </a:r>
            <a:endParaRPr lang="en-US" b="1" dirty="0">
              <a:solidFill>
                <a:schemeClr val="tx1">
                  <a:lumMod val="75000"/>
                  <a:lumOff val="25000"/>
                </a:schemeClr>
              </a:solidFill>
              <a:latin typeface="Abadi Extra Light" panose="020B0204020104020204" pitchFamily="34" charset="0"/>
            </a:endParaRPr>
          </a:p>
        </p:txBody>
      </p:sp>
      <p:sp>
        <p:nvSpPr>
          <p:cNvPr id="21" name="TextBox 20">
            <a:extLst>
              <a:ext uri="{FF2B5EF4-FFF2-40B4-BE49-F238E27FC236}">
                <a16:creationId xmlns:a16="http://schemas.microsoft.com/office/drawing/2014/main" id="{F93E73CD-6F5E-48F3-A536-5F13E46DD4A5}"/>
              </a:ext>
            </a:extLst>
          </p:cNvPr>
          <p:cNvSpPr txBox="1"/>
          <p:nvPr/>
        </p:nvSpPr>
        <p:spPr>
          <a:xfrm>
            <a:off x="4854937" y="4409524"/>
            <a:ext cx="3051390" cy="1815882"/>
          </a:xfrm>
          <a:prstGeom prst="rect">
            <a:avLst/>
          </a:prstGeom>
          <a:noFill/>
        </p:spPr>
        <p:txBody>
          <a:bodyPr wrap="square" rtlCol="0">
            <a:spAutoFit/>
          </a:bodyPr>
          <a:lstStyle/>
          <a:p>
            <a:r>
              <a:rPr lang="en-US" sz="1600" dirty="0">
                <a:solidFill>
                  <a:schemeClr val="tx1">
                    <a:lumMod val="50000"/>
                    <a:lumOff val="50000"/>
                  </a:schemeClr>
                </a:solidFill>
                <a:latin typeface="Abadi Extra Light" panose="020B0204020104020204" pitchFamily="34" charset="0"/>
              </a:rPr>
              <a:t>The society we live in produces quickly and consumes quickly. For efficiency, machines make products in mass for cost reduction. It has become difficult to feel human warmth in the things we use since machines replaced human labor. </a:t>
            </a:r>
            <a:endParaRPr lang="en-US" sz="2000" b="1" dirty="0">
              <a:solidFill>
                <a:schemeClr val="tx1">
                  <a:lumMod val="50000"/>
                  <a:lumOff val="50000"/>
                </a:schemeClr>
              </a:solidFill>
              <a:latin typeface="Abadi Extra Light" panose="020B0204020104020204" pitchFamily="34" charset="0"/>
            </a:endParaRPr>
          </a:p>
        </p:txBody>
      </p:sp>
      <p:sp>
        <p:nvSpPr>
          <p:cNvPr id="22" name="TextBox 21">
            <a:extLst>
              <a:ext uri="{FF2B5EF4-FFF2-40B4-BE49-F238E27FC236}">
                <a16:creationId xmlns:a16="http://schemas.microsoft.com/office/drawing/2014/main" id="{28648BD6-1C60-4398-909C-7AF297A6CA05}"/>
              </a:ext>
            </a:extLst>
          </p:cNvPr>
          <p:cNvSpPr txBox="1"/>
          <p:nvPr/>
        </p:nvSpPr>
        <p:spPr>
          <a:xfrm>
            <a:off x="8318573" y="4045503"/>
            <a:ext cx="950453" cy="369332"/>
          </a:xfrm>
          <a:prstGeom prst="rect">
            <a:avLst/>
          </a:prstGeom>
          <a:noFill/>
        </p:spPr>
        <p:txBody>
          <a:bodyPr wrap="none" rtlCol="0">
            <a:spAutoFit/>
          </a:bodyPr>
          <a:lstStyle/>
          <a:p>
            <a:r>
              <a:rPr lang="en-US" b="1" dirty="0">
                <a:solidFill>
                  <a:schemeClr val="tx1">
                    <a:lumMod val="75000"/>
                    <a:lumOff val="25000"/>
                  </a:schemeClr>
                </a:solidFill>
                <a:latin typeface="Abadi Extra Light" panose="020B0204020104020204" pitchFamily="34" charset="0"/>
              </a:rPr>
              <a:t>Keyword</a:t>
            </a:r>
          </a:p>
        </p:txBody>
      </p:sp>
      <p:sp>
        <p:nvSpPr>
          <p:cNvPr id="23" name="TextBox 22">
            <a:extLst>
              <a:ext uri="{FF2B5EF4-FFF2-40B4-BE49-F238E27FC236}">
                <a16:creationId xmlns:a16="http://schemas.microsoft.com/office/drawing/2014/main" id="{0271ABFB-EF5D-4191-AA76-03A8765FDBD2}"/>
              </a:ext>
            </a:extLst>
          </p:cNvPr>
          <p:cNvSpPr txBox="1"/>
          <p:nvPr/>
        </p:nvSpPr>
        <p:spPr>
          <a:xfrm>
            <a:off x="8318573" y="4409524"/>
            <a:ext cx="3051390" cy="1077218"/>
          </a:xfrm>
          <a:prstGeom prst="rect">
            <a:avLst/>
          </a:prstGeom>
          <a:noFill/>
        </p:spPr>
        <p:txBody>
          <a:bodyPr wrap="square" rtlCol="0">
            <a:spAutoFit/>
          </a:bodyPr>
          <a:lstStyle/>
          <a:p>
            <a:r>
              <a:rPr lang="en-US" sz="1600" dirty="0">
                <a:solidFill>
                  <a:schemeClr val="tx1">
                    <a:lumMod val="50000"/>
                    <a:lumOff val="50000"/>
                  </a:schemeClr>
                </a:solidFill>
                <a:latin typeface="Abadi Extra Light" panose="020B0204020104020204" pitchFamily="34" charset="0"/>
              </a:rPr>
              <a:t># Coding</a:t>
            </a:r>
            <a:endParaRPr lang="en-US" sz="1600" b="1" dirty="0">
              <a:solidFill>
                <a:schemeClr val="tx1">
                  <a:lumMod val="50000"/>
                  <a:lumOff val="50000"/>
                </a:schemeClr>
              </a:solidFill>
              <a:latin typeface="Abadi Extra Light" panose="020B0204020104020204" pitchFamily="34" charset="0"/>
            </a:endParaRPr>
          </a:p>
          <a:p>
            <a:r>
              <a:rPr lang="en-US" sz="1600" dirty="0">
                <a:solidFill>
                  <a:schemeClr val="tx1">
                    <a:lumMod val="50000"/>
                    <a:lumOff val="50000"/>
                  </a:schemeClr>
                </a:solidFill>
                <a:latin typeface="Abadi Extra Light" panose="020B0204020104020204" pitchFamily="34" charset="0"/>
              </a:rPr>
              <a:t># Python</a:t>
            </a:r>
          </a:p>
          <a:p>
            <a:r>
              <a:rPr lang="en-US" sz="1600" dirty="0">
                <a:solidFill>
                  <a:schemeClr val="tx1">
                    <a:lumMod val="50000"/>
                    <a:lumOff val="50000"/>
                  </a:schemeClr>
                </a:solidFill>
                <a:latin typeface="Abadi Extra Light" panose="020B0204020104020204" pitchFamily="34" charset="0"/>
              </a:rPr>
              <a:t># Daily</a:t>
            </a:r>
          </a:p>
          <a:p>
            <a:r>
              <a:rPr lang="en-US" sz="1600" dirty="0">
                <a:solidFill>
                  <a:schemeClr val="tx1">
                    <a:lumMod val="50000"/>
                    <a:lumOff val="50000"/>
                  </a:schemeClr>
                </a:solidFill>
                <a:latin typeface="Abadi Extra Light" panose="020B0204020104020204" pitchFamily="34" charset="0"/>
              </a:rPr>
              <a:t># Auto-trading</a:t>
            </a:r>
          </a:p>
        </p:txBody>
      </p:sp>
    </p:spTree>
    <p:extLst>
      <p:ext uri="{BB962C8B-B14F-4D97-AF65-F5344CB8AC3E}">
        <p14:creationId xmlns:p14="http://schemas.microsoft.com/office/powerpoint/2010/main" val="2466304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573</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맑은 고딕</vt:lpstr>
      <vt:lpstr>Abadi Extra Light</vt: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microsoft3203</dc:creator>
  <cp:lastModifiedBy>microsoft3203</cp:lastModifiedBy>
  <cp:revision>10</cp:revision>
  <dcterms:created xsi:type="dcterms:W3CDTF">2018-07-20T06:16:47Z</dcterms:created>
  <dcterms:modified xsi:type="dcterms:W3CDTF">2018-07-20T07:20:01Z</dcterms:modified>
</cp:coreProperties>
</file>