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28"/>
  </p:notesMasterIdLst>
  <p:sldIdLst>
    <p:sldId id="258" r:id="rId4"/>
    <p:sldId id="264" r:id="rId5"/>
    <p:sldId id="270" r:id="rId6"/>
    <p:sldId id="271" r:id="rId7"/>
    <p:sldId id="265" r:id="rId8"/>
    <p:sldId id="273" r:id="rId9"/>
    <p:sldId id="283" r:id="rId10"/>
    <p:sldId id="268" r:id="rId11"/>
    <p:sldId id="272" r:id="rId12"/>
    <p:sldId id="257" r:id="rId13"/>
    <p:sldId id="289" r:id="rId14"/>
    <p:sldId id="288" r:id="rId15"/>
    <p:sldId id="274" r:id="rId16"/>
    <p:sldId id="276" r:id="rId17"/>
    <p:sldId id="277" r:id="rId18"/>
    <p:sldId id="278" r:id="rId19"/>
    <p:sldId id="290" r:id="rId20"/>
    <p:sldId id="279" r:id="rId21"/>
    <p:sldId id="291" r:id="rId22"/>
    <p:sldId id="284" r:id="rId23"/>
    <p:sldId id="285" r:id="rId24"/>
    <p:sldId id="281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A0C0D3-0A88-4576-A09D-9C67084D6A69}">
          <p14:sldIdLst>
            <p14:sldId id="258"/>
            <p14:sldId id="264"/>
          </p14:sldIdLst>
        </p14:section>
        <p14:section name="Morning Day 1" id="{E4A1E616-D1F0-48C9-9950-B62DA64EE0EC}">
          <p14:sldIdLst>
            <p14:sldId id="270"/>
            <p14:sldId id="271"/>
            <p14:sldId id="265"/>
            <p14:sldId id="273"/>
            <p14:sldId id="283"/>
            <p14:sldId id="268"/>
            <p14:sldId id="272"/>
            <p14:sldId id="257"/>
          </p14:sldIdLst>
        </p14:section>
        <p14:section name="Afternoon Day 2" id="{0E2309C6-6256-4D80-AA15-8A0E78514538}">
          <p14:sldIdLst>
            <p14:sldId id="289"/>
            <p14:sldId id="288"/>
            <p14:sldId id="274"/>
            <p14:sldId id="276"/>
            <p14:sldId id="277"/>
            <p14:sldId id="278"/>
            <p14:sldId id="290"/>
            <p14:sldId id="279"/>
            <p14:sldId id="291"/>
            <p14:sldId id="284"/>
            <p14:sldId id="285"/>
            <p14:sldId id="281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7463" autoAdjust="0"/>
  </p:normalViewPr>
  <p:slideViewPr>
    <p:cSldViewPr snapToGrid="0">
      <p:cViewPr varScale="1">
        <p:scale>
          <a:sx n="80" d="100"/>
          <a:sy n="80" d="100"/>
        </p:scale>
        <p:origin x="70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87663-80B2-406A-AEA6-02F380A944CC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91679-3A69-4641-964F-5E8374D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5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 all and Welcome To Edina, </a:t>
            </a:r>
          </a:p>
          <a:p>
            <a:r>
              <a:rPr lang="en-US" dirty="0"/>
              <a:t>I am Dan Stolts, I will be your MC for the day.  We have two rooms here in NYC so speakers are splitting their time between the two</a:t>
            </a:r>
          </a:p>
          <a:p>
            <a:r>
              <a:rPr lang="en-US" dirty="0"/>
              <a:t>We are thrilled to have you join us for this important topic.  We hope to be able to do more of these shows in the future.  I would like to encourage you to go back to your organizations and teach others some of what you learned.  If others in your organization would like a similar event, please have them contact your Microsoft Account Team.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32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>
                <a:effectLst/>
              </a:rPr>
              <a:t>Objective: Learn what you need to know to become a certified Azure Solutions Architect. We will go through the lessons found in the book 70-534 Architecting Microsoft Azure Solutions. </a:t>
            </a:r>
          </a:p>
          <a:p>
            <a:pPr rtl="0"/>
            <a:r>
              <a:rPr lang="en-US" dirty="0">
                <a:effectLst/>
              </a:rPr>
              <a:t>The Topics, though they are numbered in the book, will not be presented in that order.   Also, the current book has been retired; the new book is in the works so it will likely be out in a few months.</a:t>
            </a:r>
          </a:p>
          <a:p>
            <a:endParaRPr lang="en-US" dirty="0"/>
          </a:p>
          <a:p>
            <a:r>
              <a:rPr lang="en-US" dirty="0"/>
              <a:t>If you are with us Live in NYC you should have been given a schedule and there is a schedule posted on the wall outside the 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A44E0-6ABB-4CBD-8351-69864DC90C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34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0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18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1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6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16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0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C21525-FA02-4EFB-9D77-E9C6E69B6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6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8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12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37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Questions to ask customers...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What Opportunities do you see in your organization where Azure might be able to help?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What Ideas or projects do you have where Azure can help you or your company?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Do you have any questions or concerns as you move forward with Azure?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What do you think about the event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How do you feel about the content and delivery model?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How can your new skills help you progress in your company or in your career?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Do you know of anything that is working or not working related to leveraging Azure in your org?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What did you feel was the biggest benefit from this upskilling event?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Have you recommended new processes or application ideas yet?  Do you have ideas you may eventually be able to pitch?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What business or technology challenges could be addressed by the skills you sharpened during this training?</a:t>
            </a:r>
            <a:r>
              <a:rPr lang="en-US" dirty="0"/>
              <a:t> </a:t>
            </a:r>
          </a:p>
          <a:p>
            <a:pPr>
              <a:buFont typeface="+mj-lt"/>
              <a:buAutoNum type="arabicPeriod"/>
            </a:pPr>
            <a:r>
              <a:rPr lang="en-US" dirty="0"/>
              <a:t>?? Do you know who the best person would be for me to talk to about DevOps?</a:t>
            </a:r>
          </a:p>
          <a:p>
            <a:pPr>
              <a:buFont typeface="+mj-lt"/>
              <a:buAutoNum type="arabicPeriod"/>
            </a:pPr>
            <a:r>
              <a:rPr lang="en-US" dirty="0"/>
              <a:t>?? Do you know who the best person would be for me to talk about Data and Analytics?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96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95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8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91679-3A69-4641-964F-5E8374DF41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2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840" y="347873"/>
            <a:ext cx="8117840" cy="800207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8080" y="1361440"/>
            <a:ext cx="11655840" cy="4704080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268080" y="286311"/>
            <a:ext cx="31277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 TIP!</a:t>
            </a:r>
          </a:p>
        </p:txBody>
      </p:sp>
    </p:spTree>
    <p:extLst>
      <p:ext uri="{BB962C8B-B14F-4D97-AF65-F5344CB8AC3E}">
        <p14:creationId xmlns:p14="http://schemas.microsoft.com/office/powerpoint/2010/main" val="19197510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0" y="220717"/>
            <a:ext cx="11778205" cy="130853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Question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1" y="152925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Question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7502" y="184393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Answer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40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89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503513" y="6566924"/>
            <a:ext cx="318497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96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prstClr val="black">
                        <a:alpha val="50000"/>
                      </a:prstClr>
                    </a:gs>
                    <a:gs pos="86000">
                      <a:prstClr val="black">
                        <a:alpha val="50000"/>
                      </a:prstClr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38600530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29" b="0" i="0" u="none" strike="noStrike" kern="1200" cap="none" spc="147" normalizeH="0" baseline="0" noProof="0" dirty="0">
                <a:ln>
                  <a:noFill/>
                </a:ln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Semibold" pitchFamily="34" charset="0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138643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83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1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3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7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96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75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47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64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641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69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19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 Dark" descr="MS 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760" y="6474573"/>
            <a:ext cx="1157499" cy="248097"/>
          </a:xfrm>
          <a:prstGeom prst="rect">
            <a:avLst/>
          </a:prstGeom>
        </p:spPr>
      </p:pic>
      <p:pic>
        <p:nvPicPr>
          <p:cNvPr id="6" name="Azure Dark" descr="MS-Azure_rgb_Blk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282" y="151316"/>
            <a:ext cx="1661373" cy="3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20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67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668389" y="291069"/>
            <a:ext cx="1251260" cy="26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8874570" cy="761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321300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4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69303" y="6356803"/>
            <a:ext cx="3859607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9143811" y="6356803"/>
            <a:ext cx="2844904" cy="36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24D6-DB8F-6B44-BA5A-9BEC68C15CAA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5552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34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5242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1946751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946751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3646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8570" y="1344828"/>
            <a:ext cx="11474238" cy="1735090"/>
          </a:xfrm>
        </p:spPr>
        <p:txBody>
          <a:bodyPr>
            <a:spAutoFit/>
          </a:bodyPr>
          <a:lstStyle>
            <a:lvl1pPr marL="0" indent="0">
              <a:spcBef>
                <a:spcPts val="588"/>
              </a:spcBef>
              <a:buNone/>
              <a:defRPr sz="2745" spc="-29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588"/>
              </a:spcBef>
              <a:buFontTx/>
              <a:buNone/>
              <a:defRPr sz="1961"/>
            </a:lvl2pPr>
            <a:lvl3pPr marL="224097" indent="0">
              <a:spcBef>
                <a:spcPts val="588"/>
              </a:spcBef>
              <a:buNone/>
              <a:defRPr/>
            </a:lvl3pPr>
            <a:lvl4pPr marL="448193" indent="0">
              <a:spcBef>
                <a:spcPts val="588"/>
              </a:spcBef>
              <a:buNone/>
              <a:defRPr/>
            </a:lvl4pPr>
            <a:lvl5pPr marL="672290" indent="0">
              <a:spcBef>
                <a:spcPts val="588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3634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4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B9F9-3668-4248-BC3B-A7F41B8EEB64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023B7-EB55-4B02-925F-1C95A172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64DE79-268F-4C1A-8933-263129D2AF90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9/26/2017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1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3E3B9-70CA-4D48-8F08-30C31143888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1631-4B70-4FCA-B887-D236853E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ka.ms/534prep" TargetMode="External"/><Relationship Id="rId5" Type="http://schemas.openxmlformats.org/officeDocument/2006/relationships/hyperlink" Target="http://aka.ms/534Labs" TargetMode="External"/><Relationship Id="rId4" Type="http://schemas.openxmlformats.org/officeDocument/2006/relationships/hyperlink" Target="https://aka.ms/534conten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70-5" TargetMode="External"/><Relationship Id="rId7" Type="http://schemas.openxmlformats.org/officeDocument/2006/relationships/hyperlink" Target="https://aka.ms/edina0926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hyperlink" Target="http://aka.ms/70-53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7115A-8CBB-4CE8-ABD0-863C05BE0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" y="-601785"/>
            <a:ext cx="12449393" cy="8496712"/>
          </a:xfrm>
          <a:prstGeom prst="rect">
            <a:avLst/>
          </a:prstGeom>
        </p:spPr>
      </p:pic>
      <p:sp>
        <p:nvSpPr>
          <p:cNvPr id="12" name="Flowchart: Document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D67B4-AE45-4F9E-80C6-FD0504D5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51" y="228612"/>
            <a:ext cx="2657272" cy="2232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Welcome to Edina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A4F2E-93C6-43CD-B178-3C7D1AC8351E}"/>
              </a:ext>
            </a:extLst>
          </p:cNvPr>
          <p:cNvSpPr/>
          <p:nvPr/>
        </p:nvSpPr>
        <p:spPr>
          <a:xfrm>
            <a:off x="6241472" y="365125"/>
            <a:ext cx="59505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Azure Certification Jump Start</a:t>
            </a:r>
            <a:br>
              <a:rPr lang="en-US" sz="3600" dirty="0"/>
            </a:br>
            <a:r>
              <a:rPr lang="en-US" sz="2400" dirty="0"/>
              <a:t>70-534 Architecting Microsoft Azure Solutions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1D786-F41B-4C95-88DD-726F73821671}"/>
              </a:ext>
            </a:extLst>
          </p:cNvPr>
          <p:cNvSpPr txBox="1"/>
          <p:nvPr/>
        </p:nvSpPr>
        <p:spPr>
          <a:xfrm>
            <a:off x="342329" y="5852603"/>
            <a:ext cx="4733945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Content Location: </a:t>
            </a:r>
            <a:r>
              <a:rPr lang="en-US" sz="1600" dirty="0">
                <a:hlinkClick r:id="rId4"/>
              </a:rPr>
              <a:t>https://aka.ms/534content</a:t>
            </a:r>
            <a:r>
              <a:rPr lang="en-US" sz="1600" dirty="0"/>
              <a:t>  </a:t>
            </a:r>
            <a:br>
              <a:rPr lang="en-US" sz="1600" dirty="0"/>
            </a:br>
            <a:r>
              <a:rPr lang="en-US" sz="1600" dirty="0"/>
              <a:t>Lab Guides: </a:t>
            </a:r>
            <a:r>
              <a:rPr lang="en-US" sz="1600" dirty="0">
                <a:hlinkClick r:id="rId5"/>
              </a:rPr>
              <a:t>http://aka.ms/534Labs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dirty="0"/>
              <a:t>Case Study: </a:t>
            </a:r>
            <a:r>
              <a:rPr lang="en-US" u="sng" dirty="0">
                <a:hlinkClick r:id="rId6"/>
              </a:rPr>
              <a:t>http://aka.ms/534prep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182CDF-FF6E-4683-9420-C190AD813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72736"/>
              </p:ext>
            </p:extLst>
          </p:nvPr>
        </p:nvGraphicFramePr>
        <p:xfrm>
          <a:off x="260674" y="3400426"/>
          <a:ext cx="7894900" cy="2435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3303">
                  <a:extLst>
                    <a:ext uri="{9D8B030D-6E8A-4147-A177-3AD203B41FA5}">
                      <a16:colId xmlns:a16="http://schemas.microsoft.com/office/drawing/2014/main" val="278623061"/>
                    </a:ext>
                  </a:extLst>
                </a:gridCol>
                <a:gridCol w="1973303">
                  <a:extLst>
                    <a:ext uri="{9D8B030D-6E8A-4147-A177-3AD203B41FA5}">
                      <a16:colId xmlns:a16="http://schemas.microsoft.com/office/drawing/2014/main" val="3624123099"/>
                    </a:ext>
                  </a:extLst>
                </a:gridCol>
                <a:gridCol w="2495414">
                  <a:extLst>
                    <a:ext uri="{9D8B030D-6E8A-4147-A177-3AD203B41FA5}">
                      <a16:colId xmlns:a16="http://schemas.microsoft.com/office/drawing/2014/main" val="2015134214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9536522"/>
                    </a:ext>
                  </a:extLst>
                </a:gridCol>
              </a:tblGrid>
              <a:tr h="2134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Length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Topic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Presenter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340833"/>
                  </a:ext>
                </a:extLst>
              </a:tr>
              <a:tr h="2134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9:00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Containers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 Strebel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396931"/>
                  </a:ext>
                </a:extLst>
              </a:tr>
              <a:tr h="4367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9:30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an application storage and data access strategy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Frank Migacz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564996"/>
                  </a:ext>
                </a:extLst>
              </a:tr>
              <a:tr h="2134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10:30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Labs *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930278"/>
                  </a:ext>
                </a:extLst>
              </a:tr>
              <a:tr h="2134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11:30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1: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Design a management, monitoring, and business continuity strategy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Dustin Traeger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780501"/>
                  </a:ext>
                </a:extLst>
              </a:tr>
              <a:tr h="660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Working Lunch / Tips and Tricks / Individual Q&amp;A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50448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DD655DF-D5CC-41CD-BB83-D4233EA32145}"/>
              </a:ext>
            </a:extLst>
          </p:cNvPr>
          <p:cNvSpPr/>
          <p:nvPr/>
        </p:nvSpPr>
        <p:spPr>
          <a:xfrm>
            <a:off x="8310880" y="2864161"/>
            <a:ext cx="3429000" cy="4059060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Wi-Fi Connection Instructions: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Make sure your wireless adapter is set to dynamically obtain an IP address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Connect to the wireless network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MSFTGUEST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Open a browser and navigate to a web site to be redirected to the Captive Portal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Click on Event Attendee Code and enter the access code: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msevent75wm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5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850" y="171815"/>
            <a:ext cx="11680178" cy="960441"/>
          </a:xfrm>
        </p:spPr>
        <p:txBody>
          <a:bodyPr>
            <a:noAutofit/>
          </a:bodyPr>
          <a:lstStyle/>
          <a:p>
            <a:r>
              <a:rPr lang="en-US" sz="3200" dirty="0"/>
              <a:t>Azure Certification Jump Start – Free Event</a:t>
            </a:r>
            <a:br>
              <a:rPr lang="en-US" sz="3200" dirty="0"/>
            </a:br>
            <a:r>
              <a:rPr lang="en-US" sz="3600" dirty="0"/>
              <a:t>70-534 Architecting Microsoft Azure Solutions</a:t>
            </a:r>
            <a:endParaRPr lang="en-US" sz="3600" u="sng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7859" y="6215421"/>
            <a:ext cx="6170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70C0"/>
                </a:solidFill>
              </a:rPr>
              <a:t>Sept 25-26 2017 – Microsoft – Edina MN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67674" y="5740747"/>
            <a:ext cx="284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http://aka.ms/70-5</a:t>
            </a:r>
            <a:r>
              <a:rPr lang="en-US" dirty="0">
                <a:hlinkClick r:id="rId4"/>
              </a:rPr>
              <a:t>34</a:t>
            </a:r>
            <a:r>
              <a:rPr lang="en-US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74" y="-1294"/>
            <a:ext cx="3803910" cy="1399244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905EF5-E7E0-4A8D-9C93-199659A70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71811"/>
              </p:ext>
            </p:extLst>
          </p:nvPr>
        </p:nvGraphicFramePr>
        <p:xfrm>
          <a:off x="279850" y="1173814"/>
          <a:ext cx="5485986" cy="4479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549">
                  <a:extLst>
                    <a:ext uri="{9D8B030D-6E8A-4147-A177-3AD203B41FA5}">
                      <a16:colId xmlns:a16="http://schemas.microsoft.com/office/drawing/2014/main" val="75982784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28090168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866959912"/>
                    </a:ext>
                  </a:extLst>
                </a:gridCol>
                <a:gridCol w="1579737">
                  <a:extLst>
                    <a:ext uri="{9D8B030D-6E8A-4147-A177-3AD203B41FA5}">
                      <a16:colId xmlns:a16="http://schemas.microsoft.com/office/drawing/2014/main" val="270557897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Day 1 Monday Sept 25th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22320"/>
                  </a:ext>
                </a:extLst>
              </a:tr>
              <a:tr h="231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8:30 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Registration, Breakfast and Networking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40403"/>
                  </a:ext>
                </a:extLst>
              </a:tr>
              <a:tr h="2777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Presentation followed by 15 min Lab and Q &amp; 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521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Dur (Min)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sng" strike="noStrike" dirty="0">
                          <a:effectLst/>
                        </a:rPr>
                        <a:t>Topic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sng" strike="noStrike" dirty="0">
                          <a:effectLst/>
                        </a:rPr>
                        <a:t>Speaker</a:t>
                      </a:r>
                      <a:endParaRPr lang="en-US" sz="10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/>
                </a:tc>
                <a:extLst>
                  <a:ext uri="{0D108BD9-81ED-4DB2-BD59-A6C34878D82A}">
                    <a16:rowId xmlns:a16="http://schemas.microsoft.com/office/drawing/2014/main" val="2116475400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9:00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Opening Remarks / MC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 Stolts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525447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9:10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Executive Welcome &amp; Kickoff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Rebecca Cowen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291342"/>
                  </a:ext>
                </a:extLst>
              </a:tr>
              <a:tr h="2186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9:30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Cloud Architect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 Stolts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220977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10:30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Break *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720806"/>
                  </a:ext>
                </a:extLst>
              </a:tr>
              <a:tr h="425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10:45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Azure Resource Manager (ARM) networking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Matt Lunzer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492468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11:45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Working Lunch; Labs; Individual Q&amp;A; Networking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97779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12:45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Secure resources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Matt Lunzer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7093"/>
                  </a:ext>
                </a:extLst>
              </a:tr>
              <a:tr h="425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Azure Web and Mobile Apps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Mike Benkovich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804130"/>
                  </a:ext>
                </a:extLst>
              </a:tr>
              <a:tr h="425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Break *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hands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483851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3:30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advanced applications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Frank Migacz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471305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98377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5:00 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Safe Journey Home :)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506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4C54D4-B611-4662-8F96-AFD537AD6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507532"/>
              </p:ext>
            </p:extLst>
          </p:nvPr>
        </p:nvGraphicFramePr>
        <p:xfrm>
          <a:off x="5907852" y="1186399"/>
          <a:ext cx="5903147" cy="4537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188">
                  <a:extLst>
                    <a:ext uri="{9D8B030D-6E8A-4147-A177-3AD203B41FA5}">
                      <a16:colId xmlns:a16="http://schemas.microsoft.com/office/drawing/2014/main" val="759827849"/>
                    </a:ext>
                  </a:extLst>
                </a:gridCol>
                <a:gridCol w="847275">
                  <a:extLst>
                    <a:ext uri="{9D8B030D-6E8A-4147-A177-3AD203B41FA5}">
                      <a16:colId xmlns:a16="http://schemas.microsoft.com/office/drawing/2014/main" val="3328090168"/>
                    </a:ext>
                  </a:extLst>
                </a:gridCol>
                <a:gridCol w="3152385">
                  <a:extLst>
                    <a:ext uri="{9D8B030D-6E8A-4147-A177-3AD203B41FA5}">
                      <a16:colId xmlns:a16="http://schemas.microsoft.com/office/drawing/2014/main" val="2866959912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270557897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Day 1 Tuesday Sept 26th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22320"/>
                  </a:ext>
                </a:extLst>
              </a:tr>
              <a:tr h="231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8:30 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Registration, Breakfast and Networking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240403"/>
                  </a:ext>
                </a:extLst>
              </a:tr>
              <a:tr h="2313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Presentation followed by 15 min Lab and Q &amp; 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452148"/>
                  </a:ext>
                </a:extLst>
              </a:tr>
              <a:tr h="211569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Dur (Min)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sng" strike="noStrike" dirty="0">
                          <a:effectLst/>
                        </a:rPr>
                        <a:t>Topic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sng" strike="noStrike" dirty="0">
                          <a:effectLst/>
                        </a:rPr>
                        <a:t>Speaker</a:t>
                      </a:r>
                      <a:endParaRPr lang="en-US" sz="10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/>
                </a:tc>
                <a:extLst>
                  <a:ext uri="{0D108BD9-81ED-4DB2-BD59-A6C34878D82A}">
                    <a16:rowId xmlns:a16="http://schemas.microsoft.com/office/drawing/2014/main" val="2116475400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9:00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Containers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 Strebel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525447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9:30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Design an application storage and data access strategy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Frank Migacz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291342"/>
                  </a:ext>
                </a:extLst>
              </a:tr>
              <a:tr h="2186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10:30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Labs *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220977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11:30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1: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Design a management, monitoring, and business continuity strategy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Dustin Traeger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720806"/>
                  </a:ext>
                </a:extLst>
              </a:tr>
              <a:tr h="425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Working Lunch / Tips and Tricks / Individual Q&amp;A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492468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12:45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 2: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Design a management, monitoring, and business continuity strategy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Dustin Traeger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97779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1:30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Skill #7 Architect an Azure Compute infrastructure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 Strebel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7093"/>
                  </a:ext>
                </a:extLst>
              </a:tr>
              <a:tr h="425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2:30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Break *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804130"/>
                  </a:ext>
                </a:extLst>
              </a:tr>
              <a:tr h="4251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2:45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Steps; Customer Presentations</a:t>
                      </a:r>
                      <a:b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Important Session!!!!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Rebecca Cowen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Matt Lunzer </a:t>
                      </a:r>
                      <a:b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 Stolts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483851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 Labs; Individual Project Discussions; Next Steps 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471305"/>
                  </a:ext>
                </a:extLst>
              </a:tr>
              <a:tr h="231362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5:00 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Safe Journey Home :)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0" marR="5060" marT="5060" marB="3035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5066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428" y="5484814"/>
            <a:ext cx="1054600" cy="12987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266E03-3877-42FB-A968-1A746BC92A7A}"/>
              </a:ext>
            </a:extLst>
          </p:cNvPr>
          <p:cNvSpPr/>
          <p:nvPr/>
        </p:nvSpPr>
        <p:spPr>
          <a:xfrm>
            <a:off x="168856" y="5796380"/>
            <a:ext cx="10019850" cy="886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event please take a few minutes and follow the link below to our event survey!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&amp; all feedback is greatly appreciated!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 Link: </a:t>
            </a:r>
            <a:r>
              <a:rPr lang="en-US" sz="1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https://aka.ms/edina092617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2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C3F4A2-099C-428A-80A0-1B6A5FD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have exam vouchers!!!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F88D8-32BE-41A9-AD16-EF1F93ADD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60% off for next 30 days</a:t>
            </a:r>
          </a:p>
          <a:p>
            <a:endParaRPr lang="en-US" dirty="0"/>
          </a:p>
          <a:p>
            <a:r>
              <a:rPr lang="en-US" dirty="0"/>
              <a:t>40% off for next 90 days</a:t>
            </a:r>
          </a:p>
          <a:p>
            <a:endParaRPr lang="en-US" dirty="0"/>
          </a:p>
          <a:p>
            <a:r>
              <a:rPr lang="en-US" dirty="0"/>
              <a:t>Please take the exam within the voucher activation window.  </a:t>
            </a:r>
          </a:p>
          <a:p>
            <a:r>
              <a:rPr lang="en-US" dirty="0"/>
              <a:t>The voucher is tied directly to you and will be emailed directly to you </a:t>
            </a:r>
            <a:r>
              <a:rPr lang="en-US"/>
              <a:t>right after the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84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936777-E5C5-4FD3-BBD2-A70547AD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840" y="347873"/>
            <a:ext cx="8378080" cy="800207"/>
          </a:xfrm>
        </p:spPr>
        <p:txBody>
          <a:bodyPr>
            <a:normAutofit fontScale="90000"/>
          </a:bodyPr>
          <a:lstStyle/>
          <a:p>
            <a:r>
              <a:rPr lang="en-US" dirty="0"/>
              <a:t>Do you want more free training?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F298E-8EE5-4828-B969-7524BF7AD3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Feedback is very, very important to Microsoft.  It is the mechanism we use to get additional funding to have more workshops.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Please help us help you &amp; your peers, now and in the future.  Give us the evidence that this is a worthwhile investment.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It only takes a couple minutes to fill out the survey at the end of the class. Even if you miss some of the class, it is very important that we get your feedback!</a:t>
            </a:r>
          </a:p>
          <a:p>
            <a:r>
              <a:rPr lang="en-US" sz="4400" dirty="0"/>
              <a:t>THANK YOU!  </a:t>
            </a:r>
            <a:r>
              <a:rPr lang="en-US" sz="3600" dirty="0"/>
              <a:t>From your entire training team!!!</a:t>
            </a:r>
          </a:p>
        </p:txBody>
      </p:sp>
    </p:spTree>
    <p:extLst>
      <p:ext uri="{BB962C8B-B14F-4D97-AF65-F5344CB8AC3E}">
        <p14:creationId xmlns:p14="http://schemas.microsoft.com/office/powerpoint/2010/main" val="29948135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D503C-20FF-479E-AB6D-8B15ACD70B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7E2B2F-6E02-42A5-9CF5-5AE3B525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feedback</a:t>
            </a:r>
          </a:p>
        </p:txBody>
      </p:sp>
    </p:spTree>
    <p:extLst>
      <p:ext uri="{BB962C8B-B14F-4D97-AF65-F5344CB8AC3E}">
        <p14:creationId xmlns:p14="http://schemas.microsoft.com/office/powerpoint/2010/main" val="1508604176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D90-8460-477C-884A-B867A9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7249-881A-487C-8F4C-2F451629A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168"/>
            <a:ext cx="10810336" cy="473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deep is your knowledge of Azure Cloud Solutions?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1. I know Azure and its offerings really well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2. I have a good base knowledge of Azure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3. I know some of Azure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4. I’m just getting started with Azure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5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D90-8460-477C-884A-B867A9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7249-881A-487C-8F4C-2F451629A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10336" cy="473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Are you planning on taking the Azure Certification Exam related to this content?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1. Yes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2. Maybe, I’m interested in finding out more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3. No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9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D90-8460-477C-884A-B867A9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7249-881A-487C-8F4C-2F451629A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104"/>
            <a:ext cx="10810336" cy="47363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Do you feel you are educationally ready to deliver Azure Solutions?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1. Yes, Ready to go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2. Maybe, after doing homework, I will be ready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3. No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6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0B43-826F-4397-9E2D-280FC07F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What did you feel was the biggest benefit from this upskilling event?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F48A-E7D4-4626-B496-66D35087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6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F7A9-E921-4357-9149-373976F55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3" y="3877271"/>
            <a:ext cx="9858809" cy="1794661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Who feels like the knowledge obtained in this class will help your career?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BD358-9F61-4A38-ADEA-6049ADD4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 Hands</a:t>
            </a:r>
          </a:p>
        </p:txBody>
      </p:sp>
    </p:spTree>
    <p:extLst>
      <p:ext uri="{BB962C8B-B14F-4D97-AF65-F5344CB8AC3E}">
        <p14:creationId xmlns:p14="http://schemas.microsoft.com/office/powerpoint/2010/main" val="1928859342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7719" y="108147"/>
            <a:ext cx="11651870" cy="1795962"/>
          </a:xfrm>
        </p:spPr>
        <p:txBody>
          <a:bodyPr>
            <a:normAutofit fontScale="90000"/>
          </a:bodyPr>
          <a:lstStyle/>
          <a:p>
            <a:r>
              <a:rPr lang="en-US" sz="7198" dirty="0">
                <a:solidFill>
                  <a:schemeClr val="bg1"/>
                </a:solidFill>
              </a:rPr>
              <a:t>Questions… Answered at Event</a:t>
            </a:r>
            <a:br>
              <a:rPr lang="en-US" sz="7198" dirty="0">
                <a:solidFill>
                  <a:schemeClr val="bg1"/>
                </a:solidFill>
              </a:rPr>
            </a:br>
            <a:r>
              <a:rPr lang="en-US" sz="7198" dirty="0">
                <a:solidFill>
                  <a:schemeClr val="bg1"/>
                </a:solidFill>
              </a:rPr>
              <a:t>or http://ITProGuru.com </a:t>
            </a:r>
            <a:endParaRPr lang="en-US" sz="5998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5372" y="2695847"/>
            <a:ext cx="2413109" cy="505897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3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0362" y="1813456"/>
            <a:ext cx="1789540" cy="3604985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9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6223" y="1816885"/>
            <a:ext cx="1178682" cy="224452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238" y="3395572"/>
            <a:ext cx="1178682" cy="224452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73559" y="5198117"/>
            <a:ext cx="1178682" cy="2244527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88472" y="2939149"/>
            <a:ext cx="2413109" cy="505897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394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3812" y="2128187"/>
            <a:ext cx="885373" cy="1538280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69915" y="2645018"/>
            <a:ext cx="885373" cy="1538280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1002" y="3036708"/>
            <a:ext cx="885373" cy="1538280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13910" y="2570751"/>
            <a:ext cx="1044049" cy="1919676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4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33882" y="2128188"/>
            <a:ext cx="720288" cy="1142780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83654" y="3218474"/>
            <a:ext cx="720288" cy="1142780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8249" y="3372493"/>
            <a:ext cx="720288" cy="1142780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9735" y="5327787"/>
            <a:ext cx="6244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Thought Leadership Newsletter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ITProGuru.com/Join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8B57C0-A950-4280-8301-079361F36678}"/>
              </a:ext>
            </a:extLst>
          </p:cNvPr>
          <p:cNvSpPr txBox="1"/>
          <p:nvPr/>
        </p:nvSpPr>
        <p:spPr>
          <a:xfrm>
            <a:off x="8379627" y="768258"/>
            <a:ext cx="1789540" cy="3604985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96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26368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89E3F5-90FA-46E0-91C5-99B4F053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Socialize!</a:t>
            </a:r>
            <a:br>
              <a:rPr lang="en-US" dirty="0"/>
            </a:br>
            <a:r>
              <a:rPr lang="en-US" dirty="0"/>
              <a:t>#70-534   @ITProGuru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56ADF-814B-47F4-9F17-2DD87A1D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Please tell the world about what is going on here this week.</a:t>
            </a:r>
          </a:p>
          <a:p>
            <a:r>
              <a:rPr lang="en-US" sz="3600" dirty="0"/>
              <a:t>What you like</a:t>
            </a:r>
          </a:p>
          <a:p>
            <a:r>
              <a:rPr lang="en-US" sz="3600" dirty="0"/>
              <a:t>What you learned </a:t>
            </a:r>
            <a:r>
              <a:rPr lang="en-US" sz="3600" dirty="0">
                <a:sym typeface="Wingdings" panose="05000000000000000000" pitchFamily="2" charset="2"/>
              </a:rPr>
              <a:t> every time you learn something new </a:t>
            </a:r>
          </a:p>
          <a:p>
            <a:r>
              <a:rPr lang="en-US" sz="3600" dirty="0"/>
              <a:t>How this knowledge can be leveraged at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01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F7A9-E921-4357-9149-373976F55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3" y="3442447"/>
            <a:ext cx="9858809" cy="222948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Who feels like the knowledge you will obtain in this class will help your company?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BD358-9F61-4A38-ADEA-6049ADD4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 Hands</a:t>
            </a:r>
          </a:p>
        </p:txBody>
      </p:sp>
    </p:spTree>
    <p:extLst>
      <p:ext uri="{BB962C8B-B14F-4D97-AF65-F5344CB8AC3E}">
        <p14:creationId xmlns:p14="http://schemas.microsoft.com/office/powerpoint/2010/main" val="326222856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94D597-7AE2-499A-9760-99344D1EAF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2856" y="3235167"/>
            <a:ext cx="11377037" cy="1700008"/>
          </a:xfrm>
        </p:spPr>
        <p:txBody>
          <a:bodyPr/>
          <a:lstStyle/>
          <a:p>
            <a:r>
              <a:rPr lang="en-US" b="1" dirty="0"/>
              <a:t>What types of project(s) do you have or hope to drive where Azure may provide a solution?</a:t>
            </a:r>
            <a:endParaRPr lang="en-US" dirty="0"/>
          </a:p>
          <a:p>
            <a:r>
              <a:rPr lang="en-US" dirty="0"/>
              <a:t>Open Discussion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5B728-0B05-47E3-837B-0660AB42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56" y="591577"/>
            <a:ext cx="9860610" cy="2329463"/>
          </a:xfrm>
        </p:spPr>
        <p:txBody>
          <a:bodyPr>
            <a:normAutofit fontScale="90000"/>
          </a:bodyPr>
          <a:lstStyle/>
          <a:p>
            <a:r>
              <a:rPr lang="en-US" dirty="0"/>
              <a:t>Feedback: </a:t>
            </a:r>
            <a:br>
              <a:rPr lang="en-US" dirty="0"/>
            </a:br>
            <a:r>
              <a:rPr lang="en-US" dirty="0"/>
              <a:t>Making the Most of the event</a:t>
            </a:r>
            <a:br>
              <a:rPr lang="en-US" dirty="0"/>
            </a:br>
            <a:r>
              <a:rPr lang="en-US" dirty="0"/>
              <a:t>Your Projects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3E920-5442-4665-8BB6-043F0D1AC9C7}"/>
              </a:ext>
            </a:extLst>
          </p:cNvPr>
          <p:cNvSpPr txBox="1"/>
          <p:nvPr/>
        </p:nvSpPr>
        <p:spPr>
          <a:xfrm>
            <a:off x="6867432" y="5249303"/>
            <a:ext cx="4458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Project: </a:t>
            </a:r>
          </a:p>
          <a:p>
            <a:r>
              <a:rPr lang="en-US" dirty="0"/>
              <a:t>Contact </a:t>
            </a:r>
            <a:r>
              <a:rPr lang="en-US" dirty="0" err="1"/>
              <a:t>First+Last</a:t>
            </a:r>
            <a:r>
              <a:rPr lang="en-US" dirty="0"/>
              <a:t> Initial:</a:t>
            </a:r>
          </a:p>
          <a:p>
            <a:r>
              <a:rPr lang="en-US" dirty="0"/>
              <a:t>Company [optional]:</a:t>
            </a:r>
          </a:p>
          <a:p>
            <a:r>
              <a:rPr lang="en-US" dirty="0"/>
              <a:t>Can you benefit from help from Microsoft:</a:t>
            </a:r>
          </a:p>
        </p:txBody>
      </p:sp>
    </p:spTree>
    <p:extLst>
      <p:ext uri="{BB962C8B-B14F-4D97-AF65-F5344CB8AC3E}">
        <p14:creationId xmlns:p14="http://schemas.microsoft.com/office/powerpoint/2010/main" val="308454357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7ADC-B6C7-455C-BBF8-FE75AC645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166" y="2490788"/>
            <a:ext cx="4148497" cy="27048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Event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Speakers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Topics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Event 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67181-AD98-42BF-85E9-B1114831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40" y="567833"/>
            <a:ext cx="9860610" cy="2219926"/>
          </a:xfrm>
        </p:spPr>
        <p:txBody>
          <a:bodyPr>
            <a:normAutofit/>
          </a:bodyPr>
          <a:lstStyle/>
          <a:p>
            <a:r>
              <a:rPr lang="en-US" sz="4800" dirty="0"/>
              <a:t>In your own words:</a:t>
            </a:r>
            <a:br>
              <a:rPr lang="en-US" sz="4800" dirty="0"/>
            </a:br>
            <a:r>
              <a:rPr lang="en-US" sz="4800" dirty="0"/>
              <a:t>What did you think of …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8AD0253-D181-4E36-B8E6-7E96D03879FE}"/>
              </a:ext>
            </a:extLst>
          </p:cNvPr>
          <p:cNvSpPr txBox="1">
            <a:spLocks/>
          </p:cNvSpPr>
          <p:nvPr/>
        </p:nvSpPr>
        <p:spPr>
          <a:xfrm>
            <a:off x="3509602" y="2193366"/>
            <a:ext cx="8682397" cy="3049942"/>
          </a:xfrm>
          <a:prstGeom prst="rect">
            <a:avLst/>
          </a:prstGeom>
          <a:noFill/>
        </p:spPr>
        <p:txBody>
          <a:bodyPr vert="horz" lIns="146304" tIns="109728" rIns="146304" bIns="109728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529" kern="1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Azure Capabilities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Training Leading to Cert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Workshop Model/Flow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Specific Azure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Value to You personally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Value to your company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73EB-3960-4CED-B14B-6F51EDC935FB}"/>
              </a:ext>
            </a:extLst>
          </p:cNvPr>
          <p:cNvSpPr txBox="1"/>
          <p:nvPr/>
        </p:nvSpPr>
        <p:spPr>
          <a:xfrm>
            <a:off x="7019926" y="969853"/>
            <a:ext cx="2860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provide: </a:t>
            </a:r>
          </a:p>
          <a:p>
            <a:r>
              <a:rPr lang="en-US" dirty="0"/>
              <a:t>Contact </a:t>
            </a:r>
            <a:r>
              <a:rPr lang="en-US" dirty="0" err="1"/>
              <a:t>First+Last</a:t>
            </a:r>
            <a:r>
              <a:rPr lang="en-US" dirty="0"/>
              <a:t> Initial:</a:t>
            </a:r>
          </a:p>
          <a:p>
            <a:r>
              <a:rPr lang="en-US" dirty="0"/>
              <a:t>Company [optional]:</a:t>
            </a:r>
          </a:p>
        </p:txBody>
      </p:sp>
    </p:spTree>
    <p:extLst>
      <p:ext uri="{BB962C8B-B14F-4D97-AF65-F5344CB8AC3E}">
        <p14:creationId xmlns:p14="http://schemas.microsoft.com/office/powerpoint/2010/main" val="57153871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CFBAD6-11BB-42F6-B567-798198A7CD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Please email dstolts@microsoft.com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7A04F3-7C90-490F-8307-68AEC7ED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09376433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6D7261-BC9F-45A2-96C9-5373E56AEB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751" y="4361365"/>
            <a:ext cx="6273418" cy="1794661"/>
          </a:xfrm>
        </p:spPr>
        <p:txBody>
          <a:bodyPr/>
          <a:lstStyle/>
          <a:p>
            <a:r>
              <a:rPr lang="en-US" dirty="0"/>
              <a:t>URL: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B964F-364B-42BA-A502-494320E3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1" y="1059840"/>
            <a:ext cx="9860610" cy="1801436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Form</a:t>
            </a:r>
            <a:br>
              <a:rPr lang="en-US" dirty="0"/>
            </a:br>
            <a:r>
              <a:rPr lang="en-US" dirty="0"/>
              <a:t>Super Important. Please invest another 2 minutes now to fill out the event survey.</a:t>
            </a:r>
          </a:p>
        </p:txBody>
      </p:sp>
    </p:spTree>
    <p:extLst>
      <p:ext uri="{BB962C8B-B14F-4D97-AF65-F5344CB8AC3E}">
        <p14:creationId xmlns:p14="http://schemas.microsoft.com/office/powerpoint/2010/main" val="332074594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D90-8460-477C-884A-B867A9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7249-881A-487C-8F4C-2F451629A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168"/>
            <a:ext cx="10810336" cy="473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deep is your knowledge of Azure Cloud Solutions?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1. I know Azure and its offerings really well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2. I have a good base knowledge of Azure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3. I know some of Azure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4. I’m just getting started with Azure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0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D90-8460-477C-884A-B867A9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7249-881A-487C-8F4C-2F451629A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10336" cy="4736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Are you planning on taking the Azure Certification Exam related to this content?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1. Yes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2. Maybe, I’m interested in finding out more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3. No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0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D90-8460-477C-884A-B867A9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7249-881A-487C-8F4C-2F451629A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5104"/>
            <a:ext cx="10810336" cy="47363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Do you feel you are educationally ready to deliver Azure Solutions?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1. Yes, Ready to go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2. Maybe, after doing homework, I will be ready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3. No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5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F7A9-E921-4357-9149-373976F55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3" y="3877271"/>
            <a:ext cx="9858809" cy="1794661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Who feels like the knowledge you will obtain in this class will help your career?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BD358-9F61-4A38-ADEA-6049ADD4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 Hands</a:t>
            </a:r>
          </a:p>
        </p:txBody>
      </p:sp>
    </p:spTree>
    <p:extLst>
      <p:ext uri="{BB962C8B-B14F-4D97-AF65-F5344CB8AC3E}">
        <p14:creationId xmlns:p14="http://schemas.microsoft.com/office/powerpoint/2010/main" val="647205092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F7A9-E921-4357-9149-373976F55D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3" y="3442447"/>
            <a:ext cx="9858809" cy="222948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Who feels like the knowledge you will obtain in this class will help your company?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BD358-9F61-4A38-ADEA-6049ADD4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of Hands</a:t>
            </a:r>
          </a:p>
        </p:txBody>
      </p:sp>
    </p:spTree>
    <p:extLst>
      <p:ext uri="{BB962C8B-B14F-4D97-AF65-F5344CB8AC3E}">
        <p14:creationId xmlns:p14="http://schemas.microsoft.com/office/powerpoint/2010/main" val="323817938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4D90-8460-477C-884A-B867A9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Voting: Show of 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7249-881A-487C-8F4C-2F451629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5100" dirty="0"/>
              <a:t>Do you have ability and subscription access to practice what you learned; to continue to growing your skills in Azure? </a:t>
            </a:r>
          </a:p>
          <a:p>
            <a:pPr marL="0" lvl="0" indent="0">
              <a:buNone/>
            </a:pPr>
            <a:r>
              <a:rPr lang="en-US" sz="5100" dirty="0"/>
              <a:t>Yes</a:t>
            </a:r>
          </a:p>
          <a:p>
            <a:pPr marL="0" lvl="0" indent="0">
              <a:buNone/>
            </a:pPr>
            <a:r>
              <a:rPr lang="en-US" sz="5100" dirty="0"/>
              <a:t>No </a:t>
            </a:r>
          </a:p>
          <a:p>
            <a:pPr marL="0" lvl="0" indent="0">
              <a:buNone/>
            </a:pPr>
            <a:r>
              <a:rPr lang="en-US" sz="5100" dirty="0"/>
              <a:t>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9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7ADC-B6C7-455C-BBF8-FE75AC6451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4" y="3384551"/>
            <a:ext cx="10014402" cy="2287382"/>
          </a:xfrm>
        </p:spPr>
        <p:txBody>
          <a:bodyPr/>
          <a:lstStyle/>
          <a:p>
            <a:r>
              <a:rPr lang="en-US" sz="4400" dirty="0"/>
              <a:t>Think about how the </a:t>
            </a:r>
            <a:r>
              <a:rPr lang="en-US" sz="4400" dirty="0" err="1"/>
              <a:t>technogies</a:t>
            </a:r>
            <a:r>
              <a:rPr lang="en-US" sz="4400" dirty="0"/>
              <a:t> you learn about can be leveraged in your business!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67181-AD98-42BF-85E9-B1114831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the most of the event…</a:t>
            </a:r>
          </a:p>
        </p:txBody>
      </p:sp>
    </p:spTree>
    <p:extLst>
      <p:ext uri="{BB962C8B-B14F-4D97-AF65-F5344CB8AC3E}">
        <p14:creationId xmlns:p14="http://schemas.microsoft.com/office/powerpoint/2010/main" val="384851679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1482</Words>
  <Application>Microsoft Office PowerPoint</Application>
  <PresentationFormat>Widescreen</PresentationFormat>
  <Paragraphs>311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Segoe Semibold</vt:lpstr>
      <vt:lpstr>Segoe UI</vt:lpstr>
      <vt:lpstr>Times New Roman</vt:lpstr>
      <vt:lpstr>Wingdings</vt:lpstr>
      <vt:lpstr>Office Theme</vt:lpstr>
      <vt:lpstr>1_Office Theme</vt:lpstr>
      <vt:lpstr>2_Office Theme</vt:lpstr>
      <vt:lpstr>Welcome to Edina</vt:lpstr>
      <vt:lpstr>Please Socialize! #70-534   @ITProGuru</vt:lpstr>
      <vt:lpstr>Voting: Show of Hands</vt:lpstr>
      <vt:lpstr>Voting: Show of Hands</vt:lpstr>
      <vt:lpstr>Voting: Show of Hands</vt:lpstr>
      <vt:lpstr>Show of Hands</vt:lpstr>
      <vt:lpstr>Show of Hands</vt:lpstr>
      <vt:lpstr>Voting: Show of Hands</vt:lpstr>
      <vt:lpstr>Make the most of the event…</vt:lpstr>
      <vt:lpstr>Azure Certification Jump Start – Free Event 70-534 Architecting Microsoft Azure Solutions</vt:lpstr>
      <vt:lpstr>We have exam vouchers!!!</vt:lpstr>
      <vt:lpstr>Do you want more free training?</vt:lpstr>
      <vt:lpstr>Time for feedback</vt:lpstr>
      <vt:lpstr>Voting: Show of Hands</vt:lpstr>
      <vt:lpstr>Voting: Show of Hands</vt:lpstr>
      <vt:lpstr>Voting: Show of Hands</vt:lpstr>
      <vt:lpstr>What did you feel was the biggest benefit from this upskilling event?</vt:lpstr>
      <vt:lpstr>Show of Hands</vt:lpstr>
      <vt:lpstr>Questions… Answered at Event or http://ITProGuru.com </vt:lpstr>
      <vt:lpstr>Show of Hands</vt:lpstr>
      <vt:lpstr>Feedback:  Making the Most of the event Your Projects</vt:lpstr>
      <vt:lpstr>In your own words: What did you think of …</vt:lpstr>
      <vt:lpstr>What can we do better?</vt:lpstr>
      <vt:lpstr>Evaluation Form Super Important. Please invest another 2 minutes now to fill out the event survey.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Boston – Azure Certification Jump Start 70-534 Architecting Microsoft Azure Solutions Register: http://aka.ms/70-534</dc:title>
  <dc:creator>Dan Stolts</dc:creator>
  <cp:lastModifiedBy>Dan Stolts</cp:lastModifiedBy>
  <cp:revision>69</cp:revision>
  <dcterms:created xsi:type="dcterms:W3CDTF">2015-08-13T14:29:23Z</dcterms:created>
  <dcterms:modified xsi:type="dcterms:W3CDTF">2017-09-26T14:13:31Z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dstolts@microsoft.com</vt:lpwstr>
  </property>
  <property fmtid="{D5CDD505-2E9C-101B-9397-08002B2CF9AE}" pid="6" name="MSIP_Label_f42aa342-8706-4288-bd11-ebb85995028c_SetDate">
    <vt:lpwstr>2017-09-24T10:42:08.2719020-04:00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