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8" r:id="rId3"/>
    <p:sldId id="264" r:id="rId4"/>
    <p:sldId id="270" r:id="rId5"/>
    <p:sldId id="271" r:id="rId6"/>
    <p:sldId id="265" r:id="rId7"/>
    <p:sldId id="268" r:id="rId8"/>
    <p:sldId id="272" r:id="rId9"/>
    <p:sldId id="261" r:id="rId10"/>
    <p:sldId id="262" r:id="rId11"/>
    <p:sldId id="260" r:id="rId12"/>
    <p:sldId id="25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463" autoAdjust="0"/>
  </p:normalViewPr>
  <p:slideViewPr>
    <p:cSldViewPr snapToGrid="0">
      <p:cViewPr varScale="1">
        <p:scale>
          <a:sx n="80" d="100"/>
          <a:sy n="80" d="100"/>
        </p:scale>
        <p:origin x="708" y="-4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9/25/2017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fld id="{F0D91679-3A69-4641-964F-5E8374DF41E6}" type="slidenum">
              <a:rPr lang="en-US" smtClean="0"/>
              <a:t>10</a:t>
            </a:fld>
            <a:endParaRPr lang="en-US"/>
          </a:p>
        </p:txBody>
      </p:sp>
    </p:spTree>
    <p:extLst>
      <p:ext uri="{BB962C8B-B14F-4D97-AF65-F5344CB8AC3E}">
        <p14:creationId xmlns:p14="http://schemas.microsoft.com/office/powerpoint/2010/main" val="45426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11</a:t>
            </a:fld>
            <a:endParaRPr lang="en-US"/>
          </a:p>
        </p:txBody>
      </p:sp>
    </p:spTree>
    <p:extLst>
      <p:ext uri="{BB962C8B-B14F-4D97-AF65-F5344CB8AC3E}">
        <p14:creationId xmlns:p14="http://schemas.microsoft.com/office/powerpoint/2010/main" val="377703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12</a:t>
            </a:fld>
            <a:endParaRPr lang="en-US"/>
          </a:p>
        </p:txBody>
      </p:sp>
    </p:spTree>
    <p:extLst>
      <p:ext uri="{BB962C8B-B14F-4D97-AF65-F5344CB8AC3E}">
        <p14:creationId xmlns:p14="http://schemas.microsoft.com/office/powerpoint/2010/main" val="424165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a:t>
            </a:fld>
            <a:endParaRPr lang="en-US"/>
          </a:p>
        </p:txBody>
      </p:sp>
    </p:spTree>
    <p:extLst>
      <p:ext uri="{BB962C8B-B14F-4D97-AF65-F5344CB8AC3E}">
        <p14:creationId xmlns:p14="http://schemas.microsoft.com/office/powerpoint/2010/main" val="140665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4101123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1607443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5</a:t>
            </a:fld>
            <a:endParaRPr lang="en-US"/>
          </a:p>
        </p:txBody>
      </p:sp>
    </p:spTree>
    <p:extLst>
      <p:ext uri="{BB962C8B-B14F-4D97-AF65-F5344CB8AC3E}">
        <p14:creationId xmlns:p14="http://schemas.microsoft.com/office/powerpoint/2010/main" val="168303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6</a:t>
            </a:fld>
            <a:endParaRPr lang="en-US"/>
          </a:p>
        </p:txBody>
      </p:sp>
    </p:spTree>
    <p:extLst>
      <p:ext uri="{BB962C8B-B14F-4D97-AF65-F5344CB8AC3E}">
        <p14:creationId xmlns:p14="http://schemas.microsoft.com/office/powerpoint/2010/main" val="4047113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186517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9/25/2017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205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likely see some sample questions like this through the various presentations.  The content creators are not authorized to see the actual exam questions or to share what was on the exam when we took it.  However, we wanted to give you some sample questions to get you into the Q&amp;A mode of the exam.</a:t>
            </a:r>
          </a:p>
        </p:txBody>
      </p:sp>
      <p:sp>
        <p:nvSpPr>
          <p:cNvPr id="4" name="Slide Number Placeholder 3"/>
          <p:cNvSpPr>
            <a:spLocks noGrp="1"/>
          </p:cNvSpPr>
          <p:nvPr>
            <p:ph type="sldNum" sz="quarter" idx="10"/>
          </p:nvPr>
        </p:nvSpPr>
        <p:spPr/>
        <p:txBody>
          <a:bodyPr/>
          <a:lstStyle/>
          <a:p>
            <a:fld id="{F0D91679-3A69-4641-964F-5E8374DF41E6}" type="slidenum">
              <a:rPr lang="en-US" smtClean="0"/>
              <a:t>9</a:t>
            </a:fld>
            <a:endParaRPr lang="en-US"/>
          </a:p>
        </p:txBody>
      </p:sp>
    </p:spTree>
    <p:extLst>
      <p:ext uri="{BB962C8B-B14F-4D97-AF65-F5344CB8AC3E}">
        <p14:creationId xmlns:p14="http://schemas.microsoft.com/office/powerpoint/2010/main" val="74001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0" grpId="0" animBg="1"/>
      <p:bldP spid="10" grpId="1" animBg="1"/>
      <p:bldP spid="10" grpId="2" animBg="1"/>
      <p:bldP spid="11" grpId="0" animBg="1"/>
      <p:bldP spid="11" grpId="1" animBg="1"/>
      <p:bldP spid="11" grpId="2" animBg="1"/>
      <p:bldP spid="13" grpId="0" animBg="1"/>
      <p:bldP spid="13" grpId="1" animBg="1"/>
      <p:bldP spid="13" grpId="2"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9/25/2017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9/25/2017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ka.ms/534" TargetMode="External"/><Relationship Id="rId5" Type="http://schemas.openxmlformats.org/officeDocument/2006/relationships/hyperlink" Target="http://aka.ms/534Labs" TargetMode="External"/><Relationship Id="rId4" Type="http://schemas.openxmlformats.org/officeDocument/2006/relationships/hyperlink" Target="https://github.com/dstolts/70-534"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aka.ms/70-5" TargetMode="External"/><Relationship Id="rId7" Type="http://schemas.openxmlformats.org/officeDocument/2006/relationships/hyperlink" Target="https://aka.ms/edina09261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aka.ms/70-53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75" y="-601785"/>
            <a:ext cx="12449393" cy="8496712"/>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33551" y="228612"/>
            <a:ext cx="2657272" cy="2232160"/>
          </a:xfrm>
        </p:spPr>
        <p:txBody>
          <a:bodyPr vert="horz" lIns="91440" tIns="45720" rIns="91440" bIns="45720" rtlCol="0" anchor="ctr">
            <a:normAutofit/>
          </a:bodyPr>
          <a:lstStyle/>
          <a:p>
            <a:r>
              <a:rPr lang="en-US" sz="4000" dirty="0">
                <a:solidFill>
                  <a:srgbClr val="FFFFFF"/>
                </a:solidFill>
              </a:rPr>
              <a:t>Welcome to Edina</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t>Azure Certification Jump Start</a:t>
            </a:r>
            <a:br>
              <a:rPr lang="en-US" sz="3600" dirty="0"/>
            </a:br>
            <a:r>
              <a:rPr lang="en-US" sz="2400" dirty="0"/>
              <a:t>70-534 Architecting Microsoft Azure Solutions</a:t>
            </a:r>
            <a:endParaRPr lang="en-US" sz="4000" dirty="0"/>
          </a:p>
        </p:txBody>
      </p:sp>
      <p:sp>
        <p:nvSpPr>
          <p:cNvPr id="3" name="TextBox 2">
            <a:extLst>
              <a:ext uri="{FF2B5EF4-FFF2-40B4-BE49-F238E27FC236}">
                <a16:creationId xmlns:a16="http://schemas.microsoft.com/office/drawing/2014/main" id="{4181D786-F41B-4C95-88DD-726F73821671}"/>
              </a:ext>
            </a:extLst>
          </p:cNvPr>
          <p:cNvSpPr txBox="1"/>
          <p:nvPr/>
        </p:nvSpPr>
        <p:spPr>
          <a:xfrm>
            <a:off x="342329" y="5852603"/>
            <a:ext cx="4733945" cy="861774"/>
          </a:xfrm>
          <a:prstGeom prst="rect">
            <a:avLst/>
          </a:prstGeom>
          <a:solidFill>
            <a:schemeClr val="bg1"/>
          </a:solidFill>
        </p:spPr>
        <p:txBody>
          <a:bodyPr wrap="square" rtlCol="0">
            <a:spAutoFit/>
          </a:bodyPr>
          <a:lstStyle/>
          <a:p>
            <a:r>
              <a:rPr lang="en-US" sz="1600" dirty="0"/>
              <a:t>Content Location: </a:t>
            </a:r>
            <a:r>
              <a:rPr lang="en-US" sz="1600" dirty="0">
                <a:hlinkClick r:id="rId4"/>
              </a:rPr>
              <a:t>https://github.com/dstolts/70-534</a:t>
            </a:r>
            <a:br>
              <a:rPr lang="en-US" sz="1600" dirty="0"/>
            </a:br>
            <a:r>
              <a:rPr lang="en-US" sz="1600" dirty="0"/>
              <a:t>Lab Guides: </a:t>
            </a:r>
            <a:r>
              <a:rPr lang="en-US" sz="1600" dirty="0">
                <a:hlinkClick r:id="rId5"/>
              </a:rPr>
              <a:t>http://aka.ms/534Labs</a:t>
            </a:r>
            <a:r>
              <a:rPr lang="en-US" sz="1600" dirty="0"/>
              <a:t> </a:t>
            </a:r>
          </a:p>
          <a:p>
            <a:r>
              <a:rPr lang="en-US" sz="1600" dirty="0"/>
              <a:t>Case Study Lab: </a:t>
            </a:r>
            <a:r>
              <a:rPr lang="en-US" sz="1600" dirty="0">
                <a:hlinkClick r:id="rId6"/>
              </a:rPr>
              <a:t>http://aka.ms/534</a:t>
            </a:r>
            <a:r>
              <a:rPr lang="en-US" sz="1600" dirty="0"/>
              <a:t> </a:t>
            </a:r>
          </a:p>
        </p:txBody>
      </p:sp>
      <p:graphicFrame>
        <p:nvGraphicFramePr>
          <p:cNvPr id="4" name="Table 3">
            <a:extLst>
              <a:ext uri="{FF2B5EF4-FFF2-40B4-BE49-F238E27FC236}">
                <a16:creationId xmlns:a16="http://schemas.microsoft.com/office/drawing/2014/main" id="{E7182CDF-FF6E-4683-9420-C190AD813BF6}"/>
              </a:ext>
            </a:extLst>
          </p:cNvPr>
          <p:cNvGraphicFramePr>
            <a:graphicFrameLocks noGrp="1"/>
          </p:cNvGraphicFramePr>
          <p:nvPr>
            <p:extLst>
              <p:ext uri="{D42A27DB-BD31-4B8C-83A1-F6EECF244321}">
                <p14:modId xmlns:p14="http://schemas.microsoft.com/office/powerpoint/2010/main" val="4036632239"/>
              </p:ext>
            </p:extLst>
          </p:nvPr>
        </p:nvGraphicFramePr>
        <p:xfrm>
          <a:off x="304220" y="3765551"/>
          <a:ext cx="7894900" cy="1969654"/>
        </p:xfrm>
        <a:graphic>
          <a:graphicData uri="http://schemas.openxmlformats.org/drawingml/2006/table">
            <a:tbl>
              <a:tblPr firstRow="1" firstCol="1" bandRow="1">
                <a:tableStyleId>{5C22544A-7EE6-4342-B048-85BDC9FD1C3A}</a:tableStyleId>
              </a:tblPr>
              <a:tblGrid>
                <a:gridCol w="1973303">
                  <a:extLst>
                    <a:ext uri="{9D8B030D-6E8A-4147-A177-3AD203B41FA5}">
                      <a16:colId xmlns:a16="http://schemas.microsoft.com/office/drawing/2014/main" val="278623061"/>
                    </a:ext>
                  </a:extLst>
                </a:gridCol>
                <a:gridCol w="1973303">
                  <a:extLst>
                    <a:ext uri="{9D8B030D-6E8A-4147-A177-3AD203B41FA5}">
                      <a16:colId xmlns:a16="http://schemas.microsoft.com/office/drawing/2014/main" val="3624123099"/>
                    </a:ext>
                  </a:extLst>
                </a:gridCol>
                <a:gridCol w="2495414">
                  <a:extLst>
                    <a:ext uri="{9D8B030D-6E8A-4147-A177-3AD203B41FA5}">
                      <a16:colId xmlns:a16="http://schemas.microsoft.com/office/drawing/2014/main" val="2015134214"/>
                    </a:ext>
                  </a:extLst>
                </a:gridCol>
                <a:gridCol w="1452880">
                  <a:extLst>
                    <a:ext uri="{9D8B030D-6E8A-4147-A177-3AD203B41FA5}">
                      <a16:colId xmlns:a16="http://schemas.microsoft.com/office/drawing/2014/main" val="29536522"/>
                    </a:ext>
                  </a:extLst>
                </a:gridCol>
              </a:tblGrid>
              <a:tr h="213452">
                <a:tc>
                  <a:txBody>
                    <a:bodyPr/>
                    <a:lstStyle/>
                    <a:p>
                      <a:pPr marL="0" marR="0">
                        <a:lnSpc>
                          <a:spcPct val="107000"/>
                        </a:lnSpc>
                        <a:spcBef>
                          <a:spcPts val="0"/>
                        </a:spcBef>
                        <a:spcAft>
                          <a:spcPts val="0"/>
                        </a:spcAf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Topic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Presenter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340833"/>
                  </a:ext>
                </a:extLst>
              </a:tr>
              <a:tr h="213452">
                <a:tc>
                  <a:txBody>
                    <a:bodyPr/>
                    <a:lstStyle/>
                    <a:p>
                      <a:pPr marL="0" marR="0">
                        <a:lnSpc>
                          <a:spcPct val="107000"/>
                        </a:lnSpc>
                        <a:spcBef>
                          <a:spcPts val="0"/>
                        </a:spcBef>
                        <a:spcAft>
                          <a:spcPts val="0"/>
                        </a:spcAft>
                      </a:pPr>
                      <a:r>
                        <a:rPr lang="en-US" sz="1400">
                          <a:effectLst/>
                        </a:rPr>
                        <a:t>9:00 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Opening Remarks / MC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Dan Stolts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396931"/>
                  </a:ext>
                </a:extLst>
              </a:tr>
              <a:tr h="436788">
                <a:tc>
                  <a:txBody>
                    <a:bodyPr/>
                    <a:lstStyle/>
                    <a:p>
                      <a:pPr marL="0" marR="0">
                        <a:lnSpc>
                          <a:spcPct val="107000"/>
                        </a:lnSpc>
                        <a:spcBef>
                          <a:spcPts val="0"/>
                        </a:spcBef>
                        <a:spcAft>
                          <a:spcPts val="0"/>
                        </a:spcAft>
                      </a:pPr>
                      <a:r>
                        <a:rPr lang="en-US" sz="1400">
                          <a:effectLst/>
                        </a:rPr>
                        <a:t>9:10 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Executive Welcome &amp; Kickoff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Rebecca Cowen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564996"/>
                  </a:ext>
                </a:extLst>
              </a:tr>
              <a:tr h="213452">
                <a:tc>
                  <a:txBody>
                    <a:bodyPr/>
                    <a:lstStyle/>
                    <a:p>
                      <a:pPr marL="0" marR="0">
                        <a:lnSpc>
                          <a:spcPct val="107000"/>
                        </a:lnSpc>
                        <a:spcBef>
                          <a:spcPts val="0"/>
                        </a:spcBef>
                        <a:spcAft>
                          <a:spcPts val="0"/>
                        </a:spcAft>
                      </a:pPr>
                      <a:r>
                        <a:rPr lang="en-US" sz="1400">
                          <a:effectLst/>
                        </a:rPr>
                        <a:t>9:30 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Cloud Architect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Dan Stolts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930278"/>
                  </a:ext>
                </a:extLst>
              </a:tr>
              <a:tr h="213452">
                <a:tc>
                  <a:txBody>
                    <a:bodyPr/>
                    <a:lstStyle/>
                    <a:p>
                      <a:pPr marL="0" marR="0">
                        <a:lnSpc>
                          <a:spcPct val="107000"/>
                        </a:lnSpc>
                        <a:spcBef>
                          <a:spcPts val="0"/>
                        </a:spcBef>
                        <a:spcAft>
                          <a:spcPts val="0"/>
                        </a:spcAft>
                      </a:pPr>
                      <a:r>
                        <a:rPr lang="en-US" sz="1400">
                          <a:effectLst/>
                        </a:rPr>
                        <a:t>10:30 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Break *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780501"/>
                  </a:ext>
                </a:extLst>
              </a:tr>
              <a:tr h="660122">
                <a:tc>
                  <a:txBody>
                    <a:bodyPr/>
                    <a:lstStyle/>
                    <a:p>
                      <a:pPr marL="0" marR="0">
                        <a:lnSpc>
                          <a:spcPct val="107000"/>
                        </a:lnSpc>
                        <a:spcBef>
                          <a:spcPts val="0"/>
                        </a:spcBef>
                        <a:spcAft>
                          <a:spcPts val="0"/>
                        </a:spcAft>
                      </a:pPr>
                      <a:r>
                        <a:rPr lang="en-US" sz="1400">
                          <a:effectLst/>
                        </a:rPr>
                        <a:t>10:45 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60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Design Azure Resource Manager (ARM) networking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Matt Lunzer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504482"/>
                  </a:ext>
                </a:extLst>
              </a:tr>
            </a:tbl>
          </a:graphicData>
        </a:graphic>
      </p:graphicFrame>
      <p:sp>
        <p:nvSpPr>
          <p:cNvPr id="7" name="Rectangle 6">
            <a:extLst>
              <a:ext uri="{FF2B5EF4-FFF2-40B4-BE49-F238E27FC236}">
                <a16:creationId xmlns:a16="http://schemas.microsoft.com/office/drawing/2014/main" id="{0DD655DF-D5CC-41CD-BB83-D4233EA32145}"/>
              </a:ext>
            </a:extLst>
          </p:cNvPr>
          <p:cNvSpPr/>
          <p:nvPr/>
        </p:nvSpPr>
        <p:spPr>
          <a:xfrm>
            <a:off x="8310880" y="2864161"/>
            <a:ext cx="3429000" cy="4059060"/>
          </a:xfrm>
          <a:prstGeom prst="rect">
            <a:avLst/>
          </a:prstGeom>
          <a:solidFill>
            <a:schemeClr val="bg1">
              <a:alpha val="82000"/>
            </a:schemeClr>
          </a:solid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Wi-Fi Connection Instructions: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Make sure your wireless adapter is set to dynamically obtain an IP address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Connect to the wireless network </a:t>
            </a:r>
            <a:r>
              <a:rPr lang="en-US" b="1" dirty="0">
                <a:latin typeface="Calibri" panose="020F0502020204030204" pitchFamily="34" charset="0"/>
                <a:ea typeface="Calibri" panose="020F0502020204030204" pitchFamily="34" charset="0"/>
                <a:cs typeface="Times New Roman" panose="02020603050405020304" pitchFamily="18" charset="0"/>
              </a:rPr>
              <a:t>MSFTGUEST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Open a browser and navigate to a web site to be redirected to the Captive Portal</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Click on Event Attendee Code and enter the access code: </a:t>
            </a:r>
            <a:r>
              <a:rPr lang="en-US" b="1" dirty="0">
                <a:latin typeface="Calibri" panose="020F0502020204030204" pitchFamily="34" charset="0"/>
                <a:ea typeface="Calibri" panose="020F0502020204030204" pitchFamily="34" charset="0"/>
                <a:cs typeface="Times New Roman" panose="02020603050405020304" pitchFamily="18" charset="0"/>
              </a:rPr>
              <a:t>msevent75wm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3527859" y="6215421"/>
            <a:ext cx="6170472"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Sept 25-26 2017 – Microsoft – Edina MN</a:t>
            </a:r>
            <a:endParaRPr lang="en-US" sz="2800" dirty="0">
              <a:solidFill>
                <a:srgbClr val="0070C0"/>
              </a:solidFill>
            </a:endParaRPr>
          </a:p>
        </p:txBody>
      </p:sp>
      <p:sp>
        <p:nvSpPr>
          <p:cNvPr id="7" name="TextBox 6"/>
          <p:cNvSpPr txBox="1"/>
          <p:nvPr/>
        </p:nvSpPr>
        <p:spPr>
          <a:xfrm>
            <a:off x="8767674" y="5740747"/>
            <a:ext cx="2842065" cy="369332"/>
          </a:xfrm>
          <a:prstGeom prst="rect">
            <a:avLst/>
          </a:prstGeom>
          <a:noFill/>
        </p:spPr>
        <p:txBody>
          <a:bodyPr wrap="square" rtlCol="0">
            <a:spAutoFit/>
          </a:bodyPr>
          <a:lstStyle/>
          <a:p>
            <a:r>
              <a:rPr lang="en-US" dirty="0">
                <a:hlinkClick r:id="rId3"/>
              </a:rPr>
              <a:t>http://aka.ms/70-5</a:t>
            </a:r>
            <a:r>
              <a:rPr lang="en-US" dirty="0">
                <a:hlinkClick r:id="rId4"/>
              </a:rPr>
              <a:t>34</a:t>
            </a:r>
            <a:r>
              <a:rPr lang="en-US" dirty="0"/>
              <a:t> </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graphicFrame>
        <p:nvGraphicFramePr>
          <p:cNvPr id="22" name="Table 21">
            <a:extLst>
              <a:ext uri="{FF2B5EF4-FFF2-40B4-BE49-F238E27FC236}">
                <a16:creationId xmlns:a16="http://schemas.microsoft.com/office/drawing/2014/main" id="{A6905EF5-E7E0-4A8D-9C93-199659A70396}"/>
              </a:ext>
            </a:extLst>
          </p:cNvPr>
          <p:cNvGraphicFramePr>
            <a:graphicFrameLocks noGrp="1"/>
          </p:cNvGraphicFramePr>
          <p:nvPr>
            <p:extLst>
              <p:ext uri="{D42A27DB-BD31-4B8C-83A1-F6EECF244321}">
                <p14:modId xmlns:p14="http://schemas.microsoft.com/office/powerpoint/2010/main" val="462071811"/>
              </p:ext>
            </p:extLst>
          </p:nvPr>
        </p:nvGraphicFramePr>
        <p:xfrm>
          <a:off x="279850" y="1173814"/>
          <a:ext cx="5485986" cy="4479150"/>
        </p:xfrm>
        <a:graphic>
          <a:graphicData uri="http://schemas.openxmlformats.org/drawingml/2006/table">
            <a:tbl>
              <a:tblPr>
                <a:tableStyleId>{5C22544A-7EE6-4342-B048-85BDC9FD1C3A}</a:tableStyleId>
              </a:tblPr>
              <a:tblGrid>
                <a:gridCol w="718549">
                  <a:extLst>
                    <a:ext uri="{9D8B030D-6E8A-4147-A177-3AD203B41FA5}">
                      <a16:colId xmlns:a16="http://schemas.microsoft.com/office/drawing/2014/main" val="759827849"/>
                    </a:ext>
                  </a:extLst>
                </a:gridCol>
                <a:gridCol w="787400">
                  <a:extLst>
                    <a:ext uri="{9D8B030D-6E8A-4147-A177-3AD203B41FA5}">
                      <a16:colId xmlns:a16="http://schemas.microsoft.com/office/drawing/2014/main" val="3328090168"/>
                    </a:ext>
                  </a:extLst>
                </a:gridCol>
                <a:gridCol w="2400300">
                  <a:extLst>
                    <a:ext uri="{9D8B030D-6E8A-4147-A177-3AD203B41FA5}">
                      <a16:colId xmlns:a16="http://schemas.microsoft.com/office/drawing/2014/main" val="2866959912"/>
                    </a:ext>
                  </a:extLst>
                </a:gridCol>
                <a:gridCol w="1579737">
                  <a:extLst>
                    <a:ext uri="{9D8B030D-6E8A-4147-A177-3AD203B41FA5}">
                      <a16:colId xmlns:a16="http://schemas.microsoft.com/office/drawing/2014/main" val="2705578973"/>
                    </a:ext>
                  </a:extLst>
                </a:gridCol>
              </a:tblGrid>
              <a:tr h="0">
                <a:tc gridSpan="4">
                  <a:txBody>
                    <a:bodyPr/>
                    <a:lstStyle/>
                    <a:p>
                      <a:pPr algn="ctr" fontAlgn="b"/>
                      <a:r>
                        <a:rPr lang="en-US" sz="1600" u="none" strike="noStrike" dirty="0">
                          <a:effectLst/>
                        </a:rPr>
                        <a:t>Day 1 Monday Sept 25th</a:t>
                      </a:r>
                      <a:endParaRPr lang="en-US" sz="1600" b="0" i="1"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22320"/>
                  </a:ext>
                </a:extLst>
              </a:tr>
              <a:tr h="231362">
                <a:tc rowSpan="2">
                  <a:txBody>
                    <a:bodyPr/>
                    <a:lstStyle/>
                    <a:p>
                      <a:pPr algn="ctr" fontAlgn="ctr"/>
                      <a:r>
                        <a:rPr lang="en-US" sz="1200" u="none" strike="noStrike" dirty="0">
                          <a:effectLst/>
                        </a:rPr>
                        <a:t>8:30 AM</a:t>
                      </a:r>
                      <a:endParaRPr lang="en-US" sz="1200" b="0" i="0" u="none" strike="noStrike" dirty="0">
                        <a:solidFill>
                          <a:srgbClr val="000000"/>
                        </a:solidFill>
                        <a:effectLst/>
                        <a:latin typeface="Calibri" panose="020F0502020204030204" pitchFamily="34" charset="0"/>
                      </a:endParaRPr>
                    </a:p>
                  </a:txBody>
                  <a:tcPr marL="5060" marR="5060" marT="5060" marB="3035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Registration, Breakfast and Networking</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2107240403"/>
                  </a:ext>
                </a:extLst>
              </a:tr>
              <a:tr h="277716">
                <a:tc vMerge="1">
                  <a:txBody>
                    <a:bodyPr/>
                    <a:lstStyle/>
                    <a:p>
                      <a:endParaRPr lang="en-US"/>
                    </a:p>
                  </a:txBody>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1571452148"/>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60" marR="5060" marT="5060" marB="30358" anchor="ctr"/>
                </a:tc>
                <a:tc>
                  <a:txBody>
                    <a:bodyPr/>
                    <a:lstStyle/>
                    <a:p>
                      <a:pPr algn="ctr" fontAlgn="t"/>
                      <a:r>
                        <a:rPr lang="en-US" sz="1000" u="sng" strike="noStrike" dirty="0">
                          <a:effectLst/>
                        </a:rPr>
                        <a:t>Topic</a:t>
                      </a:r>
                      <a:endParaRPr lang="en-US" sz="1000" b="1" i="0" u="sng" strike="noStrike" dirty="0">
                        <a:solidFill>
                          <a:srgbClr val="000000"/>
                        </a:solidFill>
                        <a:effectLst/>
                        <a:latin typeface="Calibri" panose="020F0502020204030204" pitchFamily="34" charset="0"/>
                      </a:endParaRPr>
                    </a:p>
                  </a:txBody>
                  <a:tcPr marL="5060" marR="5060" marT="5060" marB="30358"/>
                </a:tc>
                <a:tc>
                  <a:txBody>
                    <a:bodyPr/>
                    <a:lstStyle/>
                    <a:p>
                      <a:pPr algn="ctr" fontAlgn="t"/>
                      <a:r>
                        <a:rPr lang="en-US" sz="1000" u="sng" strike="noStrike" dirty="0">
                          <a:effectLst/>
                        </a:rPr>
                        <a:t>Speaker</a:t>
                      </a:r>
                      <a:endParaRPr lang="en-US" sz="1000" b="1" i="0" u="sng" strike="noStrike" dirty="0">
                        <a:solidFill>
                          <a:srgbClr val="FF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116475400"/>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9:00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Opening Remarks / MC</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Dan Stolts</a:t>
                      </a:r>
                    </a:p>
                  </a:txBody>
                  <a:tcPr marL="68580" marR="68580" marT="0" marB="0"/>
                </a:tc>
                <a:extLst>
                  <a:ext uri="{0D108BD9-81ED-4DB2-BD59-A6C34878D82A}">
                    <a16:rowId xmlns:a16="http://schemas.microsoft.com/office/drawing/2014/main" val="1132525447"/>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9:10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Executive Welcome &amp; Kickoff</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Rebecca Cowen</a:t>
                      </a:r>
                    </a:p>
                  </a:txBody>
                  <a:tcPr marL="68580" marR="68580" marT="0" marB="0"/>
                </a:tc>
                <a:extLst>
                  <a:ext uri="{0D108BD9-81ED-4DB2-BD59-A6C34878D82A}">
                    <a16:rowId xmlns:a16="http://schemas.microsoft.com/office/drawing/2014/main" val="2542291342"/>
                  </a:ext>
                </a:extLst>
              </a:tr>
              <a:tr h="218649">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9:30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Cloud Architect</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Dan Stolts</a:t>
                      </a:r>
                    </a:p>
                  </a:txBody>
                  <a:tcPr marL="68580" marR="68580" marT="0" marB="0"/>
                </a:tc>
                <a:extLst>
                  <a:ext uri="{0D108BD9-81ED-4DB2-BD59-A6C34878D82A}">
                    <a16:rowId xmlns:a16="http://schemas.microsoft.com/office/drawing/2014/main" val="1882220977"/>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10:30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Break * </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All</a:t>
                      </a:r>
                    </a:p>
                  </a:txBody>
                  <a:tcPr marL="68580" marR="68580" marT="0" marB="0"/>
                </a:tc>
                <a:extLst>
                  <a:ext uri="{0D108BD9-81ED-4DB2-BD59-A6C34878D82A}">
                    <a16:rowId xmlns:a16="http://schemas.microsoft.com/office/drawing/2014/main" val="1943720806"/>
                  </a:ext>
                </a:extLst>
              </a:tr>
              <a:tr h="425186">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10:45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Design Azure Resource Manager (ARM) networking</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Matt Lunzer</a:t>
                      </a:r>
                    </a:p>
                  </a:txBody>
                  <a:tcPr marL="68580" marR="68580" marT="0" marB="0"/>
                </a:tc>
                <a:extLst>
                  <a:ext uri="{0D108BD9-81ED-4DB2-BD59-A6C34878D82A}">
                    <a16:rowId xmlns:a16="http://schemas.microsoft.com/office/drawing/2014/main" val="461492468"/>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11:45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Working Lunch; Labs; Individual Q&amp;A; Networking</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All</a:t>
                      </a:r>
                    </a:p>
                  </a:txBody>
                  <a:tcPr marL="68580" marR="68580" marT="0" marB="0"/>
                </a:tc>
                <a:extLst>
                  <a:ext uri="{0D108BD9-81ED-4DB2-BD59-A6C34878D82A}">
                    <a16:rowId xmlns:a16="http://schemas.microsoft.com/office/drawing/2014/main" val="914297779"/>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12:45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Secure resources</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Matt Lunzer</a:t>
                      </a:r>
                    </a:p>
                  </a:txBody>
                  <a:tcPr marL="68580" marR="68580" marT="0" marB="0"/>
                </a:tc>
                <a:extLst>
                  <a:ext uri="{0D108BD9-81ED-4DB2-BD59-A6C34878D82A}">
                    <a16:rowId xmlns:a16="http://schemas.microsoft.com/office/drawing/2014/main" val="2750597093"/>
                  </a:ext>
                </a:extLst>
              </a:tr>
              <a:tr h="425186">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2:00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75 min</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Design Azure Web and Mobile Apps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Mike Benkovich</a:t>
                      </a:r>
                    </a:p>
                  </a:txBody>
                  <a:tcPr marL="68580" marR="68580" marT="0" marB="0"/>
                </a:tc>
                <a:extLst>
                  <a:ext uri="{0D108BD9-81ED-4DB2-BD59-A6C34878D82A}">
                    <a16:rowId xmlns:a16="http://schemas.microsoft.com/office/drawing/2014/main" val="2707804130"/>
                  </a:ext>
                </a:extLst>
              </a:tr>
              <a:tr h="425186">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3:15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Break * </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All hands</a:t>
                      </a:r>
                    </a:p>
                  </a:txBody>
                  <a:tcPr marL="68580" marR="68580" marT="0" marB="0"/>
                </a:tc>
                <a:extLst>
                  <a:ext uri="{0D108BD9-81ED-4DB2-BD59-A6C34878D82A}">
                    <a16:rowId xmlns:a16="http://schemas.microsoft.com/office/drawing/2014/main" val="3571483851"/>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3:30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75 min</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Design advanced applications</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Frank Migacz</a:t>
                      </a:r>
                    </a:p>
                  </a:txBody>
                  <a:tcPr marL="68580" marR="68580" marT="0" marB="0"/>
                </a:tc>
                <a:extLst>
                  <a:ext uri="{0D108BD9-81ED-4DB2-BD59-A6C34878D82A}">
                    <a16:rowId xmlns:a16="http://schemas.microsoft.com/office/drawing/2014/main" val="601471305"/>
                  </a:ext>
                </a:extLst>
              </a:tr>
              <a:tr h="231362">
                <a:tc>
                  <a:txBody>
                    <a:bodyPr/>
                    <a:lstStyle/>
                    <a:p>
                      <a:pPr algn="r" fontAlgn="b"/>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endParaRPr lang="en-US" sz="1200" b="0" i="0" u="none" strike="noStrike" dirty="0">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4198198377"/>
                  </a:ext>
                </a:extLst>
              </a:tr>
              <a:tr h="2313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b"/>
                      <a:r>
                        <a:rPr lang="en-US" sz="1200" u="none" strike="noStrike" dirty="0">
                          <a:effectLst/>
                        </a:rPr>
                        <a:t>Safe Journey Home :)</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549650663"/>
                  </a:ext>
                </a:extLst>
              </a:tr>
            </a:tbl>
          </a:graphicData>
        </a:graphic>
      </p:graphicFrame>
      <p:graphicFrame>
        <p:nvGraphicFramePr>
          <p:cNvPr id="10" name="Table 9">
            <a:extLst>
              <a:ext uri="{FF2B5EF4-FFF2-40B4-BE49-F238E27FC236}">
                <a16:creationId xmlns:a16="http://schemas.microsoft.com/office/drawing/2014/main" id="{234C54D4-B611-4662-8F96-AFD537AD6B4C}"/>
              </a:ext>
            </a:extLst>
          </p:cNvPr>
          <p:cNvGraphicFramePr>
            <a:graphicFrameLocks noGrp="1"/>
          </p:cNvGraphicFramePr>
          <p:nvPr>
            <p:extLst>
              <p:ext uri="{D42A27DB-BD31-4B8C-83A1-F6EECF244321}">
                <p14:modId xmlns:p14="http://schemas.microsoft.com/office/powerpoint/2010/main" val="1776377909"/>
              </p:ext>
            </p:extLst>
          </p:nvPr>
        </p:nvGraphicFramePr>
        <p:xfrm>
          <a:off x="5907852" y="1186399"/>
          <a:ext cx="5903147" cy="4456260"/>
        </p:xfrm>
        <a:graphic>
          <a:graphicData uri="http://schemas.openxmlformats.org/drawingml/2006/table">
            <a:tbl>
              <a:tblPr>
                <a:tableStyleId>{5C22544A-7EE6-4342-B048-85BDC9FD1C3A}</a:tableStyleId>
              </a:tblPr>
              <a:tblGrid>
                <a:gridCol w="773188">
                  <a:extLst>
                    <a:ext uri="{9D8B030D-6E8A-4147-A177-3AD203B41FA5}">
                      <a16:colId xmlns:a16="http://schemas.microsoft.com/office/drawing/2014/main" val="759827849"/>
                    </a:ext>
                  </a:extLst>
                </a:gridCol>
                <a:gridCol w="847275">
                  <a:extLst>
                    <a:ext uri="{9D8B030D-6E8A-4147-A177-3AD203B41FA5}">
                      <a16:colId xmlns:a16="http://schemas.microsoft.com/office/drawing/2014/main" val="3328090168"/>
                    </a:ext>
                  </a:extLst>
                </a:gridCol>
                <a:gridCol w="3152385">
                  <a:extLst>
                    <a:ext uri="{9D8B030D-6E8A-4147-A177-3AD203B41FA5}">
                      <a16:colId xmlns:a16="http://schemas.microsoft.com/office/drawing/2014/main" val="2866959912"/>
                    </a:ext>
                  </a:extLst>
                </a:gridCol>
                <a:gridCol w="1130299">
                  <a:extLst>
                    <a:ext uri="{9D8B030D-6E8A-4147-A177-3AD203B41FA5}">
                      <a16:colId xmlns:a16="http://schemas.microsoft.com/office/drawing/2014/main" val="2705578973"/>
                    </a:ext>
                  </a:extLst>
                </a:gridCol>
              </a:tblGrid>
              <a:tr h="0">
                <a:tc gridSpan="4">
                  <a:txBody>
                    <a:bodyPr/>
                    <a:lstStyle/>
                    <a:p>
                      <a:pPr algn="ctr" fontAlgn="b"/>
                      <a:r>
                        <a:rPr lang="en-US" sz="1600" u="none" strike="noStrike" dirty="0">
                          <a:effectLst/>
                        </a:rPr>
                        <a:t>Day 1 Tuesday Sept 26th</a:t>
                      </a:r>
                      <a:endParaRPr lang="en-US" sz="1600" b="0" i="1"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22320"/>
                  </a:ext>
                </a:extLst>
              </a:tr>
              <a:tr h="231362">
                <a:tc rowSpan="2">
                  <a:txBody>
                    <a:bodyPr/>
                    <a:lstStyle/>
                    <a:p>
                      <a:pPr algn="ctr" fontAlgn="ctr"/>
                      <a:r>
                        <a:rPr lang="en-US" sz="1200" u="none" strike="noStrike" dirty="0">
                          <a:effectLst/>
                        </a:rPr>
                        <a:t>8:30 AM</a:t>
                      </a:r>
                      <a:endParaRPr lang="en-US" sz="1200" b="0" i="0" u="none" strike="noStrike" dirty="0">
                        <a:solidFill>
                          <a:srgbClr val="000000"/>
                        </a:solidFill>
                        <a:effectLst/>
                        <a:latin typeface="Calibri" panose="020F0502020204030204" pitchFamily="34" charset="0"/>
                      </a:endParaRPr>
                    </a:p>
                  </a:txBody>
                  <a:tcPr marL="5060" marR="5060" marT="5060" marB="3035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Registration, Breakfast and Networking</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2107240403"/>
                  </a:ext>
                </a:extLst>
              </a:tr>
              <a:tr h="231362">
                <a:tc vMerge="1">
                  <a:txBody>
                    <a:bodyPr/>
                    <a:lstStyle/>
                    <a:p>
                      <a:endParaRPr lang="en-US"/>
                    </a:p>
                  </a:txBody>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1571452148"/>
                  </a:ext>
                </a:extLst>
              </a:tr>
              <a:tr h="211569">
                <a:tc>
                  <a:txBody>
                    <a:bodyPr/>
                    <a:lstStyle/>
                    <a:p>
                      <a:pPr algn="l" fontAlgn="b"/>
                      <a:endParaRPr lang="en-US" sz="12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60" marR="5060" marT="5060" marB="30358" anchor="ctr"/>
                </a:tc>
                <a:tc>
                  <a:txBody>
                    <a:bodyPr/>
                    <a:lstStyle/>
                    <a:p>
                      <a:pPr algn="ctr" fontAlgn="t"/>
                      <a:r>
                        <a:rPr lang="en-US" sz="1000" u="sng" strike="noStrike" dirty="0">
                          <a:effectLst/>
                        </a:rPr>
                        <a:t>Topic</a:t>
                      </a:r>
                      <a:endParaRPr lang="en-US" sz="1000" b="1" i="0" u="sng" strike="noStrike" dirty="0">
                        <a:solidFill>
                          <a:srgbClr val="000000"/>
                        </a:solidFill>
                        <a:effectLst/>
                        <a:latin typeface="Calibri" panose="020F0502020204030204" pitchFamily="34" charset="0"/>
                      </a:endParaRPr>
                    </a:p>
                  </a:txBody>
                  <a:tcPr marL="5060" marR="5060" marT="5060" marB="30358"/>
                </a:tc>
                <a:tc>
                  <a:txBody>
                    <a:bodyPr/>
                    <a:lstStyle/>
                    <a:p>
                      <a:pPr algn="ctr" fontAlgn="t"/>
                      <a:r>
                        <a:rPr lang="en-US" sz="1000" u="sng" strike="noStrike" dirty="0">
                          <a:effectLst/>
                        </a:rPr>
                        <a:t>Speaker</a:t>
                      </a:r>
                      <a:endParaRPr lang="en-US" sz="1000" b="1" i="0" u="sng" strike="noStrike" dirty="0">
                        <a:solidFill>
                          <a:srgbClr val="FF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116475400"/>
                  </a:ext>
                </a:extLst>
              </a:tr>
              <a:tr h="231362">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9:00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Containers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Dave Strebel</a:t>
                      </a:r>
                    </a:p>
                  </a:txBody>
                  <a:tcPr marL="68580" marR="68580" marT="0" marB="0"/>
                </a:tc>
                <a:extLst>
                  <a:ext uri="{0D108BD9-81ED-4DB2-BD59-A6C34878D82A}">
                    <a16:rowId xmlns:a16="http://schemas.microsoft.com/office/drawing/2014/main" val="1132525447"/>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10:00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Design an application storage and data access strategy</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Dave Strebel</a:t>
                      </a:r>
                    </a:p>
                  </a:txBody>
                  <a:tcPr marL="68580" marR="68580" marT="0" marB="0"/>
                </a:tc>
                <a:extLst>
                  <a:ext uri="{0D108BD9-81ED-4DB2-BD59-A6C34878D82A}">
                    <a16:rowId xmlns:a16="http://schemas.microsoft.com/office/drawing/2014/main" val="2542291342"/>
                  </a:ext>
                </a:extLst>
              </a:tr>
              <a:tr h="218649">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11:15 AM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Break * </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All</a:t>
                      </a:r>
                    </a:p>
                  </a:txBody>
                  <a:tcPr marL="68580" marR="68580" marT="0" marB="0"/>
                </a:tc>
                <a:extLst>
                  <a:ext uri="{0D108BD9-81ED-4DB2-BD59-A6C34878D82A}">
                    <a16:rowId xmlns:a16="http://schemas.microsoft.com/office/drawing/2014/main" val="1882220977"/>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11:30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30 min</a:t>
                      </a:r>
                    </a:p>
                  </a:txBody>
                  <a:tcPr marL="68580" marR="68580" marT="0" marB="0"/>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Part 1:</a:t>
                      </a:r>
                      <a:r>
                        <a:rPr lang="en-US" sz="1100">
                          <a:effectLst/>
                          <a:latin typeface="Calibri" panose="020F0502020204030204" pitchFamily="34" charset="0"/>
                          <a:ea typeface="Calibri" panose="020F0502020204030204" pitchFamily="34" charset="0"/>
                          <a:cs typeface="Times New Roman" panose="02020603050405020304" pitchFamily="18" charset="0"/>
                        </a:rPr>
                        <a:t> Design a management, monitoring, and business continuity strategy</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Dustin Traeger</a:t>
                      </a:r>
                    </a:p>
                  </a:txBody>
                  <a:tcPr marL="68580" marR="68580" marT="0" marB="0"/>
                </a:tc>
                <a:extLst>
                  <a:ext uri="{0D108BD9-81ED-4DB2-BD59-A6C34878D82A}">
                    <a16:rowId xmlns:a16="http://schemas.microsoft.com/office/drawing/2014/main" val="1943720806"/>
                  </a:ext>
                </a:extLst>
              </a:tr>
              <a:tr h="425186">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12:00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Working Lunch / Individual Q&amp;A</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All</a:t>
                      </a:r>
                    </a:p>
                  </a:txBody>
                  <a:tcPr marL="68580" marR="68580" marT="0" marB="0"/>
                </a:tc>
                <a:extLst>
                  <a:ext uri="{0D108BD9-81ED-4DB2-BD59-A6C34878D82A}">
                    <a16:rowId xmlns:a16="http://schemas.microsoft.com/office/drawing/2014/main" val="461492468"/>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12:45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 min</a:t>
                      </a:r>
                    </a:p>
                  </a:txBody>
                  <a:tcPr marL="68580" marR="68580" marT="0" marB="0"/>
                </a:tc>
                <a:tc>
                  <a:txBody>
                    <a:bodyPr/>
                    <a:lstStyle/>
                    <a:p>
                      <a:pPr marL="0" marR="0">
                        <a:lnSpc>
                          <a:spcPct val="107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Part 2:</a:t>
                      </a:r>
                      <a:r>
                        <a:rPr lang="en-US" sz="1100">
                          <a:effectLst/>
                          <a:latin typeface="Calibri" panose="020F0502020204030204" pitchFamily="34" charset="0"/>
                          <a:ea typeface="Calibri" panose="020F0502020204030204" pitchFamily="34" charset="0"/>
                          <a:cs typeface="Times New Roman" panose="02020603050405020304" pitchFamily="18" charset="0"/>
                        </a:rPr>
                        <a:t> Design a management, monitoring, and business continuity strategy</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Dustin Traeger</a:t>
                      </a:r>
                    </a:p>
                  </a:txBody>
                  <a:tcPr marL="68580" marR="68580" marT="0" marB="0"/>
                </a:tc>
                <a:extLst>
                  <a:ext uri="{0D108BD9-81ED-4DB2-BD59-A6C34878D82A}">
                    <a16:rowId xmlns:a16="http://schemas.microsoft.com/office/drawing/2014/main" val="914297779"/>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1:30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Skill #7 Architect an Azure Compute infrastructure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Dave Strebel</a:t>
                      </a:r>
                    </a:p>
                  </a:txBody>
                  <a:tcPr marL="68580" marR="68580" marT="0" marB="0"/>
                </a:tc>
                <a:extLst>
                  <a:ext uri="{0D108BD9-81ED-4DB2-BD59-A6C34878D82A}">
                    <a16:rowId xmlns:a16="http://schemas.microsoft.com/office/drawing/2014/main" val="2750597093"/>
                  </a:ext>
                </a:extLst>
              </a:tr>
              <a:tr h="425186">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2:30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Break * </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All</a:t>
                      </a:r>
                    </a:p>
                  </a:txBody>
                  <a:tcPr marL="68580" marR="68580" marT="0" marB="0"/>
                </a:tc>
                <a:extLst>
                  <a:ext uri="{0D108BD9-81ED-4DB2-BD59-A6C34878D82A}">
                    <a16:rowId xmlns:a16="http://schemas.microsoft.com/office/drawing/2014/main" val="2707804130"/>
                  </a:ext>
                </a:extLst>
              </a:tr>
              <a:tr h="425186">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2:45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75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Next Steps; Customer Presentations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Matt Lunzer / Rebecca Cowen</a:t>
                      </a:r>
                    </a:p>
                  </a:txBody>
                  <a:tcPr marL="68580" marR="68580" marT="0" marB="0"/>
                </a:tc>
                <a:extLst>
                  <a:ext uri="{0D108BD9-81ED-4DB2-BD59-A6C34878D82A}">
                    <a16:rowId xmlns:a16="http://schemas.microsoft.com/office/drawing/2014/main" val="3571483851"/>
                  </a:ext>
                </a:extLst>
              </a:tr>
              <a:tr h="231362">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4:00 PM</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60 min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Labs; Individual Project Discussions; Next Steps *</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All</a:t>
                      </a:r>
                    </a:p>
                  </a:txBody>
                  <a:tcPr marL="68580" marR="68580" marT="0" marB="0"/>
                </a:tc>
                <a:extLst>
                  <a:ext uri="{0D108BD9-81ED-4DB2-BD59-A6C34878D82A}">
                    <a16:rowId xmlns:a16="http://schemas.microsoft.com/office/drawing/2014/main" val="601471305"/>
                  </a:ext>
                </a:extLst>
              </a:tr>
              <a:tr h="2313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b"/>
                      <a:r>
                        <a:rPr lang="en-US" sz="1200" u="none" strike="noStrike" dirty="0">
                          <a:effectLst/>
                        </a:rPr>
                        <a:t>Safe Journey Home :)</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549650663"/>
                  </a:ext>
                </a:extLst>
              </a:tr>
            </a:tbl>
          </a:graphicData>
        </a:graphic>
      </p:graphicFrame>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6" name="Rectangle 5">
            <a:extLst>
              <a:ext uri="{FF2B5EF4-FFF2-40B4-BE49-F238E27FC236}">
                <a16:creationId xmlns:a16="http://schemas.microsoft.com/office/drawing/2014/main" id="{69266E03-3877-42FB-A968-1A746BC92A7A}"/>
              </a:ext>
            </a:extLst>
          </p:cNvPr>
          <p:cNvSpPr/>
          <p:nvPr/>
        </p:nvSpPr>
        <p:spPr>
          <a:xfrm>
            <a:off x="168856" y="5796380"/>
            <a:ext cx="10019850" cy="886461"/>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After the event please take a few minutes and follow the link below to our event survey!</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Any &amp; all feedback is greatly appreciated!</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Survey Link: </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7"/>
              </a:rPr>
              <a:t>https://aka.ms/edina092617</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452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sz="5400" dirty="0"/>
              <a:t>Rebecca Cowen</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Discussion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271104" y="3384551"/>
            <a:ext cx="7367946" cy="2287382"/>
          </a:xfrm>
        </p:spPr>
        <p:txBody>
          <a:bodyPr/>
          <a:lstStyle/>
          <a:p>
            <a:r>
              <a:rPr lang="en-US" sz="4400" dirty="0"/>
              <a:t>Think about how the </a:t>
            </a:r>
            <a:r>
              <a:rPr lang="en-US" sz="4400" dirty="0" err="1"/>
              <a:t>technogies</a:t>
            </a:r>
            <a:r>
              <a:rPr lang="en-US" sz="4400" dirty="0"/>
              <a:t> you learn about can be leveraged in your business!</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Tree>
    <p:extLst>
      <p:ext uri="{BB962C8B-B14F-4D97-AF65-F5344CB8AC3E}">
        <p14:creationId xmlns:p14="http://schemas.microsoft.com/office/powerpoint/2010/main" val="384851679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a:t>
            </a:r>
          </a:p>
          <a:p>
            <a:r>
              <a:rPr lang="en-US" sz="5400" dirty="0">
                <a:solidFill>
                  <a:schemeClr val="tx1"/>
                </a:solidFill>
                <a:hlinkClick r:id="rId3"/>
              </a:rPr>
              <a:t>http://aka.ms/AzureExamPrep</a:t>
            </a:r>
            <a:endParaRPr lang="en-US" sz="5400" dirty="0">
              <a:solidFill>
                <a:schemeClr val="tx1"/>
              </a:solidFill>
            </a:endParaRPr>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What size or type of company can benefit from System Center and hybrid scenarios?</a:t>
            </a:r>
          </a:p>
        </p:txBody>
      </p:sp>
      <p:sp>
        <p:nvSpPr>
          <p:cNvPr id="3" name="Content Placeholder 2"/>
          <p:cNvSpPr>
            <a:spLocks noGrp="1"/>
          </p:cNvSpPr>
          <p:nvPr>
            <p:ph idx="1"/>
          </p:nvPr>
        </p:nvSpPr>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t>All of the above</a:t>
            </a:r>
          </a:p>
        </p:txBody>
      </p:sp>
      <p:sp>
        <p:nvSpPr>
          <p:cNvPr id="4" name="Content Placeholder 3"/>
          <p:cNvSpPr>
            <a:spLocks noGrp="1"/>
          </p:cNvSpPr>
          <p:nvPr>
            <p:ph idx="10"/>
          </p:nvPr>
        </p:nvSpPr>
        <p:spPr>
          <a:xfrm>
            <a:off x="201590" y="1529255"/>
            <a:ext cx="11778205" cy="5123793"/>
          </a:xfrm>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solidFill>
                  <a:srgbClr val="0070C0"/>
                </a:solidFill>
              </a:rPr>
              <a:t>All of the above (this is the BEST answer)</a:t>
            </a:r>
          </a:p>
          <a:p>
            <a:endParaRPr lang="en-US" dirty="0"/>
          </a:p>
        </p:txBody>
      </p:sp>
    </p:spTree>
    <p:extLst>
      <p:ext uri="{BB962C8B-B14F-4D97-AF65-F5344CB8AC3E}">
        <p14:creationId xmlns:p14="http://schemas.microsoft.com/office/powerpoint/2010/main" val="3829441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1614</Words>
  <Application>Microsoft Office PowerPoint</Application>
  <PresentationFormat>Widescreen</PresentationFormat>
  <Paragraphs>254</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Segoe Semibold</vt:lpstr>
      <vt:lpstr>Segoe UI</vt:lpstr>
      <vt:lpstr>Times New Roman</vt:lpstr>
      <vt:lpstr>Wingdings</vt:lpstr>
      <vt:lpstr>Office Theme</vt:lpstr>
      <vt:lpstr>1_Office Theme</vt:lpstr>
      <vt:lpstr>Welcome to Edina</vt:lpstr>
      <vt:lpstr>Please Socialize! #70-534   @ITProGuru</vt:lpstr>
      <vt:lpstr>Voting: Show of Hands</vt:lpstr>
      <vt:lpstr>Voting: Show of Hands</vt:lpstr>
      <vt:lpstr>Voting: Show of Hands</vt:lpstr>
      <vt:lpstr>Voting: Show of Hands</vt:lpstr>
      <vt:lpstr>Make the most of the event…</vt:lpstr>
      <vt:lpstr>Questions Post Event…</vt:lpstr>
      <vt:lpstr>6.1.2 What size or type of company can benefit from System Center and hybrid scenarios?</vt:lpstr>
      <vt:lpstr>Exam 70-534 Architecting Microsoft Azure Solutions</vt:lpstr>
      <vt:lpstr>Azure Certification Jump Start – Free Event 70-534 Architecting Microsoft Azure Solutions</vt:lpstr>
      <vt:lpstr>Executive Welcome!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Dan Stolts</cp:lastModifiedBy>
  <cp:revision>54</cp:revision>
  <dcterms:created xsi:type="dcterms:W3CDTF">2015-08-13T14:29:23Z</dcterms:created>
  <dcterms:modified xsi:type="dcterms:W3CDTF">2017-09-25T13:22:14Z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2017-09-24T10:42:08.2719020-04:00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