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9" r:id="rId2"/>
    <p:sldMasterId id="2147483736" r:id="rId3"/>
    <p:sldMasterId id="2147483749" r:id="rId4"/>
    <p:sldMasterId id="2147483762" r:id="rId5"/>
  </p:sldMasterIdLst>
  <p:notesMasterIdLst>
    <p:notesMasterId r:id="rId16"/>
  </p:notesMasterIdLst>
  <p:handoutMasterIdLst>
    <p:handoutMasterId r:id="rId17"/>
  </p:handoutMasterIdLst>
  <p:sldIdLst>
    <p:sldId id="528" r:id="rId6"/>
    <p:sldId id="513" r:id="rId7"/>
    <p:sldId id="538" r:id="rId8"/>
    <p:sldId id="532" r:id="rId9"/>
    <p:sldId id="457" r:id="rId10"/>
    <p:sldId id="535" r:id="rId11"/>
    <p:sldId id="536" r:id="rId12"/>
    <p:sldId id="537" r:id="rId13"/>
    <p:sldId id="533" r:id="rId14"/>
    <p:sldId id="5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 3 Storage &amp; Data Access - BM" id="{3830B803-22BB-4E68-BD13-4A47FFFD168C}">
          <p14:sldIdLst>
            <p14:sldId id="528"/>
            <p14:sldId id="513"/>
            <p14:sldId id="538"/>
            <p14:sldId id="532"/>
            <p14:sldId id="457"/>
            <p14:sldId id="535"/>
            <p14:sldId id="536"/>
            <p14:sldId id="537"/>
            <p14:sldId id="533"/>
            <p14:sldId id="534"/>
          </p14:sldIdLst>
        </p14:section>
        <p14:section name="Sample questions" id="{99F8DBD1-0B86-48D0-8B3C-452031D21E4B}">
          <p14:sldIdLst/>
        </p14:section>
        <p14:section name="Outro" id="{A9F6BBE4-CF92-4165-AA36-3569BD01505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1" autoAdjust="0"/>
    <p:restoredTop sz="94474" autoAdjust="0"/>
  </p:normalViewPr>
  <p:slideViewPr>
    <p:cSldViewPr snapToGrid="0">
      <p:cViewPr varScale="1">
        <p:scale>
          <a:sx n="80" d="100"/>
          <a:sy n="80" d="100"/>
        </p:scale>
        <p:origin x="51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 Day" userId="66759c6053a12290" providerId="LiveId" clId="{D92B6EBC-93D2-4FD7-AE9B-A9210CEE67D5}"/>
    <pc:docChg chg="custSel addSld delSld modSld sldOrd modSection">
      <pc:chgData name="Benjamin Day" userId="66759c6053a12290" providerId="LiveId" clId="{D92B6EBC-93D2-4FD7-AE9B-A9210CEE67D5}" dt="2017-06-09T16:19:00.048" v="16" actId="27636"/>
      <pc:docMkLst>
        <pc:docMk/>
      </pc:docMkLst>
      <pc:sldChg chg="modSp">
        <pc:chgData name="Benjamin Day" userId="66759c6053a12290" providerId="LiveId" clId="{D92B6EBC-93D2-4FD7-AE9B-A9210CEE67D5}" dt="2017-06-09T16:17:39.574" v="5" actId="27636"/>
        <pc:sldMkLst>
          <pc:docMk/>
          <pc:sldMk cId="1015487341" sldId="456"/>
        </pc:sldMkLst>
        <pc:spChg chg="mod">
          <ac:chgData name="Benjamin Day" userId="66759c6053a12290" providerId="LiveId" clId="{D92B6EBC-93D2-4FD7-AE9B-A9210CEE67D5}" dt="2017-06-09T16:17:39.574" v="5" actId="27636"/>
          <ac:spMkLst>
            <pc:docMk/>
            <pc:sldMk cId="1015487341" sldId="456"/>
            <ac:spMk id="9" creationId="{00000000-0000-0000-0000-000000000000}"/>
          </ac:spMkLst>
        </pc:spChg>
      </pc:sldChg>
      <pc:sldChg chg="modSp">
        <pc:chgData name="Benjamin Day" userId="66759c6053a12290" providerId="LiveId" clId="{D92B6EBC-93D2-4FD7-AE9B-A9210CEE67D5}" dt="2017-06-09T16:17:39.224" v="2" actId="27636"/>
        <pc:sldMkLst>
          <pc:docMk/>
          <pc:sldMk cId="4020554474" sldId="464"/>
        </pc:sldMkLst>
        <pc:spChg chg="mod">
          <ac:chgData name="Benjamin Day" userId="66759c6053a12290" providerId="LiveId" clId="{D92B6EBC-93D2-4FD7-AE9B-A9210CEE67D5}" dt="2017-06-09T16:17:39.224" v="2" actId="27636"/>
          <ac:spMkLst>
            <pc:docMk/>
            <pc:sldMk cId="4020554474" sldId="464"/>
            <ac:spMk id="6" creationId="{00000000-0000-0000-0000-000000000000}"/>
          </ac:spMkLst>
        </pc:spChg>
      </pc:sldChg>
      <pc:sldChg chg="modSp">
        <pc:chgData name="Benjamin Day" userId="66759c6053a12290" providerId="LiveId" clId="{D92B6EBC-93D2-4FD7-AE9B-A9210CEE67D5}" dt="2017-06-09T16:17:39.380" v="3" actId="27636"/>
        <pc:sldMkLst>
          <pc:docMk/>
          <pc:sldMk cId="1443028639" sldId="466"/>
        </pc:sldMkLst>
        <pc:spChg chg="mod">
          <ac:chgData name="Benjamin Day" userId="66759c6053a12290" providerId="LiveId" clId="{D92B6EBC-93D2-4FD7-AE9B-A9210CEE67D5}" dt="2017-06-09T16:17:39.380" v="3" actId="27636"/>
          <ac:spMkLst>
            <pc:docMk/>
            <pc:sldMk cId="1443028639" sldId="466"/>
            <ac:spMk id="6" creationId="{00000000-0000-0000-0000-000000000000}"/>
          </ac:spMkLst>
        </pc:spChg>
      </pc:sldChg>
      <pc:sldChg chg="modSp">
        <pc:chgData name="Benjamin Day" userId="66759c6053a12290" providerId="LiveId" clId="{D92B6EBC-93D2-4FD7-AE9B-A9210CEE67D5}" dt="2017-06-09T16:17:39.438" v="4" actId="27636"/>
        <pc:sldMkLst>
          <pc:docMk/>
          <pc:sldMk cId="1630808258" sldId="488"/>
        </pc:sldMkLst>
        <pc:spChg chg="mod">
          <ac:chgData name="Benjamin Day" userId="66759c6053a12290" providerId="LiveId" clId="{D92B6EBC-93D2-4FD7-AE9B-A9210CEE67D5}" dt="2017-06-09T16:17:39.438" v="4" actId="27636"/>
          <ac:spMkLst>
            <pc:docMk/>
            <pc:sldMk cId="1630808258" sldId="488"/>
            <ac:spMk id="3" creationId="{00000000-0000-0000-0000-000000000000}"/>
          </ac:spMkLst>
        </pc:spChg>
      </pc:sldChg>
      <pc:sldChg chg="modSp add del">
        <pc:chgData name="Benjamin Day" userId="66759c6053a12290" providerId="LiveId" clId="{D92B6EBC-93D2-4FD7-AE9B-A9210CEE67D5}" dt="2017-06-09T16:18:38.961" v="10" actId="2696"/>
        <pc:sldMkLst>
          <pc:docMk/>
          <pc:sldMk cId="2471584540" sldId="504"/>
        </pc:sldMkLst>
        <pc:spChg chg="mod">
          <ac:chgData name="Benjamin Day" userId="66759c6053a12290" providerId="LiveId" clId="{D92B6EBC-93D2-4FD7-AE9B-A9210CEE67D5}" dt="2017-06-09T16:18:09.585" v="6" actId="404"/>
          <ac:spMkLst>
            <pc:docMk/>
            <pc:sldMk cId="2471584540" sldId="504"/>
            <ac:spMk id="2" creationId="{00000000-0000-0000-0000-000000000000}"/>
          </ac:spMkLst>
        </pc:spChg>
        <pc:spChg chg="mod">
          <ac:chgData name="Benjamin Day" userId="66759c6053a12290" providerId="LiveId" clId="{D92B6EBC-93D2-4FD7-AE9B-A9210CEE67D5}" dt="2017-06-09T16:17:38.604" v="1" actId="27636"/>
          <ac:spMkLst>
            <pc:docMk/>
            <pc:sldMk cId="2471584540" sldId="504"/>
            <ac:spMk id="7" creationId="{00000000-0000-0000-0000-000000000000}"/>
          </ac:spMkLst>
        </pc:spChg>
      </pc:sldChg>
      <pc:sldChg chg="add del">
        <pc:chgData name="Benjamin Day" userId="66759c6053a12290" providerId="LiveId" clId="{D92B6EBC-93D2-4FD7-AE9B-A9210CEE67D5}" dt="2017-06-09T16:18:36.862" v="9" actId="2696"/>
        <pc:sldMkLst>
          <pc:docMk/>
          <pc:sldMk cId="3130774208" sldId="505"/>
        </pc:sldMkLst>
      </pc:sldChg>
      <pc:sldChg chg="modSp add ord">
        <pc:chgData name="Benjamin Day" userId="66759c6053a12290" providerId="LiveId" clId="{D92B6EBC-93D2-4FD7-AE9B-A9210CEE67D5}" dt="2017-06-09T16:19:00.048" v="16" actId="27636"/>
        <pc:sldMkLst>
          <pc:docMk/>
          <pc:sldMk cId="18194172" sldId="506"/>
        </pc:sldMkLst>
        <pc:spChg chg="mod">
          <ac:chgData name="Benjamin Day" userId="66759c6053a12290" providerId="LiveId" clId="{D92B6EBC-93D2-4FD7-AE9B-A9210CEE67D5}" dt="2017-06-09T16:19:00.048" v="16" actId="27636"/>
          <ac:spMkLst>
            <pc:docMk/>
            <pc:sldMk cId="18194172" sldId="506"/>
            <ac:spMk id="7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4051-66E2-4006-80A2-BD85057051F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D7F-161B-4D39-BB3B-69956891E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7CE4-6ECC-4F8B-9D67-3C1718795CE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E4902-292F-4370-AFC1-6D92B180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A19317-8BA5-45C0-846C-9859E81EA94B}" type="datetime1">
              <a:rPr lang="en-US" smtClean="0">
                <a:solidFill>
                  <a:prstClr val="black"/>
                </a:solidFill>
              </a:rPr>
              <a:pPr/>
              <a:t>9/28/2017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r>
              <a:rPr lang="en-US" sz="500">
                <a:solidFill>
                  <a:srgbClr val="000000"/>
                </a:solidFill>
              </a:rPr>
              <a:t>Azure Talk by Niraj kumar, Cloud Architect!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49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7F8B0E-5EA6-4F54-842B-6AB1BEE3652B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Azure Talk by Niraj kumar, Cloud Architect!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28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9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0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41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A19317-8BA5-45C0-846C-9859E81EA94B}" type="datetime1">
              <a:rPr lang="en-US" smtClean="0">
                <a:solidFill>
                  <a:prstClr val="black"/>
                </a:solidFill>
              </a:rPr>
              <a:pPr/>
              <a:t>9/28/2017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r>
              <a:rPr lang="en-US" sz="500" dirty="0">
                <a:solidFill>
                  <a:srgbClr val="000000"/>
                </a:solidFill>
              </a:rPr>
              <a:t>Azure Talk by Niraj Kumar, Cloud Architect!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1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7F8B0E-5EA6-4F54-842B-6AB1BEE3652B}" type="datetime1">
              <a:rPr lang="en-US" smtClean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Azure Talk by Niraj Kumar, Cloud Architect!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7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7F8B0E-5EA6-4F54-842B-6AB1BEE3652B}" type="datetime1">
              <a:rPr lang="en-US" smtClean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Azure Talk by Niraj Kumar, Cloud Architect!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175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A19317-8BA5-45C0-846C-9859E81EA94B}" type="datetime1">
              <a:rPr lang="en-US" smtClean="0">
                <a:solidFill>
                  <a:prstClr val="black"/>
                </a:solidFill>
              </a:rPr>
              <a:pPr/>
              <a:t>9/28/2017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r>
              <a:rPr lang="en-US" sz="500">
                <a:solidFill>
                  <a:srgbClr val="000000"/>
                </a:solidFill>
              </a:rPr>
              <a:t>Azure Talk by Niraj kumar, Cloud Architect!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1" y="353551"/>
            <a:ext cx="11778205" cy="87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231901"/>
            <a:ext cx="11778205" cy="54232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 sz="32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7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618"/>
            <a:ext cx="10515600" cy="9053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" y="1279524"/>
            <a:ext cx="5699760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920" y="1279524"/>
            <a:ext cx="569976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4625"/>
            <a:ext cx="11049000" cy="99377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11340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20" y="347874"/>
            <a:ext cx="7259320" cy="92333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8080" y="1271204"/>
            <a:ext cx="11655840" cy="4641916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8080" y="347873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/>
              <a:t>EXAM TIP!</a:t>
            </a:r>
          </a:p>
        </p:txBody>
      </p:sp>
    </p:spTree>
    <p:extLst>
      <p:ext uri="{BB962C8B-B14F-4D97-AF65-F5344CB8AC3E}">
        <p14:creationId xmlns:p14="http://schemas.microsoft.com/office/powerpoint/2010/main" val="358676014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spc="147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897908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 Tip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20" y="347874"/>
            <a:ext cx="7259320" cy="92333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8080" y="1271204"/>
            <a:ext cx="11655840" cy="4641916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8080" y="347873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/>
              <a:t>EXAM TIP!</a:t>
            </a:r>
          </a:p>
        </p:txBody>
      </p:sp>
    </p:spTree>
    <p:extLst>
      <p:ext uri="{BB962C8B-B14F-4D97-AF65-F5344CB8AC3E}">
        <p14:creationId xmlns:p14="http://schemas.microsoft.com/office/powerpoint/2010/main" val="20786248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6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273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0568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1362"/>
            <a:ext cx="9144000" cy="65643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491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4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489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9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7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73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b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0114" y="0"/>
            <a:ext cx="10339682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231901"/>
            <a:ext cx="11778205" cy="49334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 sz="32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5" y="117609"/>
            <a:ext cx="1253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LAB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10877B-30C7-48C5-8BDA-CA0DB0C7F805}"/>
              </a:ext>
            </a:extLst>
          </p:cNvPr>
          <p:cNvSpPr txBox="1">
            <a:spLocks/>
          </p:cNvSpPr>
          <p:nvPr userDrawn="1"/>
        </p:nvSpPr>
        <p:spPr>
          <a:xfrm>
            <a:off x="201591" y="6219371"/>
            <a:ext cx="11778205" cy="5878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>
                <a:solidFill>
                  <a:srgbClr val="0070C0"/>
                </a:solidFill>
              </a:rPr>
              <a:t>Click to edit Lab URL</a:t>
            </a:r>
          </a:p>
        </p:txBody>
      </p:sp>
    </p:spTree>
    <p:extLst>
      <p:ext uri="{BB962C8B-B14F-4D97-AF65-F5344CB8AC3E}">
        <p14:creationId xmlns:p14="http://schemas.microsoft.com/office/powerpoint/2010/main" val="626225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191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st some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96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st some text (white backgr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3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955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4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6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878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751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2" descr="bdcLogoM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1"/>
            <a:ext cx="542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2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52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2187 -0.0453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42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16667E-6 -1.11111E-6 L -0.02187 -0.04537 " pathEditMode="relative" rAng="0" ptsTypes="AA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094" y="-226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28255688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38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7004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2067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9438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54107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65439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14415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7549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3599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Buil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996C4-8066-4A72-B952-804423A9CE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D92D3-AA60-42C1-98A2-FAE9D3F269C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478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2187 -0.0453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4.16667E-6 -1.11111E-6 L -0.02187 -0.04537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094" y="-226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530898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2881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40174626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7078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699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39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722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7211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077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6209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1" y="353551"/>
            <a:ext cx="11778205" cy="8783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  <a:lvl2pPr marL="457200" indent="0">
              <a:buFont typeface="Arial" panose="020B0604020202020204" pitchFamily="34" charset="0"/>
              <a:buNone/>
              <a:defRPr sz="2400"/>
            </a:lvl2pPr>
            <a:lvl3pPr marL="914400" indent="0">
              <a:buFont typeface="Arial" panose="020B0604020202020204" pitchFamily="34" charset="0"/>
              <a:buNone/>
              <a:defRPr sz="20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2" y="3653107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1" y="3795486"/>
            <a:ext cx="11778205" cy="291011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</a:t>
            </a:r>
            <a:r>
              <a:rPr lang="en-US"/>
              <a:t>/Paste/Insert </a:t>
            </a:r>
            <a:r>
              <a:rPr lang="en-US" dirty="0"/>
              <a:t>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24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93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856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8792800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0090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88371107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85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7762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0320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540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3205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1659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7314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56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57681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6281529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1" y="353551"/>
            <a:ext cx="11778205" cy="87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231901"/>
            <a:ext cx="11778205" cy="49334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 sz="32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02" y="358017"/>
            <a:ext cx="10515600" cy="227585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702" y="299492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70" r:id="rId2"/>
    <p:sldLayoutId id="2147483730" r:id="rId3"/>
    <p:sldLayoutId id="2147483733" r:id="rId4"/>
    <p:sldLayoutId id="2147483669" r:id="rId5"/>
    <p:sldLayoutId id="2147483734" r:id="rId6"/>
    <p:sldLayoutId id="2147483649" r:id="rId7"/>
    <p:sldLayoutId id="2147483650" r:id="rId8"/>
    <p:sldLayoutId id="2147483651" r:id="rId9"/>
    <p:sldLayoutId id="2147483668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1" r:id="rId19"/>
    <p:sldLayoutId id="2147483666" r:id="rId20"/>
    <p:sldLayoutId id="2147483726" r:id="rId21"/>
    <p:sldLayoutId id="2147483727" r:id="rId22"/>
    <p:sldLayoutId id="214748377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2" descr="bdcLogoMark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03104" y="6320869"/>
            <a:ext cx="40719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510299" y="6381292"/>
            <a:ext cx="245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@benday</a:t>
            </a:r>
            <a:r>
              <a:rPr lang="en-US" sz="1400" dirty="0"/>
              <a:t> |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www.benday.com</a:t>
            </a:r>
          </a:p>
        </p:txBody>
      </p:sp>
    </p:spTree>
    <p:extLst>
      <p:ext uri="{BB962C8B-B14F-4D97-AF65-F5344CB8AC3E}">
        <p14:creationId xmlns:p14="http://schemas.microsoft.com/office/powerpoint/2010/main" val="1778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12192000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>
    <p:fade/>
  </p:transition>
  <p:hf hdr="0" ft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12192000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4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12192000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6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>
    <p:fade/>
  </p:transition>
  <p:hf hdr="0" ft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kloudezy.com/" TargetMode="External"/><Relationship Id="rId3" Type="http://schemas.openxmlformats.org/officeDocument/2006/relationships/hyperlink" Target="https://www.kloudezy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free/?v=17.39a" TargetMode="External"/><Relationship Id="rId3" Type="http://schemas.openxmlformats.org/officeDocument/2006/relationships/hyperlink" Target="https://openedx.microsoft.com/" TargetMode="External"/><Relationship Id="rId7" Type="http://schemas.openxmlformats.org/officeDocument/2006/relationships/hyperlink" Target="https://www.microsoft.com/handsonlabs/SelfPacedLa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zure.microsoft.com/en-us/training/free-online-courses/" TargetMode="External"/><Relationship Id="rId5" Type="http://schemas.openxmlformats.org/officeDocument/2006/relationships/hyperlink" Target="https://www.the-mapa.com/MCSDAzureSolArch.aspx" TargetMode="External"/><Relationship Id="rId10" Type="http://schemas.openxmlformats.org/officeDocument/2006/relationships/hyperlink" Target="https://www.visualstudio.com/subscriptions/" TargetMode="External"/><Relationship Id="rId4" Type="http://schemas.openxmlformats.org/officeDocument/2006/relationships/hyperlink" Target="https://openedx.microsoft.com/courses/course-v1:Microsoft+DEV205Bx+2017_T2/about" TargetMode="External"/><Relationship Id="rId9" Type="http://schemas.openxmlformats.org/officeDocument/2006/relationships/hyperlink" Target="https://www.visualstudio.com/dev-essentia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loudezy.com/azuretalkgro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kloudezy.com/" TargetMode="External"/><Relationship Id="rId5" Type="http://schemas.openxmlformats.org/officeDocument/2006/relationships/hyperlink" Target="https://www.kloudezy.com/azuretalk.html" TargetMode="External"/><Relationship Id="rId4" Type="http://schemas.openxmlformats.org/officeDocument/2006/relationships/hyperlink" Target="https://www.kloudezy.com/hero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5.wmf"/><Relationship Id="rId5" Type="http://schemas.openxmlformats.org/officeDocument/2006/relationships/package" Target="../embeddings/Microsoft_Word_Document.docx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028573"/>
            <a:ext cx="11576957" cy="87642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Feedback and Tips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853684"/>
            <a:ext cx="11353800" cy="1839916"/>
          </a:xfrm>
        </p:spPr>
        <p:txBody>
          <a:bodyPr>
            <a:normAutofit/>
          </a:bodyPr>
          <a:lstStyle/>
          <a:p>
            <a:r>
              <a:rPr lang="en-US" dirty="0"/>
              <a:t>Niraj Kumar</a:t>
            </a:r>
          </a:p>
          <a:p>
            <a:r>
              <a:rPr lang="en-US" dirty="0"/>
              <a:t>Lead Azure Architect-E&amp;Y, MCT(Microsoft Certified Trainer)</a:t>
            </a:r>
          </a:p>
          <a:p>
            <a:r>
              <a:rPr lang="en-US" b="1" dirty="0" err="1"/>
              <a:t>AzureTalk</a:t>
            </a:r>
            <a:r>
              <a:rPr lang="en-US" dirty="0"/>
              <a:t> community group moderator</a:t>
            </a:r>
          </a:p>
          <a:p>
            <a:r>
              <a:rPr lang="en-US" dirty="0">
                <a:hlinkClick r:id="rId3"/>
              </a:rPr>
              <a:t>https://www.kloudezy.com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niraj\AppData\Local\Temp\SNAGHTML3327a3e3.PNG">
            <a:extLst>
              <a:ext uri="{FF2B5EF4-FFF2-40B4-BE49-F238E27FC236}">
                <a16:creationId xmlns:a16="http://schemas.microsoft.com/office/drawing/2014/main" id="{FB3D8ABE-1BAB-46F6-8001-AC1F2221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4" y="3882113"/>
            <a:ext cx="2696066" cy="23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iraj\AppData\Local\Temp\SNAGHTML33294926.PNG">
            <a:extLst>
              <a:ext uri="{FF2B5EF4-FFF2-40B4-BE49-F238E27FC236}">
                <a16:creationId xmlns:a16="http://schemas.microsoft.com/office/drawing/2014/main" id="{8F7AEE52-7C31-4E39-BA15-91F17F48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2113"/>
            <a:ext cx="251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iraj\AppData\Local\Temp\SNAGHTML332c5c90.PNG">
            <a:extLst>
              <a:ext uri="{FF2B5EF4-FFF2-40B4-BE49-F238E27FC236}">
                <a16:creationId xmlns:a16="http://schemas.microsoft.com/office/drawing/2014/main" id="{6FB7378E-01C6-4E61-935B-76345A62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1992"/>
            <a:ext cx="266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57846C-58A9-418D-8837-E976BCEF9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3810000"/>
            <a:ext cx="2273620" cy="2316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2832" y="549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srgbClr val="FFFFFF"/>
                </a:solidFill>
                <a:hlinkClick r:id="rId8"/>
              </a:rPr>
              <a:t>http://blog.kloudezy.com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2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5823"/>
            <a:ext cx="10058400" cy="83661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</a:t>
            </a:r>
            <a:br>
              <a:rPr lang="en-US" dirty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3697" y="1143000"/>
            <a:ext cx="11413503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 learnt from Jump-Start Session</a:t>
            </a:r>
          </a:p>
          <a:p>
            <a:pPr lvl="1"/>
            <a:r>
              <a:rPr lang="en-US" dirty="0"/>
              <a:t>Confidence; I launched my exam preparation right after attending Jump-Start session</a:t>
            </a:r>
          </a:p>
          <a:p>
            <a:pPr lvl="1"/>
            <a:r>
              <a:rPr lang="en-US" dirty="0"/>
              <a:t>Where are the resources, and information about how to prepare for the test</a:t>
            </a:r>
          </a:p>
          <a:p>
            <a:pPr lvl="1"/>
            <a:r>
              <a:rPr lang="en-US" dirty="0"/>
              <a:t>Hand-on experience is critical.</a:t>
            </a:r>
          </a:p>
          <a:p>
            <a:r>
              <a:rPr lang="en-US" dirty="0"/>
              <a:t>How I did it!</a:t>
            </a:r>
          </a:p>
          <a:p>
            <a:pPr lvl="1"/>
            <a:r>
              <a:rPr lang="en-US" dirty="0"/>
              <a:t>Subscribed to MeasureUp Practice Tests</a:t>
            </a:r>
          </a:p>
          <a:p>
            <a:pPr lvl="1"/>
            <a:r>
              <a:rPr lang="en-US" dirty="0"/>
              <a:t>Practice through Virtua Labs</a:t>
            </a:r>
          </a:p>
          <a:p>
            <a:pPr lvl="1"/>
            <a:r>
              <a:rPr lang="en-US" dirty="0"/>
              <a:t>Microsoft Virtual Academy (https://mva.microsoft.com/)</a:t>
            </a:r>
          </a:p>
          <a:p>
            <a:pPr lvl="1"/>
            <a:endParaRPr lang="en-US" dirty="0"/>
          </a:p>
          <a:p>
            <a:r>
              <a:rPr lang="en-US" dirty="0"/>
              <a:t>Tips and Tricks!</a:t>
            </a:r>
          </a:p>
          <a:p>
            <a:pPr lvl="1"/>
            <a:r>
              <a:rPr lang="en-US" dirty="0"/>
              <a:t>During the test remove obvious incorrect answers before choosing between two or more possible answers. Sometimes you can narrow down to the only correct answer</a:t>
            </a:r>
          </a:p>
          <a:p>
            <a:pPr lvl="1"/>
            <a:r>
              <a:rPr lang="en-US" dirty="0"/>
              <a:t>Understand basic PowerShell code; variables and commands</a:t>
            </a:r>
          </a:p>
          <a:p>
            <a:pPr lvl="1"/>
            <a:r>
              <a:rPr lang="en-US" dirty="0"/>
              <a:t>Attempt 70-534 first followed by 70-533</a:t>
            </a:r>
          </a:p>
          <a:p>
            <a:pPr lvl="1"/>
            <a:r>
              <a:rPr lang="en-US" dirty="0"/>
              <a:t>Read all questions first before reading the Case Study document. You will know what to capture from the case study.</a:t>
            </a:r>
          </a:p>
          <a:p>
            <a:pPr lvl="1"/>
            <a:r>
              <a:rPr lang="en-US" dirty="0"/>
              <a:t>One number or word will make a difference and alter the answer</a:t>
            </a:r>
          </a:p>
        </p:txBody>
      </p:sp>
    </p:spTree>
    <p:extLst>
      <p:ext uri="{BB962C8B-B14F-4D97-AF65-F5344CB8AC3E}">
        <p14:creationId xmlns:p14="http://schemas.microsoft.com/office/powerpoint/2010/main" val="290691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 bwMode="white">
          <a:xfrm>
            <a:off x="201590" y="6662171"/>
            <a:ext cx="11778205" cy="1583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Copyright MICROSOFT Not for public disclosure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7585" y="344885"/>
            <a:ext cx="10948308" cy="132556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801134"/>
            <a:ext cx="10882993" cy="33750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Additional Resources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Azure Talk, A Chat based Azure community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Success Stories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65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Resources(Laser focused)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085851"/>
            <a:ext cx="11778205" cy="50795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Microsoft </a:t>
            </a:r>
            <a:r>
              <a:rPr lang="en-US" sz="2800" dirty="0" err="1">
                <a:hlinkClick r:id="rId3"/>
              </a:rPr>
              <a:t>OpenEdx</a:t>
            </a:r>
            <a:r>
              <a:rPr lang="en-US" sz="2800" dirty="0"/>
              <a:t>: The best Azure learning portal from Microsoft for </a:t>
            </a:r>
            <a:r>
              <a:rPr lang="en-US" dirty="0"/>
              <a:t>free</a:t>
            </a:r>
            <a:r>
              <a:rPr lang="en-US" sz="2800" dirty="0"/>
              <a:t>!! Particularly the course </a:t>
            </a:r>
            <a:r>
              <a:rPr lang="en-US" sz="2800" dirty="0">
                <a:hlinkClick r:id="rId4"/>
              </a:rPr>
              <a:t>Architecting Microsoft Azure Solutions</a:t>
            </a: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Free Measure UP Practice Test from </a:t>
            </a:r>
            <a:r>
              <a:rPr lang="en-US" sz="2800" dirty="0">
                <a:hlinkClick r:id="rId5"/>
              </a:rPr>
              <a:t>MAPA</a:t>
            </a:r>
            <a:r>
              <a:rPr lang="en-US" sz="2800" dirty="0"/>
              <a:t>( Microsoft Association or Practicing Architect)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Free Online Azure courses from </a:t>
            </a:r>
            <a:r>
              <a:rPr lang="en-US" sz="2800" dirty="0" err="1">
                <a:hlinkClick r:id="rId6"/>
              </a:rPr>
              <a:t>Pluralsight</a:t>
            </a:r>
            <a:r>
              <a:rPr lang="en-US" sz="2800" dirty="0"/>
              <a:t>, courtesy Microsoft.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Free </a:t>
            </a:r>
            <a:r>
              <a:rPr lang="en-US" sz="2800" dirty="0">
                <a:hlinkClick r:id="rId7"/>
              </a:rPr>
              <a:t>Online Virtual Lab </a:t>
            </a:r>
            <a:r>
              <a:rPr lang="en-US" sz="2800" dirty="0"/>
              <a:t>from Microsoft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8"/>
              </a:rPr>
              <a:t>1 </a:t>
            </a:r>
            <a:r>
              <a:rPr lang="en-US" sz="2800" dirty="0" err="1">
                <a:hlinkClick r:id="rId8"/>
              </a:rPr>
              <a:t>yr</a:t>
            </a:r>
            <a:r>
              <a:rPr lang="en-US" sz="2800" dirty="0">
                <a:hlinkClick r:id="rId8"/>
              </a:rPr>
              <a:t> of free services, $200 for 1st month </a:t>
            </a: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Extra training opportunity as part of free </a:t>
            </a:r>
            <a:r>
              <a:rPr lang="en-US" sz="2800" dirty="0">
                <a:hlinkClick r:id="rId9"/>
              </a:rPr>
              <a:t>Visual Studio Essentials</a:t>
            </a:r>
            <a:r>
              <a:rPr lang="en-US" sz="2800" dirty="0"/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50$/100$/150$ monthly Azure Credit as part of </a:t>
            </a:r>
            <a:r>
              <a:rPr lang="en-US" sz="2800" dirty="0">
                <a:hlinkClick r:id="rId10"/>
              </a:rPr>
              <a:t>MSDN/Visual Studio subscription</a:t>
            </a: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extBox 7"/>
          <p:cNvSpPr txBox="1"/>
          <p:nvPr/>
        </p:nvSpPr>
        <p:spPr bwMode="white">
          <a:xfrm>
            <a:off x="201590" y="6662171"/>
            <a:ext cx="11778205" cy="1583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Copyright MICROSOFT Not for public disclosure</a:t>
            </a:r>
          </a:p>
        </p:txBody>
      </p:sp>
    </p:spTree>
    <p:extLst>
      <p:ext uri="{BB962C8B-B14F-4D97-AF65-F5344CB8AC3E}">
        <p14:creationId xmlns:p14="http://schemas.microsoft.com/office/powerpoint/2010/main" val="21771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Talk, Widening Azure Cloud Lenses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hlinkClick r:id="rId3"/>
              </a:rPr>
              <a:t>Azure Talk</a:t>
            </a:r>
            <a:r>
              <a:rPr lang="en-US" sz="2800" dirty="0"/>
              <a:t> is an </a:t>
            </a:r>
            <a:r>
              <a:rPr lang="en-US" sz="2800" b="1" dirty="0"/>
              <a:t>IM/Chat</a:t>
            </a:r>
            <a:r>
              <a:rPr lang="en-US" sz="2800" dirty="0"/>
              <a:t> based </a:t>
            </a:r>
            <a:r>
              <a:rPr lang="en-US" sz="2800" b="1" dirty="0"/>
              <a:t>Azure</a:t>
            </a:r>
            <a:r>
              <a:rPr lang="en-US" sz="2800" dirty="0"/>
              <a:t> Community Group! 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Platform for learning &amp; asking questions on Azure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Sharing knowledge and real-world implementation experience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1200+ members strong Azure community and it’s growing even stronger.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Our </a:t>
            </a:r>
            <a:r>
              <a:rPr lang="en-US" sz="2800" dirty="0">
                <a:hlinkClick r:id="rId4"/>
              </a:rPr>
              <a:t>Community heroes </a:t>
            </a:r>
            <a:r>
              <a:rPr lang="en-US" sz="2800" dirty="0"/>
              <a:t>take big pride in helping the Community!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Azure Talk Online session</a:t>
            </a:r>
            <a:endParaRPr lang="en-US" sz="28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Absolutely free</a:t>
            </a:r>
            <a:r>
              <a:rPr lang="en-US" sz="2400" dirty="0"/>
              <a:t>, 1-hour weekly recurring session to learn Azure!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More than 15 online sessions delivered till date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Please register at </a:t>
            </a:r>
            <a:r>
              <a:rPr lang="en-US" dirty="0">
                <a:hlinkClick r:id="rId6"/>
              </a:rPr>
              <a:t>www.kloudezy.com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extBox 7"/>
          <p:cNvSpPr txBox="1"/>
          <p:nvPr/>
        </p:nvSpPr>
        <p:spPr bwMode="white">
          <a:xfrm>
            <a:off x="201590" y="6662171"/>
            <a:ext cx="11778205" cy="1583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Copyright MICROSOFT Not for public disclosure</a:t>
            </a:r>
          </a:p>
        </p:txBody>
      </p:sp>
    </p:spTree>
    <p:extLst>
      <p:ext uri="{BB962C8B-B14F-4D97-AF65-F5344CB8AC3E}">
        <p14:creationId xmlns:p14="http://schemas.microsoft.com/office/powerpoint/2010/main" val="69449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913" y="530679"/>
            <a:ext cx="11176907" cy="1820635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Success Stories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40869" y="2781300"/>
            <a:ext cx="11176907" cy="3374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Let’s hear from those who successfully did it! </a:t>
            </a:r>
            <a:r>
              <a:rPr lang="en-US" sz="8800" dirty="0">
                <a:sym typeface="Wingdings" panose="05000000000000000000" pitchFamily="2" charset="2"/>
              </a:rPr>
              <a:t>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810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28573"/>
            <a:ext cx="10058400" cy="876428"/>
          </a:xfrm>
        </p:spPr>
        <p:txBody>
          <a:bodyPr/>
          <a:lstStyle/>
          <a:p>
            <a:r>
              <a:rPr lang="en-US" dirty="0"/>
              <a:t>Azure Exam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11353800" cy="1522702"/>
          </a:xfrm>
        </p:spPr>
        <p:txBody>
          <a:bodyPr>
            <a:normAutofit/>
          </a:bodyPr>
          <a:lstStyle/>
          <a:p>
            <a:r>
              <a:rPr lang="en-US" dirty="0"/>
              <a:t>Shobhit Kumar</a:t>
            </a:r>
          </a:p>
          <a:p>
            <a:r>
              <a:rPr lang="en-US" dirty="0"/>
              <a:t>Enterprise Architect – Lead :Cloud &amp; Hosting Domain for EY MCP(Microsoft Certified Professional)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3D8ABE-1BAB-46F6-8001-AC1F2221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462" y="3882113"/>
            <a:ext cx="2660138" cy="26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80A2D-AC73-4F23-B086-1F98CA928179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00"/>
                </a:solidFill>
              </a:rPr>
              <a:t>Shobhit Kumar, Enterprise Architect!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7846C-58A9-418D-8837-E976BCEF9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51" y="3940510"/>
            <a:ext cx="2805969" cy="2536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3390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10074"/>
            <a:ext cx="10058400" cy="565534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 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657" y="908957"/>
            <a:ext cx="10575303" cy="5393872"/>
          </a:xfrm>
        </p:spPr>
        <p:txBody>
          <a:bodyPr>
            <a:normAutofit/>
          </a:bodyPr>
          <a:lstStyle/>
          <a:p>
            <a:r>
              <a:rPr lang="en-US" sz="3600" dirty="0"/>
              <a:t>How I benefitted from Jump-Start Sessions</a:t>
            </a:r>
          </a:p>
          <a:p>
            <a:pPr lvl="1"/>
            <a:r>
              <a:rPr lang="en-US" sz="2800" dirty="0"/>
              <a:t>Gave right launch pad to start</a:t>
            </a:r>
          </a:p>
          <a:p>
            <a:pPr lvl="1"/>
            <a:r>
              <a:rPr lang="en-US" sz="2800" dirty="0"/>
              <a:t>Modular breakup of Course Curriculum was very helpful</a:t>
            </a:r>
          </a:p>
          <a:p>
            <a:pPr lvl="1"/>
            <a:r>
              <a:rPr lang="en-US" sz="2800" dirty="0"/>
              <a:t>Jump Start documentation was very useful and informative</a:t>
            </a:r>
          </a:p>
          <a:p>
            <a:r>
              <a:rPr lang="en-US" sz="3600" dirty="0"/>
              <a:t>How I prepped for the exam</a:t>
            </a:r>
          </a:p>
          <a:p>
            <a:pPr lvl="1"/>
            <a:r>
              <a:rPr lang="en-US" sz="2800" dirty="0"/>
              <a:t>Go register and sign up for the Exam( Online Proctored or Exam center)</a:t>
            </a:r>
          </a:p>
          <a:p>
            <a:pPr lvl="1"/>
            <a:r>
              <a:rPr lang="en-US" sz="2800" dirty="0"/>
              <a:t>Revised with Jump start slide decks and Flash cards</a:t>
            </a:r>
          </a:p>
          <a:p>
            <a:pPr lvl="1"/>
            <a:r>
              <a:rPr lang="en-US" sz="2800" dirty="0"/>
              <a:t>Referred attached link list. 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Do NOT try and bank on the brain dump questions on the internet !!!</a:t>
            </a:r>
            <a:endParaRPr lang="en-US" sz="2800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26260-816D-466B-9694-A41400560227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Shobhit Kumar, Enterprise Architect!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475957"/>
              </p:ext>
            </p:extLst>
          </p:nvPr>
        </p:nvGraphicFramePr>
        <p:xfrm>
          <a:off x="9277265" y="4273323"/>
          <a:ext cx="914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Document" showAsIcon="1" r:id="rId5" imgW="914400" imgH="806400" progId="Word.Document.12">
                  <p:embed/>
                </p:oleObj>
              </mc:Choice>
              <mc:Fallback>
                <p:oleObj name="Document" showAsIcon="1" r:id="rId5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277265" y="4273323"/>
                        <a:ext cx="9144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71407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10074"/>
            <a:ext cx="10058400" cy="565534"/>
          </a:xfrm>
        </p:spPr>
        <p:txBody>
          <a:bodyPr>
            <a:normAutofit fontScale="90000"/>
          </a:bodyPr>
          <a:lstStyle/>
          <a:p>
            <a:r>
              <a:rPr lang="en-US" dirty="0"/>
              <a:t>Tips &amp; Tricks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657" y="908957"/>
            <a:ext cx="10575303" cy="5393872"/>
          </a:xfrm>
        </p:spPr>
        <p:txBody>
          <a:bodyPr>
            <a:normAutofit/>
          </a:bodyPr>
          <a:lstStyle/>
          <a:p>
            <a:r>
              <a:rPr lang="en-US" sz="1800" dirty="0"/>
              <a:t>Time availability for the exam – Just enough. Be patient and look for the “Trick questions” , the ones with – NOT , Except etc.…</a:t>
            </a:r>
          </a:p>
          <a:p>
            <a:r>
              <a:rPr lang="en-US" sz="1800" dirty="0"/>
              <a:t>Manage /Divide your time accordingly because you have around 65 questions in 150 minutes and a lot of case studies to read.</a:t>
            </a:r>
          </a:p>
          <a:p>
            <a:pPr lvl="1"/>
            <a:r>
              <a:rPr lang="en-US" sz="1600" dirty="0"/>
              <a:t>Minimum score is </a:t>
            </a:r>
            <a:r>
              <a:rPr lang="en-US" sz="1600" dirty="0">
                <a:solidFill>
                  <a:srgbClr val="FF0000"/>
                </a:solidFill>
              </a:rPr>
              <a:t>700/1000</a:t>
            </a:r>
            <a:r>
              <a:rPr lang="en-US" sz="1600" dirty="0"/>
              <a:t> so fight for every question that you can answer correctly.</a:t>
            </a:r>
          </a:p>
          <a:p>
            <a:r>
              <a:rPr lang="en-US" sz="1800" dirty="0"/>
              <a:t>Read questions first and then read the case study (Saves time). </a:t>
            </a:r>
          </a:p>
          <a:p>
            <a:r>
              <a:rPr lang="en-US" sz="1800" dirty="0"/>
              <a:t>The questions are complex and answering takes time. The case studies (5-6 questions per case study) are </a:t>
            </a:r>
            <a:r>
              <a:rPr lang="en-US" sz="1800" dirty="0">
                <a:solidFill>
                  <a:srgbClr val="FF0000"/>
                </a:solidFill>
              </a:rPr>
              <a:t>enclosed</a:t>
            </a:r>
            <a:r>
              <a:rPr lang="en-US" sz="1800" dirty="0"/>
              <a:t> so once you answer you cannot go back. You need at least 15-20 minutes for each case study and there are at least 3.</a:t>
            </a:r>
          </a:p>
          <a:p>
            <a:r>
              <a:rPr lang="en-US" sz="1800" dirty="0"/>
              <a:t>Make </a:t>
            </a:r>
            <a:r>
              <a:rPr lang="en-US" sz="1800" dirty="0">
                <a:solidFill>
                  <a:srgbClr val="FF0000"/>
                </a:solidFill>
              </a:rPr>
              <a:t>Notes/Flash cards </a:t>
            </a:r>
            <a:r>
              <a:rPr lang="en-US" sz="1800" dirty="0"/>
              <a:t>and read the Azure Services limits, sizes and plans just before entering for the exam. </a:t>
            </a:r>
          </a:p>
          <a:p>
            <a:r>
              <a:rPr lang="en-US" sz="1800" dirty="0"/>
              <a:t>Take your time and come back to the answers. Many times I changed the answer  because I understood more going through other questions from the same case study (but before closing the particular one).</a:t>
            </a:r>
          </a:p>
          <a:p>
            <a:r>
              <a:rPr lang="en-US" sz="1800" dirty="0"/>
              <a:t>For some questions I had absolutely no clue!! Use logic and try to </a:t>
            </a:r>
            <a:r>
              <a:rPr lang="en-US" sz="1800" dirty="0">
                <a:solidFill>
                  <a:srgbClr val="FF0000"/>
                </a:solidFill>
              </a:rPr>
              <a:t>eliminate some of the wrong answers</a:t>
            </a:r>
            <a:r>
              <a:rPr lang="en-US" sz="1800" dirty="0"/>
              <a:t>. Some answers are far away from the correct one usually 2 are closer to the truth.</a:t>
            </a:r>
          </a:p>
          <a:p>
            <a:r>
              <a:rPr lang="en-US" sz="1800" dirty="0"/>
              <a:t>Make sure to </a:t>
            </a:r>
            <a:r>
              <a:rPr lang="en-US" sz="1800" dirty="0">
                <a:solidFill>
                  <a:srgbClr val="FF0000"/>
                </a:solidFill>
              </a:rPr>
              <a:t>attempt all questions </a:t>
            </a:r>
            <a:r>
              <a:rPr lang="en-US" sz="1800" dirty="0"/>
              <a:t>before moving to next section – Remember you cannot come back once you have submitted the section responses!!</a:t>
            </a:r>
          </a:p>
          <a:p>
            <a:endParaRPr lang="en-US" sz="1550" dirty="0"/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26260-816D-466B-9694-A41400560227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Shobhit Kumar, Enterprise Architect!</a:t>
            </a:r>
          </a:p>
        </p:txBody>
      </p:sp>
    </p:spTree>
    <p:extLst>
      <p:ext uri="{BB962C8B-B14F-4D97-AF65-F5344CB8AC3E}">
        <p14:creationId xmlns:p14="http://schemas.microsoft.com/office/powerpoint/2010/main" val="1912999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28573"/>
            <a:ext cx="10058400" cy="876428"/>
          </a:xfrm>
        </p:spPr>
        <p:txBody>
          <a:bodyPr/>
          <a:lstStyle/>
          <a:p>
            <a:r>
              <a:rPr lang="en-US" dirty="0"/>
              <a:t>Azure Talk –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11353800" cy="1522702"/>
          </a:xfrm>
        </p:spPr>
        <p:txBody>
          <a:bodyPr>
            <a:normAutofit/>
          </a:bodyPr>
          <a:lstStyle/>
          <a:p>
            <a:r>
              <a:rPr lang="en-US" dirty="0"/>
              <a:t>Muhammad Hashmi</a:t>
            </a:r>
          </a:p>
          <a:p>
            <a:r>
              <a:rPr lang="en-US" dirty="0"/>
              <a:t>Solution Architect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80A2D-AC73-4F23-B086-1F98CA928179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00"/>
                </a:solidFill>
              </a:rPr>
              <a:t>Muhammad Hashmi, Cloud Architect!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215174"/>
            <a:ext cx="3352799" cy="429846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2" y="3962400"/>
            <a:ext cx="2438398" cy="24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2_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9406</TotalTime>
  <Words>783</Words>
  <Application>Microsoft Office PowerPoint</Application>
  <PresentationFormat>Widescreen</PresentationFormat>
  <Paragraphs>107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Semibold</vt:lpstr>
      <vt:lpstr>Segoe UI</vt:lpstr>
      <vt:lpstr>Segoe UI Semilight</vt:lpstr>
      <vt:lpstr>Wingdings</vt:lpstr>
      <vt:lpstr>Office Theme</vt:lpstr>
      <vt:lpstr>1_Office Theme</vt:lpstr>
      <vt:lpstr>7-00134_MS_Qwest_template_Segoe</vt:lpstr>
      <vt:lpstr>1_7-00134_MS_Qwest_template_Segoe</vt:lpstr>
      <vt:lpstr>2_7-00134_MS_Qwest_template_Segoe</vt:lpstr>
      <vt:lpstr>Document</vt:lpstr>
      <vt:lpstr>Feedback and Tips</vt:lpstr>
      <vt:lpstr>Agenda</vt:lpstr>
      <vt:lpstr>Additional Resources(Laser focused)</vt:lpstr>
      <vt:lpstr>Azure Talk, Widening Azure Cloud Lenses</vt:lpstr>
      <vt:lpstr>Success Stories</vt:lpstr>
      <vt:lpstr>Azure Exam Preparation</vt:lpstr>
      <vt:lpstr>Success Story</vt:lpstr>
      <vt:lpstr>Tips &amp; Tricks</vt:lpstr>
      <vt:lpstr>Azure Talk – Azure Service Fabric</vt:lpstr>
      <vt:lpstr>Topic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 Kumar;kloudezy.com</dc:creator>
  <cp:lastModifiedBy>James Serra</cp:lastModifiedBy>
  <cp:revision>271</cp:revision>
  <dcterms:created xsi:type="dcterms:W3CDTF">2015-09-15T13:10:44Z</dcterms:created>
  <dcterms:modified xsi:type="dcterms:W3CDTF">2017-09-28T18:05:41Z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jserra@microsoft.com</vt:lpwstr>
  </property>
  <property fmtid="{D5CDD505-2E9C-101B-9397-08002B2CF9AE}" pid="6" name="MSIP_Label_f42aa342-8706-4288-bd11-ebb85995028c_SetDate">
    <vt:lpwstr>2017-09-28T14:05:25.5990461-04:00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