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8" r:id="rId32"/>
    <p:sldId id="289" r:id="rId33"/>
    <p:sldId id="292" r:id="rId34"/>
    <p:sldId id="293" r:id="rId35"/>
    <p:sldId id="294" r:id="rId36"/>
    <p:sldId id="290" r:id="rId37"/>
    <p:sldId id="291" r:id="rId38"/>
    <p:sldId id="285"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75"/>
    <p:restoredTop sz="94769"/>
  </p:normalViewPr>
  <p:slideViewPr>
    <p:cSldViewPr snapToGrid="0">
      <p:cViewPr varScale="1">
        <p:scale>
          <a:sx n="133" d="100"/>
          <a:sy n="133" d="100"/>
        </p:scale>
        <p:origin x="22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21A7F18-3EAA-4035-B64F-B6BD1BFE11B2}"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5F685DEC-F652-4601-824A-5D5E7C4FDC73}">
      <dgm:prSet/>
      <dgm:spPr/>
      <dgm:t>
        <a:bodyPr/>
        <a:lstStyle/>
        <a:p>
          <a:r>
            <a:rPr lang="en-IN"/>
            <a:t>EXTREME PERFORMANCE</a:t>
          </a:r>
          <a:endParaRPr lang="en-US"/>
        </a:p>
      </dgm:t>
    </dgm:pt>
    <dgm:pt modelId="{112E1D66-5B86-45F7-9028-2E71FA3904B3}" type="parTrans" cxnId="{794EBFF9-4562-43A6-8D3C-7CEF4A1C1C07}">
      <dgm:prSet/>
      <dgm:spPr/>
      <dgm:t>
        <a:bodyPr/>
        <a:lstStyle/>
        <a:p>
          <a:endParaRPr lang="en-US"/>
        </a:p>
      </dgm:t>
    </dgm:pt>
    <dgm:pt modelId="{83E2ECD5-611E-4A38-9ED6-DBB3AF981F98}" type="sibTrans" cxnId="{794EBFF9-4562-43A6-8D3C-7CEF4A1C1C07}">
      <dgm:prSet/>
      <dgm:spPr/>
      <dgm:t>
        <a:bodyPr/>
        <a:lstStyle/>
        <a:p>
          <a:endParaRPr lang="en-US"/>
        </a:p>
      </dgm:t>
    </dgm:pt>
    <dgm:pt modelId="{23F18AE4-67E4-4797-833D-F895AA6AF4AA}">
      <dgm:prSet/>
      <dgm:spPr/>
      <dgm:t>
        <a:bodyPr/>
        <a:lstStyle/>
        <a:p>
          <a:r>
            <a:rPr lang="en-IN"/>
            <a:t>FULLY MANAGED</a:t>
          </a:r>
          <a:endParaRPr lang="en-US"/>
        </a:p>
      </dgm:t>
    </dgm:pt>
    <dgm:pt modelId="{2957C8C4-2EDF-468A-9D28-1D0D9E44873F}" type="parTrans" cxnId="{A5E62AB8-1CAC-4DE0-9963-4142521C3F90}">
      <dgm:prSet/>
      <dgm:spPr/>
      <dgm:t>
        <a:bodyPr/>
        <a:lstStyle/>
        <a:p>
          <a:endParaRPr lang="en-US"/>
        </a:p>
      </dgm:t>
    </dgm:pt>
    <dgm:pt modelId="{7D30FC71-60F9-4F6E-B085-3C8110A5EFBA}" type="sibTrans" cxnId="{A5E62AB8-1CAC-4DE0-9963-4142521C3F90}">
      <dgm:prSet/>
      <dgm:spPr/>
      <dgm:t>
        <a:bodyPr/>
        <a:lstStyle/>
        <a:p>
          <a:endParaRPr lang="en-US"/>
        </a:p>
      </dgm:t>
    </dgm:pt>
    <dgm:pt modelId="{B982E848-EBE0-43C2-BB9C-CAB6F5F5BAD0}">
      <dgm:prSet/>
      <dgm:spPr/>
      <dgm:t>
        <a:bodyPr/>
        <a:lstStyle/>
        <a:p>
          <a:r>
            <a:rPr lang="en-IN"/>
            <a:t>SCALABLE</a:t>
          </a:r>
          <a:endParaRPr lang="en-US"/>
        </a:p>
      </dgm:t>
    </dgm:pt>
    <dgm:pt modelId="{B9C80838-B943-45C8-8453-C1A51F2010B8}" type="parTrans" cxnId="{FB7B0288-91CF-4B27-BD63-3A97AFF33752}">
      <dgm:prSet/>
      <dgm:spPr/>
      <dgm:t>
        <a:bodyPr/>
        <a:lstStyle/>
        <a:p>
          <a:endParaRPr lang="en-US"/>
        </a:p>
      </dgm:t>
    </dgm:pt>
    <dgm:pt modelId="{F36F6ADB-F5EA-470C-B6AF-CA851E46266C}" type="sibTrans" cxnId="{FB7B0288-91CF-4B27-BD63-3A97AFF33752}">
      <dgm:prSet/>
      <dgm:spPr/>
      <dgm:t>
        <a:bodyPr/>
        <a:lstStyle/>
        <a:p>
          <a:endParaRPr lang="en-US"/>
        </a:p>
      </dgm:t>
    </dgm:pt>
    <dgm:pt modelId="{84D34AB9-5B1C-4902-A1DE-8FB60F98DEC1}" type="pres">
      <dgm:prSet presAssocID="{921A7F18-3EAA-4035-B64F-B6BD1BFE11B2}" presName="root" presStyleCnt="0">
        <dgm:presLayoutVars>
          <dgm:dir/>
          <dgm:resizeHandles val="exact"/>
        </dgm:presLayoutVars>
      </dgm:prSet>
      <dgm:spPr/>
    </dgm:pt>
    <dgm:pt modelId="{1A63CD0E-F149-4182-B0E3-3114BF4DA423}" type="pres">
      <dgm:prSet presAssocID="{5F685DEC-F652-4601-824A-5D5E7C4FDC73}" presName="compNode" presStyleCnt="0"/>
      <dgm:spPr/>
    </dgm:pt>
    <dgm:pt modelId="{A28AB663-C20B-453C-AFB6-840A3DDD660D}" type="pres">
      <dgm:prSet presAssocID="{5F685DEC-F652-4601-824A-5D5E7C4FDC73}" presName="bgRect" presStyleLbl="bgShp" presStyleIdx="0" presStyleCnt="3"/>
      <dgm:spPr/>
    </dgm:pt>
    <dgm:pt modelId="{E2837EF6-BBEA-4DA9-B79A-C5E2B35B6873}" type="pres">
      <dgm:prSet presAssocID="{5F685DEC-F652-4601-824A-5D5E7C4FDC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BA6A37F3-D2FD-46BD-A3BF-C21A7E1EFAF7}" type="pres">
      <dgm:prSet presAssocID="{5F685DEC-F652-4601-824A-5D5E7C4FDC73}" presName="spaceRect" presStyleCnt="0"/>
      <dgm:spPr/>
    </dgm:pt>
    <dgm:pt modelId="{4C630219-68EB-49FF-BA13-57308CEC3B34}" type="pres">
      <dgm:prSet presAssocID="{5F685DEC-F652-4601-824A-5D5E7C4FDC73}" presName="parTx" presStyleLbl="revTx" presStyleIdx="0" presStyleCnt="3">
        <dgm:presLayoutVars>
          <dgm:chMax val="0"/>
          <dgm:chPref val="0"/>
        </dgm:presLayoutVars>
      </dgm:prSet>
      <dgm:spPr/>
    </dgm:pt>
    <dgm:pt modelId="{0D3936BD-76E7-4E80-AA0C-70781E2B1289}" type="pres">
      <dgm:prSet presAssocID="{83E2ECD5-611E-4A38-9ED6-DBB3AF981F98}" presName="sibTrans" presStyleCnt="0"/>
      <dgm:spPr/>
    </dgm:pt>
    <dgm:pt modelId="{3C4AD095-8B32-40B6-B995-BD3FFD8E3467}" type="pres">
      <dgm:prSet presAssocID="{23F18AE4-67E4-4797-833D-F895AA6AF4AA}" presName="compNode" presStyleCnt="0"/>
      <dgm:spPr/>
    </dgm:pt>
    <dgm:pt modelId="{A4E568A7-15BB-426B-8A90-733788B7B168}" type="pres">
      <dgm:prSet presAssocID="{23F18AE4-67E4-4797-833D-F895AA6AF4AA}" presName="bgRect" presStyleLbl="bgShp" presStyleIdx="1" presStyleCnt="3"/>
      <dgm:spPr/>
    </dgm:pt>
    <dgm:pt modelId="{E271220D-1BA7-4D4D-B62C-5CC0386FA520}" type="pres">
      <dgm:prSet presAssocID="{23F18AE4-67E4-4797-833D-F895AA6AF4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E510464-E4C7-42A4-AFC5-AC3EDBEB17F2}" type="pres">
      <dgm:prSet presAssocID="{23F18AE4-67E4-4797-833D-F895AA6AF4AA}" presName="spaceRect" presStyleCnt="0"/>
      <dgm:spPr/>
    </dgm:pt>
    <dgm:pt modelId="{6867CCB3-1F0C-4E5F-9152-782FC77F5B3E}" type="pres">
      <dgm:prSet presAssocID="{23F18AE4-67E4-4797-833D-F895AA6AF4AA}" presName="parTx" presStyleLbl="revTx" presStyleIdx="1" presStyleCnt="3">
        <dgm:presLayoutVars>
          <dgm:chMax val="0"/>
          <dgm:chPref val="0"/>
        </dgm:presLayoutVars>
      </dgm:prSet>
      <dgm:spPr/>
    </dgm:pt>
    <dgm:pt modelId="{F9F9EE0C-5756-4FF7-A68E-F55C70E2F8FD}" type="pres">
      <dgm:prSet presAssocID="{7D30FC71-60F9-4F6E-B085-3C8110A5EFBA}" presName="sibTrans" presStyleCnt="0"/>
      <dgm:spPr/>
    </dgm:pt>
    <dgm:pt modelId="{B7123E23-EFAD-48F1-BED7-CDBD19ABF213}" type="pres">
      <dgm:prSet presAssocID="{B982E848-EBE0-43C2-BB9C-CAB6F5F5BAD0}" presName="compNode" presStyleCnt="0"/>
      <dgm:spPr/>
    </dgm:pt>
    <dgm:pt modelId="{E3A6515B-FFF5-4334-8619-3E269CAE7E57}" type="pres">
      <dgm:prSet presAssocID="{B982E848-EBE0-43C2-BB9C-CAB6F5F5BAD0}" presName="bgRect" presStyleLbl="bgShp" presStyleIdx="2" presStyleCnt="3"/>
      <dgm:spPr/>
    </dgm:pt>
    <dgm:pt modelId="{4BFF6EA0-952A-4FA5-8E37-431FD30DB123}" type="pres">
      <dgm:prSet presAssocID="{B982E848-EBE0-43C2-BB9C-CAB6F5F5BA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7D052A4E-7A5C-448C-BBE5-36C0D8881675}" type="pres">
      <dgm:prSet presAssocID="{B982E848-EBE0-43C2-BB9C-CAB6F5F5BAD0}" presName="spaceRect" presStyleCnt="0"/>
      <dgm:spPr/>
    </dgm:pt>
    <dgm:pt modelId="{F9C8EC18-2264-4C22-BFFB-ED1E574BE55E}" type="pres">
      <dgm:prSet presAssocID="{B982E848-EBE0-43C2-BB9C-CAB6F5F5BAD0}" presName="parTx" presStyleLbl="revTx" presStyleIdx="2" presStyleCnt="3">
        <dgm:presLayoutVars>
          <dgm:chMax val="0"/>
          <dgm:chPref val="0"/>
        </dgm:presLayoutVars>
      </dgm:prSet>
      <dgm:spPr/>
    </dgm:pt>
  </dgm:ptLst>
  <dgm:cxnLst>
    <dgm:cxn modelId="{FB7B0288-91CF-4B27-BD63-3A97AFF33752}" srcId="{921A7F18-3EAA-4035-B64F-B6BD1BFE11B2}" destId="{B982E848-EBE0-43C2-BB9C-CAB6F5F5BAD0}" srcOrd="2" destOrd="0" parTransId="{B9C80838-B943-45C8-8453-C1A51F2010B8}" sibTransId="{F36F6ADB-F5EA-470C-B6AF-CA851E46266C}"/>
    <dgm:cxn modelId="{4D560CB4-4C53-445A-AB45-DB4745748B83}" type="presOf" srcId="{5F685DEC-F652-4601-824A-5D5E7C4FDC73}" destId="{4C630219-68EB-49FF-BA13-57308CEC3B34}" srcOrd="0" destOrd="0" presId="urn:microsoft.com/office/officeart/2018/2/layout/IconVerticalSolidList"/>
    <dgm:cxn modelId="{A5E62AB8-1CAC-4DE0-9963-4142521C3F90}" srcId="{921A7F18-3EAA-4035-B64F-B6BD1BFE11B2}" destId="{23F18AE4-67E4-4797-833D-F895AA6AF4AA}" srcOrd="1" destOrd="0" parTransId="{2957C8C4-2EDF-468A-9D28-1D0D9E44873F}" sibTransId="{7D30FC71-60F9-4F6E-B085-3C8110A5EFBA}"/>
    <dgm:cxn modelId="{2C886CCF-3116-4954-826A-7712670F7B25}" type="presOf" srcId="{B982E848-EBE0-43C2-BB9C-CAB6F5F5BAD0}" destId="{F9C8EC18-2264-4C22-BFFB-ED1E574BE55E}" srcOrd="0" destOrd="0" presId="urn:microsoft.com/office/officeart/2018/2/layout/IconVerticalSolidList"/>
    <dgm:cxn modelId="{68C950D3-4A28-4221-87F9-AE740AF08A77}" type="presOf" srcId="{23F18AE4-67E4-4797-833D-F895AA6AF4AA}" destId="{6867CCB3-1F0C-4E5F-9152-782FC77F5B3E}" srcOrd="0" destOrd="0" presId="urn:microsoft.com/office/officeart/2018/2/layout/IconVerticalSolidList"/>
    <dgm:cxn modelId="{3687C1D4-89DD-44B1-BF66-EBB5D28805F6}" type="presOf" srcId="{921A7F18-3EAA-4035-B64F-B6BD1BFE11B2}" destId="{84D34AB9-5B1C-4902-A1DE-8FB60F98DEC1}" srcOrd="0" destOrd="0" presId="urn:microsoft.com/office/officeart/2018/2/layout/IconVerticalSolidList"/>
    <dgm:cxn modelId="{794EBFF9-4562-43A6-8D3C-7CEF4A1C1C07}" srcId="{921A7F18-3EAA-4035-B64F-B6BD1BFE11B2}" destId="{5F685DEC-F652-4601-824A-5D5E7C4FDC73}" srcOrd="0" destOrd="0" parTransId="{112E1D66-5B86-45F7-9028-2E71FA3904B3}" sibTransId="{83E2ECD5-611E-4A38-9ED6-DBB3AF981F98}"/>
    <dgm:cxn modelId="{094F6CB0-23F1-45C5-943E-26A26FD4E890}" type="presParOf" srcId="{84D34AB9-5B1C-4902-A1DE-8FB60F98DEC1}" destId="{1A63CD0E-F149-4182-B0E3-3114BF4DA423}" srcOrd="0" destOrd="0" presId="urn:microsoft.com/office/officeart/2018/2/layout/IconVerticalSolidList"/>
    <dgm:cxn modelId="{C62292C2-C097-4C31-89C4-7F8A9E57C227}" type="presParOf" srcId="{1A63CD0E-F149-4182-B0E3-3114BF4DA423}" destId="{A28AB663-C20B-453C-AFB6-840A3DDD660D}" srcOrd="0" destOrd="0" presId="urn:microsoft.com/office/officeart/2018/2/layout/IconVerticalSolidList"/>
    <dgm:cxn modelId="{622066BD-9FEC-4397-8AF3-D8026B5DF893}" type="presParOf" srcId="{1A63CD0E-F149-4182-B0E3-3114BF4DA423}" destId="{E2837EF6-BBEA-4DA9-B79A-C5E2B35B6873}" srcOrd="1" destOrd="0" presId="urn:microsoft.com/office/officeart/2018/2/layout/IconVerticalSolidList"/>
    <dgm:cxn modelId="{87A35C16-2E5D-4265-9AE1-3BE950DF2990}" type="presParOf" srcId="{1A63CD0E-F149-4182-B0E3-3114BF4DA423}" destId="{BA6A37F3-D2FD-46BD-A3BF-C21A7E1EFAF7}" srcOrd="2" destOrd="0" presId="urn:microsoft.com/office/officeart/2018/2/layout/IconVerticalSolidList"/>
    <dgm:cxn modelId="{D389768C-C019-4BBA-B6E1-677F1641A7E5}" type="presParOf" srcId="{1A63CD0E-F149-4182-B0E3-3114BF4DA423}" destId="{4C630219-68EB-49FF-BA13-57308CEC3B34}" srcOrd="3" destOrd="0" presId="urn:microsoft.com/office/officeart/2018/2/layout/IconVerticalSolidList"/>
    <dgm:cxn modelId="{EC1E2DAC-D01D-4E49-A214-4BD540FE3E54}" type="presParOf" srcId="{84D34AB9-5B1C-4902-A1DE-8FB60F98DEC1}" destId="{0D3936BD-76E7-4E80-AA0C-70781E2B1289}" srcOrd="1" destOrd="0" presId="urn:microsoft.com/office/officeart/2018/2/layout/IconVerticalSolidList"/>
    <dgm:cxn modelId="{6E7A77EB-B498-41BD-8FD2-1B6DFBDDE28A}" type="presParOf" srcId="{84D34AB9-5B1C-4902-A1DE-8FB60F98DEC1}" destId="{3C4AD095-8B32-40B6-B995-BD3FFD8E3467}" srcOrd="2" destOrd="0" presId="urn:microsoft.com/office/officeart/2018/2/layout/IconVerticalSolidList"/>
    <dgm:cxn modelId="{FD3CA92D-08EE-40BA-88A6-1B875C78C5A3}" type="presParOf" srcId="{3C4AD095-8B32-40B6-B995-BD3FFD8E3467}" destId="{A4E568A7-15BB-426B-8A90-733788B7B168}" srcOrd="0" destOrd="0" presId="urn:microsoft.com/office/officeart/2018/2/layout/IconVerticalSolidList"/>
    <dgm:cxn modelId="{6F26280B-4A60-40D6-823C-743F35F752DC}" type="presParOf" srcId="{3C4AD095-8B32-40B6-B995-BD3FFD8E3467}" destId="{E271220D-1BA7-4D4D-B62C-5CC0386FA520}" srcOrd="1" destOrd="0" presId="urn:microsoft.com/office/officeart/2018/2/layout/IconVerticalSolidList"/>
    <dgm:cxn modelId="{5162924B-A2E3-4C75-8D7D-C9F1AA4805AF}" type="presParOf" srcId="{3C4AD095-8B32-40B6-B995-BD3FFD8E3467}" destId="{9E510464-E4C7-42A4-AFC5-AC3EDBEB17F2}" srcOrd="2" destOrd="0" presId="urn:microsoft.com/office/officeart/2018/2/layout/IconVerticalSolidList"/>
    <dgm:cxn modelId="{01C7722F-0CC6-401C-B362-92BE6E7D24DB}" type="presParOf" srcId="{3C4AD095-8B32-40B6-B995-BD3FFD8E3467}" destId="{6867CCB3-1F0C-4E5F-9152-782FC77F5B3E}" srcOrd="3" destOrd="0" presId="urn:microsoft.com/office/officeart/2018/2/layout/IconVerticalSolidList"/>
    <dgm:cxn modelId="{C4B7D327-E52A-4431-B906-A619DA403FD0}" type="presParOf" srcId="{84D34AB9-5B1C-4902-A1DE-8FB60F98DEC1}" destId="{F9F9EE0C-5756-4FF7-A68E-F55C70E2F8FD}" srcOrd="3" destOrd="0" presId="urn:microsoft.com/office/officeart/2018/2/layout/IconVerticalSolidList"/>
    <dgm:cxn modelId="{84CCC91B-8E59-426F-B17E-C1B90D44FAF9}" type="presParOf" srcId="{84D34AB9-5B1C-4902-A1DE-8FB60F98DEC1}" destId="{B7123E23-EFAD-48F1-BED7-CDBD19ABF213}" srcOrd="4" destOrd="0" presId="urn:microsoft.com/office/officeart/2018/2/layout/IconVerticalSolidList"/>
    <dgm:cxn modelId="{C48BB6A3-2073-4CD3-94D0-CE48E4D6C420}" type="presParOf" srcId="{B7123E23-EFAD-48F1-BED7-CDBD19ABF213}" destId="{E3A6515B-FFF5-4334-8619-3E269CAE7E57}" srcOrd="0" destOrd="0" presId="urn:microsoft.com/office/officeart/2018/2/layout/IconVerticalSolidList"/>
    <dgm:cxn modelId="{E8030E65-1F44-422B-B86C-49A85F0BA414}" type="presParOf" srcId="{B7123E23-EFAD-48F1-BED7-CDBD19ABF213}" destId="{4BFF6EA0-952A-4FA5-8E37-431FD30DB123}" srcOrd="1" destOrd="0" presId="urn:microsoft.com/office/officeart/2018/2/layout/IconVerticalSolidList"/>
    <dgm:cxn modelId="{3E2444C8-4832-43A6-A151-DCCCBEBDDCBF}" type="presParOf" srcId="{B7123E23-EFAD-48F1-BED7-CDBD19ABF213}" destId="{7D052A4E-7A5C-448C-BBE5-36C0D8881675}" srcOrd="2" destOrd="0" presId="urn:microsoft.com/office/officeart/2018/2/layout/IconVerticalSolidList"/>
    <dgm:cxn modelId="{FAE9AD02-F7CA-4407-B64B-A17DD1E6620E}" type="presParOf" srcId="{B7123E23-EFAD-48F1-BED7-CDBD19ABF213}" destId="{F9C8EC18-2264-4C22-BFFB-ED1E574BE55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6A66C5-7DA8-4234-8101-1A5A8BA71C59}" type="doc">
      <dgm:prSet loTypeId="urn:microsoft.com/office/officeart/2016/7/layout/BasicLinearProcessNumbered" loCatId="process" qsTypeId="urn:microsoft.com/office/officeart/2005/8/quickstyle/simple5" qsCatId="simple" csTypeId="urn:microsoft.com/office/officeart/2005/8/colors/accent3_2" csCatId="accent3"/>
      <dgm:spPr/>
      <dgm:t>
        <a:bodyPr/>
        <a:lstStyle/>
        <a:p>
          <a:endParaRPr lang="en-US"/>
        </a:p>
      </dgm:t>
    </dgm:pt>
    <dgm:pt modelId="{5056D22E-99EF-4596-9B01-392CC93C0641}">
      <dgm:prSet/>
      <dgm:spPr/>
      <dgm:t>
        <a:bodyPr/>
        <a:lstStyle/>
        <a:p>
          <a:r>
            <a:rPr lang="en-IN"/>
            <a:t>Amazon ElastiCache for Redis is a blazing fast in-memory data store that provides sub-millisecond latency to power internet-scale real-time applications. </a:t>
          </a:r>
          <a:endParaRPr lang="en-US"/>
        </a:p>
      </dgm:t>
    </dgm:pt>
    <dgm:pt modelId="{AD1FBA89-3908-4A23-9A88-08D9F89442FA}" type="parTrans" cxnId="{196E1803-8528-40E6-8172-4D760476D6A4}">
      <dgm:prSet/>
      <dgm:spPr/>
      <dgm:t>
        <a:bodyPr/>
        <a:lstStyle/>
        <a:p>
          <a:endParaRPr lang="en-US"/>
        </a:p>
      </dgm:t>
    </dgm:pt>
    <dgm:pt modelId="{FD829C06-0281-4BF6-AE02-5712ABF40E52}" type="sibTrans" cxnId="{196E1803-8528-40E6-8172-4D760476D6A4}">
      <dgm:prSet phldrT="1" phldr="0"/>
      <dgm:spPr/>
      <dgm:t>
        <a:bodyPr/>
        <a:lstStyle/>
        <a:p>
          <a:r>
            <a:rPr lang="en-US"/>
            <a:t>1</a:t>
          </a:r>
        </a:p>
      </dgm:t>
    </dgm:pt>
    <dgm:pt modelId="{54E79D21-E2F3-43E1-89E4-3CEAA2A56EF4}">
      <dgm:prSet/>
      <dgm:spPr/>
      <dgm:t>
        <a:bodyPr/>
        <a:lstStyle/>
        <a:p>
          <a:r>
            <a:rPr lang="en-IN"/>
            <a:t>Built on open-source Redis and compatible with the Redis APIs, ElastiCache for Redis works with your Redis clients and uses the open Redis data format to store your data. </a:t>
          </a:r>
          <a:endParaRPr lang="en-US"/>
        </a:p>
      </dgm:t>
    </dgm:pt>
    <dgm:pt modelId="{E15CEFEE-98A0-440E-AB3B-487D53A6C99A}" type="parTrans" cxnId="{A989DBE5-0827-481C-A61F-E63B462EF670}">
      <dgm:prSet/>
      <dgm:spPr/>
      <dgm:t>
        <a:bodyPr/>
        <a:lstStyle/>
        <a:p>
          <a:endParaRPr lang="en-US"/>
        </a:p>
      </dgm:t>
    </dgm:pt>
    <dgm:pt modelId="{9CF87C12-E7C6-4FDC-9241-929D78E4A214}" type="sibTrans" cxnId="{A989DBE5-0827-481C-A61F-E63B462EF670}">
      <dgm:prSet phldrT="2" phldr="0"/>
      <dgm:spPr/>
      <dgm:t>
        <a:bodyPr/>
        <a:lstStyle/>
        <a:p>
          <a:r>
            <a:rPr lang="en-US"/>
            <a:t>2</a:t>
          </a:r>
        </a:p>
      </dgm:t>
    </dgm:pt>
    <dgm:pt modelId="{8BCF2AB5-A994-4272-8711-4C67699C6E67}">
      <dgm:prSet/>
      <dgm:spPr/>
      <dgm:t>
        <a:bodyPr/>
        <a:lstStyle/>
        <a:p>
          <a:r>
            <a:rPr lang="en-IN"/>
            <a:t>Your self-managed Redis applications can work seamlessly with ElastiCache for Redis without any code changes.</a:t>
          </a:r>
          <a:endParaRPr lang="en-US"/>
        </a:p>
      </dgm:t>
    </dgm:pt>
    <dgm:pt modelId="{A4B73F60-7A4D-4925-9815-C44C9143E358}" type="parTrans" cxnId="{C3CF6F10-5036-495E-A521-D9BD1D9817BA}">
      <dgm:prSet/>
      <dgm:spPr/>
      <dgm:t>
        <a:bodyPr/>
        <a:lstStyle/>
        <a:p>
          <a:endParaRPr lang="en-US"/>
        </a:p>
      </dgm:t>
    </dgm:pt>
    <dgm:pt modelId="{CCB8EE60-9633-407B-8107-B4F17D05C425}" type="sibTrans" cxnId="{C3CF6F10-5036-495E-A521-D9BD1D9817BA}">
      <dgm:prSet phldrT="3" phldr="0"/>
      <dgm:spPr/>
      <dgm:t>
        <a:bodyPr/>
        <a:lstStyle/>
        <a:p>
          <a:r>
            <a:rPr lang="en-US"/>
            <a:t>3</a:t>
          </a:r>
        </a:p>
      </dgm:t>
    </dgm:pt>
    <dgm:pt modelId="{013E6BBD-E644-4F96-ADDC-2FC00401D51A}" type="pres">
      <dgm:prSet presAssocID="{2A6A66C5-7DA8-4234-8101-1A5A8BA71C59}" presName="Name0" presStyleCnt="0">
        <dgm:presLayoutVars>
          <dgm:animLvl val="lvl"/>
          <dgm:resizeHandles val="exact"/>
        </dgm:presLayoutVars>
      </dgm:prSet>
      <dgm:spPr/>
    </dgm:pt>
    <dgm:pt modelId="{A6350BE5-26B4-45A4-9DC6-4326B1D30156}" type="pres">
      <dgm:prSet presAssocID="{5056D22E-99EF-4596-9B01-392CC93C0641}" presName="compositeNode" presStyleCnt="0">
        <dgm:presLayoutVars>
          <dgm:bulletEnabled val="1"/>
        </dgm:presLayoutVars>
      </dgm:prSet>
      <dgm:spPr/>
    </dgm:pt>
    <dgm:pt modelId="{EC7E026E-581F-48BD-B06E-3EE551E1EAE9}" type="pres">
      <dgm:prSet presAssocID="{5056D22E-99EF-4596-9B01-392CC93C0641}" presName="bgRect" presStyleLbl="bgAccFollowNode1" presStyleIdx="0" presStyleCnt="3"/>
      <dgm:spPr/>
    </dgm:pt>
    <dgm:pt modelId="{C84DF6A1-856E-4895-B4C4-72A39ACFA733}" type="pres">
      <dgm:prSet presAssocID="{FD829C06-0281-4BF6-AE02-5712ABF40E52}" presName="sibTransNodeCircle" presStyleLbl="alignNode1" presStyleIdx="0" presStyleCnt="6">
        <dgm:presLayoutVars>
          <dgm:chMax val="0"/>
          <dgm:bulletEnabled/>
        </dgm:presLayoutVars>
      </dgm:prSet>
      <dgm:spPr/>
    </dgm:pt>
    <dgm:pt modelId="{6EACF2E4-2C26-4357-AA16-8998AEB08989}" type="pres">
      <dgm:prSet presAssocID="{5056D22E-99EF-4596-9B01-392CC93C0641}" presName="bottomLine" presStyleLbl="alignNode1" presStyleIdx="1" presStyleCnt="6">
        <dgm:presLayoutVars/>
      </dgm:prSet>
      <dgm:spPr/>
    </dgm:pt>
    <dgm:pt modelId="{CAB1E89F-221E-4F85-85B7-8C562F9A059C}" type="pres">
      <dgm:prSet presAssocID="{5056D22E-99EF-4596-9B01-392CC93C0641}" presName="nodeText" presStyleLbl="bgAccFollowNode1" presStyleIdx="0" presStyleCnt="3">
        <dgm:presLayoutVars>
          <dgm:bulletEnabled val="1"/>
        </dgm:presLayoutVars>
      </dgm:prSet>
      <dgm:spPr/>
    </dgm:pt>
    <dgm:pt modelId="{6FF5F13E-B17D-44A7-BF97-378F277B2FBC}" type="pres">
      <dgm:prSet presAssocID="{FD829C06-0281-4BF6-AE02-5712ABF40E52}" presName="sibTrans" presStyleCnt="0"/>
      <dgm:spPr/>
    </dgm:pt>
    <dgm:pt modelId="{A9005C22-80D4-4585-BE64-4336019BB550}" type="pres">
      <dgm:prSet presAssocID="{54E79D21-E2F3-43E1-89E4-3CEAA2A56EF4}" presName="compositeNode" presStyleCnt="0">
        <dgm:presLayoutVars>
          <dgm:bulletEnabled val="1"/>
        </dgm:presLayoutVars>
      </dgm:prSet>
      <dgm:spPr/>
    </dgm:pt>
    <dgm:pt modelId="{B67D936F-7B59-46E0-B515-4D2F1791E3FA}" type="pres">
      <dgm:prSet presAssocID="{54E79D21-E2F3-43E1-89E4-3CEAA2A56EF4}" presName="bgRect" presStyleLbl="bgAccFollowNode1" presStyleIdx="1" presStyleCnt="3"/>
      <dgm:spPr/>
    </dgm:pt>
    <dgm:pt modelId="{47742DD3-E9FB-47A2-8D5B-420B0AD8D1B8}" type="pres">
      <dgm:prSet presAssocID="{9CF87C12-E7C6-4FDC-9241-929D78E4A214}" presName="sibTransNodeCircle" presStyleLbl="alignNode1" presStyleIdx="2" presStyleCnt="6">
        <dgm:presLayoutVars>
          <dgm:chMax val="0"/>
          <dgm:bulletEnabled/>
        </dgm:presLayoutVars>
      </dgm:prSet>
      <dgm:spPr/>
    </dgm:pt>
    <dgm:pt modelId="{F45C947E-9D15-4A44-9E9C-7A297A627996}" type="pres">
      <dgm:prSet presAssocID="{54E79D21-E2F3-43E1-89E4-3CEAA2A56EF4}" presName="bottomLine" presStyleLbl="alignNode1" presStyleIdx="3" presStyleCnt="6">
        <dgm:presLayoutVars/>
      </dgm:prSet>
      <dgm:spPr/>
    </dgm:pt>
    <dgm:pt modelId="{71B70834-67F7-4CAD-B282-E4B09376A015}" type="pres">
      <dgm:prSet presAssocID="{54E79D21-E2F3-43E1-89E4-3CEAA2A56EF4}" presName="nodeText" presStyleLbl="bgAccFollowNode1" presStyleIdx="1" presStyleCnt="3">
        <dgm:presLayoutVars>
          <dgm:bulletEnabled val="1"/>
        </dgm:presLayoutVars>
      </dgm:prSet>
      <dgm:spPr/>
    </dgm:pt>
    <dgm:pt modelId="{8DB4BFA0-A403-4A54-82BE-BFC411519E1F}" type="pres">
      <dgm:prSet presAssocID="{9CF87C12-E7C6-4FDC-9241-929D78E4A214}" presName="sibTrans" presStyleCnt="0"/>
      <dgm:spPr/>
    </dgm:pt>
    <dgm:pt modelId="{B82F0977-D406-472C-A45B-06751C825E76}" type="pres">
      <dgm:prSet presAssocID="{8BCF2AB5-A994-4272-8711-4C67699C6E67}" presName="compositeNode" presStyleCnt="0">
        <dgm:presLayoutVars>
          <dgm:bulletEnabled val="1"/>
        </dgm:presLayoutVars>
      </dgm:prSet>
      <dgm:spPr/>
    </dgm:pt>
    <dgm:pt modelId="{B441AEAA-D05F-47AF-9AD4-5AFD1C2F5CEE}" type="pres">
      <dgm:prSet presAssocID="{8BCF2AB5-A994-4272-8711-4C67699C6E67}" presName="bgRect" presStyleLbl="bgAccFollowNode1" presStyleIdx="2" presStyleCnt="3"/>
      <dgm:spPr/>
    </dgm:pt>
    <dgm:pt modelId="{0E7EA030-8A62-479B-AB62-699D46699EB2}" type="pres">
      <dgm:prSet presAssocID="{CCB8EE60-9633-407B-8107-B4F17D05C425}" presName="sibTransNodeCircle" presStyleLbl="alignNode1" presStyleIdx="4" presStyleCnt="6">
        <dgm:presLayoutVars>
          <dgm:chMax val="0"/>
          <dgm:bulletEnabled/>
        </dgm:presLayoutVars>
      </dgm:prSet>
      <dgm:spPr/>
    </dgm:pt>
    <dgm:pt modelId="{4237A4DB-DED8-4964-B92A-5EED6F517C12}" type="pres">
      <dgm:prSet presAssocID="{8BCF2AB5-A994-4272-8711-4C67699C6E67}" presName="bottomLine" presStyleLbl="alignNode1" presStyleIdx="5" presStyleCnt="6">
        <dgm:presLayoutVars/>
      </dgm:prSet>
      <dgm:spPr/>
    </dgm:pt>
    <dgm:pt modelId="{3C8F5A09-576B-494D-B50F-D624324B9740}" type="pres">
      <dgm:prSet presAssocID="{8BCF2AB5-A994-4272-8711-4C67699C6E67}" presName="nodeText" presStyleLbl="bgAccFollowNode1" presStyleIdx="2" presStyleCnt="3">
        <dgm:presLayoutVars>
          <dgm:bulletEnabled val="1"/>
        </dgm:presLayoutVars>
      </dgm:prSet>
      <dgm:spPr/>
    </dgm:pt>
  </dgm:ptLst>
  <dgm:cxnLst>
    <dgm:cxn modelId="{ED18E602-07E7-4FA7-B45D-7F98AF1C0B15}" type="presOf" srcId="{2A6A66C5-7DA8-4234-8101-1A5A8BA71C59}" destId="{013E6BBD-E644-4F96-ADDC-2FC00401D51A}" srcOrd="0" destOrd="0" presId="urn:microsoft.com/office/officeart/2016/7/layout/BasicLinearProcessNumbered"/>
    <dgm:cxn modelId="{196E1803-8528-40E6-8172-4D760476D6A4}" srcId="{2A6A66C5-7DA8-4234-8101-1A5A8BA71C59}" destId="{5056D22E-99EF-4596-9B01-392CC93C0641}" srcOrd="0" destOrd="0" parTransId="{AD1FBA89-3908-4A23-9A88-08D9F89442FA}" sibTransId="{FD829C06-0281-4BF6-AE02-5712ABF40E52}"/>
    <dgm:cxn modelId="{C3CF6F10-5036-495E-A521-D9BD1D9817BA}" srcId="{2A6A66C5-7DA8-4234-8101-1A5A8BA71C59}" destId="{8BCF2AB5-A994-4272-8711-4C67699C6E67}" srcOrd="2" destOrd="0" parTransId="{A4B73F60-7A4D-4925-9815-C44C9143E358}" sibTransId="{CCB8EE60-9633-407B-8107-B4F17D05C425}"/>
    <dgm:cxn modelId="{8E36D24D-DB89-4897-BCE7-6CFC8639C318}" type="presOf" srcId="{5056D22E-99EF-4596-9B01-392CC93C0641}" destId="{CAB1E89F-221E-4F85-85B7-8C562F9A059C}" srcOrd="1" destOrd="0" presId="urn:microsoft.com/office/officeart/2016/7/layout/BasicLinearProcessNumbered"/>
    <dgm:cxn modelId="{8823B84F-C7DA-42B7-AC52-97E7A792A477}" type="presOf" srcId="{FD829C06-0281-4BF6-AE02-5712ABF40E52}" destId="{C84DF6A1-856E-4895-B4C4-72A39ACFA733}" srcOrd="0" destOrd="0" presId="urn:microsoft.com/office/officeart/2016/7/layout/BasicLinearProcessNumbered"/>
    <dgm:cxn modelId="{95589565-8EBE-437A-9B6F-D88156E86697}" type="presOf" srcId="{9CF87C12-E7C6-4FDC-9241-929D78E4A214}" destId="{47742DD3-E9FB-47A2-8D5B-420B0AD8D1B8}" srcOrd="0" destOrd="0" presId="urn:microsoft.com/office/officeart/2016/7/layout/BasicLinearProcessNumbered"/>
    <dgm:cxn modelId="{AC5F236E-E6B4-482D-91B8-36C1D210E42D}" type="presOf" srcId="{8BCF2AB5-A994-4272-8711-4C67699C6E67}" destId="{B441AEAA-D05F-47AF-9AD4-5AFD1C2F5CEE}" srcOrd="0" destOrd="0" presId="urn:microsoft.com/office/officeart/2016/7/layout/BasicLinearProcessNumbered"/>
    <dgm:cxn modelId="{35892171-88CD-437A-99AC-1093C17A2FD0}" type="presOf" srcId="{5056D22E-99EF-4596-9B01-392CC93C0641}" destId="{EC7E026E-581F-48BD-B06E-3EE551E1EAE9}" srcOrd="0" destOrd="0" presId="urn:microsoft.com/office/officeart/2016/7/layout/BasicLinearProcessNumbered"/>
    <dgm:cxn modelId="{8384C279-CA05-4998-A6F5-E324E21E90A0}" type="presOf" srcId="{54E79D21-E2F3-43E1-89E4-3CEAA2A56EF4}" destId="{71B70834-67F7-4CAD-B282-E4B09376A015}" srcOrd="1" destOrd="0" presId="urn:microsoft.com/office/officeart/2016/7/layout/BasicLinearProcessNumbered"/>
    <dgm:cxn modelId="{22F9C28E-C8DC-4CF7-AADC-B5EDE9334533}" type="presOf" srcId="{CCB8EE60-9633-407B-8107-B4F17D05C425}" destId="{0E7EA030-8A62-479B-AB62-699D46699EB2}" srcOrd="0" destOrd="0" presId="urn:microsoft.com/office/officeart/2016/7/layout/BasicLinearProcessNumbered"/>
    <dgm:cxn modelId="{735109A9-79AD-47E1-898D-43421983F781}" type="presOf" srcId="{8BCF2AB5-A994-4272-8711-4C67699C6E67}" destId="{3C8F5A09-576B-494D-B50F-D624324B9740}" srcOrd="1" destOrd="0" presId="urn:microsoft.com/office/officeart/2016/7/layout/BasicLinearProcessNumbered"/>
    <dgm:cxn modelId="{9DA631C4-7CF0-47B6-B9C7-7213F99D202A}" type="presOf" srcId="{54E79D21-E2F3-43E1-89E4-3CEAA2A56EF4}" destId="{B67D936F-7B59-46E0-B515-4D2F1791E3FA}" srcOrd="0" destOrd="0" presId="urn:microsoft.com/office/officeart/2016/7/layout/BasicLinearProcessNumbered"/>
    <dgm:cxn modelId="{A989DBE5-0827-481C-A61F-E63B462EF670}" srcId="{2A6A66C5-7DA8-4234-8101-1A5A8BA71C59}" destId="{54E79D21-E2F3-43E1-89E4-3CEAA2A56EF4}" srcOrd="1" destOrd="0" parTransId="{E15CEFEE-98A0-440E-AB3B-487D53A6C99A}" sibTransId="{9CF87C12-E7C6-4FDC-9241-929D78E4A214}"/>
    <dgm:cxn modelId="{F4F1A421-6D23-4645-868B-59206DF3D078}" type="presParOf" srcId="{013E6BBD-E644-4F96-ADDC-2FC00401D51A}" destId="{A6350BE5-26B4-45A4-9DC6-4326B1D30156}" srcOrd="0" destOrd="0" presId="urn:microsoft.com/office/officeart/2016/7/layout/BasicLinearProcessNumbered"/>
    <dgm:cxn modelId="{C58D2E54-AA63-42AC-A41E-5E81E24CC93C}" type="presParOf" srcId="{A6350BE5-26B4-45A4-9DC6-4326B1D30156}" destId="{EC7E026E-581F-48BD-B06E-3EE551E1EAE9}" srcOrd="0" destOrd="0" presId="urn:microsoft.com/office/officeart/2016/7/layout/BasicLinearProcessNumbered"/>
    <dgm:cxn modelId="{490F20A8-B602-4E65-B07A-54C253EE03C1}" type="presParOf" srcId="{A6350BE5-26B4-45A4-9DC6-4326B1D30156}" destId="{C84DF6A1-856E-4895-B4C4-72A39ACFA733}" srcOrd="1" destOrd="0" presId="urn:microsoft.com/office/officeart/2016/7/layout/BasicLinearProcessNumbered"/>
    <dgm:cxn modelId="{647D4C08-E251-49E5-9649-130BD8C09113}" type="presParOf" srcId="{A6350BE5-26B4-45A4-9DC6-4326B1D30156}" destId="{6EACF2E4-2C26-4357-AA16-8998AEB08989}" srcOrd="2" destOrd="0" presId="urn:microsoft.com/office/officeart/2016/7/layout/BasicLinearProcessNumbered"/>
    <dgm:cxn modelId="{7228ED2D-DBD6-4C5D-A5E1-784F8F825B1C}" type="presParOf" srcId="{A6350BE5-26B4-45A4-9DC6-4326B1D30156}" destId="{CAB1E89F-221E-4F85-85B7-8C562F9A059C}" srcOrd="3" destOrd="0" presId="urn:microsoft.com/office/officeart/2016/7/layout/BasicLinearProcessNumbered"/>
    <dgm:cxn modelId="{E641FA8E-DFC1-4478-975F-62C0FCCA0546}" type="presParOf" srcId="{013E6BBD-E644-4F96-ADDC-2FC00401D51A}" destId="{6FF5F13E-B17D-44A7-BF97-378F277B2FBC}" srcOrd="1" destOrd="0" presId="urn:microsoft.com/office/officeart/2016/7/layout/BasicLinearProcessNumbered"/>
    <dgm:cxn modelId="{C9F7FB3B-39A9-40F4-9070-83043855BBF7}" type="presParOf" srcId="{013E6BBD-E644-4F96-ADDC-2FC00401D51A}" destId="{A9005C22-80D4-4585-BE64-4336019BB550}" srcOrd="2" destOrd="0" presId="urn:microsoft.com/office/officeart/2016/7/layout/BasicLinearProcessNumbered"/>
    <dgm:cxn modelId="{45775A1E-BEBC-4546-B4BF-65F1E5F7F159}" type="presParOf" srcId="{A9005C22-80D4-4585-BE64-4336019BB550}" destId="{B67D936F-7B59-46E0-B515-4D2F1791E3FA}" srcOrd="0" destOrd="0" presId="urn:microsoft.com/office/officeart/2016/7/layout/BasicLinearProcessNumbered"/>
    <dgm:cxn modelId="{CEBFD9BF-3D8C-48ED-84F9-1EFB05CBAF84}" type="presParOf" srcId="{A9005C22-80D4-4585-BE64-4336019BB550}" destId="{47742DD3-E9FB-47A2-8D5B-420B0AD8D1B8}" srcOrd="1" destOrd="0" presId="urn:microsoft.com/office/officeart/2016/7/layout/BasicLinearProcessNumbered"/>
    <dgm:cxn modelId="{D8024720-7505-4980-84DD-C3CA5D3B5783}" type="presParOf" srcId="{A9005C22-80D4-4585-BE64-4336019BB550}" destId="{F45C947E-9D15-4A44-9E9C-7A297A627996}" srcOrd="2" destOrd="0" presId="urn:microsoft.com/office/officeart/2016/7/layout/BasicLinearProcessNumbered"/>
    <dgm:cxn modelId="{589B46B3-A7EB-493B-9C01-6BB4EFC8B086}" type="presParOf" srcId="{A9005C22-80D4-4585-BE64-4336019BB550}" destId="{71B70834-67F7-4CAD-B282-E4B09376A015}" srcOrd="3" destOrd="0" presId="urn:microsoft.com/office/officeart/2016/7/layout/BasicLinearProcessNumbered"/>
    <dgm:cxn modelId="{5618998B-4063-4D23-8405-7E69035ACB5D}" type="presParOf" srcId="{013E6BBD-E644-4F96-ADDC-2FC00401D51A}" destId="{8DB4BFA0-A403-4A54-82BE-BFC411519E1F}" srcOrd="3" destOrd="0" presId="urn:microsoft.com/office/officeart/2016/7/layout/BasicLinearProcessNumbered"/>
    <dgm:cxn modelId="{D6EBA02C-9504-4C18-9D36-14BAD01B73C4}" type="presParOf" srcId="{013E6BBD-E644-4F96-ADDC-2FC00401D51A}" destId="{B82F0977-D406-472C-A45B-06751C825E76}" srcOrd="4" destOrd="0" presId="urn:microsoft.com/office/officeart/2016/7/layout/BasicLinearProcessNumbered"/>
    <dgm:cxn modelId="{79A4E26A-761D-4975-8D73-9BCC0221B424}" type="presParOf" srcId="{B82F0977-D406-472C-A45B-06751C825E76}" destId="{B441AEAA-D05F-47AF-9AD4-5AFD1C2F5CEE}" srcOrd="0" destOrd="0" presId="urn:microsoft.com/office/officeart/2016/7/layout/BasicLinearProcessNumbered"/>
    <dgm:cxn modelId="{F1F8893E-F83C-4BAD-9483-1576E613897E}" type="presParOf" srcId="{B82F0977-D406-472C-A45B-06751C825E76}" destId="{0E7EA030-8A62-479B-AB62-699D46699EB2}" srcOrd="1" destOrd="0" presId="urn:microsoft.com/office/officeart/2016/7/layout/BasicLinearProcessNumbered"/>
    <dgm:cxn modelId="{CAFA2518-42DB-4902-992F-9E719D7BACA4}" type="presParOf" srcId="{B82F0977-D406-472C-A45B-06751C825E76}" destId="{4237A4DB-DED8-4964-B92A-5EED6F517C12}" srcOrd="2" destOrd="0" presId="urn:microsoft.com/office/officeart/2016/7/layout/BasicLinearProcessNumbered"/>
    <dgm:cxn modelId="{E71B9952-F2AB-41CC-974A-5F1A887BA2B7}" type="presParOf" srcId="{B82F0977-D406-472C-A45B-06751C825E76}" destId="{3C8F5A09-576B-494D-B50F-D624324B974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614B44-3A3D-4E38-B342-9A599DBA3C0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40C95A6-FDF3-4071-A61C-27B181B6FCA8}">
      <dgm:prSet/>
      <dgm:spPr/>
      <dgm:t>
        <a:bodyPr/>
        <a:lstStyle/>
        <a:p>
          <a:r>
            <a:rPr lang="en-IN"/>
            <a:t>Amazon ElastiCache for Memcached is a Memcached-compatible in-memory key-value store service that can be used as a cache or a data store. </a:t>
          </a:r>
          <a:endParaRPr lang="en-US"/>
        </a:p>
      </dgm:t>
    </dgm:pt>
    <dgm:pt modelId="{57BD4B47-FFAB-46D3-BFD3-085D9704A274}" type="parTrans" cxnId="{F1DBA8F6-39B6-427B-BE65-1988740C348D}">
      <dgm:prSet/>
      <dgm:spPr/>
      <dgm:t>
        <a:bodyPr/>
        <a:lstStyle/>
        <a:p>
          <a:endParaRPr lang="en-US"/>
        </a:p>
      </dgm:t>
    </dgm:pt>
    <dgm:pt modelId="{CB73801F-5460-4061-94DF-B8A7EB1B1040}" type="sibTrans" cxnId="{F1DBA8F6-39B6-427B-BE65-1988740C348D}">
      <dgm:prSet/>
      <dgm:spPr/>
      <dgm:t>
        <a:bodyPr/>
        <a:lstStyle/>
        <a:p>
          <a:endParaRPr lang="en-US"/>
        </a:p>
      </dgm:t>
    </dgm:pt>
    <dgm:pt modelId="{00DF187D-2725-4445-B114-F6EA0165BE52}">
      <dgm:prSet/>
      <dgm:spPr/>
      <dgm:t>
        <a:bodyPr/>
        <a:lstStyle/>
        <a:p>
          <a:r>
            <a:rPr lang="en-IN"/>
            <a:t>It delivers the performance, ease-of-use, and simplicity of Memcached. </a:t>
          </a:r>
          <a:endParaRPr lang="en-US"/>
        </a:p>
      </dgm:t>
    </dgm:pt>
    <dgm:pt modelId="{EC396887-9257-4ED7-91AF-C948313B7AAE}" type="parTrans" cxnId="{7D1C1910-6E7C-40EF-BFE0-4C47508402EB}">
      <dgm:prSet/>
      <dgm:spPr/>
      <dgm:t>
        <a:bodyPr/>
        <a:lstStyle/>
        <a:p>
          <a:endParaRPr lang="en-US"/>
        </a:p>
      </dgm:t>
    </dgm:pt>
    <dgm:pt modelId="{25935BE0-39AA-4B57-90EF-AAA58BA0ED4C}" type="sibTrans" cxnId="{7D1C1910-6E7C-40EF-BFE0-4C47508402EB}">
      <dgm:prSet/>
      <dgm:spPr/>
      <dgm:t>
        <a:bodyPr/>
        <a:lstStyle/>
        <a:p>
          <a:endParaRPr lang="en-US"/>
        </a:p>
      </dgm:t>
    </dgm:pt>
    <dgm:pt modelId="{965A07DE-B2E3-4D17-9E5E-238EC8F3366F}">
      <dgm:prSet/>
      <dgm:spPr/>
      <dgm:t>
        <a:bodyPr/>
        <a:lstStyle/>
        <a:p>
          <a:r>
            <a:rPr lang="en-IN"/>
            <a:t>ElastiCache for Memcached is fully managed, scalable, and secure - making it an ideal candidate for use cases where frequently accessed data must be in-memory. </a:t>
          </a:r>
          <a:endParaRPr lang="en-US"/>
        </a:p>
      </dgm:t>
    </dgm:pt>
    <dgm:pt modelId="{D3F065AF-5F1F-4969-B411-BB4CD839F28B}" type="parTrans" cxnId="{61D3CADC-10BE-445E-B08B-D9C5D5A204F3}">
      <dgm:prSet/>
      <dgm:spPr/>
      <dgm:t>
        <a:bodyPr/>
        <a:lstStyle/>
        <a:p>
          <a:endParaRPr lang="en-US"/>
        </a:p>
      </dgm:t>
    </dgm:pt>
    <dgm:pt modelId="{ABF125D8-BBC6-4438-A287-E76C6FC54F92}" type="sibTrans" cxnId="{61D3CADC-10BE-445E-B08B-D9C5D5A204F3}">
      <dgm:prSet/>
      <dgm:spPr/>
      <dgm:t>
        <a:bodyPr/>
        <a:lstStyle/>
        <a:p>
          <a:endParaRPr lang="en-US"/>
        </a:p>
      </dgm:t>
    </dgm:pt>
    <dgm:pt modelId="{6B7A7859-965F-4EF6-9C8E-AA41B82E41D7}">
      <dgm:prSet/>
      <dgm:spPr/>
      <dgm:t>
        <a:bodyPr/>
        <a:lstStyle/>
        <a:p>
          <a:r>
            <a:rPr lang="en-IN"/>
            <a:t>It is a popular choice for use cases such as Web, Mobile Apps, Gaming, Ad-Tech, and E-Commerce.</a:t>
          </a:r>
          <a:endParaRPr lang="en-US"/>
        </a:p>
      </dgm:t>
    </dgm:pt>
    <dgm:pt modelId="{F8C026D7-9041-4284-A942-1C17826035BD}" type="parTrans" cxnId="{8B002ED5-B0C4-4EBB-881D-95B52F371986}">
      <dgm:prSet/>
      <dgm:spPr/>
      <dgm:t>
        <a:bodyPr/>
        <a:lstStyle/>
        <a:p>
          <a:endParaRPr lang="en-US"/>
        </a:p>
      </dgm:t>
    </dgm:pt>
    <dgm:pt modelId="{A48F39F4-0C94-42C9-8D96-A35878A0D126}" type="sibTrans" cxnId="{8B002ED5-B0C4-4EBB-881D-95B52F371986}">
      <dgm:prSet/>
      <dgm:spPr/>
      <dgm:t>
        <a:bodyPr/>
        <a:lstStyle/>
        <a:p>
          <a:endParaRPr lang="en-US"/>
        </a:p>
      </dgm:t>
    </dgm:pt>
    <dgm:pt modelId="{19F0FF86-A80A-4AF9-A22E-E5818A5D0470}" type="pres">
      <dgm:prSet presAssocID="{92614B44-3A3D-4E38-B342-9A599DBA3C0C}" presName="root" presStyleCnt="0">
        <dgm:presLayoutVars>
          <dgm:dir/>
          <dgm:resizeHandles val="exact"/>
        </dgm:presLayoutVars>
      </dgm:prSet>
      <dgm:spPr/>
    </dgm:pt>
    <dgm:pt modelId="{198F43EE-F1BC-4998-BA61-1EA6699DD8B4}" type="pres">
      <dgm:prSet presAssocID="{92614B44-3A3D-4E38-B342-9A599DBA3C0C}" presName="container" presStyleCnt="0">
        <dgm:presLayoutVars>
          <dgm:dir/>
          <dgm:resizeHandles val="exact"/>
        </dgm:presLayoutVars>
      </dgm:prSet>
      <dgm:spPr/>
    </dgm:pt>
    <dgm:pt modelId="{1EB9E271-B7DF-4337-A8F7-9AA0F304DF98}" type="pres">
      <dgm:prSet presAssocID="{040C95A6-FDF3-4071-A61C-27B181B6FCA8}" presName="compNode" presStyleCnt="0"/>
      <dgm:spPr/>
    </dgm:pt>
    <dgm:pt modelId="{7C7DEC7F-83D1-4D76-9AE8-36B2822F5689}" type="pres">
      <dgm:prSet presAssocID="{040C95A6-FDF3-4071-A61C-27B181B6FCA8}" presName="iconBgRect" presStyleLbl="bgShp" presStyleIdx="0" presStyleCnt="4"/>
      <dgm:spPr/>
    </dgm:pt>
    <dgm:pt modelId="{2A419442-ADDC-4172-8532-1D3DA5A3FC36}" type="pres">
      <dgm:prSet presAssocID="{040C95A6-FDF3-4071-A61C-27B181B6FC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C69ED4C5-B6EC-4F97-9CEE-61A8522EB791}" type="pres">
      <dgm:prSet presAssocID="{040C95A6-FDF3-4071-A61C-27B181B6FCA8}" presName="spaceRect" presStyleCnt="0"/>
      <dgm:spPr/>
    </dgm:pt>
    <dgm:pt modelId="{1246CC83-E65F-4CCD-901E-55EB1F0FD053}" type="pres">
      <dgm:prSet presAssocID="{040C95A6-FDF3-4071-A61C-27B181B6FCA8}" presName="textRect" presStyleLbl="revTx" presStyleIdx="0" presStyleCnt="4">
        <dgm:presLayoutVars>
          <dgm:chMax val="1"/>
          <dgm:chPref val="1"/>
        </dgm:presLayoutVars>
      </dgm:prSet>
      <dgm:spPr/>
    </dgm:pt>
    <dgm:pt modelId="{B62F4FF0-FBCA-4632-9565-D23461A3F489}" type="pres">
      <dgm:prSet presAssocID="{CB73801F-5460-4061-94DF-B8A7EB1B1040}" presName="sibTrans" presStyleLbl="sibTrans2D1" presStyleIdx="0" presStyleCnt="0"/>
      <dgm:spPr/>
    </dgm:pt>
    <dgm:pt modelId="{DFB63E6F-DF64-48D2-AB00-F5F3F212C63F}" type="pres">
      <dgm:prSet presAssocID="{00DF187D-2725-4445-B114-F6EA0165BE52}" presName="compNode" presStyleCnt="0"/>
      <dgm:spPr/>
    </dgm:pt>
    <dgm:pt modelId="{F35F2AB4-CF2B-46BC-960A-96D99DFE0E04}" type="pres">
      <dgm:prSet presAssocID="{00DF187D-2725-4445-B114-F6EA0165BE52}" presName="iconBgRect" presStyleLbl="bgShp" presStyleIdx="1" presStyleCnt="4"/>
      <dgm:spPr/>
    </dgm:pt>
    <dgm:pt modelId="{4C789FAC-E5A7-4851-8796-12E1F5F50EF8}" type="pres">
      <dgm:prSet presAssocID="{00DF187D-2725-4445-B114-F6EA0165BE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B8E92DD0-FB9A-45A3-979E-638334697C3F}" type="pres">
      <dgm:prSet presAssocID="{00DF187D-2725-4445-B114-F6EA0165BE52}" presName="spaceRect" presStyleCnt="0"/>
      <dgm:spPr/>
    </dgm:pt>
    <dgm:pt modelId="{4D0EA033-D965-441A-8F11-4F8BB6935DB4}" type="pres">
      <dgm:prSet presAssocID="{00DF187D-2725-4445-B114-F6EA0165BE52}" presName="textRect" presStyleLbl="revTx" presStyleIdx="1" presStyleCnt="4">
        <dgm:presLayoutVars>
          <dgm:chMax val="1"/>
          <dgm:chPref val="1"/>
        </dgm:presLayoutVars>
      </dgm:prSet>
      <dgm:spPr/>
    </dgm:pt>
    <dgm:pt modelId="{0A742EFB-5C29-4E7D-BB46-73B1CD755781}" type="pres">
      <dgm:prSet presAssocID="{25935BE0-39AA-4B57-90EF-AAA58BA0ED4C}" presName="sibTrans" presStyleLbl="sibTrans2D1" presStyleIdx="0" presStyleCnt="0"/>
      <dgm:spPr/>
    </dgm:pt>
    <dgm:pt modelId="{8523408C-8AC1-4F88-B304-672919790ADF}" type="pres">
      <dgm:prSet presAssocID="{965A07DE-B2E3-4D17-9E5E-238EC8F3366F}" presName="compNode" presStyleCnt="0"/>
      <dgm:spPr/>
    </dgm:pt>
    <dgm:pt modelId="{C5B32F1A-3E1E-4572-9B39-B5DC9092D51F}" type="pres">
      <dgm:prSet presAssocID="{965A07DE-B2E3-4D17-9E5E-238EC8F3366F}" presName="iconBgRect" presStyleLbl="bgShp" presStyleIdx="2" presStyleCnt="4"/>
      <dgm:spPr/>
    </dgm:pt>
    <dgm:pt modelId="{C7F444F1-2345-4DA5-9EEA-C0137D641790}" type="pres">
      <dgm:prSet presAssocID="{965A07DE-B2E3-4D17-9E5E-238EC8F336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285735B-93DE-42B2-8959-B1830DF3D978}" type="pres">
      <dgm:prSet presAssocID="{965A07DE-B2E3-4D17-9E5E-238EC8F3366F}" presName="spaceRect" presStyleCnt="0"/>
      <dgm:spPr/>
    </dgm:pt>
    <dgm:pt modelId="{80104211-A707-4C36-9B2C-D9F0C63939FF}" type="pres">
      <dgm:prSet presAssocID="{965A07DE-B2E3-4D17-9E5E-238EC8F3366F}" presName="textRect" presStyleLbl="revTx" presStyleIdx="2" presStyleCnt="4">
        <dgm:presLayoutVars>
          <dgm:chMax val="1"/>
          <dgm:chPref val="1"/>
        </dgm:presLayoutVars>
      </dgm:prSet>
      <dgm:spPr/>
    </dgm:pt>
    <dgm:pt modelId="{576DE6C9-C57A-4E3E-9B16-7A00DFD83450}" type="pres">
      <dgm:prSet presAssocID="{ABF125D8-BBC6-4438-A287-E76C6FC54F92}" presName="sibTrans" presStyleLbl="sibTrans2D1" presStyleIdx="0" presStyleCnt="0"/>
      <dgm:spPr/>
    </dgm:pt>
    <dgm:pt modelId="{3B91C29D-232A-4FC7-9B28-EC75C911B18A}" type="pres">
      <dgm:prSet presAssocID="{6B7A7859-965F-4EF6-9C8E-AA41B82E41D7}" presName="compNode" presStyleCnt="0"/>
      <dgm:spPr/>
    </dgm:pt>
    <dgm:pt modelId="{BF8B16B3-7AC7-41F7-B6F0-36A79643F4A2}" type="pres">
      <dgm:prSet presAssocID="{6B7A7859-965F-4EF6-9C8E-AA41B82E41D7}" presName="iconBgRect" presStyleLbl="bgShp" presStyleIdx="3" presStyleCnt="4"/>
      <dgm:spPr/>
    </dgm:pt>
    <dgm:pt modelId="{69E3914A-D8BF-4592-B49D-AFB48BF6CCB5}" type="pres">
      <dgm:prSet presAssocID="{6B7A7859-965F-4EF6-9C8E-AA41B82E41D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3688C52F-C404-4FCA-8F7A-8423AE8C172D}" type="pres">
      <dgm:prSet presAssocID="{6B7A7859-965F-4EF6-9C8E-AA41B82E41D7}" presName="spaceRect" presStyleCnt="0"/>
      <dgm:spPr/>
    </dgm:pt>
    <dgm:pt modelId="{744DCEA7-9DFD-4C0D-9D89-E6879F6147EC}" type="pres">
      <dgm:prSet presAssocID="{6B7A7859-965F-4EF6-9C8E-AA41B82E41D7}" presName="textRect" presStyleLbl="revTx" presStyleIdx="3" presStyleCnt="4">
        <dgm:presLayoutVars>
          <dgm:chMax val="1"/>
          <dgm:chPref val="1"/>
        </dgm:presLayoutVars>
      </dgm:prSet>
      <dgm:spPr/>
    </dgm:pt>
  </dgm:ptLst>
  <dgm:cxnLst>
    <dgm:cxn modelId="{7D1C1910-6E7C-40EF-BFE0-4C47508402EB}" srcId="{92614B44-3A3D-4E38-B342-9A599DBA3C0C}" destId="{00DF187D-2725-4445-B114-F6EA0165BE52}" srcOrd="1" destOrd="0" parTransId="{EC396887-9257-4ED7-91AF-C948313B7AAE}" sibTransId="{25935BE0-39AA-4B57-90EF-AAA58BA0ED4C}"/>
    <dgm:cxn modelId="{EB4BFF14-EAC1-44D5-B8E5-E28689C78EF8}" type="presOf" srcId="{CB73801F-5460-4061-94DF-B8A7EB1B1040}" destId="{B62F4FF0-FBCA-4632-9565-D23461A3F489}" srcOrd="0" destOrd="0" presId="urn:microsoft.com/office/officeart/2018/2/layout/IconCircleList"/>
    <dgm:cxn modelId="{EBB8E951-ABD9-4A70-8DEE-022DD8F4FE2F}" type="presOf" srcId="{00DF187D-2725-4445-B114-F6EA0165BE52}" destId="{4D0EA033-D965-441A-8F11-4F8BB6935DB4}" srcOrd="0" destOrd="0" presId="urn:microsoft.com/office/officeart/2018/2/layout/IconCircleList"/>
    <dgm:cxn modelId="{6226F677-C0E0-4589-AAA0-E72682070FD3}" type="presOf" srcId="{040C95A6-FDF3-4071-A61C-27B181B6FCA8}" destId="{1246CC83-E65F-4CCD-901E-55EB1F0FD053}" srcOrd="0" destOrd="0" presId="urn:microsoft.com/office/officeart/2018/2/layout/IconCircleList"/>
    <dgm:cxn modelId="{9FFEB69F-FD03-42AC-97DE-1559692AE962}" type="presOf" srcId="{965A07DE-B2E3-4D17-9E5E-238EC8F3366F}" destId="{80104211-A707-4C36-9B2C-D9F0C63939FF}" srcOrd="0" destOrd="0" presId="urn:microsoft.com/office/officeart/2018/2/layout/IconCircleList"/>
    <dgm:cxn modelId="{14E3E3B2-4BFF-48DF-9940-B7C7EEA5A669}" type="presOf" srcId="{25935BE0-39AA-4B57-90EF-AAA58BA0ED4C}" destId="{0A742EFB-5C29-4E7D-BB46-73B1CD755781}" srcOrd="0" destOrd="0" presId="urn:microsoft.com/office/officeart/2018/2/layout/IconCircleList"/>
    <dgm:cxn modelId="{8B002ED5-B0C4-4EBB-881D-95B52F371986}" srcId="{92614B44-3A3D-4E38-B342-9A599DBA3C0C}" destId="{6B7A7859-965F-4EF6-9C8E-AA41B82E41D7}" srcOrd="3" destOrd="0" parTransId="{F8C026D7-9041-4284-A942-1C17826035BD}" sibTransId="{A48F39F4-0C94-42C9-8D96-A35878A0D126}"/>
    <dgm:cxn modelId="{61D3CADC-10BE-445E-B08B-D9C5D5A204F3}" srcId="{92614B44-3A3D-4E38-B342-9A599DBA3C0C}" destId="{965A07DE-B2E3-4D17-9E5E-238EC8F3366F}" srcOrd="2" destOrd="0" parTransId="{D3F065AF-5F1F-4969-B411-BB4CD839F28B}" sibTransId="{ABF125D8-BBC6-4438-A287-E76C6FC54F92}"/>
    <dgm:cxn modelId="{508B98DD-9D1A-4BFA-97D0-2A82127FDA1C}" type="presOf" srcId="{6B7A7859-965F-4EF6-9C8E-AA41B82E41D7}" destId="{744DCEA7-9DFD-4C0D-9D89-E6879F6147EC}" srcOrd="0" destOrd="0" presId="urn:microsoft.com/office/officeart/2018/2/layout/IconCircleList"/>
    <dgm:cxn modelId="{BC235FEF-B3F2-4E7A-8193-255730526F2E}" type="presOf" srcId="{ABF125D8-BBC6-4438-A287-E76C6FC54F92}" destId="{576DE6C9-C57A-4E3E-9B16-7A00DFD83450}" srcOrd="0" destOrd="0" presId="urn:microsoft.com/office/officeart/2018/2/layout/IconCircleList"/>
    <dgm:cxn modelId="{F1DBA8F6-39B6-427B-BE65-1988740C348D}" srcId="{92614B44-3A3D-4E38-B342-9A599DBA3C0C}" destId="{040C95A6-FDF3-4071-A61C-27B181B6FCA8}" srcOrd="0" destOrd="0" parTransId="{57BD4B47-FFAB-46D3-BFD3-085D9704A274}" sibTransId="{CB73801F-5460-4061-94DF-B8A7EB1B1040}"/>
    <dgm:cxn modelId="{42DB01F7-B2EA-4497-BB10-625AF1CE1180}" type="presOf" srcId="{92614B44-3A3D-4E38-B342-9A599DBA3C0C}" destId="{19F0FF86-A80A-4AF9-A22E-E5818A5D0470}" srcOrd="0" destOrd="0" presId="urn:microsoft.com/office/officeart/2018/2/layout/IconCircleList"/>
    <dgm:cxn modelId="{D65749A0-4E91-4E0B-851F-F577EC5E6041}" type="presParOf" srcId="{19F0FF86-A80A-4AF9-A22E-E5818A5D0470}" destId="{198F43EE-F1BC-4998-BA61-1EA6699DD8B4}" srcOrd="0" destOrd="0" presId="urn:microsoft.com/office/officeart/2018/2/layout/IconCircleList"/>
    <dgm:cxn modelId="{470D7E2E-7ACD-4769-97DF-C14D29E51F17}" type="presParOf" srcId="{198F43EE-F1BC-4998-BA61-1EA6699DD8B4}" destId="{1EB9E271-B7DF-4337-A8F7-9AA0F304DF98}" srcOrd="0" destOrd="0" presId="urn:microsoft.com/office/officeart/2018/2/layout/IconCircleList"/>
    <dgm:cxn modelId="{EF54EFCA-E73C-44AB-AE21-E333B5DA7ACC}" type="presParOf" srcId="{1EB9E271-B7DF-4337-A8F7-9AA0F304DF98}" destId="{7C7DEC7F-83D1-4D76-9AE8-36B2822F5689}" srcOrd="0" destOrd="0" presId="urn:microsoft.com/office/officeart/2018/2/layout/IconCircleList"/>
    <dgm:cxn modelId="{747B08A8-292A-444A-BA30-979A3823E6F8}" type="presParOf" srcId="{1EB9E271-B7DF-4337-A8F7-9AA0F304DF98}" destId="{2A419442-ADDC-4172-8532-1D3DA5A3FC36}" srcOrd="1" destOrd="0" presId="urn:microsoft.com/office/officeart/2018/2/layout/IconCircleList"/>
    <dgm:cxn modelId="{9116F8CB-AB0A-4E28-8EE9-3E80B96405DA}" type="presParOf" srcId="{1EB9E271-B7DF-4337-A8F7-9AA0F304DF98}" destId="{C69ED4C5-B6EC-4F97-9CEE-61A8522EB791}" srcOrd="2" destOrd="0" presId="urn:microsoft.com/office/officeart/2018/2/layout/IconCircleList"/>
    <dgm:cxn modelId="{E076ABD0-FA17-483C-98B3-1DC4D62AE9F5}" type="presParOf" srcId="{1EB9E271-B7DF-4337-A8F7-9AA0F304DF98}" destId="{1246CC83-E65F-4CCD-901E-55EB1F0FD053}" srcOrd="3" destOrd="0" presId="urn:microsoft.com/office/officeart/2018/2/layout/IconCircleList"/>
    <dgm:cxn modelId="{AF908F5F-338E-4C7A-B0C7-68524C7A7D08}" type="presParOf" srcId="{198F43EE-F1BC-4998-BA61-1EA6699DD8B4}" destId="{B62F4FF0-FBCA-4632-9565-D23461A3F489}" srcOrd="1" destOrd="0" presId="urn:microsoft.com/office/officeart/2018/2/layout/IconCircleList"/>
    <dgm:cxn modelId="{A99B3640-387D-4527-9C25-D22E42ADD719}" type="presParOf" srcId="{198F43EE-F1BC-4998-BA61-1EA6699DD8B4}" destId="{DFB63E6F-DF64-48D2-AB00-F5F3F212C63F}" srcOrd="2" destOrd="0" presId="urn:microsoft.com/office/officeart/2018/2/layout/IconCircleList"/>
    <dgm:cxn modelId="{2EF6110D-E176-4176-B3DA-24B8DBA8C824}" type="presParOf" srcId="{DFB63E6F-DF64-48D2-AB00-F5F3F212C63F}" destId="{F35F2AB4-CF2B-46BC-960A-96D99DFE0E04}" srcOrd="0" destOrd="0" presId="urn:microsoft.com/office/officeart/2018/2/layout/IconCircleList"/>
    <dgm:cxn modelId="{EA4CD705-F075-41EC-ADDE-698F8D7E5B0A}" type="presParOf" srcId="{DFB63E6F-DF64-48D2-AB00-F5F3F212C63F}" destId="{4C789FAC-E5A7-4851-8796-12E1F5F50EF8}" srcOrd="1" destOrd="0" presId="urn:microsoft.com/office/officeart/2018/2/layout/IconCircleList"/>
    <dgm:cxn modelId="{ACA95167-4CE1-422A-A072-D6F1DE3E73A2}" type="presParOf" srcId="{DFB63E6F-DF64-48D2-AB00-F5F3F212C63F}" destId="{B8E92DD0-FB9A-45A3-979E-638334697C3F}" srcOrd="2" destOrd="0" presId="urn:microsoft.com/office/officeart/2018/2/layout/IconCircleList"/>
    <dgm:cxn modelId="{7B9182FC-3426-4602-A1E7-E948F38B4A3B}" type="presParOf" srcId="{DFB63E6F-DF64-48D2-AB00-F5F3F212C63F}" destId="{4D0EA033-D965-441A-8F11-4F8BB6935DB4}" srcOrd="3" destOrd="0" presId="urn:microsoft.com/office/officeart/2018/2/layout/IconCircleList"/>
    <dgm:cxn modelId="{CFF9CC0A-F2F4-42BA-BE28-33C69489CA51}" type="presParOf" srcId="{198F43EE-F1BC-4998-BA61-1EA6699DD8B4}" destId="{0A742EFB-5C29-4E7D-BB46-73B1CD755781}" srcOrd="3" destOrd="0" presId="urn:microsoft.com/office/officeart/2018/2/layout/IconCircleList"/>
    <dgm:cxn modelId="{19EC8D07-AC86-4E16-A5D5-25599C21CA74}" type="presParOf" srcId="{198F43EE-F1BC-4998-BA61-1EA6699DD8B4}" destId="{8523408C-8AC1-4F88-B304-672919790ADF}" srcOrd="4" destOrd="0" presId="urn:microsoft.com/office/officeart/2018/2/layout/IconCircleList"/>
    <dgm:cxn modelId="{CE5F3209-2016-4E08-8913-7CB4AED3ACAA}" type="presParOf" srcId="{8523408C-8AC1-4F88-B304-672919790ADF}" destId="{C5B32F1A-3E1E-4572-9B39-B5DC9092D51F}" srcOrd="0" destOrd="0" presId="urn:microsoft.com/office/officeart/2018/2/layout/IconCircleList"/>
    <dgm:cxn modelId="{BA55B116-36EE-4FCB-886E-540620FA73A4}" type="presParOf" srcId="{8523408C-8AC1-4F88-B304-672919790ADF}" destId="{C7F444F1-2345-4DA5-9EEA-C0137D641790}" srcOrd="1" destOrd="0" presId="urn:microsoft.com/office/officeart/2018/2/layout/IconCircleList"/>
    <dgm:cxn modelId="{ECBF16C0-9AC1-42F1-9B17-60B8F588F8C9}" type="presParOf" srcId="{8523408C-8AC1-4F88-B304-672919790ADF}" destId="{5285735B-93DE-42B2-8959-B1830DF3D978}" srcOrd="2" destOrd="0" presId="urn:microsoft.com/office/officeart/2018/2/layout/IconCircleList"/>
    <dgm:cxn modelId="{5D45DD34-8899-44E0-90F2-878750543F51}" type="presParOf" srcId="{8523408C-8AC1-4F88-B304-672919790ADF}" destId="{80104211-A707-4C36-9B2C-D9F0C63939FF}" srcOrd="3" destOrd="0" presId="urn:microsoft.com/office/officeart/2018/2/layout/IconCircleList"/>
    <dgm:cxn modelId="{2ECB86D9-336B-4107-B281-3B3EF1E8B261}" type="presParOf" srcId="{198F43EE-F1BC-4998-BA61-1EA6699DD8B4}" destId="{576DE6C9-C57A-4E3E-9B16-7A00DFD83450}" srcOrd="5" destOrd="0" presId="urn:microsoft.com/office/officeart/2018/2/layout/IconCircleList"/>
    <dgm:cxn modelId="{0D681482-A880-42BF-9B8A-5B60EF52B781}" type="presParOf" srcId="{198F43EE-F1BC-4998-BA61-1EA6699DD8B4}" destId="{3B91C29D-232A-4FC7-9B28-EC75C911B18A}" srcOrd="6" destOrd="0" presId="urn:microsoft.com/office/officeart/2018/2/layout/IconCircleList"/>
    <dgm:cxn modelId="{E5B1A12A-3A43-4C8F-852C-C960AD6100C1}" type="presParOf" srcId="{3B91C29D-232A-4FC7-9B28-EC75C911B18A}" destId="{BF8B16B3-7AC7-41F7-B6F0-36A79643F4A2}" srcOrd="0" destOrd="0" presId="urn:microsoft.com/office/officeart/2018/2/layout/IconCircleList"/>
    <dgm:cxn modelId="{AE7222B4-DB6A-47B7-A555-76A41E1BA27E}" type="presParOf" srcId="{3B91C29D-232A-4FC7-9B28-EC75C911B18A}" destId="{69E3914A-D8BF-4592-B49D-AFB48BF6CCB5}" srcOrd="1" destOrd="0" presId="urn:microsoft.com/office/officeart/2018/2/layout/IconCircleList"/>
    <dgm:cxn modelId="{87DCCDCC-C1A0-4A61-8F2D-6B77EA8525A0}" type="presParOf" srcId="{3B91C29D-232A-4FC7-9B28-EC75C911B18A}" destId="{3688C52F-C404-4FCA-8F7A-8423AE8C172D}" srcOrd="2" destOrd="0" presId="urn:microsoft.com/office/officeart/2018/2/layout/IconCircleList"/>
    <dgm:cxn modelId="{2E322DA2-D190-4F0C-9663-4009DF504A94}" type="presParOf" srcId="{3B91C29D-232A-4FC7-9B28-EC75C911B18A}" destId="{744DCEA7-9DFD-4C0D-9D89-E6879F6147E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3CA5E5-7CF2-4A41-9184-31BFB696B96B}"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26EE6736-2F99-4DAA-8200-94901EC1B06F}">
      <dgm:prSet/>
      <dgm:spPr/>
      <dgm:t>
        <a:bodyPr/>
        <a:lstStyle/>
        <a:p>
          <a:r>
            <a:rPr lang="en-IN"/>
            <a:t>Pub/Sub has no relation to the key space. It was made to not interfere with it on any level, including database numbers.</a:t>
          </a:r>
          <a:endParaRPr lang="en-US"/>
        </a:p>
      </dgm:t>
    </dgm:pt>
    <dgm:pt modelId="{67AA233D-977E-48E0-AB7A-3A9EE4A4CF16}" type="parTrans" cxnId="{2CEE1703-066A-40A4-A083-1CDBB76C4527}">
      <dgm:prSet/>
      <dgm:spPr/>
      <dgm:t>
        <a:bodyPr/>
        <a:lstStyle/>
        <a:p>
          <a:endParaRPr lang="en-US"/>
        </a:p>
      </dgm:t>
    </dgm:pt>
    <dgm:pt modelId="{7EFEAB3F-6AE5-4661-A30D-0D1D9BF139E0}" type="sibTrans" cxnId="{2CEE1703-066A-40A4-A083-1CDBB76C4527}">
      <dgm:prSet/>
      <dgm:spPr/>
      <dgm:t>
        <a:bodyPr/>
        <a:lstStyle/>
        <a:p>
          <a:endParaRPr lang="en-US"/>
        </a:p>
      </dgm:t>
    </dgm:pt>
    <dgm:pt modelId="{5B78A96A-F2FA-4C0E-A9AF-D1B5E0DE2275}">
      <dgm:prSet/>
      <dgm:spPr/>
      <dgm:t>
        <a:bodyPr/>
        <a:lstStyle/>
        <a:p>
          <a:r>
            <a:rPr lang="en-IN"/>
            <a:t>Publishing on db 10, will be heard by a subscriber on db 1.</a:t>
          </a:r>
          <a:endParaRPr lang="en-US"/>
        </a:p>
      </dgm:t>
    </dgm:pt>
    <dgm:pt modelId="{2C4DA9CF-B27D-4246-A7BC-AC4E7EA63A23}" type="parTrans" cxnId="{5F5FC973-BF67-47AE-98D7-9D73295ECBBC}">
      <dgm:prSet/>
      <dgm:spPr/>
      <dgm:t>
        <a:bodyPr/>
        <a:lstStyle/>
        <a:p>
          <a:endParaRPr lang="en-US"/>
        </a:p>
      </dgm:t>
    </dgm:pt>
    <dgm:pt modelId="{0FB4A2B6-713F-423B-893E-4EC107EE2E18}" type="sibTrans" cxnId="{5F5FC973-BF67-47AE-98D7-9D73295ECBBC}">
      <dgm:prSet/>
      <dgm:spPr/>
      <dgm:t>
        <a:bodyPr/>
        <a:lstStyle/>
        <a:p>
          <a:endParaRPr lang="en-US"/>
        </a:p>
      </dgm:t>
    </dgm:pt>
    <dgm:pt modelId="{170176D7-4A79-45BB-8C14-52AB9A7A121A}">
      <dgm:prSet/>
      <dgm:spPr/>
      <dgm:t>
        <a:bodyPr/>
        <a:lstStyle/>
        <a:p>
          <a:r>
            <a:rPr lang="en-IN"/>
            <a:t>If you need scoping of some kind, prefix the channels with the name of the environment (test, staging, production, ...).</a:t>
          </a:r>
          <a:endParaRPr lang="en-US"/>
        </a:p>
      </dgm:t>
    </dgm:pt>
    <dgm:pt modelId="{182E2C16-1655-479A-AC0F-5B14D5148F99}" type="parTrans" cxnId="{E203A65A-365C-44C7-A716-6443826A6231}">
      <dgm:prSet/>
      <dgm:spPr/>
      <dgm:t>
        <a:bodyPr/>
        <a:lstStyle/>
        <a:p>
          <a:endParaRPr lang="en-US"/>
        </a:p>
      </dgm:t>
    </dgm:pt>
    <dgm:pt modelId="{99048FCB-F20A-4562-8810-129C988693F9}" type="sibTrans" cxnId="{E203A65A-365C-44C7-A716-6443826A6231}">
      <dgm:prSet/>
      <dgm:spPr/>
      <dgm:t>
        <a:bodyPr/>
        <a:lstStyle/>
        <a:p>
          <a:endParaRPr lang="en-US"/>
        </a:p>
      </dgm:t>
    </dgm:pt>
    <dgm:pt modelId="{E3155458-D434-4233-AD3D-8923F361B5B9}" type="pres">
      <dgm:prSet presAssocID="{8D3CA5E5-7CF2-4A41-9184-31BFB696B96B}" presName="root" presStyleCnt="0">
        <dgm:presLayoutVars>
          <dgm:dir/>
          <dgm:resizeHandles val="exact"/>
        </dgm:presLayoutVars>
      </dgm:prSet>
      <dgm:spPr/>
    </dgm:pt>
    <dgm:pt modelId="{5B5F069B-EA7E-4FCB-8571-D05A7ECB1129}" type="pres">
      <dgm:prSet presAssocID="{26EE6736-2F99-4DAA-8200-94901EC1B06F}" presName="compNode" presStyleCnt="0"/>
      <dgm:spPr/>
    </dgm:pt>
    <dgm:pt modelId="{DDA07A2C-1667-46EF-8806-DB9E4404BA49}" type="pres">
      <dgm:prSet presAssocID="{26EE6736-2F99-4DAA-8200-94901EC1B06F}" presName="bgRect" presStyleLbl="bgShp" presStyleIdx="0" presStyleCnt="3"/>
      <dgm:spPr/>
    </dgm:pt>
    <dgm:pt modelId="{C9013310-28CF-46BC-A7DB-D9957ED55407}" type="pres">
      <dgm:prSet presAssocID="{26EE6736-2F99-4DAA-8200-94901EC1B0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A900410-641A-452D-9B86-1E131FDFCB0D}" type="pres">
      <dgm:prSet presAssocID="{26EE6736-2F99-4DAA-8200-94901EC1B06F}" presName="spaceRect" presStyleCnt="0"/>
      <dgm:spPr/>
    </dgm:pt>
    <dgm:pt modelId="{E38E4F67-B61E-4578-A398-6E9493910A12}" type="pres">
      <dgm:prSet presAssocID="{26EE6736-2F99-4DAA-8200-94901EC1B06F}" presName="parTx" presStyleLbl="revTx" presStyleIdx="0" presStyleCnt="3">
        <dgm:presLayoutVars>
          <dgm:chMax val="0"/>
          <dgm:chPref val="0"/>
        </dgm:presLayoutVars>
      </dgm:prSet>
      <dgm:spPr/>
    </dgm:pt>
    <dgm:pt modelId="{BFB6F0E4-53B0-4507-B485-2605C6AA393D}" type="pres">
      <dgm:prSet presAssocID="{7EFEAB3F-6AE5-4661-A30D-0D1D9BF139E0}" presName="sibTrans" presStyleCnt="0"/>
      <dgm:spPr/>
    </dgm:pt>
    <dgm:pt modelId="{F588AC90-BC35-4FE4-97DD-D235FCCB4ACE}" type="pres">
      <dgm:prSet presAssocID="{5B78A96A-F2FA-4C0E-A9AF-D1B5E0DE2275}" presName="compNode" presStyleCnt="0"/>
      <dgm:spPr/>
    </dgm:pt>
    <dgm:pt modelId="{E2EC1BB1-5EE7-4CAF-90E7-DADBAD1671BC}" type="pres">
      <dgm:prSet presAssocID="{5B78A96A-F2FA-4C0E-A9AF-D1B5E0DE2275}" presName="bgRect" presStyleLbl="bgShp" presStyleIdx="1" presStyleCnt="3"/>
      <dgm:spPr/>
    </dgm:pt>
    <dgm:pt modelId="{B2EA5503-EC9D-477C-9454-2F720A10E2B7}" type="pres">
      <dgm:prSet presAssocID="{5B78A96A-F2FA-4C0E-A9AF-D1B5E0DE22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57D7068-8BEC-4585-87D6-A3916A4EB38E}" type="pres">
      <dgm:prSet presAssocID="{5B78A96A-F2FA-4C0E-A9AF-D1B5E0DE2275}" presName="spaceRect" presStyleCnt="0"/>
      <dgm:spPr/>
    </dgm:pt>
    <dgm:pt modelId="{E41DF835-2E5C-4172-9FD3-BBBBE5F0AC25}" type="pres">
      <dgm:prSet presAssocID="{5B78A96A-F2FA-4C0E-A9AF-D1B5E0DE2275}" presName="parTx" presStyleLbl="revTx" presStyleIdx="1" presStyleCnt="3">
        <dgm:presLayoutVars>
          <dgm:chMax val="0"/>
          <dgm:chPref val="0"/>
        </dgm:presLayoutVars>
      </dgm:prSet>
      <dgm:spPr/>
    </dgm:pt>
    <dgm:pt modelId="{D025C636-3D64-4AD6-BA28-717DC0B5E390}" type="pres">
      <dgm:prSet presAssocID="{0FB4A2B6-713F-423B-893E-4EC107EE2E18}" presName="sibTrans" presStyleCnt="0"/>
      <dgm:spPr/>
    </dgm:pt>
    <dgm:pt modelId="{F79DE1AD-925E-470F-AB73-086A54201575}" type="pres">
      <dgm:prSet presAssocID="{170176D7-4A79-45BB-8C14-52AB9A7A121A}" presName="compNode" presStyleCnt="0"/>
      <dgm:spPr/>
    </dgm:pt>
    <dgm:pt modelId="{52B149A2-D980-4401-BFCA-D864A6582B3D}" type="pres">
      <dgm:prSet presAssocID="{170176D7-4A79-45BB-8C14-52AB9A7A121A}" presName="bgRect" presStyleLbl="bgShp" presStyleIdx="2" presStyleCnt="3"/>
      <dgm:spPr/>
    </dgm:pt>
    <dgm:pt modelId="{B1A029C4-1874-4274-84F0-45E2F45058D5}" type="pres">
      <dgm:prSet presAssocID="{170176D7-4A79-45BB-8C14-52AB9A7A12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mote control"/>
        </a:ext>
      </dgm:extLst>
    </dgm:pt>
    <dgm:pt modelId="{2910D226-5A79-47B2-8235-36F2A6812FE6}" type="pres">
      <dgm:prSet presAssocID="{170176D7-4A79-45BB-8C14-52AB9A7A121A}" presName="spaceRect" presStyleCnt="0"/>
      <dgm:spPr/>
    </dgm:pt>
    <dgm:pt modelId="{13FD2BE3-5C5C-4743-A4A0-991B46760A66}" type="pres">
      <dgm:prSet presAssocID="{170176D7-4A79-45BB-8C14-52AB9A7A121A}" presName="parTx" presStyleLbl="revTx" presStyleIdx="2" presStyleCnt="3">
        <dgm:presLayoutVars>
          <dgm:chMax val="0"/>
          <dgm:chPref val="0"/>
        </dgm:presLayoutVars>
      </dgm:prSet>
      <dgm:spPr/>
    </dgm:pt>
  </dgm:ptLst>
  <dgm:cxnLst>
    <dgm:cxn modelId="{2CEE1703-066A-40A4-A083-1CDBB76C4527}" srcId="{8D3CA5E5-7CF2-4A41-9184-31BFB696B96B}" destId="{26EE6736-2F99-4DAA-8200-94901EC1B06F}" srcOrd="0" destOrd="0" parTransId="{67AA233D-977E-48E0-AB7A-3A9EE4A4CF16}" sibTransId="{7EFEAB3F-6AE5-4661-A30D-0D1D9BF139E0}"/>
    <dgm:cxn modelId="{3C8A931E-FB5E-4758-B9A1-536C3BFE9E93}" type="presOf" srcId="{170176D7-4A79-45BB-8C14-52AB9A7A121A}" destId="{13FD2BE3-5C5C-4743-A4A0-991B46760A66}" srcOrd="0" destOrd="0" presId="urn:microsoft.com/office/officeart/2018/2/layout/IconVerticalSolidList"/>
    <dgm:cxn modelId="{A0523B2D-EB72-49E3-B132-2965FD5329FD}" type="presOf" srcId="{5B78A96A-F2FA-4C0E-A9AF-D1B5E0DE2275}" destId="{E41DF835-2E5C-4172-9FD3-BBBBE5F0AC25}" srcOrd="0" destOrd="0" presId="urn:microsoft.com/office/officeart/2018/2/layout/IconVerticalSolidList"/>
    <dgm:cxn modelId="{E203A65A-365C-44C7-A716-6443826A6231}" srcId="{8D3CA5E5-7CF2-4A41-9184-31BFB696B96B}" destId="{170176D7-4A79-45BB-8C14-52AB9A7A121A}" srcOrd="2" destOrd="0" parTransId="{182E2C16-1655-479A-AC0F-5B14D5148F99}" sibTransId="{99048FCB-F20A-4562-8810-129C988693F9}"/>
    <dgm:cxn modelId="{5F5FC973-BF67-47AE-98D7-9D73295ECBBC}" srcId="{8D3CA5E5-7CF2-4A41-9184-31BFB696B96B}" destId="{5B78A96A-F2FA-4C0E-A9AF-D1B5E0DE2275}" srcOrd="1" destOrd="0" parTransId="{2C4DA9CF-B27D-4246-A7BC-AC4E7EA63A23}" sibTransId="{0FB4A2B6-713F-423B-893E-4EC107EE2E18}"/>
    <dgm:cxn modelId="{D40F9A82-DDF3-4133-BAC4-6E3BC9BAEC09}" type="presOf" srcId="{8D3CA5E5-7CF2-4A41-9184-31BFB696B96B}" destId="{E3155458-D434-4233-AD3D-8923F361B5B9}" srcOrd="0" destOrd="0" presId="urn:microsoft.com/office/officeart/2018/2/layout/IconVerticalSolidList"/>
    <dgm:cxn modelId="{FD3C3CDA-984E-4F92-9C4E-1EB4A5CCBEFA}" type="presOf" srcId="{26EE6736-2F99-4DAA-8200-94901EC1B06F}" destId="{E38E4F67-B61E-4578-A398-6E9493910A12}" srcOrd="0" destOrd="0" presId="urn:microsoft.com/office/officeart/2018/2/layout/IconVerticalSolidList"/>
    <dgm:cxn modelId="{C4CDC954-F58D-49D8-B2BD-577AE31FEB19}" type="presParOf" srcId="{E3155458-D434-4233-AD3D-8923F361B5B9}" destId="{5B5F069B-EA7E-4FCB-8571-D05A7ECB1129}" srcOrd="0" destOrd="0" presId="urn:microsoft.com/office/officeart/2018/2/layout/IconVerticalSolidList"/>
    <dgm:cxn modelId="{2223954D-1D3C-4885-814E-7EDDCD315A4C}" type="presParOf" srcId="{5B5F069B-EA7E-4FCB-8571-D05A7ECB1129}" destId="{DDA07A2C-1667-46EF-8806-DB9E4404BA49}" srcOrd="0" destOrd="0" presId="urn:microsoft.com/office/officeart/2018/2/layout/IconVerticalSolidList"/>
    <dgm:cxn modelId="{D38E9AA2-FD1F-48E6-8208-72A73AA9D985}" type="presParOf" srcId="{5B5F069B-EA7E-4FCB-8571-D05A7ECB1129}" destId="{C9013310-28CF-46BC-A7DB-D9957ED55407}" srcOrd="1" destOrd="0" presId="urn:microsoft.com/office/officeart/2018/2/layout/IconVerticalSolidList"/>
    <dgm:cxn modelId="{39FCE944-58FA-49B3-BF53-130F341C1F79}" type="presParOf" srcId="{5B5F069B-EA7E-4FCB-8571-D05A7ECB1129}" destId="{1A900410-641A-452D-9B86-1E131FDFCB0D}" srcOrd="2" destOrd="0" presId="urn:microsoft.com/office/officeart/2018/2/layout/IconVerticalSolidList"/>
    <dgm:cxn modelId="{C3A6F269-6E13-49DE-A10B-BFDC6A33D409}" type="presParOf" srcId="{5B5F069B-EA7E-4FCB-8571-D05A7ECB1129}" destId="{E38E4F67-B61E-4578-A398-6E9493910A12}" srcOrd="3" destOrd="0" presId="urn:microsoft.com/office/officeart/2018/2/layout/IconVerticalSolidList"/>
    <dgm:cxn modelId="{6EF4BD6E-A7B1-430C-9EEE-E45C4AC30E3B}" type="presParOf" srcId="{E3155458-D434-4233-AD3D-8923F361B5B9}" destId="{BFB6F0E4-53B0-4507-B485-2605C6AA393D}" srcOrd="1" destOrd="0" presId="urn:microsoft.com/office/officeart/2018/2/layout/IconVerticalSolidList"/>
    <dgm:cxn modelId="{5710156A-332A-46A5-8C94-927EA6277731}" type="presParOf" srcId="{E3155458-D434-4233-AD3D-8923F361B5B9}" destId="{F588AC90-BC35-4FE4-97DD-D235FCCB4ACE}" srcOrd="2" destOrd="0" presId="urn:microsoft.com/office/officeart/2018/2/layout/IconVerticalSolidList"/>
    <dgm:cxn modelId="{B29EC6C2-4C40-44B3-8A2C-284E59B301C3}" type="presParOf" srcId="{F588AC90-BC35-4FE4-97DD-D235FCCB4ACE}" destId="{E2EC1BB1-5EE7-4CAF-90E7-DADBAD1671BC}" srcOrd="0" destOrd="0" presId="urn:microsoft.com/office/officeart/2018/2/layout/IconVerticalSolidList"/>
    <dgm:cxn modelId="{0D73A6A1-D189-4294-B5C4-B6D86191129A}" type="presParOf" srcId="{F588AC90-BC35-4FE4-97DD-D235FCCB4ACE}" destId="{B2EA5503-EC9D-477C-9454-2F720A10E2B7}" srcOrd="1" destOrd="0" presId="urn:microsoft.com/office/officeart/2018/2/layout/IconVerticalSolidList"/>
    <dgm:cxn modelId="{B6B757B1-6F2F-4F70-981C-DF6A87ECD2FE}" type="presParOf" srcId="{F588AC90-BC35-4FE4-97DD-D235FCCB4ACE}" destId="{B57D7068-8BEC-4585-87D6-A3916A4EB38E}" srcOrd="2" destOrd="0" presId="urn:microsoft.com/office/officeart/2018/2/layout/IconVerticalSolidList"/>
    <dgm:cxn modelId="{89B36179-6D66-4B3C-8461-8127AA013BDA}" type="presParOf" srcId="{F588AC90-BC35-4FE4-97DD-D235FCCB4ACE}" destId="{E41DF835-2E5C-4172-9FD3-BBBBE5F0AC25}" srcOrd="3" destOrd="0" presId="urn:microsoft.com/office/officeart/2018/2/layout/IconVerticalSolidList"/>
    <dgm:cxn modelId="{2D1B4CB5-DC6E-43D6-A71E-03C1F75DC55F}" type="presParOf" srcId="{E3155458-D434-4233-AD3D-8923F361B5B9}" destId="{D025C636-3D64-4AD6-BA28-717DC0B5E390}" srcOrd="3" destOrd="0" presId="urn:microsoft.com/office/officeart/2018/2/layout/IconVerticalSolidList"/>
    <dgm:cxn modelId="{E81B7122-9F20-496A-9C1D-D15F7E420F25}" type="presParOf" srcId="{E3155458-D434-4233-AD3D-8923F361B5B9}" destId="{F79DE1AD-925E-470F-AB73-086A54201575}" srcOrd="4" destOrd="0" presId="urn:microsoft.com/office/officeart/2018/2/layout/IconVerticalSolidList"/>
    <dgm:cxn modelId="{FCA73F90-6580-40C3-B1AD-972B049B1B89}" type="presParOf" srcId="{F79DE1AD-925E-470F-AB73-086A54201575}" destId="{52B149A2-D980-4401-BFCA-D864A6582B3D}" srcOrd="0" destOrd="0" presId="urn:microsoft.com/office/officeart/2018/2/layout/IconVerticalSolidList"/>
    <dgm:cxn modelId="{BF038DD2-2BE7-4620-A1C9-BCFC2CDF04D0}" type="presParOf" srcId="{F79DE1AD-925E-470F-AB73-086A54201575}" destId="{B1A029C4-1874-4274-84F0-45E2F45058D5}" srcOrd="1" destOrd="0" presId="urn:microsoft.com/office/officeart/2018/2/layout/IconVerticalSolidList"/>
    <dgm:cxn modelId="{9AC82F57-8738-4444-9163-6C066018252D}" type="presParOf" srcId="{F79DE1AD-925E-470F-AB73-086A54201575}" destId="{2910D226-5A79-47B2-8235-36F2A6812FE6}" srcOrd="2" destOrd="0" presId="urn:microsoft.com/office/officeart/2018/2/layout/IconVerticalSolidList"/>
    <dgm:cxn modelId="{A1F3EE08-FE56-47F2-AC43-9FA3997B8973}" type="presParOf" srcId="{F79DE1AD-925E-470F-AB73-086A54201575}" destId="{13FD2BE3-5C5C-4743-A4A0-991B46760A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AB663-C20B-453C-AFB6-840A3DDD660D}">
      <dsp:nvSpPr>
        <dsp:cNvPr id="0" name=""/>
        <dsp:cNvSpPr/>
      </dsp:nvSpPr>
      <dsp:spPr>
        <a:xfrm>
          <a:off x="0" y="382"/>
          <a:ext cx="10119359" cy="8944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37EF6-BBEA-4DA9-B79A-C5E2B35B6873}">
      <dsp:nvSpPr>
        <dsp:cNvPr id="0" name=""/>
        <dsp:cNvSpPr/>
      </dsp:nvSpPr>
      <dsp:spPr>
        <a:xfrm>
          <a:off x="270573" y="201635"/>
          <a:ext cx="491951" cy="49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630219-68EB-49FF-BA13-57308CEC3B34}">
      <dsp:nvSpPr>
        <dsp:cNvPr id="0" name=""/>
        <dsp:cNvSpPr/>
      </dsp:nvSpPr>
      <dsp:spPr>
        <a:xfrm>
          <a:off x="1033097" y="382"/>
          <a:ext cx="9086262" cy="89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63" tIns="94663" rIns="94663" bIns="94663" numCol="1" spcCol="1270" anchor="ctr" anchorCtr="0">
          <a:noAutofit/>
        </a:bodyPr>
        <a:lstStyle/>
        <a:p>
          <a:pPr marL="0" lvl="0" indent="0" algn="l" defTabSz="1111250">
            <a:lnSpc>
              <a:spcPct val="90000"/>
            </a:lnSpc>
            <a:spcBef>
              <a:spcPct val="0"/>
            </a:spcBef>
            <a:spcAft>
              <a:spcPct val="35000"/>
            </a:spcAft>
            <a:buNone/>
          </a:pPr>
          <a:r>
            <a:rPr lang="en-IN" sz="2500" kern="1200"/>
            <a:t>EXTREME PERFORMANCE</a:t>
          </a:r>
          <a:endParaRPr lang="en-US" sz="2500" kern="1200"/>
        </a:p>
      </dsp:txBody>
      <dsp:txXfrm>
        <a:off x="1033097" y="382"/>
        <a:ext cx="9086262" cy="894457"/>
      </dsp:txXfrm>
    </dsp:sp>
    <dsp:sp modelId="{A4E568A7-15BB-426B-8A90-733788B7B168}">
      <dsp:nvSpPr>
        <dsp:cNvPr id="0" name=""/>
        <dsp:cNvSpPr/>
      </dsp:nvSpPr>
      <dsp:spPr>
        <a:xfrm>
          <a:off x="0" y="1118453"/>
          <a:ext cx="10119359" cy="8944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1220D-1BA7-4D4D-B62C-5CC0386FA520}">
      <dsp:nvSpPr>
        <dsp:cNvPr id="0" name=""/>
        <dsp:cNvSpPr/>
      </dsp:nvSpPr>
      <dsp:spPr>
        <a:xfrm>
          <a:off x="270573" y="1319706"/>
          <a:ext cx="491951" cy="49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7CCB3-1F0C-4E5F-9152-782FC77F5B3E}">
      <dsp:nvSpPr>
        <dsp:cNvPr id="0" name=""/>
        <dsp:cNvSpPr/>
      </dsp:nvSpPr>
      <dsp:spPr>
        <a:xfrm>
          <a:off x="1033097" y="1118453"/>
          <a:ext cx="9086262" cy="89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63" tIns="94663" rIns="94663" bIns="94663" numCol="1" spcCol="1270" anchor="ctr" anchorCtr="0">
          <a:noAutofit/>
        </a:bodyPr>
        <a:lstStyle/>
        <a:p>
          <a:pPr marL="0" lvl="0" indent="0" algn="l" defTabSz="1111250">
            <a:lnSpc>
              <a:spcPct val="90000"/>
            </a:lnSpc>
            <a:spcBef>
              <a:spcPct val="0"/>
            </a:spcBef>
            <a:spcAft>
              <a:spcPct val="35000"/>
            </a:spcAft>
            <a:buNone/>
          </a:pPr>
          <a:r>
            <a:rPr lang="en-IN" sz="2500" kern="1200"/>
            <a:t>FULLY MANAGED</a:t>
          </a:r>
          <a:endParaRPr lang="en-US" sz="2500" kern="1200"/>
        </a:p>
      </dsp:txBody>
      <dsp:txXfrm>
        <a:off x="1033097" y="1118453"/>
        <a:ext cx="9086262" cy="894457"/>
      </dsp:txXfrm>
    </dsp:sp>
    <dsp:sp modelId="{E3A6515B-FFF5-4334-8619-3E269CAE7E57}">
      <dsp:nvSpPr>
        <dsp:cNvPr id="0" name=""/>
        <dsp:cNvSpPr/>
      </dsp:nvSpPr>
      <dsp:spPr>
        <a:xfrm>
          <a:off x="0" y="2236524"/>
          <a:ext cx="10119359" cy="8944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F6EA0-952A-4FA5-8E37-431FD30DB123}">
      <dsp:nvSpPr>
        <dsp:cNvPr id="0" name=""/>
        <dsp:cNvSpPr/>
      </dsp:nvSpPr>
      <dsp:spPr>
        <a:xfrm>
          <a:off x="270573" y="2437777"/>
          <a:ext cx="491951" cy="49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C8EC18-2264-4C22-BFFB-ED1E574BE55E}">
      <dsp:nvSpPr>
        <dsp:cNvPr id="0" name=""/>
        <dsp:cNvSpPr/>
      </dsp:nvSpPr>
      <dsp:spPr>
        <a:xfrm>
          <a:off x="1033097" y="2236524"/>
          <a:ext cx="9086262" cy="89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63" tIns="94663" rIns="94663" bIns="94663" numCol="1" spcCol="1270" anchor="ctr" anchorCtr="0">
          <a:noAutofit/>
        </a:bodyPr>
        <a:lstStyle/>
        <a:p>
          <a:pPr marL="0" lvl="0" indent="0" algn="l" defTabSz="1111250">
            <a:lnSpc>
              <a:spcPct val="90000"/>
            </a:lnSpc>
            <a:spcBef>
              <a:spcPct val="0"/>
            </a:spcBef>
            <a:spcAft>
              <a:spcPct val="35000"/>
            </a:spcAft>
            <a:buNone/>
          </a:pPr>
          <a:r>
            <a:rPr lang="en-IN" sz="2500" kern="1200"/>
            <a:t>SCALABLE</a:t>
          </a:r>
          <a:endParaRPr lang="en-US" sz="2500" kern="1200"/>
        </a:p>
      </dsp:txBody>
      <dsp:txXfrm>
        <a:off x="1033097" y="2236524"/>
        <a:ext cx="9086262" cy="894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E026E-581F-48BD-B06E-3EE551E1EAE9}">
      <dsp:nvSpPr>
        <dsp:cNvPr id="0" name=""/>
        <dsp:cNvSpPr/>
      </dsp:nvSpPr>
      <dsp:spPr>
        <a:xfrm>
          <a:off x="0" y="0"/>
          <a:ext cx="3162299"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6545" tIns="330200" rIns="246545" bIns="330200" numCol="1" spcCol="1270" anchor="t" anchorCtr="0">
          <a:noAutofit/>
        </a:bodyPr>
        <a:lstStyle/>
        <a:p>
          <a:pPr marL="0" lvl="0" indent="0" algn="l" defTabSz="622300">
            <a:lnSpc>
              <a:spcPct val="90000"/>
            </a:lnSpc>
            <a:spcBef>
              <a:spcPct val="0"/>
            </a:spcBef>
            <a:spcAft>
              <a:spcPct val="35000"/>
            </a:spcAft>
            <a:buNone/>
          </a:pPr>
          <a:r>
            <a:rPr lang="en-IN" sz="1400" kern="1200"/>
            <a:t>Amazon ElastiCache for Redis is a blazing fast in-memory data store that provides sub-millisecond latency to power internet-scale real-time applications. </a:t>
          </a:r>
          <a:endParaRPr lang="en-US" sz="1400" kern="1200"/>
        </a:p>
      </dsp:txBody>
      <dsp:txXfrm>
        <a:off x="0" y="1189918"/>
        <a:ext cx="3162299" cy="1878818"/>
      </dsp:txXfrm>
    </dsp:sp>
    <dsp:sp modelId="{C84DF6A1-856E-4895-B4C4-72A39ACFA733}">
      <dsp:nvSpPr>
        <dsp:cNvPr id="0" name=""/>
        <dsp:cNvSpPr/>
      </dsp:nvSpPr>
      <dsp:spPr>
        <a:xfrm>
          <a:off x="1111445" y="313136"/>
          <a:ext cx="939409" cy="939409"/>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1249018" y="450709"/>
        <a:ext cx="664263" cy="664263"/>
      </dsp:txXfrm>
    </dsp:sp>
    <dsp:sp modelId="{6EACF2E4-2C26-4357-AA16-8998AEB08989}">
      <dsp:nvSpPr>
        <dsp:cNvPr id="0" name=""/>
        <dsp:cNvSpPr/>
      </dsp:nvSpPr>
      <dsp:spPr>
        <a:xfrm>
          <a:off x="0" y="3131292"/>
          <a:ext cx="3162299"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7D936F-7B59-46E0-B515-4D2F1791E3FA}">
      <dsp:nvSpPr>
        <dsp:cNvPr id="0" name=""/>
        <dsp:cNvSpPr/>
      </dsp:nvSpPr>
      <dsp:spPr>
        <a:xfrm>
          <a:off x="3478529" y="0"/>
          <a:ext cx="3162299"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6545" tIns="330200" rIns="246545" bIns="330200" numCol="1" spcCol="1270" anchor="t" anchorCtr="0">
          <a:noAutofit/>
        </a:bodyPr>
        <a:lstStyle/>
        <a:p>
          <a:pPr marL="0" lvl="0" indent="0" algn="l" defTabSz="622300">
            <a:lnSpc>
              <a:spcPct val="90000"/>
            </a:lnSpc>
            <a:spcBef>
              <a:spcPct val="0"/>
            </a:spcBef>
            <a:spcAft>
              <a:spcPct val="35000"/>
            </a:spcAft>
            <a:buNone/>
          </a:pPr>
          <a:r>
            <a:rPr lang="en-IN" sz="1400" kern="1200"/>
            <a:t>Built on open-source Redis and compatible with the Redis APIs, ElastiCache for Redis works with your Redis clients and uses the open Redis data format to store your data. </a:t>
          </a:r>
          <a:endParaRPr lang="en-US" sz="1400" kern="1200"/>
        </a:p>
      </dsp:txBody>
      <dsp:txXfrm>
        <a:off x="3478529" y="1189918"/>
        <a:ext cx="3162299" cy="1878818"/>
      </dsp:txXfrm>
    </dsp:sp>
    <dsp:sp modelId="{47742DD3-E9FB-47A2-8D5B-420B0AD8D1B8}">
      <dsp:nvSpPr>
        <dsp:cNvPr id="0" name=""/>
        <dsp:cNvSpPr/>
      </dsp:nvSpPr>
      <dsp:spPr>
        <a:xfrm>
          <a:off x="4589975" y="313136"/>
          <a:ext cx="939409" cy="939409"/>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4727548" y="450709"/>
        <a:ext cx="664263" cy="664263"/>
      </dsp:txXfrm>
    </dsp:sp>
    <dsp:sp modelId="{F45C947E-9D15-4A44-9E9C-7A297A627996}">
      <dsp:nvSpPr>
        <dsp:cNvPr id="0" name=""/>
        <dsp:cNvSpPr/>
      </dsp:nvSpPr>
      <dsp:spPr>
        <a:xfrm>
          <a:off x="3478529" y="3131292"/>
          <a:ext cx="3162299"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441AEAA-D05F-47AF-9AD4-5AFD1C2F5CEE}">
      <dsp:nvSpPr>
        <dsp:cNvPr id="0" name=""/>
        <dsp:cNvSpPr/>
      </dsp:nvSpPr>
      <dsp:spPr>
        <a:xfrm>
          <a:off x="6957059" y="0"/>
          <a:ext cx="3162299"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6545" tIns="330200" rIns="246545" bIns="330200" numCol="1" spcCol="1270" anchor="t" anchorCtr="0">
          <a:noAutofit/>
        </a:bodyPr>
        <a:lstStyle/>
        <a:p>
          <a:pPr marL="0" lvl="0" indent="0" algn="l" defTabSz="622300">
            <a:lnSpc>
              <a:spcPct val="90000"/>
            </a:lnSpc>
            <a:spcBef>
              <a:spcPct val="0"/>
            </a:spcBef>
            <a:spcAft>
              <a:spcPct val="35000"/>
            </a:spcAft>
            <a:buNone/>
          </a:pPr>
          <a:r>
            <a:rPr lang="en-IN" sz="1400" kern="1200"/>
            <a:t>Your self-managed Redis applications can work seamlessly with ElastiCache for Redis without any code changes.</a:t>
          </a:r>
          <a:endParaRPr lang="en-US" sz="1400" kern="1200"/>
        </a:p>
      </dsp:txBody>
      <dsp:txXfrm>
        <a:off x="6957059" y="1189918"/>
        <a:ext cx="3162299" cy="1878818"/>
      </dsp:txXfrm>
    </dsp:sp>
    <dsp:sp modelId="{0E7EA030-8A62-479B-AB62-699D46699EB2}">
      <dsp:nvSpPr>
        <dsp:cNvPr id="0" name=""/>
        <dsp:cNvSpPr/>
      </dsp:nvSpPr>
      <dsp:spPr>
        <a:xfrm>
          <a:off x="8068505" y="313136"/>
          <a:ext cx="939409" cy="939409"/>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8206078" y="450709"/>
        <a:ext cx="664263" cy="664263"/>
      </dsp:txXfrm>
    </dsp:sp>
    <dsp:sp modelId="{4237A4DB-DED8-4964-B92A-5EED6F517C12}">
      <dsp:nvSpPr>
        <dsp:cNvPr id="0" name=""/>
        <dsp:cNvSpPr/>
      </dsp:nvSpPr>
      <dsp:spPr>
        <a:xfrm>
          <a:off x="6957059" y="3131292"/>
          <a:ext cx="3162299"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DEC7F-83D1-4D76-9AE8-36B2822F5689}">
      <dsp:nvSpPr>
        <dsp:cNvPr id="0" name=""/>
        <dsp:cNvSpPr/>
      </dsp:nvSpPr>
      <dsp:spPr>
        <a:xfrm>
          <a:off x="408192" y="67916"/>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19442-ADDC-4172-8532-1D3DA5A3FC36}">
      <dsp:nvSpPr>
        <dsp:cNvPr id="0" name=""/>
        <dsp:cNvSpPr/>
      </dsp:nvSpPr>
      <dsp:spPr>
        <a:xfrm>
          <a:off x="666828"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6CC83-E65F-4CCD-901E-55EB1F0FD053}">
      <dsp:nvSpPr>
        <dsp:cNvPr id="0" name=""/>
        <dsp:cNvSpPr/>
      </dsp:nvSpPr>
      <dsp:spPr>
        <a:xfrm>
          <a:off x="1903706"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Amazon ElastiCache for Memcached is a Memcached-compatible in-memory key-value store service that can be used as a cache or a data store. </a:t>
          </a:r>
          <a:endParaRPr lang="en-US" sz="1600" kern="1200"/>
        </a:p>
      </dsp:txBody>
      <dsp:txXfrm>
        <a:off x="1903706" y="67916"/>
        <a:ext cx="2903056" cy="1231599"/>
      </dsp:txXfrm>
    </dsp:sp>
    <dsp:sp modelId="{F35F2AB4-CF2B-46BC-960A-96D99DFE0E04}">
      <dsp:nvSpPr>
        <dsp:cNvPr id="0" name=""/>
        <dsp:cNvSpPr/>
      </dsp:nvSpPr>
      <dsp:spPr>
        <a:xfrm>
          <a:off x="5312597" y="67916"/>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89FAC-E5A7-4851-8796-12E1F5F50EF8}">
      <dsp:nvSpPr>
        <dsp:cNvPr id="0" name=""/>
        <dsp:cNvSpPr/>
      </dsp:nvSpPr>
      <dsp:spPr>
        <a:xfrm>
          <a:off x="5571233" y="326552"/>
          <a:ext cx="714327" cy="714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0EA033-D965-441A-8F11-4F8BB6935DB4}">
      <dsp:nvSpPr>
        <dsp:cNvPr id="0" name=""/>
        <dsp:cNvSpPr/>
      </dsp:nvSpPr>
      <dsp:spPr>
        <a:xfrm>
          <a:off x="6808111"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It delivers the performance, ease-of-use, and simplicity of Memcached. </a:t>
          </a:r>
          <a:endParaRPr lang="en-US" sz="1600" kern="1200"/>
        </a:p>
      </dsp:txBody>
      <dsp:txXfrm>
        <a:off x="6808111" y="67916"/>
        <a:ext cx="2903056" cy="1231599"/>
      </dsp:txXfrm>
    </dsp:sp>
    <dsp:sp modelId="{C5B32F1A-3E1E-4572-9B39-B5DC9092D51F}">
      <dsp:nvSpPr>
        <dsp:cNvPr id="0" name=""/>
        <dsp:cNvSpPr/>
      </dsp:nvSpPr>
      <dsp:spPr>
        <a:xfrm>
          <a:off x="408192" y="1831847"/>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444F1-2345-4DA5-9EEA-C0137D641790}">
      <dsp:nvSpPr>
        <dsp:cNvPr id="0" name=""/>
        <dsp:cNvSpPr/>
      </dsp:nvSpPr>
      <dsp:spPr>
        <a:xfrm>
          <a:off x="666828" y="2090483"/>
          <a:ext cx="714327" cy="7143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104211-A707-4C36-9B2C-D9F0C63939FF}">
      <dsp:nvSpPr>
        <dsp:cNvPr id="0" name=""/>
        <dsp:cNvSpPr/>
      </dsp:nvSpPr>
      <dsp:spPr>
        <a:xfrm>
          <a:off x="1903706"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ElastiCache for Memcached is fully managed, scalable, and secure - making it an ideal candidate for use cases where frequently accessed data must be in-memory. </a:t>
          </a:r>
          <a:endParaRPr lang="en-US" sz="1600" kern="1200"/>
        </a:p>
      </dsp:txBody>
      <dsp:txXfrm>
        <a:off x="1903706" y="1831847"/>
        <a:ext cx="2903056" cy="1231599"/>
      </dsp:txXfrm>
    </dsp:sp>
    <dsp:sp modelId="{BF8B16B3-7AC7-41F7-B6F0-36A79643F4A2}">
      <dsp:nvSpPr>
        <dsp:cNvPr id="0" name=""/>
        <dsp:cNvSpPr/>
      </dsp:nvSpPr>
      <dsp:spPr>
        <a:xfrm>
          <a:off x="5312597" y="1831847"/>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3914A-D8BF-4592-B49D-AFB48BF6CCB5}">
      <dsp:nvSpPr>
        <dsp:cNvPr id="0" name=""/>
        <dsp:cNvSpPr/>
      </dsp:nvSpPr>
      <dsp:spPr>
        <a:xfrm>
          <a:off x="5571233" y="2090483"/>
          <a:ext cx="714327" cy="7143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4DCEA7-9DFD-4C0D-9D89-E6879F6147EC}">
      <dsp:nvSpPr>
        <dsp:cNvPr id="0" name=""/>
        <dsp:cNvSpPr/>
      </dsp:nvSpPr>
      <dsp:spPr>
        <a:xfrm>
          <a:off x="6808111"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It is a popular choice for use cases such as Web, Mobile Apps, Gaming, Ad-Tech, and E-Commerce.</a:t>
          </a:r>
          <a:endParaRPr lang="en-US" sz="1600" kern="1200"/>
        </a:p>
      </dsp:txBody>
      <dsp:txXfrm>
        <a:off x="6808111" y="1831847"/>
        <a:ext cx="2903056" cy="1231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07A2C-1667-46EF-8806-DB9E4404BA49}">
      <dsp:nvSpPr>
        <dsp:cNvPr id="0" name=""/>
        <dsp:cNvSpPr/>
      </dsp:nvSpPr>
      <dsp:spPr>
        <a:xfrm>
          <a:off x="0" y="382"/>
          <a:ext cx="10119359" cy="89445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13310-28CF-46BC-A7DB-D9957ED55407}">
      <dsp:nvSpPr>
        <dsp:cNvPr id="0" name=""/>
        <dsp:cNvSpPr/>
      </dsp:nvSpPr>
      <dsp:spPr>
        <a:xfrm>
          <a:off x="270573" y="201635"/>
          <a:ext cx="491951" cy="49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8E4F67-B61E-4578-A398-6E9493910A12}">
      <dsp:nvSpPr>
        <dsp:cNvPr id="0" name=""/>
        <dsp:cNvSpPr/>
      </dsp:nvSpPr>
      <dsp:spPr>
        <a:xfrm>
          <a:off x="1033097" y="382"/>
          <a:ext cx="9086262" cy="89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63" tIns="94663" rIns="94663" bIns="94663" numCol="1" spcCol="1270" anchor="ctr" anchorCtr="0">
          <a:noAutofit/>
        </a:bodyPr>
        <a:lstStyle/>
        <a:p>
          <a:pPr marL="0" lvl="0" indent="0" algn="l" defTabSz="1111250">
            <a:lnSpc>
              <a:spcPct val="90000"/>
            </a:lnSpc>
            <a:spcBef>
              <a:spcPct val="0"/>
            </a:spcBef>
            <a:spcAft>
              <a:spcPct val="35000"/>
            </a:spcAft>
            <a:buNone/>
          </a:pPr>
          <a:r>
            <a:rPr lang="en-IN" sz="2500" kern="1200"/>
            <a:t>Pub/Sub has no relation to the key space. It was made to not interfere with it on any level, including database numbers.</a:t>
          </a:r>
          <a:endParaRPr lang="en-US" sz="2500" kern="1200"/>
        </a:p>
      </dsp:txBody>
      <dsp:txXfrm>
        <a:off x="1033097" y="382"/>
        <a:ext cx="9086262" cy="894457"/>
      </dsp:txXfrm>
    </dsp:sp>
    <dsp:sp modelId="{E2EC1BB1-5EE7-4CAF-90E7-DADBAD1671BC}">
      <dsp:nvSpPr>
        <dsp:cNvPr id="0" name=""/>
        <dsp:cNvSpPr/>
      </dsp:nvSpPr>
      <dsp:spPr>
        <a:xfrm>
          <a:off x="0" y="1118453"/>
          <a:ext cx="10119359" cy="89445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EA5503-EC9D-477C-9454-2F720A10E2B7}">
      <dsp:nvSpPr>
        <dsp:cNvPr id="0" name=""/>
        <dsp:cNvSpPr/>
      </dsp:nvSpPr>
      <dsp:spPr>
        <a:xfrm>
          <a:off x="270573" y="1319706"/>
          <a:ext cx="491951" cy="49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1DF835-2E5C-4172-9FD3-BBBBE5F0AC25}">
      <dsp:nvSpPr>
        <dsp:cNvPr id="0" name=""/>
        <dsp:cNvSpPr/>
      </dsp:nvSpPr>
      <dsp:spPr>
        <a:xfrm>
          <a:off x="1033097" y="1118453"/>
          <a:ext cx="9086262" cy="89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63" tIns="94663" rIns="94663" bIns="94663" numCol="1" spcCol="1270" anchor="ctr" anchorCtr="0">
          <a:noAutofit/>
        </a:bodyPr>
        <a:lstStyle/>
        <a:p>
          <a:pPr marL="0" lvl="0" indent="0" algn="l" defTabSz="1111250">
            <a:lnSpc>
              <a:spcPct val="90000"/>
            </a:lnSpc>
            <a:spcBef>
              <a:spcPct val="0"/>
            </a:spcBef>
            <a:spcAft>
              <a:spcPct val="35000"/>
            </a:spcAft>
            <a:buNone/>
          </a:pPr>
          <a:r>
            <a:rPr lang="en-IN" sz="2500" kern="1200"/>
            <a:t>Publishing on db 10, will be heard by a subscriber on db 1.</a:t>
          </a:r>
          <a:endParaRPr lang="en-US" sz="2500" kern="1200"/>
        </a:p>
      </dsp:txBody>
      <dsp:txXfrm>
        <a:off x="1033097" y="1118453"/>
        <a:ext cx="9086262" cy="894457"/>
      </dsp:txXfrm>
    </dsp:sp>
    <dsp:sp modelId="{52B149A2-D980-4401-BFCA-D864A6582B3D}">
      <dsp:nvSpPr>
        <dsp:cNvPr id="0" name=""/>
        <dsp:cNvSpPr/>
      </dsp:nvSpPr>
      <dsp:spPr>
        <a:xfrm>
          <a:off x="0" y="2236524"/>
          <a:ext cx="10119359" cy="89445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029C4-1874-4274-84F0-45E2F45058D5}">
      <dsp:nvSpPr>
        <dsp:cNvPr id="0" name=""/>
        <dsp:cNvSpPr/>
      </dsp:nvSpPr>
      <dsp:spPr>
        <a:xfrm>
          <a:off x="270573" y="2437777"/>
          <a:ext cx="491951" cy="49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D2BE3-5C5C-4743-A4A0-991B46760A66}">
      <dsp:nvSpPr>
        <dsp:cNvPr id="0" name=""/>
        <dsp:cNvSpPr/>
      </dsp:nvSpPr>
      <dsp:spPr>
        <a:xfrm>
          <a:off x="1033097" y="2236524"/>
          <a:ext cx="9086262" cy="89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63" tIns="94663" rIns="94663" bIns="94663" numCol="1" spcCol="1270" anchor="ctr" anchorCtr="0">
          <a:noAutofit/>
        </a:bodyPr>
        <a:lstStyle/>
        <a:p>
          <a:pPr marL="0" lvl="0" indent="0" algn="l" defTabSz="1111250">
            <a:lnSpc>
              <a:spcPct val="90000"/>
            </a:lnSpc>
            <a:spcBef>
              <a:spcPct val="0"/>
            </a:spcBef>
            <a:spcAft>
              <a:spcPct val="35000"/>
            </a:spcAft>
            <a:buNone/>
          </a:pPr>
          <a:r>
            <a:rPr lang="en-IN" sz="2500" kern="1200"/>
            <a:t>If you need scoping of some kind, prefix the channels with the name of the environment (test, staging, production, ...).</a:t>
          </a:r>
          <a:endParaRPr lang="en-US" sz="2500" kern="1200"/>
        </a:p>
      </dsp:txBody>
      <dsp:txXfrm>
        <a:off x="1033097" y="2236524"/>
        <a:ext cx="9086262" cy="8944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E95C-24BE-412C-8B6B-F57630E77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0FE965-2301-4E85-AAE0-293C011CF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2558E1-2B7A-4C07-B4C9-A19F16352B93}"/>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5" name="Footer Placeholder 4">
            <a:extLst>
              <a:ext uri="{FF2B5EF4-FFF2-40B4-BE49-F238E27FC236}">
                <a16:creationId xmlns:a16="http://schemas.microsoft.com/office/drawing/2014/main" id="{6A986DA6-3D0A-4039-B745-C688DAEBC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3D3FA-BB84-44DB-AAA6-24B9983DFC7C}"/>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417591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A70C-47BB-40C0-9280-49E819837E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0FA38-FD8B-4562-A248-60A1502969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C2F6D-D860-4211-929A-D06E78F85045}"/>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5" name="Footer Placeholder 4">
            <a:extLst>
              <a:ext uri="{FF2B5EF4-FFF2-40B4-BE49-F238E27FC236}">
                <a16:creationId xmlns:a16="http://schemas.microsoft.com/office/drawing/2014/main" id="{683EE0CD-253A-473A-B8B2-BFBAAA75BD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D79F4-4D92-41C0-B0D9-9FDCC3D6A944}"/>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416575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95591-C450-40AB-8206-9890A69D93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2BF70A-FCF0-4277-8C62-B751F1DF03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A5892A-4E37-4677-81FF-AA3A0445DF7A}"/>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5" name="Footer Placeholder 4">
            <a:extLst>
              <a:ext uri="{FF2B5EF4-FFF2-40B4-BE49-F238E27FC236}">
                <a16:creationId xmlns:a16="http://schemas.microsoft.com/office/drawing/2014/main" id="{600F6C10-496C-4DB5-BFD0-31D8598C3A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6D612E-1A25-4C5A-8B2A-1B16205DA343}"/>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297122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67B-EB3F-4B46-A2FE-4CC9654A1E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CA8B26-55AA-4A43-B5A5-15F81892E3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568196-BA21-457A-A56B-C7331368CD05}"/>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5" name="Footer Placeholder 4">
            <a:extLst>
              <a:ext uri="{FF2B5EF4-FFF2-40B4-BE49-F238E27FC236}">
                <a16:creationId xmlns:a16="http://schemas.microsoft.com/office/drawing/2014/main" id="{4CB4CA30-259E-48AF-A435-336160326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5FC7D-3E81-409C-9BBC-823526B30A07}"/>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1693249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9E64-C83E-48C9-818D-A4A800E95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619245-7D32-4373-AEBB-66443F132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F7D91A-ECDD-4878-906E-F303FD7764B5}"/>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5" name="Footer Placeholder 4">
            <a:extLst>
              <a:ext uri="{FF2B5EF4-FFF2-40B4-BE49-F238E27FC236}">
                <a16:creationId xmlns:a16="http://schemas.microsoft.com/office/drawing/2014/main" id="{41CA1B20-12DF-47EE-8D05-6B954BEEF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E2B6F6-AEC3-4C63-AAA4-BA5DD96A559B}"/>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152926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8E77-00FA-48DF-86EA-F900F1CE93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8FD076-C4A9-4E5D-AE97-7B063E580A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B8CD2D-EB96-4167-8C0A-9CC393E277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EAF551-BEC0-4473-A534-0CA04A1D9571}"/>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6" name="Footer Placeholder 5">
            <a:extLst>
              <a:ext uri="{FF2B5EF4-FFF2-40B4-BE49-F238E27FC236}">
                <a16:creationId xmlns:a16="http://schemas.microsoft.com/office/drawing/2014/main" id="{4FC9E620-930C-4F56-9779-AF25CF8F44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82016F-B4A5-4320-9FE0-842CD0374819}"/>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27635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B5F0-2314-477D-A4AD-AD6898A12A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CC6AE6-69C9-4D4E-A4F1-989A19FF8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EE7217-A158-4EAC-844E-500F13DF31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54A643-8668-49FE-AA87-A54062533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718A3D-757C-4A0B-9738-1578B6464A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57DDD0-50F2-48DC-A81C-84DC95A6BBAC}"/>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8" name="Footer Placeholder 7">
            <a:extLst>
              <a:ext uri="{FF2B5EF4-FFF2-40B4-BE49-F238E27FC236}">
                <a16:creationId xmlns:a16="http://schemas.microsoft.com/office/drawing/2014/main" id="{5E086CD9-2869-46C7-BBAC-FA0227858E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4A36D5-5384-44FD-B3CB-BF04C40683A5}"/>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131157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334A-06F5-4709-8D90-086629B6D7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58DB4C-8B0E-4139-88AE-555A9FB65648}"/>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4" name="Footer Placeholder 3">
            <a:extLst>
              <a:ext uri="{FF2B5EF4-FFF2-40B4-BE49-F238E27FC236}">
                <a16:creationId xmlns:a16="http://schemas.microsoft.com/office/drawing/2014/main" id="{B8C7EC56-4F3C-40B5-971E-4AC356888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2B4D69-60E2-47FF-A349-E75D2BC29C7B}"/>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28512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EDB85-08DA-428C-B6C1-183E1A040852}"/>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3" name="Footer Placeholder 2">
            <a:extLst>
              <a:ext uri="{FF2B5EF4-FFF2-40B4-BE49-F238E27FC236}">
                <a16:creationId xmlns:a16="http://schemas.microsoft.com/office/drawing/2014/main" id="{C1236873-697C-44E6-8BBC-34000B017D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499631-5305-441F-B9A0-BA1B225B2170}"/>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290684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9295-C2CA-4527-A85D-D5D927DFF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6A7DC4-84B3-4C5C-9598-436E5A0DE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5827A2-F746-4E33-87C5-D33D15753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782312-6056-4E74-AE70-FF2D7C16AB6E}"/>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6" name="Footer Placeholder 5">
            <a:extLst>
              <a:ext uri="{FF2B5EF4-FFF2-40B4-BE49-F238E27FC236}">
                <a16:creationId xmlns:a16="http://schemas.microsoft.com/office/drawing/2014/main" id="{31F26A13-C9AB-42A6-8683-F3B93EFD4C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CB8171-10FD-4867-8452-EE0536750DB4}"/>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391301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A55D-AA68-4461-B2A0-77ABD7C17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968D2C-05FB-4980-B487-FF27D9EEE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4AC04F-D136-41DC-A150-F6ED4CA9D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DC6B22-261D-4DD6-A3F0-35E0D51F9EA0}"/>
              </a:ext>
            </a:extLst>
          </p:cNvPr>
          <p:cNvSpPr>
            <a:spLocks noGrp="1"/>
          </p:cNvSpPr>
          <p:nvPr>
            <p:ph type="dt" sz="half" idx="10"/>
          </p:nvPr>
        </p:nvSpPr>
        <p:spPr/>
        <p:txBody>
          <a:bodyPr/>
          <a:lstStyle/>
          <a:p>
            <a:fld id="{48B757CC-307C-41EF-854C-45D1F4E48FF5}" type="datetimeFigureOut">
              <a:rPr lang="en-IN" smtClean="0"/>
              <a:t>12/09/18</a:t>
            </a:fld>
            <a:endParaRPr lang="en-IN"/>
          </a:p>
        </p:txBody>
      </p:sp>
      <p:sp>
        <p:nvSpPr>
          <p:cNvPr id="6" name="Footer Placeholder 5">
            <a:extLst>
              <a:ext uri="{FF2B5EF4-FFF2-40B4-BE49-F238E27FC236}">
                <a16:creationId xmlns:a16="http://schemas.microsoft.com/office/drawing/2014/main" id="{CAC9AA3D-2EBD-4DEA-995E-5A33AF779E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F3C7E-2654-492B-AFA7-66DBB759994A}"/>
              </a:ext>
            </a:extLst>
          </p:cNvPr>
          <p:cNvSpPr>
            <a:spLocks noGrp="1"/>
          </p:cNvSpPr>
          <p:nvPr>
            <p:ph type="sldNum" sz="quarter" idx="12"/>
          </p:nvPr>
        </p:nvSpPr>
        <p:spPr/>
        <p:txBody>
          <a:bodyPr/>
          <a:lstStyle/>
          <a:p>
            <a:fld id="{0DCEE052-E8AE-4E6F-8521-D6056C756532}" type="slidenum">
              <a:rPr lang="en-IN" smtClean="0"/>
              <a:t>‹#›</a:t>
            </a:fld>
            <a:endParaRPr lang="en-IN"/>
          </a:p>
        </p:txBody>
      </p:sp>
    </p:spTree>
    <p:extLst>
      <p:ext uri="{BB962C8B-B14F-4D97-AF65-F5344CB8AC3E}">
        <p14:creationId xmlns:p14="http://schemas.microsoft.com/office/powerpoint/2010/main" val="309527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C41E7-0B13-4B8C-A105-235F5E715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ABCF5-B514-4338-AF82-B7A68FD82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ADA4B-0F44-42E3-80D3-64606A681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757CC-307C-41EF-854C-45D1F4E48FF5}" type="datetimeFigureOut">
              <a:rPr lang="en-IN" smtClean="0"/>
              <a:t>12/09/18</a:t>
            </a:fld>
            <a:endParaRPr lang="en-IN"/>
          </a:p>
        </p:txBody>
      </p:sp>
      <p:sp>
        <p:nvSpPr>
          <p:cNvPr id="5" name="Footer Placeholder 4">
            <a:extLst>
              <a:ext uri="{FF2B5EF4-FFF2-40B4-BE49-F238E27FC236}">
                <a16:creationId xmlns:a16="http://schemas.microsoft.com/office/drawing/2014/main" id="{A12F2CE4-691D-4E36-9EE6-D09C53046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5B7985-58D5-4562-9122-D6AB5ABCF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EE052-E8AE-4E6F-8521-D6056C756532}" type="slidenum">
              <a:rPr lang="en-IN" smtClean="0"/>
              <a:t>‹#›</a:t>
            </a:fld>
            <a:endParaRPr lang="en-IN"/>
          </a:p>
        </p:txBody>
      </p:sp>
    </p:spTree>
    <p:extLst>
      <p:ext uri="{BB962C8B-B14F-4D97-AF65-F5344CB8AC3E}">
        <p14:creationId xmlns:p14="http://schemas.microsoft.com/office/powerpoint/2010/main" val="2848574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aws.amazon.com/elasticache/redis/" TargetMode="External"/><Relationship Id="rId2" Type="http://schemas.openxmlformats.org/officeDocument/2006/relationships/hyperlink" Target="https://aws.amazon.com/blogs/database/automating-sql-caching-for-amazon-elasticache-and-amazon-rds/" TargetMode="External"/><Relationship Id="rId1" Type="http://schemas.openxmlformats.org/officeDocument/2006/relationships/slideLayout" Target="../slideLayouts/slideLayout2.xml"/><Relationship Id="rId4" Type="http://schemas.openxmlformats.org/officeDocument/2006/relationships/hyperlink" Target="https://docs.aws.amazon.com/AmazonElastiCache/latest/mem-ug/nodes-connecting.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redis.io/commands/getbit" TargetMode="External"/><Relationship Id="rId13" Type="http://schemas.openxmlformats.org/officeDocument/2006/relationships/image" Target="../media/image48.svg"/><Relationship Id="rId3" Type="http://schemas.openxmlformats.org/officeDocument/2006/relationships/hyperlink" Target="https://redis.io/commands/decr" TargetMode="External"/><Relationship Id="rId7" Type="http://schemas.openxmlformats.org/officeDocument/2006/relationships/hyperlink" Target="https://redis.io/commands/setrange" TargetMode="External"/><Relationship Id="rId12" Type="http://schemas.openxmlformats.org/officeDocument/2006/relationships/image" Target="../media/image47.png"/><Relationship Id="rId2" Type="http://schemas.openxmlformats.org/officeDocument/2006/relationships/hyperlink" Target="https://redis.io/commands/incr" TargetMode="External"/><Relationship Id="rId1" Type="http://schemas.openxmlformats.org/officeDocument/2006/relationships/slideLayout" Target="../slideLayouts/slideLayout2.xml"/><Relationship Id="rId6" Type="http://schemas.openxmlformats.org/officeDocument/2006/relationships/hyperlink" Target="https://redis.io/commands/getrange" TargetMode="External"/><Relationship Id="rId11" Type="http://schemas.openxmlformats.org/officeDocument/2006/relationships/hyperlink" Target="https://redis.io/topics/data-types-intro" TargetMode="External"/><Relationship Id="rId5" Type="http://schemas.openxmlformats.org/officeDocument/2006/relationships/hyperlink" Target="https://redis.io/commands/append" TargetMode="External"/><Relationship Id="rId10" Type="http://schemas.openxmlformats.org/officeDocument/2006/relationships/hyperlink" Target="https://redis.io/commands/#string" TargetMode="External"/><Relationship Id="rId4" Type="http://schemas.openxmlformats.org/officeDocument/2006/relationships/hyperlink" Target="https://redis.io/commands/incrby" TargetMode="External"/><Relationship Id="rId9" Type="http://schemas.openxmlformats.org/officeDocument/2006/relationships/hyperlink" Target="https://redis.io/commands/setbit"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redis.io/commands/auth"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redis.io/topics/rediscli" TargetMode="Externa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redis.io/topics/pubsub" TargetMode="Externa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047E4ADE-46D3-4A00-A891-8EFCCE71750B}"/>
              </a:ext>
            </a:extLst>
          </p:cNvPr>
          <p:cNvSpPr>
            <a:spLocks noGrp="1"/>
          </p:cNvSpPr>
          <p:nvPr>
            <p:ph type="subTitle" idx="1"/>
          </p:nvPr>
        </p:nvSpPr>
        <p:spPr>
          <a:xfrm>
            <a:off x="1524000" y="4495800"/>
            <a:ext cx="9144000" cy="762000"/>
          </a:xfrm>
        </p:spPr>
        <p:txBody>
          <a:bodyPr>
            <a:normAutofit/>
          </a:bodyPr>
          <a:lstStyle/>
          <a:p>
            <a:endParaRPr lang="en-IN" sz="1800" dirty="0"/>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BD5F67-2EEE-4050-9E41-5B265E53CF24}"/>
              </a:ext>
            </a:extLst>
          </p:cNvPr>
          <p:cNvSpPr>
            <a:spLocks noGrp="1"/>
          </p:cNvSpPr>
          <p:nvPr>
            <p:ph type="ctrTitle"/>
          </p:nvPr>
        </p:nvSpPr>
        <p:spPr>
          <a:xfrm>
            <a:off x="1524000" y="2776538"/>
            <a:ext cx="9144000" cy="1381188"/>
          </a:xfrm>
        </p:spPr>
        <p:txBody>
          <a:bodyPr anchor="ctr">
            <a:normAutofit/>
          </a:bodyPr>
          <a:lstStyle/>
          <a:p>
            <a:r>
              <a:rPr lang="en-US" sz="4000" b="1">
                <a:solidFill>
                  <a:schemeClr val="bg2"/>
                </a:solidFill>
              </a:rPr>
              <a:t>Module 3 </a:t>
            </a:r>
            <a:r>
              <a:rPr lang="en-US" sz="4000" b="1" dirty="0">
                <a:solidFill>
                  <a:schemeClr val="bg2"/>
                </a:solidFill>
              </a:rPr>
              <a:t>- In-Memory Data Store Services</a:t>
            </a:r>
            <a:endParaRPr lang="en-IN" sz="4000" dirty="0">
              <a:solidFill>
                <a:schemeClr val="bg2"/>
              </a:solidFill>
            </a:endParaRPr>
          </a:p>
        </p:txBody>
      </p:sp>
    </p:spTree>
    <p:extLst>
      <p:ext uri="{BB962C8B-B14F-4D97-AF65-F5344CB8AC3E}">
        <p14:creationId xmlns:p14="http://schemas.microsoft.com/office/powerpoint/2010/main" val="7590532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695)">
            <a:extLst>
              <a:ext uri="{FF2B5EF4-FFF2-40B4-BE49-F238E27FC236}">
                <a16:creationId xmlns:a16="http://schemas.microsoft.com/office/drawing/2014/main" id="{4E225A13-7092-4F03-B22B-7DC6571C085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201422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696)">
            <a:extLst>
              <a:ext uri="{FF2B5EF4-FFF2-40B4-BE49-F238E27FC236}">
                <a16:creationId xmlns:a16="http://schemas.microsoft.com/office/drawing/2014/main" id="{4A3CD025-B8AC-4911-9BAD-EE9B9BE2E3C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279885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697)">
            <a:extLst>
              <a:ext uri="{FF2B5EF4-FFF2-40B4-BE49-F238E27FC236}">
                <a16:creationId xmlns:a16="http://schemas.microsoft.com/office/drawing/2014/main" id="{3BFB8331-FD10-4548-B89A-BC093842801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4070219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698)">
            <a:extLst>
              <a:ext uri="{FF2B5EF4-FFF2-40B4-BE49-F238E27FC236}">
                <a16:creationId xmlns:a16="http://schemas.microsoft.com/office/drawing/2014/main" id="{1ABD3AA9-85FC-4EAE-9A6D-8C1AF766DC8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41483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699)">
            <a:extLst>
              <a:ext uri="{FF2B5EF4-FFF2-40B4-BE49-F238E27FC236}">
                <a16:creationId xmlns:a16="http://schemas.microsoft.com/office/drawing/2014/main" id="{E992B036-C57A-4E74-ABD6-BACED0D19F9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289850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00)">
            <a:extLst>
              <a:ext uri="{FF2B5EF4-FFF2-40B4-BE49-F238E27FC236}">
                <a16:creationId xmlns:a16="http://schemas.microsoft.com/office/drawing/2014/main" id="{F1F63DDE-D1BF-4A9C-94DD-5BD5807E768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3735260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01)">
            <a:extLst>
              <a:ext uri="{FF2B5EF4-FFF2-40B4-BE49-F238E27FC236}">
                <a16:creationId xmlns:a16="http://schemas.microsoft.com/office/drawing/2014/main" id="{D755651B-6D00-43A9-AC76-3B5053461F1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917532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02)">
            <a:extLst>
              <a:ext uri="{FF2B5EF4-FFF2-40B4-BE49-F238E27FC236}">
                <a16:creationId xmlns:a16="http://schemas.microsoft.com/office/drawing/2014/main" id="{A47C3A5E-2C4E-4F48-AB36-6A396873E0C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5267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03)">
            <a:extLst>
              <a:ext uri="{FF2B5EF4-FFF2-40B4-BE49-F238E27FC236}">
                <a16:creationId xmlns:a16="http://schemas.microsoft.com/office/drawing/2014/main" id="{06FAE53E-B19F-42F7-8B4A-64C8AEFCE37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27343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04)">
            <a:extLst>
              <a:ext uri="{FF2B5EF4-FFF2-40B4-BE49-F238E27FC236}">
                <a16:creationId xmlns:a16="http://schemas.microsoft.com/office/drawing/2014/main" id="{72CA1620-3DEF-4F70-8FD5-6D30B3D3FE5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299275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BDFE1F-9359-49FB-AFBD-9C33506DF435}"/>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Objectives</a:t>
            </a:r>
          </a:p>
        </p:txBody>
      </p:sp>
      <p:sp>
        <p:nvSpPr>
          <p:cNvPr id="30" name="Content Placeholder 2">
            <a:extLst>
              <a:ext uri="{FF2B5EF4-FFF2-40B4-BE49-F238E27FC236}">
                <a16:creationId xmlns:a16="http://schemas.microsoft.com/office/drawing/2014/main" id="{DF24628E-54D8-4CD3-86FD-EA3BD50D5D55}"/>
              </a:ext>
            </a:extLst>
          </p:cNvPr>
          <p:cNvSpPr>
            <a:spLocks noGrp="1"/>
          </p:cNvSpPr>
          <p:nvPr>
            <p:ph idx="1"/>
          </p:nvPr>
        </p:nvSpPr>
        <p:spPr>
          <a:xfrm>
            <a:off x="1179226" y="3092970"/>
            <a:ext cx="9833548" cy="2693976"/>
          </a:xfrm>
        </p:spPr>
        <p:txBody>
          <a:bodyPr>
            <a:normAutofit/>
          </a:bodyPr>
          <a:lstStyle/>
          <a:p>
            <a:pPr fontAlgn="base"/>
            <a:r>
              <a:rPr lang="en-IN" sz="2000" dirty="0">
                <a:solidFill>
                  <a:srgbClr val="000000"/>
                </a:solidFill>
              </a:rPr>
              <a:t>Understand of Redis and Memcached In-memory services </a:t>
            </a:r>
          </a:p>
          <a:p>
            <a:pPr fontAlgn="base"/>
            <a:r>
              <a:rPr lang="en-IN" sz="2000" dirty="0">
                <a:solidFill>
                  <a:srgbClr val="000000"/>
                </a:solidFill>
              </a:rPr>
              <a:t>Learn Redis Data Structure - List, Set, hash </a:t>
            </a:r>
          </a:p>
          <a:p>
            <a:pPr fontAlgn="base"/>
            <a:r>
              <a:rPr lang="en-IN" sz="2000" dirty="0">
                <a:solidFill>
                  <a:srgbClr val="000000"/>
                </a:solidFill>
              </a:rPr>
              <a:t>Redis command line interface </a:t>
            </a:r>
          </a:p>
          <a:p>
            <a:pPr fontAlgn="base"/>
            <a:r>
              <a:rPr lang="en-IN" sz="2000" dirty="0">
                <a:solidFill>
                  <a:srgbClr val="000000"/>
                </a:solidFill>
              </a:rPr>
              <a:t>Learn </a:t>
            </a:r>
            <a:r>
              <a:rPr lang="en-IN" sz="2000" dirty="0" err="1">
                <a:solidFill>
                  <a:srgbClr val="000000"/>
                </a:solidFill>
              </a:rPr>
              <a:t>PubSub</a:t>
            </a:r>
            <a:r>
              <a:rPr lang="en-IN" sz="2000" dirty="0">
                <a:solidFill>
                  <a:srgbClr val="000000"/>
                </a:solidFill>
              </a:rPr>
              <a:t> and Bonus Features </a:t>
            </a:r>
          </a:p>
          <a:p>
            <a:endParaRPr lang="en-IN" sz="2000" dirty="0">
              <a:solidFill>
                <a:srgbClr val="000000"/>
              </a:solidFill>
            </a:endParaRPr>
          </a:p>
        </p:txBody>
      </p:sp>
    </p:spTree>
    <p:extLst>
      <p:ext uri="{BB962C8B-B14F-4D97-AF65-F5344CB8AC3E}">
        <p14:creationId xmlns:p14="http://schemas.microsoft.com/office/powerpoint/2010/main" val="3721606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05)">
            <a:extLst>
              <a:ext uri="{FF2B5EF4-FFF2-40B4-BE49-F238E27FC236}">
                <a16:creationId xmlns:a16="http://schemas.microsoft.com/office/drawing/2014/main" id="{3A36B745-4308-4E2C-8C81-90D02955E18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3210215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07)">
            <a:extLst>
              <a:ext uri="{FF2B5EF4-FFF2-40B4-BE49-F238E27FC236}">
                <a16:creationId xmlns:a16="http://schemas.microsoft.com/office/drawing/2014/main" id="{2672F0C8-8D73-4E27-A06B-45FBB6B672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2238739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08)">
            <a:extLst>
              <a:ext uri="{FF2B5EF4-FFF2-40B4-BE49-F238E27FC236}">
                <a16:creationId xmlns:a16="http://schemas.microsoft.com/office/drawing/2014/main" id="{4E6358BA-5A9A-4C27-8DF1-7EAF765F430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4192432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09)">
            <a:extLst>
              <a:ext uri="{FF2B5EF4-FFF2-40B4-BE49-F238E27FC236}">
                <a16:creationId xmlns:a16="http://schemas.microsoft.com/office/drawing/2014/main" id="{4F37F13A-011E-476B-9A5E-C2CC161B24A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657585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10)">
            <a:extLst>
              <a:ext uri="{FF2B5EF4-FFF2-40B4-BE49-F238E27FC236}">
                <a16:creationId xmlns:a16="http://schemas.microsoft.com/office/drawing/2014/main" id="{CC5D7946-8565-4055-9AAE-990ACD02DFB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4044718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11)">
            <a:extLst>
              <a:ext uri="{FF2B5EF4-FFF2-40B4-BE49-F238E27FC236}">
                <a16:creationId xmlns:a16="http://schemas.microsoft.com/office/drawing/2014/main" id="{314930DE-3C75-497C-8A83-5E5C83BFF1A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678136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12)">
            <a:extLst>
              <a:ext uri="{FF2B5EF4-FFF2-40B4-BE49-F238E27FC236}">
                <a16:creationId xmlns:a16="http://schemas.microsoft.com/office/drawing/2014/main" id="{6562229D-50E3-451A-872F-987BADCFF93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3108532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13)">
            <a:extLst>
              <a:ext uri="{FF2B5EF4-FFF2-40B4-BE49-F238E27FC236}">
                <a16:creationId xmlns:a16="http://schemas.microsoft.com/office/drawing/2014/main" id="{4D755011-FC44-4E44-8DAD-F68B92283EB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863614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14)">
            <a:extLst>
              <a:ext uri="{FF2B5EF4-FFF2-40B4-BE49-F238E27FC236}">
                <a16:creationId xmlns:a16="http://schemas.microsoft.com/office/drawing/2014/main" id="{EAFF8761-790D-4AEE-8CA2-EB915A27A60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56903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15)">
            <a:extLst>
              <a:ext uri="{FF2B5EF4-FFF2-40B4-BE49-F238E27FC236}">
                <a16:creationId xmlns:a16="http://schemas.microsoft.com/office/drawing/2014/main" id="{F3023407-1075-49E1-80ED-A73E789610F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70214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38E6E1-53EA-444F-B942-9FAC6683A286}"/>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Amazon ElastiCache</a:t>
            </a:r>
          </a:p>
        </p:txBody>
      </p:sp>
      <p:sp>
        <p:nvSpPr>
          <p:cNvPr id="3" name="Content Placeholder 2">
            <a:extLst>
              <a:ext uri="{FF2B5EF4-FFF2-40B4-BE49-F238E27FC236}">
                <a16:creationId xmlns:a16="http://schemas.microsoft.com/office/drawing/2014/main" id="{BF3DD01E-E29E-4CB9-9AE2-6702B0D0F5F8}"/>
              </a:ext>
            </a:extLst>
          </p:cNvPr>
          <p:cNvSpPr>
            <a:spLocks noGrp="1"/>
          </p:cNvSpPr>
          <p:nvPr>
            <p:ph idx="1"/>
          </p:nvPr>
        </p:nvSpPr>
        <p:spPr>
          <a:xfrm>
            <a:off x="1179226" y="3092970"/>
            <a:ext cx="9833548" cy="2693976"/>
          </a:xfrm>
        </p:spPr>
        <p:txBody>
          <a:bodyPr>
            <a:normAutofit/>
          </a:bodyPr>
          <a:lstStyle/>
          <a:p>
            <a:pPr marL="0" indent="0" algn="just">
              <a:buNone/>
            </a:pPr>
            <a:r>
              <a:rPr lang="en-IN" sz="2000" dirty="0">
                <a:solidFill>
                  <a:srgbClr val="000000"/>
                </a:solidFill>
              </a:rPr>
              <a:t>Amazon </a:t>
            </a:r>
            <a:r>
              <a:rPr lang="en-IN" sz="2000" dirty="0" err="1">
                <a:solidFill>
                  <a:srgbClr val="000000"/>
                </a:solidFill>
              </a:rPr>
              <a:t>ElastiCache</a:t>
            </a:r>
            <a:r>
              <a:rPr lang="en-IN" sz="2000" dirty="0">
                <a:solidFill>
                  <a:srgbClr val="000000"/>
                </a:solidFill>
              </a:rPr>
              <a:t> offers fully managed Redis and Memcached. Seamlessly deploy, run, and scale popular open source compatible in-memory data stores. Build data-intensive apps or improve the performance of your existing apps by retrieving data from high throughput and low latency in-memory data stores. Amazon </a:t>
            </a:r>
            <a:r>
              <a:rPr lang="en-IN" sz="2000" dirty="0" err="1">
                <a:solidFill>
                  <a:srgbClr val="000000"/>
                </a:solidFill>
              </a:rPr>
              <a:t>ElastiCache</a:t>
            </a:r>
            <a:r>
              <a:rPr lang="en-IN" sz="2000" dirty="0">
                <a:solidFill>
                  <a:srgbClr val="000000"/>
                </a:solidFill>
              </a:rPr>
              <a:t> is a popular choice for Gaming, Ad-Tech, Financial Services, Healthcare, and IoT apps.</a:t>
            </a:r>
          </a:p>
        </p:txBody>
      </p:sp>
    </p:spTree>
    <p:extLst>
      <p:ext uri="{BB962C8B-B14F-4D97-AF65-F5344CB8AC3E}">
        <p14:creationId xmlns:p14="http://schemas.microsoft.com/office/powerpoint/2010/main" val="3462511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8A4A2F6-86DE-4746-B3D9-32FA289997ED}"/>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Amazon </a:t>
            </a:r>
            <a:r>
              <a:rPr lang="en-IN" sz="4000">
                <a:solidFill>
                  <a:srgbClr val="FFFFFF"/>
                </a:solidFill>
              </a:rPr>
              <a:t>ElastiCache</a:t>
            </a:r>
            <a:r>
              <a:rPr lang="en-IN" sz="4000" dirty="0">
                <a:solidFill>
                  <a:srgbClr val="FFFFFF"/>
                </a:solidFill>
              </a:rPr>
              <a:t> for Memcached</a:t>
            </a:r>
          </a:p>
        </p:txBody>
      </p:sp>
      <p:graphicFrame>
        <p:nvGraphicFramePr>
          <p:cNvPr id="24" name="Content Placeholder 2">
            <a:extLst>
              <a:ext uri="{FF2B5EF4-FFF2-40B4-BE49-F238E27FC236}">
                <a16:creationId xmlns:a16="http://schemas.microsoft.com/office/drawing/2014/main" id="{2A2A53E5-EDE6-492C-A79B-717E4BCE5DE2}"/>
              </a:ext>
            </a:extLst>
          </p:cNvPr>
          <p:cNvGraphicFramePr>
            <a:graphicFrameLocks noGrp="1"/>
          </p:cNvGraphicFramePr>
          <p:nvPr>
            <p:ph idx="1"/>
            <p:extLst>
              <p:ext uri="{D42A27DB-BD31-4B8C-83A1-F6EECF244321}">
                <p14:modId xmlns:p14="http://schemas.microsoft.com/office/powerpoint/2010/main" val="138177496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5541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C38DBDE-E988-4D69-BF29-0972587FD294}"/>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Use Case for Memcached</a:t>
            </a:r>
          </a:p>
        </p:txBody>
      </p:sp>
      <p:sp>
        <p:nvSpPr>
          <p:cNvPr id="3" name="Content Placeholder 2">
            <a:extLst>
              <a:ext uri="{FF2B5EF4-FFF2-40B4-BE49-F238E27FC236}">
                <a16:creationId xmlns:a16="http://schemas.microsoft.com/office/drawing/2014/main" id="{8863B5E5-5B3F-4B46-97CF-CC19E72731B7}"/>
              </a:ext>
            </a:extLst>
          </p:cNvPr>
          <p:cNvSpPr>
            <a:spLocks noGrp="1"/>
          </p:cNvSpPr>
          <p:nvPr>
            <p:ph idx="1"/>
          </p:nvPr>
        </p:nvSpPr>
        <p:spPr>
          <a:xfrm>
            <a:off x="1179226" y="3092970"/>
            <a:ext cx="9833548" cy="2693976"/>
          </a:xfrm>
        </p:spPr>
        <p:txBody>
          <a:bodyPr>
            <a:normAutofit/>
          </a:bodyPr>
          <a:lstStyle/>
          <a:p>
            <a:pPr marL="0" indent="0" algn="just">
              <a:buNone/>
            </a:pPr>
            <a:r>
              <a:rPr lang="en-IN" sz="2000" dirty="0">
                <a:solidFill>
                  <a:srgbClr val="000000"/>
                </a:solidFill>
              </a:rPr>
              <a:t>	Amazon </a:t>
            </a:r>
            <a:r>
              <a:rPr lang="en-IN" sz="2000" dirty="0" err="1">
                <a:solidFill>
                  <a:srgbClr val="000000"/>
                </a:solidFill>
              </a:rPr>
              <a:t>ElastiCache</a:t>
            </a:r>
            <a:r>
              <a:rPr lang="en-IN" sz="2000" dirty="0">
                <a:solidFill>
                  <a:srgbClr val="000000"/>
                </a:solidFill>
              </a:rPr>
              <a:t> for Memcached is a great choice for implementing an in-memory cache to decrease access latency, increase throughput, and ease the load off your relational or NoSQL database. Amazon </a:t>
            </a:r>
            <a:r>
              <a:rPr lang="en-IN" sz="2000" dirty="0" err="1">
                <a:solidFill>
                  <a:srgbClr val="000000"/>
                </a:solidFill>
              </a:rPr>
              <a:t>ElastiCache</a:t>
            </a:r>
            <a:r>
              <a:rPr lang="en-IN" sz="2000" dirty="0">
                <a:solidFill>
                  <a:srgbClr val="000000"/>
                </a:solidFill>
              </a:rPr>
              <a:t> can serve frequently requested items at sub-millisecond response times , and enables you to easily scale for higher loads without growing the costlier backend database layer. Database query results caching, persistent session caching, and full-page caching are all popular examples of caching with </a:t>
            </a:r>
            <a:r>
              <a:rPr lang="en-IN" sz="2000" dirty="0" err="1">
                <a:solidFill>
                  <a:srgbClr val="000000"/>
                </a:solidFill>
              </a:rPr>
              <a:t>ElastiCache</a:t>
            </a:r>
            <a:r>
              <a:rPr lang="en-IN" sz="2000" dirty="0">
                <a:solidFill>
                  <a:srgbClr val="000000"/>
                </a:solidFill>
              </a:rPr>
              <a:t> for Memcached.</a:t>
            </a:r>
          </a:p>
        </p:txBody>
      </p:sp>
    </p:spTree>
    <p:extLst>
      <p:ext uri="{BB962C8B-B14F-4D97-AF65-F5344CB8AC3E}">
        <p14:creationId xmlns:p14="http://schemas.microsoft.com/office/powerpoint/2010/main" val="2148230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02DA25-7D9C-4A37-84B2-ABAE0FCB3367}"/>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dirty="0">
                <a:solidFill>
                  <a:schemeClr val="bg2"/>
                </a:solidFill>
                <a:latin typeface="+mj-lt"/>
                <a:ea typeface="+mj-ea"/>
                <a:cs typeface="+mj-cs"/>
              </a:rPr>
              <a:t>Demo – Creating </a:t>
            </a:r>
            <a:r>
              <a:rPr lang="en-US" sz="4000" kern="1200" dirty="0" err="1">
                <a:solidFill>
                  <a:schemeClr val="bg2"/>
                </a:solidFill>
                <a:latin typeface="+mj-lt"/>
                <a:ea typeface="+mj-ea"/>
                <a:cs typeface="+mj-cs"/>
              </a:rPr>
              <a:t>Elasticache</a:t>
            </a:r>
            <a:r>
              <a:rPr lang="en-US" sz="4000" kern="1200" dirty="0">
                <a:solidFill>
                  <a:schemeClr val="bg2"/>
                </a:solidFill>
                <a:latin typeface="+mj-lt"/>
                <a:ea typeface="+mj-ea"/>
                <a:cs typeface="+mj-cs"/>
              </a:rPr>
              <a:t> for Memcached</a:t>
            </a:r>
          </a:p>
        </p:txBody>
      </p:sp>
    </p:spTree>
    <p:extLst>
      <p:ext uri="{BB962C8B-B14F-4D97-AF65-F5344CB8AC3E}">
        <p14:creationId xmlns:p14="http://schemas.microsoft.com/office/powerpoint/2010/main" val="1287287588"/>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screen&#10;&#10;Description generated with very high confidence">
            <a:extLst>
              <a:ext uri="{FF2B5EF4-FFF2-40B4-BE49-F238E27FC236}">
                <a16:creationId xmlns:a16="http://schemas.microsoft.com/office/drawing/2014/main" id="{8FFFD0BB-BB74-432C-943F-20B55B28CD1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255795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screen&#10;&#10;Description generated with very high confidence">
            <a:extLst>
              <a:ext uri="{FF2B5EF4-FFF2-40B4-BE49-F238E27FC236}">
                <a16:creationId xmlns:a16="http://schemas.microsoft.com/office/drawing/2014/main" id="{0A099757-A084-42D7-8810-F05AD3B770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644428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generated with very high confidence">
            <a:extLst>
              <a:ext uri="{FF2B5EF4-FFF2-40B4-BE49-F238E27FC236}">
                <a16:creationId xmlns:a16="http://schemas.microsoft.com/office/drawing/2014/main" id="{1994697F-9373-47BA-9615-AECD69FF75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166192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38)">
            <a:extLst>
              <a:ext uri="{FF2B5EF4-FFF2-40B4-BE49-F238E27FC236}">
                <a16:creationId xmlns:a16="http://schemas.microsoft.com/office/drawing/2014/main" id="{5636AC98-2DF2-486E-A11D-62BA72C197C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3442172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39)">
            <a:extLst>
              <a:ext uri="{FF2B5EF4-FFF2-40B4-BE49-F238E27FC236}">
                <a16:creationId xmlns:a16="http://schemas.microsoft.com/office/drawing/2014/main" id="{E74EF7AE-4D87-4A51-979E-BA5BB69B51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012165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Content Placeholder 3">
            <a:extLst>
              <a:ext uri="{FF2B5EF4-FFF2-40B4-BE49-F238E27FC236}">
                <a16:creationId xmlns:a16="http://schemas.microsoft.com/office/drawing/2014/main" id="{3524D998-4909-4235-B631-C2CA24A4308F}"/>
              </a:ext>
            </a:extLst>
          </p:cNvPr>
          <p:cNvSpPr>
            <a:spLocks noGrp="1"/>
          </p:cNvSpPr>
          <p:nvPr>
            <p:ph idx="1"/>
          </p:nvPr>
        </p:nvSpPr>
        <p:spPr>
          <a:xfrm>
            <a:off x="547068" y="606143"/>
            <a:ext cx="10692617" cy="5642390"/>
          </a:xfrm>
        </p:spPr>
        <p:txBody>
          <a:bodyPr>
            <a:normAutofit lnSpcReduction="10000"/>
          </a:bodyPr>
          <a:lstStyle/>
          <a:p>
            <a:pPr marL="0" indent="0">
              <a:buNone/>
            </a:pPr>
            <a:r>
              <a:rPr lang="en-IN" sz="2400" dirty="0">
                <a:solidFill>
                  <a:srgbClr val="FFFFFF"/>
                </a:solidFill>
              </a:rPr>
              <a:t>	Thus we have done with the creation of </a:t>
            </a:r>
            <a:r>
              <a:rPr lang="en-IN" sz="2400" dirty="0" err="1">
                <a:solidFill>
                  <a:srgbClr val="FFFFFF"/>
                </a:solidFill>
              </a:rPr>
              <a:t>elasticache</a:t>
            </a:r>
            <a:r>
              <a:rPr lang="en-IN" sz="2400" dirty="0">
                <a:solidFill>
                  <a:srgbClr val="FFFFFF"/>
                </a:solidFill>
              </a:rPr>
              <a:t> for Redis and </a:t>
            </a:r>
            <a:r>
              <a:rPr lang="en-IN" sz="2400" dirty="0" err="1">
                <a:solidFill>
                  <a:srgbClr val="FFFFFF"/>
                </a:solidFill>
              </a:rPr>
              <a:t>ealsticache</a:t>
            </a:r>
            <a:r>
              <a:rPr lang="en-IN" sz="2400" dirty="0">
                <a:solidFill>
                  <a:srgbClr val="FFFFFF"/>
                </a:solidFill>
              </a:rPr>
              <a:t> for Memcached. You can now use this for making connection with your cluster by utilizing its endpoint URL and opening the access ports for its required resources.</a:t>
            </a:r>
          </a:p>
          <a:p>
            <a:pPr marL="0" indent="0">
              <a:buNone/>
            </a:pPr>
            <a:endParaRPr lang="en-IN" sz="2400" dirty="0">
              <a:solidFill>
                <a:srgbClr val="FFFFFF"/>
              </a:solidFill>
            </a:endParaRPr>
          </a:p>
          <a:p>
            <a:pPr marL="0" indent="0">
              <a:buNone/>
            </a:pPr>
            <a:r>
              <a:rPr lang="en-IN" sz="2400" dirty="0">
                <a:solidFill>
                  <a:srgbClr val="FFFFFF"/>
                </a:solidFill>
              </a:rPr>
              <a:t>Refer the URL for connecting Redis with services</a:t>
            </a:r>
          </a:p>
          <a:p>
            <a:pPr marL="0" indent="0">
              <a:buNone/>
            </a:pPr>
            <a:r>
              <a:rPr lang="en-IN" sz="2400" dirty="0">
                <a:solidFill>
                  <a:srgbClr val="FFFFFF"/>
                </a:solidFill>
                <a:hlinkClick r:id="rId2"/>
              </a:rPr>
              <a:t>https://aws.amazon.com/blogs/database/automating-sql-caching-for-amazon-elasticache-and-amazon-rds/</a:t>
            </a:r>
            <a:endParaRPr lang="en-IN" sz="2400" dirty="0">
              <a:solidFill>
                <a:srgbClr val="FFFFFF"/>
              </a:solidFill>
            </a:endParaRPr>
          </a:p>
          <a:p>
            <a:pPr marL="0" indent="0">
              <a:buNone/>
            </a:pPr>
            <a:endParaRPr lang="en-IN" sz="2400" dirty="0">
              <a:solidFill>
                <a:srgbClr val="FFFFFF"/>
              </a:solidFill>
            </a:endParaRPr>
          </a:p>
          <a:p>
            <a:pPr marL="0" indent="0">
              <a:buNone/>
            </a:pPr>
            <a:r>
              <a:rPr lang="en-IN" sz="2400" dirty="0">
                <a:solidFill>
                  <a:srgbClr val="FFFFFF"/>
                </a:solidFill>
                <a:hlinkClick r:id="rId3"/>
              </a:rPr>
              <a:t>https://aws.amazon.com/elasticache/redis/</a:t>
            </a:r>
            <a:endParaRPr lang="en-IN" sz="2400" dirty="0">
              <a:solidFill>
                <a:srgbClr val="FFFFFF"/>
              </a:solidFill>
            </a:endParaRPr>
          </a:p>
          <a:p>
            <a:pPr marL="0" indent="0">
              <a:buNone/>
            </a:pPr>
            <a:endParaRPr lang="en-IN" sz="2400" dirty="0">
              <a:solidFill>
                <a:srgbClr val="FFFFFF"/>
              </a:solidFill>
            </a:endParaRPr>
          </a:p>
          <a:p>
            <a:pPr marL="0" indent="0">
              <a:buNone/>
            </a:pPr>
            <a:endParaRPr lang="en-IN" sz="2400" dirty="0">
              <a:solidFill>
                <a:srgbClr val="FFFFFF"/>
              </a:solidFill>
            </a:endParaRPr>
          </a:p>
          <a:p>
            <a:pPr marL="0" indent="0">
              <a:buNone/>
            </a:pPr>
            <a:r>
              <a:rPr lang="en-IN" sz="2400" dirty="0">
                <a:solidFill>
                  <a:srgbClr val="FFFFFF"/>
                </a:solidFill>
              </a:rPr>
              <a:t>Refer here for connecting to Memcached</a:t>
            </a:r>
          </a:p>
          <a:p>
            <a:pPr marL="0" indent="0">
              <a:buNone/>
            </a:pPr>
            <a:r>
              <a:rPr lang="en-IN" sz="2400" dirty="0">
                <a:solidFill>
                  <a:srgbClr val="FFFFFF"/>
                </a:solidFill>
                <a:hlinkClick r:id="rId4"/>
              </a:rPr>
              <a:t>https://docs.aws.amazon.com/AmazonElastiCache/latest/mem-ug/nodes-connecting.html</a:t>
            </a:r>
            <a:endParaRPr lang="en-IN" sz="2400" dirty="0">
              <a:solidFill>
                <a:srgbClr val="FFFFFF"/>
              </a:solidFill>
            </a:endParaRPr>
          </a:p>
          <a:p>
            <a:pPr marL="0" indent="0">
              <a:buNone/>
            </a:pPr>
            <a:endParaRPr lang="en-IN" sz="2400" dirty="0">
              <a:solidFill>
                <a:srgbClr val="FFFFFF"/>
              </a:solidFill>
            </a:endParaRPr>
          </a:p>
          <a:p>
            <a:pPr marL="0" indent="0">
              <a:buNone/>
            </a:pPr>
            <a:endParaRPr lang="en-IN" sz="2400" dirty="0">
              <a:solidFill>
                <a:srgbClr val="FFFFFF"/>
              </a:solidFill>
            </a:endParaRPr>
          </a:p>
          <a:p>
            <a:pPr marL="0" indent="0">
              <a:buNone/>
            </a:pPr>
            <a:endParaRPr lang="en-IN" sz="2400" dirty="0">
              <a:solidFill>
                <a:srgbClr val="FFFFFF"/>
              </a:solidFill>
            </a:endParaRPr>
          </a:p>
          <a:p>
            <a:pPr marL="0" indent="0">
              <a:buNone/>
            </a:pPr>
            <a:endParaRPr lang="en-IN" sz="2400" dirty="0">
              <a:solidFill>
                <a:srgbClr val="FFFFFF"/>
              </a:solidFill>
            </a:endParaRPr>
          </a:p>
        </p:txBody>
      </p:sp>
    </p:spTree>
    <p:extLst>
      <p:ext uri="{BB962C8B-B14F-4D97-AF65-F5344CB8AC3E}">
        <p14:creationId xmlns:p14="http://schemas.microsoft.com/office/powerpoint/2010/main" val="4274401563"/>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3844EF-E6E1-4635-AE2C-0F0714D7B9FB}"/>
              </a:ext>
            </a:extLst>
          </p:cNvPr>
          <p:cNvSpPr>
            <a:spLocks noGrp="1"/>
          </p:cNvSpPr>
          <p:nvPr>
            <p:ph type="title"/>
          </p:nvPr>
        </p:nvSpPr>
        <p:spPr>
          <a:xfrm>
            <a:off x="960120" y="434101"/>
            <a:ext cx="9552448" cy="1232750"/>
          </a:xfrm>
        </p:spPr>
        <p:txBody>
          <a:bodyPr anchor="b">
            <a:normAutofit/>
          </a:bodyPr>
          <a:lstStyle/>
          <a:p>
            <a:r>
              <a:rPr lang="en-IN" b="1">
                <a:solidFill>
                  <a:schemeClr val="bg1"/>
                </a:solidFill>
              </a:rPr>
              <a:t>Redis Data types</a:t>
            </a:r>
            <a:endParaRPr lang="en-IN">
              <a:solidFill>
                <a:schemeClr val="bg1"/>
              </a:solidFill>
            </a:endParaRPr>
          </a:p>
        </p:txBody>
      </p:sp>
      <p:cxnSp>
        <p:nvCxnSpPr>
          <p:cNvPr id="32" name="Straight Connector 31">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1062763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25" name="Content Placeholder 2">
            <a:extLst>
              <a:ext uri="{FF2B5EF4-FFF2-40B4-BE49-F238E27FC236}">
                <a16:creationId xmlns:a16="http://schemas.microsoft.com/office/drawing/2014/main" id="{51B5ECF0-70FA-41BD-B686-E301C2D69497}"/>
              </a:ext>
            </a:extLst>
          </p:cNvPr>
          <p:cNvSpPr>
            <a:spLocks noGrp="1"/>
          </p:cNvSpPr>
          <p:nvPr>
            <p:ph idx="1"/>
          </p:nvPr>
        </p:nvSpPr>
        <p:spPr>
          <a:xfrm>
            <a:off x="960119" y="2919937"/>
            <a:ext cx="6298810" cy="3341164"/>
          </a:xfrm>
        </p:spPr>
        <p:txBody>
          <a:bodyPr>
            <a:normAutofit/>
          </a:bodyPr>
          <a:lstStyle/>
          <a:p>
            <a:pPr marL="0" indent="0">
              <a:buNone/>
            </a:pPr>
            <a:r>
              <a:rPr lang="en-IN" sz="2400" b="1" dirty="0"/>
              <a:t>Redis supports few data types as given below:</a:t>
            </a:r>
          </a:p>
          <a:p>
            <a:r>
              <a:rPr lang="en-IN" sz="2400" dirty="0"/>
              <a:t>Strings</a:t>
            </a:r>
          </a:p>
          <a:p>
            <a:r>
              <a:rPr lang="en-IN" sz="2400" dirty="0"/>
              <a:t>Lists</a:t>
            </a:r>
          </a:p>
          <a:p>
            <a:r>
              <a:rPr lang="en-IN" sz="2400" dirty="0"/>
              <a:t>Sets</a:t>
            </a:r>
          </a:p>
          <a:p>
            <a:r>
              <a:rPr lang="en-IN" sz="2400" dirty="0"/>
              <a:t>Hashes</a:t>
            </a:r>
          </a:p>
          <a:p>
            <a:pPr marL="0" indent="0">
              <a:buNone/>
            </a:pPr>
            <a:endParaRPr lang="en-IN" sz="2400" dirty="0"/>
          </a:p>
        </p:txBody>
      </p:sp>
      <p:pic>
        <p:nvPicPr>
          <p:cNvPr id="7" name="Graphic 6" descr="Document">
            <a:extLst>
              <a:ext uri="{FF2B5EF4-FFF2-40B4-BE49-F238E27FC236}">
                <a16:creationId xmlns:a16="http://schemas.microsoft.com/office/drawing/2014/main" id="{075C451D-0B24-4129-8A86-57FCAFA01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2457" y="3013658"/>
            <a:ext cx="2762517" cy="2762517"/>
          </a:xfrm>
          <a:prstGeom prst="rect">
            <a:avLst/>
          </a:prstGeom>
        </p:spPr>
      </p:pic>
    </p:spTree>
    <p:extLst>
      <p:ext uri="{BB962C8B-B14F-4D97-AF65-F5344CB8AC3E}">
        <p14:creationId xmlns:p14="http://schemas.microsoft.com/office/powerpoint/2010/main" val="40924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F19E-348B-48D8-A77C-06AEDE5B766F}"/>
              </a:ext>
            </a:extLst>
          </p:cNvPr>
          <p:cNvSpPr>
            <a:spLocks noGrp="1"/>
          </p:cNvSpPr>
          <p:nvPr>
            <p:ph type="title"/>
          </p:nvPr>
        </p:nvSpPr>
        <p:spPr>
          <a:xfrm>
            <a:off x="838200" y="365125"/>
            <a:ext cx="4981734" cy="1212315"/>
          </a:xfrm>
        </p:spPr>
        <p:txBody>
          <a:bodyPr anchor="b">
            <a:normAutofit/>
          </a:bodyPr>
          <a:lstStyle/>
          <a:p>
            <a:r>
              <a:rPr lang="en-IN" sz="4000"/>
              <a:t>Amazon ElastiCache Engines</a:t>
            </a:r>
          </a:p>
        </p:txBody>
      </p:sp>
      <p:cxnSp>
        <p:nvCxnSpPr>
          <p:cNvPr id="1030" name="Straight Connector 72">
            <a:extLst>
              <a:ext uri="{FF2B5EF4-FFF2-40B4-BE49-F238E27FC236}">
                <a16:creationId xmlns:a16="http://schemas.microsoft.com/office/drawing/2014/main" id="{1A1687A6-FCCD-49CB-99E4-129D90A6A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08782" y="1701532"/>
            <a:ext cx="457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939AA5-1038-4A0B-8E8B-318073AD566F}"/>
              </a:ext>
            </a:extLst>
          </p:cNvPr>
          <p:cNvSpPr>
            <a:spLocks noGrp="1"/>
          </p:cNvSpPr>
          <p:nvPr>
            <p:ph idx="1"/>
          </p:nvPr>
        </p:nvSpPr>
        <p:spPr>
          <a:xfrm>
            <a:off x="838200" y="1863969"/>
            <a:ext cx="4981734" cy="4312994"/>
          </a:xfrm>
        </p:spPr>
        <p:txBody>
          <a:bodyPr>
            <a:normAutofit/>
          </a:bodyPr>
          <a:lstStyle/>
          <a:p>
            <a:pPr marL="0" indent="0">
              <a:buNone/>
            </a:pPr>
            <a:endParaRPr lang="en-IN" sz="2000" b="1"/>
          </a:p>
          <a:p>
            <a:pPr marL="0" indent="0">
              <a:buNone/>
            </a:pPr>
            <a:endParaRPr lang="en-IN" sz="2000" b="1"/>
          </a:p>
          <a:p>
            <a:pPr marL="0" indent="0">
              <a:buNone/>
            </a:pPr>
            <a:r>
              <a:rPr lang="en-IN" sz="2000" b="1"/>
              <a:t>Amazon ElastiCache for Redis:</a:t>
            </a:r>
          </a:p>
          <a:p>
            <a:pPr marL="0" indent="0">
              <a:buNone/>
            </a:pPr>
            <a:r>
              <a:rPr lang="en-IN" sz="2000"/>
              <a:t>	Manage and analyze fast moving data with a versatile in-memory data store.</a:t>
            </a:r>
          </a:p>
          <a:p>
            <a:pPr marL="0" indent="0">
              <a:buNone/>
            </a:pPr>
            <a:endParaRPr lang="en-IN" sz="2000"/>
          </a:p>
          <a:p>
            <a:endParaRPr lang="en-IN" sz="2000"/>
          </a:p>
          <a:p>
            <a:pPr marL="0" indent="0">
              <a:buNone/>
            </a:pPr>
            <a:r>
              <a:rPr lang="en-IN" sz="2000" b="1"/>
              <a:t>Amazon ElastiCache for Memcached:</a:t>
            </a:r>
            <a:br>
              <a:rPr lang="en-IN" sz="2000"/>
            </a:br>
            <a:r>
              <a:rPr lang="en-IN" sz="2000"/>
              <a:t>	Build a scalable Caching Tier for data-intensive apps. </a:t>
            </a:r>
          </a:p>
          <a:p>
            <a:endParaRPr lang="en-IN" sz="2000"/>
          </a:p>
        </p:txBody>
      </p:sp>
      <p:sp>
        <p:nvSpPr>
          <p:cNvPr id="1031" name="Rectangle 74">
            <a:extLst>
              <a:ext uri="{FF2B5EF4-FFF2-40B4-BE49-F238E27FC236}">
                <a16:creationId xmlns:a16="http://schemas.microsoft.com/office/drawing/2014/main" id="{5FD1953D-C7CA-46CA-93DC-1DBF145A0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76">
            <a:extLst>
              <a:ext uri="{FF2B5EF4-FFF2-40B4-BE49-F238E27FC236}">
                <a16:creationId xmlns:a16="http://schemas.microsoft.com/office/drawing/2014/main" id="{364A263C-0EE8-4268-A7EB-106E31732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0677" y="485775"/>
            <a:ext cx="2203222" cy="28627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lastiCache for Redis">
            <a:extLst>
              <a:ext uri="{FF2B5EF4-FFF2-40B4-BE49-F238E27FC236}">
                <a16:creationId xmlns:a16="http://schemas.microsoft.com/office/drawing/2014/main" id="{EB5E7D03-5ECD-46E0-8FA5-E6A098BB2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643" y="938201"/>
            <a:ext cx="1883664" cy="195342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32E10D38-0BE1-487A-9249-977AFA4BE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46169" y="481264"/>
            <a:ext cx="2212848" cy="286730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901E780-018A-4FDE-88D0-70A8CA27F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1051" y="3509435"/>
            <a:ext cx="2212848" cy="2857076"/>
          </a:xfrm>
          <a:prstGeom prst="rect">
            <a:avLst/>
          </a:pr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7CC673C-4A24-4FEB-B0A6-4836B4BAE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3561" y="3511487"/>
            <a:ext cx="2783884" cy="28550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ElastiCache for Memcached">
            <a:extLst>
              <a:ext uri="{FF2B5EF4-FFF2-40B4-BE49-F238E27FC236}">
                <a16:creationId xmlns:a16="http://schemas.microsoft.com/office/drawing/2014/main" id="{84969890-46B6-49FD-8BA3-3EBCD1370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88" y="3671529"/>
            <a:ext cx="2442430" cy="2532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531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6A31-BE88-476A-9ABA-A27C2B52B1A4}"/>
              </a:ext>
            </a:extLst>
          </p:cNvPr>
          <p:cNvSpPr>
            <a:spLocks noGrp="1"/>
          </p:cNvSpPr>
          <p:nvPr>
            <p:ph type="title"/>
          </p:nvPr>
        </p:nvSpPr>
        <p:spPr>
          <a:xfrm>
            <a:off x="1136428" y="627564"/>
            <a:ext cx="7474172" cy="1325563"/>
          </a:xfrm>
        </p:spPr>
        <p:txBody>
          <a:bodyPr>
            <a:normAutofit/>
          </a:bodyPr>
          <a:lstStyle/>
          <a:p>
            <a:r>
              <a:rPr lang="en-IN"/>
              <a:t>Strings</a:t>
            </a:r>
          </a:p>
        </p:txBody>
      </p:sp>
      <p:sp>
        <p:nvSpPr>
          <p:cNvPr id="17" name="Content Placeholder 2">
            <a:extLst>
              <a:ext uri="{FF2B5EF4-FFF2-40B4-BE49-F238E27FC236}">
                <a16:creationId xmlns:a16="http://schemas.microsoft.com/office/drawing/2014/main" id="{639669CF-E663-4A7A-AE26-7E21768A7FB4}"/>
              </a:ext>
            </a:extLst>
          </p:cNvPr>
          <p:cNvSpPr>
            <a:spLocks noGrp="1"/>
          </p:cNvSpPr>
          <p:nvPr>
            <p:ph idx="1"/>
          </p:nvPr>
        </p:nvSpPr>
        <p:spPr>
          <a:xfrm>
            <a:off x="1136429" y="2278173"/>
            <a:ext cx="6467867" cy="3450613"/>
          </a:xfrm>
        </p:spPr>
        <p:txBody>
          <a:bodyPr anchor="ctr">
            <a:normAutofit/>
          </a:bodyPr>
          <a:lstStyle/>
          <a:p>
            <a:pPr marL="0" indent="0">
              <a:buNone/>
            </a:pPr>
            <a:r>
              <a:rPr lang="en-IN" sz="1300"/>
              <a:t>Strings are the most basic kind of Redis value. Redis Strings are binary safe, this means that a Redis string can contain any kind of data, for instance a JPEG image or a serialized Ruby object.</a:t>
            </a:r>
          </a:p>
          <a:p>
            <a:r>
              <a:rPr lang="en-IN" sz="1300"/>
              <a:t>A String value can be at max 512 Megabytes in length.</a:t>
            </a:r>
          </a:p>
          <a:p>
            <a:r>
              <a:rPr lang="en-IN" sz="1300"/>
              <a:t>You can do a number of interesting things using strings in Redis, for instance you can:</a:t>
            </a:r>
          </a:p>
          <a:p>
            <a:r>
              <a:rPr lang="en-IN" sz="1300"/>
              <a:t>Use Strings as atomic counters using commands in the INCR family: </a:t>
            </a:r>
            <a:r>
              <a:rPr lang="en-IN" sz="1300">
                <a:hlinkClick r:id="rId2"/>
              </a:rPr>
              <a:t>INCR</a:t>
            </a:r>
            <a:r>
              <a:rPr lang="en-IN" sz="1300"/>
              <a:t>, </a:t>
            </a:r>
            <a:r>
              <a:rPr lang="en-IN" sz="1300">
                <a:hlinkClick r:id="rId3"/>
              </a:rPr>
              <a:t>DECR</a:t>
            </a:r>
            <a:r>
              <a:rPr lang="en-IN" sz="1300"/>
              <a:t>, </a:t>
            </a:r>
            <a:r>
              <a:rPr lang="en-IN" sz="1300">
                <a:hlinkClick r:id="rId4"/>
              </a:rPr>
              <a:t>INCRBY</a:t>
            </a:r>
            <a:r>
              <a:rPr lang="en-IN" sz="1300"/>
              <a:t>.</a:t>
            </a:r>
          </a:p>
          <a:p>
            <a:r>
              <a:rPr lang="en-IN" sz="1300"/>
              <a:t>Append to strings with the </a:t>
            </a:r>
            <a:r>
              <a:rPr lang="en-IN" sz="1300">
                <a:hlinkClick r:id="rId5"/>
              </a:rPr>
              <a:t>APPEND</a:t>
            </a:r>
            <a:r>
              <a:rPr lang="en-IN" sz="1300"/>
              <a:t> command.</a:t>
            </a:r>
          </a:p>
          <a:p>
            <a:r>
              <a:rPr lang="en-IN" sz="1300"/>
              <a:t>Use Strings as a random access vectors with </a:t>
            </a:r>
            <a:r>
              <a:rPr lang="en-IN" sz="1300">
                <a:hlinkClick r:id="rId6"/>
              </a:rPr>
              <a:t>GETRANGE</a:t>
            </a:r>
            <a:r>
              <a:rPr lang="en-IN" sz="1300"/>
              <a:t> and </a:t>
            </a:r>
            <a:r>
              <a:rPr lang="en-IN" sz="1300">
                <a:hlinkClick r:id="rId7"/>
              </a:rPr>
              <a:t>SETRANGE</a:t>
            </a:r>
            <a:r>
              <a:rPr lang="en-IN" sz="1300"/>
              <a:t>.</a:t>
            </a:r>
          </a:p>
          <a:p>
            <a:r>
              <a:rPr lang="en-IN" sz="1300"/>
              <a:t>Encode a lot of data in little space, or create a Redis backed Bloom Filter using </a:t>
            </a:r>
            <a:r>
              <a:rPr lang="en-IN" sz="1300">
                <a:hlinkClick r:id="rId8"/>
              </a:rPr>
              <a:t>GETBIT</a:t>
            </a:r>
            <a:r>
              <a:rPr lang="en-IN" sz="1300"/>
              <a:t> and </a:t>
            </a:r>
            <a:r>
              <a:rPr lang="en-IN" sz="1300">
                <a:hlinkClick r:id="rId9"/>
              </a:rPr>
              <a:t>SETBIT</a:t>
            </a:r>
            <a:r>
              <a:rPr lang="en-IN" sz="1300"/>
              <a:t>.</a:t>
            </a:r>
          </a:p>
          <a:p>
            <a:r>
              <a:rPr lang="en-IN" sz="1300"/>
              <a:t>Check all the </a:t>
            </a:r>
            <a:r>
              <a:rPr lang="en-IN" sz="1300">
                <a:hlinkClick r:id="rId10"/>
              </a:rPr>
              <a:t>available string commands</a:t>
            </a:r>
            <a:r>
              <a:rPr lang="en-IN" sz="1300"/>
              <a:t> for more information, or read the </a:t>
            </a:r>
            <a:r>
              <a:rPr lang="en-IN" sz="1300">
                <a:hlinkClick r:id="rId11"/>
              </a:rPr>
              <a:t>introduction to Redis data types</a:t>
            </a:r>
            <a:r>
              <a:rPr lang="en-IN" sz="1300"/>
              <a:t>.</a:t>
            </a:r>
          </a:p>
          <a:p>
            <a:pPr marL="0" indent="0">
              <a:buNone/>
            </a:pPr>
            <a:endParaRPr lang="en-IN" sz="1300"/>
          </a:p>
        </p:txBody>
      </p:sp>
      <p:sp>
        <p:nvSpPr>
          <p:cNvPr id="22" name="Rectangle 2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1277783F-94FB-4B89-8BBE-B1294F12494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23525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25F1-371C-4C1D-9B0D-68FBD2D470DA}"/>
              </a:ext>
            </a:extLst>
          </p:cNvPr>
          <p:cNvSpPr>
            <a:spLocks noGrp="1"/>
          </p:cNvSpPr>
          <p:nvPr>
            <p:ph type="title"/>
          </p:nvPr>
        </p:nvSpPr>
        <p:spPr>
          <a:xfrm>
            <a:off x="1136428" y="627564"/>
            <a:ext cx="7474172" cy="1325563"/>
          </a:xfrm>
        </p:spPr>
        <p:txBody>
          <a:bodyPr>
            <a:normAutofit/>
          </a:bodyPr>
          <a:lstStyle/>
          <a:p>
            <a:r>
              <a:rPr lang="en-IN" dirty="0"/>
              <a:t>Lists</a:t>
            </a:r>
          </a:p>
        </p:txBody>
      </p:sp>
      <p:sp>
        <p:nvSpPr>
          <p:cNvPr id="3" name="Content Placeholder 2">
            <a:extLst>
              <a:ext uri="{FF2B5EF4-FFF2-40B4-BE49-F238E27FC236}">
                <a16:creationId xmlns:a16="http://schemas.microsoft.com/office/drawing/2014/main" id="{A2A008FB-ABAA-42EB-AB79-0DB6C4365171}"/>
              </a:ext>
            </a:extLst>
          </p:cNvPr>
          <p:cNvSpPr>
            <a:spLocks noGrp="1"/>
          </p:cNvSpPr>
          <p:nvPr>
            <p:ph idx="1"/>
          </p:nvPr>
        </p:nvSpPr>
        <p:spPr>
          <a:xfrm>
            <a:off x="1136429" y="2278173"/>
            <a:ext cx="6467867" cy="3450613"/>
          </a:xfrm>
        </p:spPr>
        <p:txBody>
          <a:bodyPr anchor="ctr">
            <a:normAutofit/>
          </a:bodyPr>
          <a:lstStyle/>
          <a:p>
            <a:pPr marL="0" indent="0">
              <a:buNone/>
            </a:pPr>
            <a:r>
              <a:rPr lang="en-IN" sz="1900" dirty="0"/>
              <a:t>	Redis Lists are simply lists of strings, sorted by insertion order. It is possible to add elements to a Redis List pushing new elements on the head (on the left) or on the tail (on the right) of the list.</a:t>
            </a:r>
          </a:p>
          <a:p>
            <a:pPr marL="0" indent="0">
              <a:buNone/>
            </a:pPr>
            <a:r>
              <a:rPr lang="en-IN" sz="1900" dirty="0"/>
              <a:t>	The LPUSH command inserts a new element on the head, while RPUSH inserts a new element on the tail. A new list is created when one of this operations is performed against an empty key. Similarly the key is removed from the key space if a list operation will empty the list. These are very handy semantics since all the list commands will behave exactly like they were called with an empty list if called with a non-existing key as argument.</a:t>
            </a:r>
          </a:p>
          <a:p>
            <a:endParaRPr lang="en-IN" sz="19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9E5A2D3D-38A5-409B-8127-17286ADC9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169509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DD5EBF-86AF-4190-8B2F-54162730E94B}"/>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Example of list operations and resulting lists</a:t>
            </a:r>
          </a:p>
        </p:txBody>
      </p:sp>
      <p:sp>
        <p:nvSpPr>
          <p:cNvPr id="4" name="Rectangle 1">
            <a:extLst>
              <a:ext uri="{FF2B5EF4-FFF2-40B4-BE49-F238E27FC236}">
                <a16:creationId xmlns:a16="http://schemas.microsoft.com/office/drawing/2014/main" id="{9827330C-0E2F-4EFF-9626-B32D16C633CD}"/>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Menlo"/>
              </a:rPr>
              <a:t>LPUSH </a:t>
            </a:r>
            <a:r>
              <a:rPr kumimoji="0" lang="en-US" altLang="en-US" sz="2000" b="0" i="0" u="none" strike="noStrike" cap="none" normalizeH="0" baseline="0">
                <a:ln>
                  <a:noFill/>
                </a:ln>
                <a:solidFill>
                  <a:srgbClr val="000000"/>
                </a:solidFill>
                <a:effectLst/>
                <a:latin typeface="Menlo"/>
              </a:rPr>
              <a:t>mylist</a:t>
            </a:r>
            <a:r>
              <a:rPr kumimoji="0" lang="en-US" altLang="en-US" sz="2000" b="0" i="0" u="none" strike="noStrike" cap="none" normalizeH="0" baseline="0" dirty="0">
                <a:ln>
                  <a:noFill/>
                </a:ln>
                <a:solidFill>
                  <a:srgbClr val="000000"/>
                </a:solidFill>
                <a:effectLst/>
                <a:latin typeface="Menlo"/>
              </a:rPr>
              <a:t> a  # now the list is "a" </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Menlo"/>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Menlo"/>
              </a:rPr>
              <a:t>LPUSH </a:t>
            </a:r>
            <a:r>
              <a:rPr kumimoji="0" lang="en-US" altLang="en-US" sz="2000" b="0" i="0" u="none" strike="noStrike" cap="none" normalizeH="0" baseline="0">
                <a:ln>
                  <a:noFill/>
                </a:ln>
                <a:solidFill>
                  <a:srgbClr val="000000"/>
                </a:solidFill>
                <a:effectLst/>
                <a:latin typeface="Menlo"/>
              </a:rPr>
              <a:t>mylist</a:t>
            </a:r>
            <a:r>
              <a:rPr kumimoji="0" lang="en-US" altLang="en-US" sz="2000" b="0" i="0" u="none" strike="noStrike" cap="none" normalizeH="0" baseline="0" dirty="0">
                <a:ln>
                  <a:noFill/>
                </a:ln>
                <a:solidFill>
                  <a:srgbClr val="000000"/>
                </a:solidFill>
                <a:effectLst/>
                <a:latin typeface="Menlo"/>
              </a:rPr>
              <a:t> b # now the list is "</a:t>
            </a:r>
            <a:r>
              <a:rPr kumimoji="0" lang="en-US" altLang="en-US" sz="2000" b="0" i="0" u="none" strike="noStrike" cap="none" normalizeH="0" baseline="0">
                <a:ln>
                  <a:noFill/>
                </a:ln>
                <a:solidFill>
                  <a:srgbClr val="000000"/>
                </a:solidFill>
                <a:effectLst/>
                <a:latin typeface="Menlo"/>
              </a:rPr>
              <a:t>b","a</a:t>
            </a:r>
            <a:r>
              <a:rPr kumimoji="0" lang="en-US" altLang="en-US" sz="2000" b="0" i="0" u="none" strike="noStrike" cap="none" normalizeH="0" baseline="0" dirty="0">
                <a:ln>
                  <a:noFill/>
                </a:ln>
                <a:solidFill>
                  <a:srgbClr val="000000"/>
                </a:solidFill>
                <a:effectLst/>
                <a:latin typeface="Menlo"/>
              </a:rPr>
              <a:t>" </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Menlo"/>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Menlo"/>
              </a:rPr>
              <a:t>RPUSH </a:t>
            </a:r>
            <a:r>
              <a:rPr kumimoji="0" lang="en-US" altLang="en-US" sz="2000" b="0" i="0" u="none" strike="noStrike" cap="none" normalizeH="0" baseline="0">
                <a:ln>
                  <a:noFill/>
                </a:ln>
                <a:solidFill>
                  <a:srgbClr val="000000"/>
                </a:solidFill>
                <a:effectLst/>
                <a:latin typeface="Menlo"/>
              </a:rPr>
              <a:t>mylist</a:t>
            </a:r>
            <a:r>
              <a:rPr kumimoji="0" lang="en-US" altLang="en-US" sz="2000" b="0" i="0" u="none" strike="noStrike" cap="none" normalizeH="0" baseline="0" dirty="0">
                <a:ln>
                  <a:noFill/>
                </a:ln>
                <a:solidFill>
                  <a:srgbClr val="000000"/>
                </a:solidFill>
                <a:effectLst/>
                <a:latin typeface="Menlo"/>
              </a:rPr>
              <a:t> c # now the list is "</a:t>
            </a:r>
            <a:r>
              <a:rPr kumimoji="0" lang="en-US" altLang="en-US" sz="2000" b="0" i="0" u="none" strike="noStrike" cap="none" normalizeH="0" baseline="0">
                <a:ln>
                  <a:noFill/>
                </a:ln>
                <a:solidFill>
                  <a:srgbClr val="000000"/>
                </a:solidFill>
                <a:effectLst/>
                <a:latin typeface="Menlo"/>
              </a:rPr>
              <a:t>b","a","c</a:t>
            </a:r>
            <a:r>
              <a:rPr kumimoji="0" lang="en-US" altLang="en-US" sz="2000" b="0" i="0" u="none" strike="noStrike" cap="none" normalizeH="0" baseline="0" dirty="0">
                <a:ln>
                  <a:noFill/>
                </a:ln>
                <a:solidFill>
                  <a:srgbClr val="000000"/>
                </a:solidFill>
                <a:effectLst/>
                <a:latin typeface="Menlo"/>
              </a:rPr>
              <a:t>" (RPUSH was used this time)</a:t>
            </a:r>
            <a:r>
              <a:rPr kumimoji="0" lang="en-US" altLang="en-US" sz="2000" b="0" i="0" u="none" strike="noStrike" cap="none" normalizeH="0" baseline="0" dirty="0">
                <a:ln>
                  <a:noFill/>
                </a:ln>
                <a:solidFill>
                  <a:srgbClr val="000000"/>
                </a:solidFill>
                <a:effectLst/>
              </a:rPr>
              <a:t> </a:t>
            </a: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34528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2F7D13-218D-4623-A47E-E95CBE4EBFC6}"/>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Sets</a:t>
            </a:r>
          </a:p>
        </p:txBody>
      </p:sp>
      <p:sp>
        <p:nvSpPr>
          <p:cNvPr id="3" name="Content Placeholder 2">
            <a:extLst>
              <a:ext uri="{FF2B5EF4-FFF2-40B4-BE49-F238E27FC236}">
                <a16:creationId xmlns:a16="http://schemas.microsoft.com/office/drawing/2014/main" id="{2FF4BBFC-2942-495C-AE0E-C975DDFD903D}"/>
              </a:ext>
            </a:extLst>
          </p:cNvPr>
          <p:cNvSpPr>
            <a:spLocks noGrp="1"/>
          </p:cNvSpPr>
          <p:nvPr>
            <p:ph idx="1"/>
          </p:nvPr>
        </p:nvSpPr>
        <p:spPr>
          <a:xfrm>
            <a:off x="1179226" y="3092970"/>
            <a:ext cx="9833548" cy="2693976"/>
          </a:xfrm>
        </p:spPr>
        <p:txBody>
          <a:bodyPr>
            <a:normAutofit/>
          </a:bodyPr>
          <a:lstStyle/>
          <a:p>
            <a:r>
              <a:rPr lang="en-IN" sz="2000" dirty="0">
                <a:solidFill>
                  <a:srgbClr val="000000"/>
                </a:solidFill>
              </a:rPr>
              <a:t>Redis Sets are an unordered collection of Strings. It is possible to add, remove, and test for existence of members in O(1) (constant time regardless of the number of elements contained inside the Set).</a:t>
            </a:r>
          </a:p>
          <a:p>
            <a:r>
              <a:rPr lang="en-IN" sz="2000" dirty="0">
                <a:solidFill>
                  <a:srgbClr val="000000"/>
                </a:solidFill>
              </a:rPr>
              <a:t>Redis Sets have the desirable property of not allowing repeated members. Adding the same element multiple times will result in a set having a single copy of this element. Practically speaking this means that adding a member does not require a </a:t>
            </a:r>
            <a:r>
              <a:rPr lang="en-IN" sz="2000" i="1" dirty="0">
                <a:solidFill>
                  <a:srgbClr val="000000"/>
                </a:solidFill>
              </a:rPr>
              <a:t>check if exists then add</a:t>
            </a:r>
            <a:r>
              <a:rPr lang="en-IN" sz="2000" dirty="0">
                <a:solidFill>
                  <a:srgbClr val="000000"/>
                </a:solidFill>
              </a:rPr>
              <a:t> operation.</a:t>
            </a:r>
          </a:p>
          <a:p>
            <a:endParaRPr lang="en-IN" sz="2000" dirty="0">
              <a:solidFill>
                <a:srgbClr val="000000"/>
              </a:solidFill>
            </a:endParaRPr>
          </a:p>
        </p:txBody>
      </p:sp>
    </p:spTree>
    <p:extLst>
      <p:ext uri="{BB962C8B-B14F-4D97-AF65-F5344CB8AC3E}">
        <p14:creationId xmlns:p14="http://schemas.microsoft.com/office/powerpoint/2010/main" val="1938752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95C756A-1651-4E91-8FDF-3AA073A84DE8}"/>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Hashes</a:t>
            </a:r>
          </a:p>
        </p:txBody>
      </p:sp>
      <p:sp>
        <p:nvSpPr>
          <p:cNvPr id="3" name="Content Placeholder 2">
            <a:extLst>
              <a:ext uri="{FF2B5EF4-FFF2-40B4-BE49-F238E27FC236}">
                <a16:creationId xmlns:a16="http://schemas.microsoft.com/office/drawing/2014/main" id="{A2BD7EE4-A445-4B31-88C7-A3E67414B7EF}"/>
              </a:ext>
            </a:extLst>
          </p:cNvPr>
          <p:cNvSpPr>
            <a:spLocks noGrp="1"/>
          </p:cNvSpPr>
          <p:nvPr>
            <p:ph idx="1"/>
          </p:nvPr>
        </p:nvSpPr>
        <p:spPr>
          <a:xfrm>
            <a:off x="1179226" y="3092970"/>
            <a:ext cx="9833548" cy="2693976"/>
          </a:xfrm>
        </p:spPr>
        <p:txBody>
          <a:bodyPr>
            <a:noAutofit/>
          </a:bodyPr>
          <a:lstStyle/>
          <a:p>
            <a:pPr marL="0" indent="0">
              <a:buNone/>
            </a:pPr>
            <a:r>
              <a:rPr lang="en-IN" sz="1800" dirty="0">
                <a:solidFill>
                  <a:srgbClr val="000000"/>
                </a:solidFill>
              </a:rPr>
              <a:t>Redis Hashes are maps between string fields and string values, so they are the perfect data type to represent objects </a:t>
            </a:r>
          </a:p>
          <a:p>
            <a:pPr marL="0" indent="0">
              <a:buNone/>
            </a:pPr>
            <a:endParaRPr lang="en-IN" sz="1800" dirty="0">
              <a:solidFill>
                <a:srgbClr val="000000"/>
              </a:solidFill>
            </a:endParaRPr>
          </a:p>
          <a:p>
            <a:pPr marL="0" indent="0">
              <a:buNone/>
            </a:pPr>
            <a:r>
              <a:rPr lang="en-IN" sz="1800" dirty="0">
                <a:solidFill>
                  <a:srgbClr val="000000"/>
                </a:solidFill>
              </a:rPr>
              <a:t>(e.g. A User with a number of fields like name, surname, age, and so forth):</a:t>
            </a:r>
          </a:p>
          <a:p>
            <a:pPr marL="0" indent="0">
              <a:buNone/>
            </a:pPr>
            <a:endParaRPr lang="en-IN" sz="1800" dirty="0">
              <a:solidFill>
                <a:srgbClr val="000000"/>
              </a:solidFill>
            </a:endParaRPr>
          </a:p>
          <a:p>
            <a:pPr marL="0" indent="0">
              <a:buNone/>
            </a:pPr>
            <a:r>
              <a:rPr lang="en-US" altLang="en-US" sz="1800" dirty="0">
                <a:solidFill>
                  <a:srgbClr val="000000"/>
                </a:solidFill>
                <a:latin typeface="Menlo"/>
                <a:cs typeface="Courier New" panose="02070309020205020404" pitchFamily="49" charset="0"/>
              </a:rPr>
              <a:t>@cli </a:t>
            </a:r>
          </a:p>
          <a:p>
            <a:pPr marL="0" indent="0">
              <a:buNone/>
            </a:pPr>
            <a:r>
              <a:rPr lang="en-US" altLang="en-US" sz="1800" dirty="0">
                <a:solidFill>
                  <a:srgbClr val="000000"/>
                </a:solidFill>
                <a:latin typeface="Menlo"/>
                <a:cs typeface="Courier New" panose="02070309020205020404" pitchFamily="49" charset="0"/>
              </a:rPr>
              <a:t>HMSET user:1000 username </a:t>
            </a:r>
            <a:r>
              <a:rPr lang="en-US" altLang="en-US" sz="1800" dirty="0" err="1">
                <a:solidFill>
                  <a:srgbClr val="000000"/>
                </a:solidFill>
                <a:latin typeface="Menlo"/>
                <a:cs typeface="Courier New" panose="02070309020205020404" pitchFamily="49" charset="0"/>
              </a:rPr>
              <a:t>antirez</a:t>
            </a:r>
            <a:r>
              <a:rPr lang="en-US" altLang="en-US" sz="1800" dirty="0">
                <a:solidFill>
                  <a:srgbClr val="000000"/>
                </a:solidFill>
                <a:latin typeface="Menlo"/>
                <a:cs typeface="Courier New" panose="02070309020205020404" pitchFamily="49" charset="0"/>
              </a:rPr>
              <a:t> password P1pp0 age 34 </a:t>
            </a:r>
          </a:p>
          <a:p>
            <a:pPr marL="0" indent="0">
              <a:buNone/>
            </a:pPr>
            <a:r>
              <a:rPr lang="en-US" altLang="en-US" sz="1800" dirty="0">
                <a:solidFill>
                  <a:srgbClr val="000000"/>
                </a:solidFill>
                <a:latin typeface="Menlo"/>
                <a:cs typeface="Courier New" panose="02070309020205020404" pitchFamily="49" charset="0"/>
              </a:rPr>
              <a:t>HGETALL user:1000 </a:t>
            </a:r>
          </a:p>
          <a:p>
            <a:pPr marL="0" indent="0">
              <a:buNone/>
            </a:pPr>
            <a:r>
              <a:rPr lang="en-US" altLang="en-US" sz="1800" dirty="0">
                <a:solidFill>
                  <a:srgbClr val="000000"/>
                </a:solidFill>
                <a:latin typeface="Menlo"/>
                <a:cs typeface="Courier New" panose="02070309020205020404" pitchFamily="49" charset="0"/>
              </a:rPr>
              <a:t>HSET user:1000 </a:t>
            </a:r>
          </a:p>
          <a:p>
            <a:pPr marL="0" indent="0">
              <a:buNone/>
            </a:pPr>
            <a:r>
              <a:rPr lang="en-US" altLang="en-US" sz="1800" dirty="0">
                <a:solidFill>
                  <a:srgbClr val="000000"/>
                </a:solidFill>
                <a:latin typeface="Menlo"/>
                <a:cs typeface="Courier New" panose="02070309020205020404" pitchFamily="49" charset="0"/>
              </a:rPr>
              <a:t>password 12345 HGETALL user:1000</a:t>
            </a:r>
            <a:endParaRPr lang="en-IN" sz="1800" dirty="0">
              <a:solidFill>
                <a:srgbClr val="000000"/>
              </a:solidFill>
            </a:endParaRPr>
          </a:p>
        </p:txBody>
      </p:sp>
      <p:sp>
        <p:nvSpPr>
          <p:cNvPr id="5" name="Rectangle 2">
            <a:extLst>
              <a:ext uri="{FF2B5EF4-FFF2-40B4-BE49-F238E27FC236}">
                <a16:creationId xmlns:a16="http://schemas.microsoft.com/office/drawing/2014/main" id="{1A90F014-C4A5-4AFE-8936-26D344AE72DC}"/>
              </a:ext>
            </a:extLst>
          </p:cNvPr>
          <p:cNvSpPr>
            <a:spLocks noChangeArrowheads="1"/>
          </p:cNvSpPr>
          <p:nvPr/>
        </p:nvSpPr>
        <p:spPr bwMode="auto">
          <a:xfrm>
            <a:off x="0" y="54221"/>
            <a:ext cx="32060" cy="348757"/>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7480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662696-AD44-47B0-9E33-B95F27299E08}"/>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Redis CLI</a:t>
            </a:r>
          </a:p>
        </p:txBody>
      </p:sp>
      <p:sp>
        <p:nvSpPr>
          <p:cNvPr id="5" name="Rectangle 2">
            <a:extLst>
              <a:ext uri="{FF2B5EF4-FFF2-40B4-BE49-F238E27FC236}">
                <a16:creationId xmlns:a16="http://schemas.microsoft.com/office/drawing/2014/main" id="{2CEB8F79-C336-4B8B-81D9-14B2A0CFBE51}"/>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lang="en-US" altLang="en-US" sz="2000" dirty="0">
                <a:solidFill>
                  <a:srgbClr val="000000"/>
                </a:solidFill>
                <a:latin typeface="Menlo"/>
              </a:rPr>
              <a:t>R</a:t>
            </a:r>
            <a:r>
              <a:rPr kumimoji="0" lang="en-US" altLang="en-US" sz="2000" b="0" i="0" u="none" strike="noStrike" cap="none" normalizeH="0" baseline="0" dirty="0">
                <a:ln>
                  <a:noFill/>
                </a:ln>
                <a:solidFill>
                  <a:srgbClr val="000000"/>
                </a:solidFill>
                <a:effectLst/>
                <a:latin typeface="Menlo"/>
              </a:rPr>
              <a:t>edis-cli</a:t>
            </a:r>
            <a:r>
              <a:rPr kumimoji="0" lang="en-US" altLang="en-US" sz="2000" b="0" i="0" u="none" strike="noStrike" cap="none" normalizeH="0" baseline="0" dirty="0">
                <a:ln>
                  <a:noFill/>
                </a:ln>
                <a:solidFill>
                  <a:srgbClr val="000000"/>
                </a:solidFill>
                <a:effectLst/>
                <a:latin typeface="Open Sans"/>
              </a:rPr>
              <a:t> is the Redis command line interface, a simple program that allows to send commands to Redis, and read the replies sent by the server, directly from the terminal.</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Open Sans"/>
              </a:rPr>
              <a:t>It has two main modes:</a:t>
            </a:r>
            <a:r>
              <a:rPr kumimoji="0" lang="en-US" altLang="en-US" sz="2000" b="0" i="0" u="none" strike="noStrike" cap="none" normalizeH="0" baseline="0" dirty="0">
                <a:ln>
                  <a:noFill/>
                </a:ln>
                <a:solidFill>
                  <a:srgbClr val="000000"/>
                </a:solidFill>
                <a:effectLst/>
                <a:latin typeface="Open Sans"/>
              </a:rPr>
              <a:t> </a:t>
            </a:r>
          </a:p>
          <a:p>
            <a:pPr marL="0" marR="0" lvl="0" indent="0" defTabSz="914400" rtl="0" eaLnBrk="0" fontAlgn="base" latinLnBrk="0" hangingPunct="0">
              <a:spcBef>
                <a:spcPct val="0"/>
              </a:spcBef>
              <a:spcAft>
                <a:spcPts val="600"/>
              </a:spcAft>
              <a:buClrTx/>
              <a:buSzTx/>
              <a:buFontTx/>
              <a:buNone/>
              <a:tabLst/>
            </a:pPr>
            <a:r>
              <a:rPr lang="en-US" altLang="en-US" sz="2000" dirty="0">
                <a:solidFill>
                  <a:srgbClr val="000000"/>
                </a:solidFill>
                <a:latin typeface="Open Sans"/>
              </a:rPr>
              <a:t>A</a:t>
            </a:r>
            <a:r>
              <a:rPr kumimoji="0" lang="en-US" altLang="en-US" sz="2000" b="0" i="0" u="none" strike="noStrike" cap="none" normalizeH="0" baseline="0" dirty="0">
                <a:ln>
                  <a:noFill/>
                </a:ln>
                <a:solidFill>
                  <a:srgbClr val="000000"/>
                </a:solidFill>
                <a:effectLst/>
                <a:latin typeface="Open Sans"/>
              </a:rPr>
              <a:t>n interactive mode where there is a REPL (Read Eval Print Loop) where the user types commands and get replies</a:t>
            </a:r>
            <a:r>
              <a:rPr lang="en-US" altLang="en-US" sz="2000" dirty="0">
                <a:solidFill>
                  <a:srgbClr val="000000"/>
                </a:solidFill>
                <a:latin typeface="Open Sans"/>
              </a:rPr>
              <a:t>.</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Open Sans"/>
              </a:rPr>
              <a:t>Another mode where the command is sent as arguments of </a:t>
            </a:r>
            <a:r>
              <a:rPr kumimoji="0" lang="en-US" altLang="en-US" sz="2000" b="0" i="0" u="none" strike="noStrike" cap="none" normalizeH="0" baseline="0" dirty="0" err="1">
                <a:ln>
                  <a:noFill/>
                </a:ln>
                <a:solidFill>
                  <a:srgbClr val="000000"/>
                </a:solidFill>
                <a:effectLst/>
                <a:latin typeface="Menlo"/>
              </a:rPr>
              <a:t>redis</a:t>
            </a:r>
            <a:r>
              <a:rPr kumimoji="0" lang="en-US" altLang="en-US" sz="2000" b="0" i="0" u="none" strike="noStrike" cap="none" normalizeH="0" baseline="0" dirty="0">
                <a:ln>
                  <a:noFill/>
                </a:ln>
                <a:solidFill>
                  <a:srgbClr val="000000"/>
                </a:solidFill>
                <a:effectLst/>
                <a:latin typeface="Menlo"/>
              </a:rPr>
              <a:t>-cli</a:t>
            </a:r>
            <a:r>
              <a:rPr kumimoji="0" lang="en-US" altLang="en-US" sz="2000" b="0" i="0" u="none" strike="noStrike" cap="none" normalizeH="0" baseline="0" dirty="0">
                <a:ln>
                  <a:noFill/>
                </a:ln>
                <a:solidFill>
                  <a:srgbClr val="000000"/>
                </a:solidFill>
                <a:effectLst/>
                <a:latin typeface="Open Sans"/>
              </a:rPr>
              <a:t>, executed, and printed on the standard output.</a:t>
            </a: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00629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6FFDD86-67AD-4864-A44B-3C54F291C18A}"/>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Command line usage</a:t>
            </a:r>
            <a:endParaRPr lang="en-IN" sz="4000">
              <a:solidFill>
                <a:srgbClr val="FFFFFF"/>
              </a:solidFill>
            </a:endParaRPr>
          </a:p>
        </p:txBody>
      </p:sp>
      <p:sp>
        <p:nvSpPr>
          <p:cNvPr id="4" name="Rectangle 1">
            <a:extLst>
              <a:ext uri="{FF2B5EF4-FFF2-40B4-BE49-F238E27FC236}">
                <a16:creationId xmlns:a16="http://schemas.microsoft.com/office/drawing/2014/main" id="{18781D27-00CA-4D14-85C9-AF8AECA72227}"/>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0" compatLnSpc="1">
            <a:prstTxWarp prst="textNoShape">
              <a:avLst/>
            </a:prstTxWarp>
            <a:normAutofit fontScale="925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Open Sans"/>
              </a:rPr>
              <a:t>To just run a command and have its reply printed on the standard output is as simple as typing the command to execute as separated arguments of </a:t>
            </a:r>
            <a:r>
              <a:rPr kumimoji="0" lang="en-US" altLang="en-US" sz="2000" b="0" i="0" u="none" strike="noStrike" cap="none" normalizeH="0" baseline="0" dirty="0" err="1">
                <a:ln>
                  <a:noFill/>
                </a:ln>
                <a:solidFill>
                  <a:srgbClr val="000000"/>
                </a:solidFill>
                <a:effectLst/>
                <a:latin typeface="Menlo"/>
              </a:rPr>
              <a:t>redis</a:t>
            </a:r>
            <a:r>
              <a:rPr kumimoji="0" lang="en-US" altLang="en-US" sz="2000" b="0" i="0" u="none" strike="noStrike" cap="none" normalizeH="0" baseline="0" dirty="0">
                <a:ln>
                  <a:noFill/>
                </a:ln>
                <a:solidFill>
                  <a:srgbClr val="000000"/>
                </a:solidFill>
                <a:effectLst/>
                <a:latin typeface="Menlo"/>
              </a:rPr>
              <a:t>-cli</a:t>
            </a:r>
            <a:r>
              <a:rPr kumimoji="0" lang="en-US" altLang="en-US" sz="2000" b="0" i="0" u="none" strike="noStrike" cap="none" normalizeH="0" baseline="0" dirty="0">
                <a:ln>
                  <a:noFill/>
                </a:ln>
                <a:solidFill>
                  <a:srgbClr val="000000"/>
                </a:solidFill>
                <a:effectLst/>
                <a:latin typeface="Open Sans"/>
              </a:rPr>
              <a:t>:</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Menlo"/>
              <a:cs typeface="Courier New" panose="020703090202050204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redis</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-cli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incr</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mycounter</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(integer) 7 </a:t>
            </a:r>
            <a:endParaRPr kumimoji="0" lang="en-US" altLang="en-US" sz="2000" b="1"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Open Sans"/>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Open Sans"/>
              </a:rPr>
              <a:t>	The reply of the command is "7". Since Redis replies are typed (they can be strings, arrays, integers, NULL, errors and so forth), you see the type of the reply between brackets. However that would be not exactly a great idea when the output of </a:t>
            </a:r>
            <a:r>
              <a:rPr kumimoji="0" lang="en-US" altLang="en-US" sz="2000" b="0" i="0" u="none" strike="noStrike" cap="none" normalizeH="0" baseline="0" dirty="0" err="1">
                <a:ln>
                  <a:noFill/>
                </a:ln>
                <a:solidFill>
                  <a:srgbClr val="000000"/>
                </a:solidFill>
                <a:effectLst/>
                <a:latin typeface="Menlo"/>
              </a:rPr>
              <a:t>redis</a:t>
            </a:r>
            <a:r>
              <a:rPr kumimoji="0" lang="en-US" altLang="en-US" sz="2000" b="0" i="0" u="none" strike="noStrike" cap="none" normalizeH="0" baseline="0" dirty="0">
                <a:ln>
                  <a:noFill/>
                </a:ln>
                <a:solidFill>
                  <a:srgbClr val="000000"/>
                </a:solidFill>
                <a:effectLst/>
                <a:latin typeface="Menlo"/>
              </a:rPr>
              <a:t>-cli</a:t>
            </a:r>
            <a:r>
              <a:rPr kumimoji="0" lang="en-US" altLang="en-US" sz="2000" b="0" i="0" u="none" strike="noStrike" cap="none" normalizeH="0" baseline="0" dirty="0">
                <a:ln>
                  <a:noFill/>
                </a:ln>
                <a:solidFill>
                  <a:srgbClr val="000000"/>
                </a:solidFill>
                <a:effectLst/>
                <a:latin typeface="Open Sans"/>
              </a:rPr>
              <a:t> must be used as input of another command, or when we want to redirect it into a file.</a:t>
            </a: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31013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864829-7E82-4330-A859-3416FF1B58EF}"/>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Command Line Usage</a:t>
            </a:r>
          </a:p>
        </p:txBody>
      </p:sp>
      <p:sp>
        <p:nvSpPr>
          <p:cNvPr id="4" name="Rectangle 1">
            <a:extLst>
              <a:ext uri="{FF2B5EF4-FFF2-40B4-BE49-F238E27FC236}">
                <a16:creationId xmlns:a16="http://schemas.microsoft.com/office/drawing/2014/main" id="{30FD9498-D95D-4962-8B88-78B718139789}"/>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Open Sans"/>
              </a:rPr>
              <a:t>Actually </a:t>
            </a:r>
            <a:r>
              <a:rPr kumimoji="0" lang="en-US" altLang="en-US" sz="2000" b="0" i="0" u="none" strike="noStrike" cap="none" normalizeH="0" baseline="0" dirty="0" err="1">
                <a:ln>
                  <a:noFill/>
                </a:ln>
                <a:solidFill>
                  <a:srgbClr val="000000"/>
                </a:solidFill>
                <a:effectLst/>
                <a:latin typeface="Menlo"/>
              </a:rPr>
              <a:t>redis</a:t>
            </a:r>
            <a:r>
              <a:rPr kumimoji="0" lang="en-US" altLang="en-US" sz="2000" b="0" i="0" u="none" strike="noStrike" cap="none" normalizeH="0" baseline="0" dirty="0">
                <a:ln>
                  <a:noFill/>
                </a:ln>
                <a:solidFill>
                  <a:srgbClr val="000000"/>
                </a:solidFill>
                <a:effectLst/>
                <a:latin typeface="Menlo"/>
              </a:rPr>
              <a:t>-cli</a:t>
            </a:r>
            <a:r>
              <a:rPr kumimoji="0" lang="en-US" altLang="en-US" sz="2000" b="0" i="0" u="none" strike="noStrike" cap="none" normalizeH="0" baseline="0" dirty="0">
                <a:ln>
                  <a:noFill/>
                </a:ln>
                <a:solidFill>
                  <a:srgbClr val="000000"/>
                </a:solidFill>
                <a:effectLst/>
                <a:latin typeface="Open Sans"/>
              </a:rPr>
              <a:t> only shows additional information which improves readability for humans when it detects the standard output is a </a:t>
            </a:r>
            <a:r>
              <a:rPr kumimoji="0" lang="en-US" altLang="en-US" sz="2000" b="0" i="0" u="none" strike="noStrike" cap="none" normalizeH="0" baseline="0" dirty="0" err="1">
                <a:ln>
                  <a:noFill/>
                </a:ln>
                <a:solidFill>
                  <a:srgbClr val="000000"/>
                </a:solidFill>
                <a:effectLst/>
                <a:latin typeface="Open Sans"/>
              </a:rPr>
              <a:t>tty</a:t>
            </a:r>
            <a:r>
              <a:rPr kumimoji="0" lang="en-US" altLang="en-US" sz="2000" b="0" i="0" u="none" strike="noStrike" cap="none" normalizeH="0" baseline="0" dirty="0">
                <a:ln>
                  <a:noFill/>
                </a:ln>
                <a:solidFill>
                  <a:srgbClr val="000000"/>
                </a:solidFill>
                <a:effectLst/>
                <a:latin typeface="Open Sans"/>
              </a:rPr>
              <a:t> (a terminal basically). Otherwise it will auto-enable the </a:t>
            </a:r>
            <a:r>
              <a:rPr kumimoji="0" lang="en-US" altLang="en-US" sz="2000" b="0" i="1" u="none" strike="noStrike" cap="none" normalizeH="0" baseline="0" dirty="0">
                <a:ln>
                  <a:noFill/>
                </a:ln>
                <a:solidFill>
                  <a:srgbClr val="000000"/>
                </a:solidFill>
                <a:effectLst/>
                <a:latin typeface="Open Sans"/>
              </a:rPr>
              <a:t>raw output mode</a:t>
            </a:r>
            <a:r>
              <a:rPr kumimoji="0" lang="en-US" altLang="en-US" sz="2000" b="0" i="0" u="none" strike="noStrike" cap="none" normalizeH="0" baseline="0" dirty="0">
                <a:ln>
                  <a:noFill/>
                </a:ln>
                <a:solidFill>
                  <a:srgbClr val="000000"/>
                </a:solidFill>
                <a:effectLst/>
                <a:latin typeface="Open Sans"/>
              </a:rPr>
              <a:t>, like in the following example:</a:t>
            </a:r>
            <a:r>
              <a:rPr kumimoji="0" lang="en-US" altLang="en-US" sz="2000" b="0" i="0" u="none" strike="noStrike" cap="none" normalizeH="0" baseline="0" dirty="0">
                <a:ln>
                  <a:noFill/>
                </a:ln>
                <a:solidFill>
                  <a:srgbClr val="000000"/>
                </a:solidFill>
                <a:effectLst/>
              </a:rPr>
              <a:t> </a:t>
            </a:r>
          </a:p>
          <a:p>
            <a:pPr marL="0" marR="0" lvl="0" indent="0" algn="just" defTabSz="914400" rtl="0" eaLnBrk="0" fontAlgn="base" latinLnBrk="0" hangingPunct="0">
              <a:spcBef>
                <a:spcPct val="0"/>
              </a:spcBef>
              <a:spcAft>
                <a:spcPts val="600"/>
              </a:spcAft>
              <a:buClrTx/>
              <a:buSzTx/>
              <a:buFontTx/>
              <a:buNone/>
              <a:tabLst/>
            </a:pPr>
            <a:endParaRPr lang="en-US" altLang="en-US" sz="2000" dirty="0">
              <a:solidFill>
                <a:srgbClr val="000000"/>
              </a:solidFill>
              <a:latin typeface="Arial" panose="020B0604020202020204" pitchFamily="34" charset="0"/>
            </a:endParaRPr>
          </a:p>
          <a:p>
            <a:pPr marL="0" indent="0" algn="just">
              <a:spcAft>
                <a:spcPts val="600"/>
              </a:spcAft>
              <a:buNone/>
            </a:pPr>
            <a:r>
              <a:rPr lang="en-US" altLang="en-US" sz="2000" b="1" dirty="0">
                <a:solidFill>
                  <a:srgbClr val="333333"/>
                </a:solidFill>
                <a:latin typeface="Menlo"/>
                <a:cs typeface="Courier New" panose="02070309020205020404" pitchFamily="49" charset="0"/>
              </a:rPr>
              <a:t>$ </a:t>
            </a:r>
            <a:r>
              <a:rPr lang="en-US" altLang="en-US" sz="2000" b="1" dirty="0" err="1">
                <a:solidFill>
                  <a:srgbClr val="333333"/>
                </a:solidFill>
                <a:latin typeface="Menlo"/>
                <a:cs typeface="Courier New" panose="02070309020205020404" pitchFamily="49" charset="0"/>
              </a:rPr>
              <a:t>redis</a:t>
            </a:r>
            <a:r>
              <a:rPr lang="en-US" altLang="en-US" sz="2000" b="1" dirty="0">
                <a:solidFill>
                  <a:srgbClr val="333333"/>
                </a:solidFill>
                <a:latin typeface="Menlo"/>
                <a:cs typeface="Courier New" panose="02070309020205020404" pitchFamily="49" charset="0"/>
              </a:rPr>
              <a:t>-cli </a:t>
            </a:r>
            <a:r>
              <a:rPr lang="en-US" altLang="en-US" sz="2000" b="1" dirty="0" err="1">
                <a:solidFill>
                  <a:srgbClr val="333333"/>
                </a:solidFill>
                <a:latin typeface="Menlo"/>
                <a:cs typeface="Courier New" panose="02070309020205020404" pitchFamily="49" charset="0"/>
              </a:rPr>
              <a:t>incr</a:t>
            </a:r>
            <a:r>
              <a:rPr lang="en-US" altLang="en-US" sz="2000" b="1" dirty="0">
                <a:solidFill>
                  <a:srgbClr val="333333"/>
                </a:solidFill>
                <a:latin typeface="Menlo"/>
                <a:cs typeface="Courier New" panose="02070309020205020404" pitchFamily="49" charset="0"/>
              </a:rPr>
              <a:t> </a:t>
            </a:r>
            <a:r>
              <a:rPr lang="en-US" altLang="en-US" sz="2000" b="1" dirty="0" err="1">
                <a:solidFill>
                  <a:srgbClr val="333333"/>
                </a:solidFill>
                <a:latin typeface="Menlo"/>
                <a:cs typeface="Courier New" panose="02070309020205020404" pitchFamily="49" charset="0"/>
              </a:rPr>
              <a:t>mycounter</a:t>
            </a:r>
            <a:r>
              <a:rPr lang="en-US" altLang="en-US" sz="2000" b="1" dirty="0">
                <a:solidFill>
                  <a:srgbClr val="333333"/>
                </a:solidFill>
                <a:latin typeface="Menlo"/>
                <a:cs typeface="Courier New" panose="02070309020205020404" pitchFamily="49" charset="0"/>
              </a:rPr>
              <a:t> &gt; /</a:t>
            </a:r>
            <a:r>
              <a:rPr lang="en-US" altLang="en-US" sz="2000" b="1" dirty="0" err="1">
                <a:solidFill>
                  <a:srgbClr val="333333"/>
                </a:solidFill>
                <a:latin typeface="Menlo"/>
                <a:cs typeface="Courier New" panose="02070309020205020404" pitchFamily="49" charset="0"/>
              </a:rPr>
              <a:t>tmp</a:t>
            </a:r>
            <a:r>
              <a:rPr lang="en-US" altLang="en-US" sz="2000" b="1" dirty="0">
                <a:solidFill>
                  <a:srgbClr val="333333"/>
                </a:solidFill>
                <a:latin typeface="Menlo"/>
                <a:cs typeface="Courier New" panose="02070309020205020404" pitchFamily="49" charset="0"/>
              </a:rPr>
              <a:t>/output.txt </a:t>
            </a:r>
          </a:p>
          <a:p>
            <a:pPr marL="0" indent="0" algn="just">
              <a:spcAft>
                <a:spcPts val="600"/>
              </a:spcAft>
              <a:buNone/>
            </a:pPr>
            <a:r>
              <a:rPr lang="en-US" altLang="en-US" sz="2000" b="1" dirty="0">
                <a:solidFill>
                  <a:srgbClr val="333333"/>
                </a:solidFill>
                <a:latin typeface="Menlo"/>
                <a:cs typeface="Courier New" panose="02070309020205020404" pitchFamily="49" charset="0"/>
              </a:rPr>
              <a:t>$ cat /</a:t>
            </a:r>
            <a:r>
              <a:rPr lang="en-US" altLang="en-US" sz="2000" b="1" dirty="0" err="1">
                <a:solidFill>
                  <a:srgbClr val="333333"/>
                </a:solidFill>
                <a:latin typeface="Menlo"/>
                <a:cs typeface="Courier New" panose="02070309020205020404" pitchFamily="49" charset="0"/>
              </a:rPr>
              <a:t>tmp</a:t>
            </a:r>
            <a:r>
              <a:rPr lang="en-US" altLang="en-US" sz="2000" b="1" dirty="0">
                <a:solidFill>
                  <a:srgbClr val="333333"/>
                </a:solidFill>
                <a:latin typeface="Menlo"/>
                <a:cs typeface="Courier New" panose="02070309020205020404" pitchFamily="49" charset="0"/>
              </a:rPr>
              <a:t>/output.txt </a:t>
            </a:r>
          </a:p>
          <a:p>
            <a:pPr marL="0" indent="0" algn="just">
              <a:spcAft>
                <a:spcPts val="600"/>
              </a:spcAft>
              <a:buNone/>
            </a:pPr>
            <a:r>
              <a:rPr lang="en-US" altLang="en-US" sz="2000" b="1" dirty="0">
                <a:solidFill>
                  <a:srgbClr val="333333"/>
                </a:solidFill>
                <a:latin typeface="Menlo"/>
                <a:cs typeface="Courier New" panose="02070309020205020404" pitchFamily="49" charset="0"/>
              </a:rPr>
              <a:t>8</a:t>
            </a:r>
            <a:r>
              <a:rPr lang="en-US" altLang="en-US" b="1" dirty="0"/>
              <a:t> </a:t>
            </a:r>
            <a:endParaRPr lang="en-US" altLang="en-US" sz="4400" b="1" dirty="0"/>
          </a:p>
          <a:p>
            <a:pPr marL="0" marR="0" lvl="0" indent="0" algn="just"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
        <p:nvSpPr>
          <p:cNvPr id="5" name="Rectangle 2">
            <a:extLst>
              <a:ext uri="{FF2B5EF4-FFF2-40B4-BE49-F238E27FC236}">
                <a16:creationId xmlns:a16="http://schemas.microsoft.com/office/drawing/2014/main" id="{3A6FD8FF-3F78-4D78-BCD8-C9C442C90798}"/>
              </a:ext>
            </a:extLst>
          </p:cNvPr>
          <p:cNvSpPr>
            <a:spLocks noChangeArrowheads="1"/>
          </p:cNvSpPr>
          <p:nvPr/>
        </p:nvSpPr>
        <p:spPr bwMode="auto">
          <a:xfrm>
            <a:off x="0" y="360"/>
            <a:ext cx="65" cy="45647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948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9BF47D-0DFE-413C-BA13-1398241CE403}"/>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Command Line Usage</a:t>
            </a:r>
          </a:p>
        </p:txBody>
      </p:sp>
      <p:sp>
        <p:nvSpPr>
          <p:cNvPr id="4" name="Rectangle 1">
            <a:extLst>
              <a:ext uri="{FF2B5EF4-FFF2-40B4-BE49-F238E27FC236}">
                <a16:creationId xmlns:a16="http://schemas.microsoft.com/office/drawing/2014/main" id="{92DD6FA2-04E4-4E71-9433-37D0DD69795B}"/>
              </a:ext>
            </a:extLst>
          </p:cNvPr>
          <p:cNvSpPr>
            <a:spLocks noGrp="1" noChangeArrowheads="1"/>
          </p:cNvSpPr>
          <p:nvPr>
            <p:ph idx="1"/>
          </p:nvPr>
        </p:nvSpPr>
        <p:spPr bwMode="auto">
          <a:xfrm>
            <a:off x="1179513" y="3092450"/>
            <a:ext cx="9832975" cy="26939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Open Sans"/>
              </a:rPr>
              <a:t>This time </a:t>
            </a:r>
            <a:r>
              <a:rPr kumimoji="0" lang="en-US" altLang="en-US" sz="2000" b="0" i="0" u="none" strike="noStrike" cap="none" normalizeH="0" baseline="0" dirty="0">
                <a:ln>
                  <a:noFill/>
                </a:ln>
                <a:solidFill>
                  <a:srgbClr val="000000"/>
                </a:solidFill>
                <a:effectLst/>
                <a:latin typeface="Menlo"/>
              </a:rPr>
              <a:t>(integer)</a:t>
            </a:r>
            <a:r>
              <a:rPr kumimoji="0" lang="en-US" altLang="en-US" sz="2000" b="0" i="0" u="none" strike="noStrike" cap="none" normalizeH="0" baseline="0" dirty="0">
                <a:ln>
                  <a:noFill/>
                </a:ln>
                <a:solidFill>
                  <a:srgbClr val="000000"/>
                </a:solidFill>
                <a:effectLst/>
                <a:latin typeface="Open Sans"/>
              </a:rPr>
              <a:t> was omitted from the output since the CLI detected the output was no longer written to the terminal. You can force raw output even on the terminal with the </a:t>
            </a:r>
            <a:r>
              <a:rPr kumimoji="0" lang="en-US" altLang="en-US" sz="2000" b="0" i="0" u="none" strike="noStrike" cap="none" normalizeH="0" baseline="0" dirty="0">
                <a:ln>
                  <a:noFill/>
                </a:ln>
                <a:solidFill>
                  <a:srgbClr val="000000"/>
                </a:solidFill>
                <a:effectLst/>
                <a:latin typeface="Menlo"/>
              </a:rPr>
              <a:t>--raw</a:t>
            </a:r>
            <a:r>
              <a:rPr kumimoji="0" lang="en-US" altLang="en-US" sz="2000" b="0" i="0" u="none" strike="noStrike" cap="none" normalizeH="0" baseline="0" dirty="0">
                <a:ln>
                  <a:noFill/>
                </a:ln>
                <a:solidFill>
                  <a:srgbClr val="000000"/>
                </a:solidFill>
                <a:effectLst/>
                <a:latin typeface="Open Sans"/>
              </a:rPr>
              <a:t> option:</a:t>
            </a:r>
            <a:r>
              <a:rPr kumimoji="0" lang="en-US" altLang="en-US" sz="2000" b="0" i="0" u="none" strike="noStrike" cap="none" normalizeH="0" baseline="0" dirty="0">
                <a:ln>
                  <a:noFill/>
                </a:ln>
                <a:solidFill>
                  <a:srgbClr val="000000"/>
                </a:solidFill>
                <a:effectLst/>
              </a:rPr>
              <a:t> </a:t>
            </a:r>
          </a:p>
          <a:p>
            <a:pPr marL="0" marR="0" lvl="0" indent="0" defTabSz="914400" rtl="0" eaLnBrk="0" fontAlgn="base" latinLnBrk="0" hangingPunct="0">
              <a:spcBef>
                <a:spcPct val="0"/>
              </a:spcBef>
              <a:spcAft>
                <a:spcPts val="600"/>
              </a:spcAft>
              <a:buClrTx/>
              <a:buSzTx/>
              <a:buFontTx/>
              <a:buNone/>
              <a:tabLst/>
            </a:pPr>
            <a:endParaRPr lang="en-US" altLang="en-US" sz="2000" dirty="0">
              <a:solidFill>
                <a:srgbClr val="000000"/>
              </a:solidFill>
              <a:latin typeface="Arial" panose="020B0604020202020204" pitchFamily="34" charset="0"/>
            </a:endParaRPr>
          </a:p>
          <a:p>
            <a:pPr marL="0" indent="0">
              <a:spcAft>
                <a:spcPts val="600"/>
              </a:spcAft>
              <a:buNone/>
            </a:pPr>
            <a:r>
              <a:rPr lang="en-US" altLang="en-US" sz="2000" b="1" dirty="0">
                <a:solidFill>
                  <a:srgbClr val="333333"/>
                </a:solidFill>
                <a:latin typeface="Menlo"/>
                <a:cs typeface="Courier New" panose="02070309020205020404" pitchFamily="49" charset="0"/>
              </a:rPr>
              <a:t>$ </a:t>
            </a:r>
            <a:r>
              <a:rPr lang="en-US" altLang="en-US" sz="2000" b="1" dirty="0" err="1">
                <a:solidFill>
                  <a:srgbClr val="333333"/>
                </a:solidFill>
                <a:latin typeface="Menlo"/>
                <a:cs typeface="Courier New" panose="02070309020205020404" pitchFamily="49" charset="0"/>
              </a:rPr>
              <a:t>redis</a:t>
            </a:r>
            <a:r>
              <a:rPr lang="en-US" altLang="en-US" sz="2000" b="1" dirty="0">
                <a:solidFill>
                  <a:srgbClr val="333333"/>
                </a:solidFill>
                <a:latin typeface="Menlo"/>
                <a:cs typeface="Courier New" panose="02070309020205020404" pitchFamily="49" charset="0"/>
              </a:rPr>
              <a:t>-cli --raw </a:t>
            </a:r>
            <a:r>
              <a:rPr lang="en-US" altLang="en-US" sz="2000" b="1" dirty="0" err="1">
                <a:solidFill>
                  <a:srgbClr val="333333"/>
                </a:solidFill>
                <a:latin typeface="Menlo"/>
                <a:cs typeface="Courier New" panose="02070309020205020404" pitchFamily="49" charset="0"/>
              </a:rPr>
              <a:t>incr</a:t>
            </a:r>
            <a:r>
              <a:rPr lang="en-US" altLang="en-US" sz="2000" b="1" dirty="0">
                <a:solidFill>
                  <a:srgbClr val="333333"/>
                </a:solidFill>
                <a:latin typeface="Menlo"/>
                <a:cs typeface="Courier New" panose="02070309020205020404" pitchFamily="49" charset="0"/>
              </a:rPr>
              <a:t> </a:t>
            </a:r>
            <a:r>
              <a:rPr lang="en-US" altLang="en-US" sz="2000" b="1" dirty="0" err="1">
                <a:solidFill>
                  <a:srgbClr val="333333"/>
                </a:solidFill>
                <a:latin typeface="Menlo"/>
                <a:cs typeface="Courier New" panose="02070309020205020404" pitchFamily="49" charset="0"/>
              </a:rPr>
              <a:t>mycounter</a:t>
            </a:r>
            <a:r>
              <a:rPr lang="en-US" altLang="en-US" sz="2000" b="1" dirty="0">
                <a:solidFill>
                  <a:srgbClr val="333333"/>
                </a:solidFill>
                <a:latin typeface="Menlo"/>
                <a:cs typeface="Courier New" panose="02070309020205020404" pitchFamily="49" charset="0"/>
              </a:rPr>
              <a:t> </a:t>
            </a:r>
          </a:p>
          <a:p>
            <a:pPr marL="0" indent="0">
              <a:spcAft>
                <a:spcPts val="600"/>
              </a:spcAft>
              <a:buNone/>
            </a:pPr>
            <a:r>
              <a:rPr lang="en-US" altLang="en-US" sz="2000" b="1" dirty="0">
                <a:solidFill>
                  <a:srgbClr val="333333"/>
                </a:solidFill>
                <a:latin typeface="Menlo"/>
                <a:cs typeface="Courier New" panose="02070309020205020404" pitchFamily="49" charset="0"/>
              </a:rPr>
              <a:t>9</a:t>
            </a:r>
            <a:r>
              <a:rPr lang="en-US" altLang="en-US" dirty="0"/>
              <a:t> </a:t>
            </a:r>
            <a:endParaRPr lang="en-US" altLang="en-US" sz="4400" dirty="0"/>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D53B9B-2D67-48AA-B23D-1CFB842F9378}"/>
              </a:ext>
            </a:extLst>
          </p:cNvPr>
          <p:cNvSpPr>
            <a:spLocks noChangeArrowheads="1"/>
          </p:cNvSpPr>
          <p:nvPr/>
        </p:nvSpPr>
        <p:spPr bwMode="auto">
          <a:xfrm>
            <a:off x="0" y="360"/>
            <a:ext cx="65" cy="45647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798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923074-1BA9-4DEF-9FE9-5F1843B20EB8}"/>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Host, port, password and database</a:t>
            </a:r>
          </a:p>
        </p:txBody>
      </p:sp>
      <p:sp>
        <p:nvSpPr>
          <p:cNvPr id="4" name="Rectangle 1">
            <a:extLst>
              <a:ext uri="{FF2B5EF4-FFF2-40B4-BE49-F238E27FC236}">
                <a16:creationId xmlns:a16="http://schemas.microsoft.com/office/drawing/2014/main" id="{A972AA38-CF61-4931-9A20-11D2AD2ECB89}"/>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Open Sans"/>
              </a:rPr>
              <a:t>By default </a:t>
            </a:r>
            <a:r>
              <a:rPr kumimoji="0" lang="en-US" altLang="en-US" sz="2000" b="0" i="0" u="none" strike="noStrike" cap="none" normalizeH="0" baseline="0" dirty="0" err="1">
                <a:ln>
                  <a:noFill/>
                </a:ln>
                <a:solidFill>
                  <a:srgbClr val="000000"/>
                </a:solidFill>
                <a:effectLst/>
                <a:latin typeface="Menlo"/>
              </a:rPr>
              <a:t>redis</a:t>
            </a:r>
            <a:r>
              <a:rPr kumimoji="0" lang="en-US" altLang="en-US" sz="2000" b="0" i="0" u="none" strike="noStrike" cap="none" normalizeH="0" baseline="0" dirty="0">
                <a:ln>
                  <a:noFill/>
                </a:ln>
                <a:solidFill>
                  <a:srgbClr val="000000"/>
                </a:solidFill>
                <a:effectLst/>
                <a:latin typeface="Menlo"/>
              </a:rPr>
              <a:t>-cli</a:t>
            </a:r>
            <a:r>
              <a:rPr kumimoji="0" lang="en-US" altLang="en-US" sz="2000" b="0" i="0" u="none" strike="noStrike" cap="none" normalizeH="0" baseline="0" dirty="0">
                <a:ln>
                  <a:noFill/>
                </a:ln>
                <a:solidFill>
                  <a:srgbClr val="000000"/>
                </a:solidFill>
                <a:effectLst/>
                <a:latin typeface="Open Sans"/>
              </a:rPr>
              <a:t> connects to the server at 127.0.0.1 port 6379. As you can guess, you can easily change this using command line options. To specify a different host name or an IP address, use </a:t>
            </a:r>
            <a:r>
              <a:rPr kumimoji="0" lang="en-US" altLang="en-US" sz="2000" b="0" i="0" u="none" strike="noStrike" cap="none" normalizeH="0" baseline="0" dirty="0">
                <a:ln>
                  <a:noFill/>
                </a:ln>
                <a:solidFill>
                  <a:srgbClr val="000000"/>
                </a:solidFill>
                <a:effectLst/>
                <a:latin typeface="Menlo"/>
              </a:rPr>
              <a:t>-h</a:t>
            </a:r>
            <a:r>
              <a:rPr kumimoji="0" lang="en-US" altLang="en-US" sz="2000" b="0" i="0" u="none" strike="noStrike" cap="none" normalizeH="0" baseline="0" dirty="0">
                <a:ln>
                  <a:noFill/>
                </a:ln>
                <a:solidFill>
                  <a:srgbClr val="000000"/>
                </a:solidFill>
                <a:effectLst/>
                <a:latin typeface="Open Sans"/>
              </a:rPr>
              <a:t>. In order to set a different port, use </a:t>
            </a:r>
            <a:r>
              <a:rPr kumimoji="0" lang="en-US" altLang="en-US" sz="2000" b="0" i="0" u="none" strike="noStrike" cap="none" normalizeH="0" baseline="0" dirty="0">
                <a:ln>
                  <a:noFill/>
                </a:ln>
                <a:solidFill>
                  <a:srgbClr val="000000"/>
                </a:solidFill>
                <a:effectLst/>
                <a:latin typeface="Menlo"/>
              </a:rPr>
              <a:t>-p</a:t>
            </a:r>
            <a:r>
              <a:rPr kumimoji="0" lang="en-US" altLang="en-US" sz="2000" b="0" i="0" u="none" strike="noStrike" cap="none" normalizeH="0" baseline="0" dirty="0">
                <a:ln>
                  <a:noFill/>
                </a:ln>
                <a:solidFill>
                  <a:srgbClr val="000000"/>
                </a:solidFill>
                <a:effectLst/>
                <a:latin typeface="Open Sans"/>
              </a:rPr>
              <a:t>.</a:t>
            </a:r>
            <a:r>
              <a:rPr kumimoji="0" lang="en-US" altLang="en-US" sz="2000" b="0" i="0" u="none" strike="noStrike" cap="none" normalizeH="0" baseline="0" dirty="0">
                <a:ln>
                  <a:noFill/>
                </a:ln>
                <a:solidFill>
                  <a:srgbClr val="000000"/>
                </a:solidFill>
                <a:effectLst/>
              </a:rPr>
              <a:t> </a:t>
            </a:r>
          </a:p>
          <a:p>
            <a:pPr marL="0" marR="0" lvl="0" indent="0" defTabSz="914400" rtl="0" eaLnBrk="0" fontAlgn="base" latinLnBrk="0" hangingPunct="0">
              <a:spcBef>
                <a:spcPct val="0"/>
              </a:spcBef>
              <a:spcAft>
                <a:spcPts val="600"/>
              </a:spcAft>
              <a:buClrTx/>
              <a:buSzTx/>
              <a:buFontTx/>
              <a:buNone/>
              <a:tabLst/>
            </a:pPr>
            <a:endParaRPr lang="en-US" altLang="en-US" sz="2000" dirty="0">
              <a:solidFill>
                <a:srgbClr val="000000"/>
              </a:solidFill>
            </a:endParaRPr>
          </a:p>
          <a:p>
            <a:pPr marL="0" indent="0">
              <a:spcAft>
                <a:spcPts val="600"/>
              </a:spcAft>
              <a:buNone/>
            </a:pPr>
            <a:r>
              <a:rPr lang="en-US" altLang="en-US" sz="2000" b="1" dirty="0">
                <a:solidFill>
                  <a:srgbClr val="000000"/>
                </a:solidFill>
                <a:latin typeface="Menlo"/>
                <a:cs typeface="Courier New" panose="02070309020205020404" pitchFamily="49" charset="0"/>
              </a:rPr>
              <a:t>$ </a:t>
            </a:r>
            <a:r>
              <a:rPr lang="en-US" altLang="en-US" sz="2000" b="1" dirty="0" err="1">
                <a:solidFill>
                  <a:srgbClr val="000000"/>
                </a:solidFill>
                <a:latin typeface="Menlo"/>
                <a:cs typeface="Courier New" panose="02070309020205020404" pitchFamily="49" charset="0"/>
              </a:rPr>
              <a:t>redis</a:t>
            </a:r>
            <a:r>
              <a:rPr lang="en-US" altLang="en-US" sz="2000" b="1" dirty="0">
                <a:solidFill>
                  <a:srgbClr val="000000"/>
                </a:solidFill>
                <a:latin typeface="Menlo"/>
                <a:cs typeface="Courier New" panose="02070309020205020404" pitchFamily="49" charset="0"/>
              </a:rPr>
              <a:t>-cli -h redis15.localnet.org -p 6390 ping PONG</a:t>
            </a:r>
            <a:r>
              <a:rPr lang="en-US" altLang="en-US" sz="2000" dirty="0">
                <a:solidFill>
                  <a:srgbClr val="000000"/>
                </a:solidFill>
              </a:rPr>
              <a:t> </a:t>
            </a:r>
          </a:p>
          <a:p>
            <a:pPr marL="0" marR="0" lvl="0" indent="0" defTabSz="914400" rtl="0" eaLnBrk="0" fontAlgn="base" latinLnBrk="0" hangingPunct="0">
              <a:spcBef>
                <a:spcPct val="0"/>
              </a:spcBef>
              <a:spcAft>
                <a:spcPts val="600"/>
              </a:spcAft>
              <a:buClrTx/>
              <a:buSzTx/>
              <a:buFontTx/>
              <a:buNone/>
              <a:tabLst/>
            </a:pPr>
            <a:endParaRPr lang="en-US" altLang="en-US" sz="2000" dirty="0">
              <a:solidFill>
                <a:srgbClr val="000000"/>
              </a:solidFill>
              <a:latin typeface="Arial" panose="020B0604020202020204" pitchFamily="34" charset="0"/>
            </a:endParaRPr>
          </a:p>
        </p:txBody>
      </p:sp>
      <p:sp>
        <p:nvSpPr>
          <p:cNvPr id="6" name="Rectangle 3">
            <a:extLst>
              <a:ext uri="{FF2B5EF4-FFF2-40B4-BE49-F238E27FC236}">
                <a16:creationId xmlns:a16="http://schemas.microsoft.com/office/drawing/2014/main" id="{6A5CDD09-525D-4B6B-BD52-449086834AFA}"/>
              </a:ext>
            </a:extLst>
          </p:cNvPr>
          <p:cNvSpPr>
            <a:spLocks noChangeArrowheads="1"/>
          </p:cNvSpPr>
          <p:nvPr/>
        </p:nvSpPr>
        <p:spPr bwMode="auto">
          <a:xfrm>
            <a:off x="0" y="360"/>
            <a:ext cx="65" cy="45647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41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EE9F52-7524-4B3B-B4F2-5BA4E2F3D44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rgbClr val="FFFFFF"/>
                </a:solidFill>
              </a:rPr>
              <a:t>Working of </a:t>
            </a:r>
            <a:r>
              <a:rPr lang="en-US" sz="5400" dirty="0" err="1">
                <a:solidFill>
                  <a:srgbClr val="FFFFFF"/>
                </a:solidFill>
              </a:rPr>
              <a:t>Elasticache</a:t>
            </a:r>
            <a:endParaRPr lang="en-US" sz="5400" kern="1200" dirty="0">
              <a:solidFill>
                <a:srgbClr val="FFFFFF"/>
              </a:solidFill>
              <a:latin typeface="+mj-lt"/>
              <a:ea typeface="+mj-ea"/>
              <a:cs typeface="+mj-cs"/>
            </a:endParaRP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ElastiCache In-memory Data Store and Cache">
            <a:extLst>
              <a:ext uri="{FF2B5EF4-FFF2-40B4-BE49-F238E27FC236}">
                <a16:creationId xmlns:a16="http://schemas.microsoft.com/office/drawing/2014/main" id="{9AA7B911-C3A3-4275-9EEE-5BB32754B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 y="2597383"/>
            <a:ext cx="11496821" cy="382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655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E9DBAC-03ED-406D-8403-5CE1348E0473}"/>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Host, port, password and database</a:t>
            </a:r>
          </a:p>
        </p:txBody>
      </p:sp>
      <p:sp>
        <p:nvSpPr>
          <p:cNvPr id="4" name="Rectangle 1">
            <a:extLst>
              <a:ext uri="{FF2B5EF4-FFF2-40B4-BE49-F238E27FC236}">
                <a16:creationId xmlns:a16="http://schemas.microsoft.com/office/drawing/2014/main" id="{A63A4A42-0093-4AD7-88C6-2A5CB3CD973B}"/>
              </a:ext>
            </a:extLst>
          </p:cNvPr>
          <p:cNvSpPr>
            <a:spLocks noGrp="1" noChangeArrowheads="1"/>
          </p:cNvSpPr>
          <p:nvPr>
            <p:ph idx="1"/>
          </p:nvPr>
        </p:nvSpPr>
        <p:spPr bwMode="auto">
          <a:xfrm>
            <a:off x="1179513" y="3092450"/>
            <a:ext cx="9832975" cy="26939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Open Sans"/>
              </a:rPr>
              <a:t>If your instance is password protected, the </a:t>
            </a:r>
            <a:r>
              <a:rPr kumimoji="0" lang="en-US" altLang="en-US" sz="2000" b="0" i="0" u="none" strike="noStrike" cap="none" normalizeH="0" baseline="0" dirty="0">
                <a:ln>
                  <a:noFill/>
                </a:ln>
                <a:solidFill>
                  <a:srgbClr val="000000"/>
                </a:solidFill>
                <a:effectLst/>
                <a:latin typeface="Menlo"/>
              </a:rPr>
              <a:t>-a &lt;password&gt;</a:t>
            </a:r>
            <a:r>
              <a:rPr kumimoji="0" lang="en-US" altLang="en-US" sz="2000" b="0" i="0" u="none" strike="noStrike" cap="none" normalizeH="0" baseline="0" dirty="0">
                <a:ln>
                  <a:noFill/>
                </a:ln>
                <a:solidFill>
                  <a:srgbClr val="000000"/>
                </a:solidFill>
                <a:effectLst/>
                <a:latin typeface="Open Sans"/>
              </a:rPr>
              <a:t> option will preform authentication saving the need of explicitly using the </a:t>
            </a:r>
            <a:r>
              <a:rPr kumimoji="0" lang="en-US" altLang="en-US" sz="2000" b="0" i="0" u="none" strike="noStrike" cap="none" normalizeH="0" baseline="0" dirty="0">
                <a:ln>
                  <a:noFill/>
                </a:ln>
                <a:solidFill>
                  <a:srgbClr val="000000"/>
                </a:solidFill>
                <a:effectLst/>
                <a:latin typeface="Open Sans"/>
                <a:hlinkClick r:id="rId3"/>
              </a:rPr>
              <a:t>AUTH</a:t>
            </a:r>
            <a:r>
              <a:rPr kumimoji="0" lang="en-US" altLang="en-US" sz="2000" b="0" i="0" u="none" strike="noStrike" cap="none" normalizeH="0" baseline="0" dirty="0">
                <a:ln>
                  <a:noFill/>
                </a:ln>
                <a:solidFill>
                  <a:srgbClr val="000000"/>
                </a:solidFill>
                <a:effectLst/>
                <a:latin typeface="Open Sans"/>
              </a:rPr>
              <a:t> command:</a:t>
            </a:r>
          </a:p>
          <a:p>
            <a:pPr marL="0" marR="0" lvl="0" indent="0" defTabSz="914400" rtl="0" eaLnBrk="0" fontAlgn="base" latinLnBrk="0" hangingPunct="0">
              <a:spcBef>
                <a:spcPct val="0"/>
              </a:spcBef>
              <a:spcAft>
                <a:spcPts val="600"/>
              </a:spcAft>
              <a:buClrTx/>
              <a:buSzTx/>
              <a:buFontTx/>
              <a:buNone/>
              <a:tabLst/>
            </a:pPr>
            <a:endParaRPr lang="en-US" altLang="en-US" sz="2000" dirty="0">
              <a:solidFill>
                <a:srgbClr val="000000"/>
              </a:solidFill>
              <a:latin typeface="Open Sans"/>
            </a:endParaRPr>
          </a:p>
          <a:p>
            <a:pPr marL="0" indent="0">
              <a:spcAft>
                <a:spcPts val="600"/>
              </a:spcAft>
              <a:buNone/>
            </a:pPr>
            <a:r>
              <a:rPr lang="en-US" altLang="en-US" sz="2000" b="1" dirty="0">
                <a:solidFill>
                  <a:srgbClr val="333333"/>
                </a:solidFill>
                <a:latin typeface="Menlo"/>
                <a:cs typeface="Courier New" panose="02070309020205020404" pitchFamily="49" charset="0"/>
              </a:rPr>
              <a:t>$ </a:t>
            </a:r>
            <a:r>
              <a:rPr lang="en-US" altLang="en-US" sz="2000" b="1" dirty="0" err="1">
                <a:solidFill>
                  <a:srgbClr val="333333"/>
                </a:solidFill>
                <a:latin typeface="Menlo"/>
                <a:cs typeface="Courier New" panose="02070309020205020404" pitchFamily="49" charset="0"/>
              </a:rPr>
              <a:t>redis</a:t>
            </a:r>
            <a:r>
              <a:rPr lang="en-US" altLang="en-US" sz="2000" b="1" dirty="0">
                <a:solidFill>
                  <a:srgbClr val="333333"/>
                </a:solidFill>
                <a:latin typeface="Menlo"/>
                <a:cs typeface="Courier New" panose="02070309020205020404" pitchFamily="49" charset="0"/>
              </a:rPr>
              <a:t>-cli -a myUnguessablePazzzzzword123 ping PONG</a:t>
            </a:r>
            <a:r>
              <a:rPr lang="en-US" altLang="en-US" dirty="0"/>
              <a:t> </a:t>
            </a:r>
            <a:endParaRPr lang="en-US" altLang="en-US" sz="4400" dirty="0"/>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rPr>
              <a:t> </a:t>
            </a:r>
          </a:p>
          <a:p>
            <a:pPr marL="0" marR="0" lvl="0" indent="0" defTabSz="914400" rtl="0" eaLnBrk="0" fontAlgn="base" latinLnBrk="0" hangingPunct="0">
              <a:spcBef>
                <a:spcPct val="0"/>
              </a:spcBef>
              <a:spcAft>
                <a:spcPts val="600"/>
              </a:spcAft>
              <a:buClrTx/>
              <a:buSzTx/>
              <a:buFontTx/>
              <a:buNone/>
              <a:tabLst/>
            </a:pPr>
            <a:endParaRPr lang="en-US" altLang="en-US" sz="2000" dirty="0">
              <a:solidFill>
                <a:srgbClr val="000000"/>
              </a:solidFill>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
        <p:nvSpPr>
          <p:cNvPr id="5" name="Rectangle 2">
            <a:extLst>
              <a:ext uri="{FF2B5EF4-FFF2-40B4-BE49-F238E27FC236}">
                <a16:creationId xmlns:a16="http://schemas.microsoft.com/office/drawing/2014/main" id="{64A102BB-B13B-4A3D-82D9-5EE50EF1E609}"/>
              </a:ext>
            </a:extLst>
          </p:cNvPr>
          <p:cNvSpPr>
            <a:spLocks noChangeArrowheads="1"/>
          </p:cNvSpPr>
          <p:nvPr/>
        </p:nvSpPr>
        <p:spPr bwMode="auto">
          <a:xfrm>
            <a:off x="0" y="360"/>
            <a:ext cx="65" cy="45647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3956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122374-5894-491A-8C9B-6D01CFD36F35}"/>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Host, port, password and database</a:t>
            </a:r>
          </a:p>
        </p:txBody>
      </p:sp>
      <p:sp>
        <p:nvSpPr>
          <p:cNvPr id="4" name="Rectangle 1">
            <a:extLst>
              <a:ext uri="{FF2B5EF4-FFF2-40B4-BE49-F238E27FC236}">
                <a16:creationId xmlns:a16="http://schemas.microsoft.com/office/drawing/2014/main" id="{B7885830-4EC6-46B6-BA67-20ED769CCD54}"/>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0" compatLnSpc="1">
            <a:prstTxWarp prst="textNoShape">
              <a:avLst/>
            </a:prstTxWarp>
            <a:normAutofit fontScale="70000" lnSpcReduction="20000"/>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000000"/>
                </a:solidFill>
                <a:effectLst/>
                <a:latin typeface="Open Sans"/>
              </a:rPr>
              <a:t>Finally, it's possible to send a command that operates a on a database number other than the default number zero by using the </a:t>
            </a:r>
            <a:r>
              <a:rPr kumimoji="0" lang="en-US" altLang="en-US" sz="2000" b="0" i="0" u="none" strike="noStrike" cap="none" normalizeH="0" baseline="0" dirty="0">
                <a:ln>
                  <a:noFill/>
                </a:ln>
                <a:solidFill>
                  <a:srgbClr val="000000"/>
                </a:solidFill>
                <a:effectLst/>
                <a:latin typeface="Menlo"/>
              </a:rPr>
              <a:t>-n &lt;</a:t>
            </a:r>
            <a:r>
              <a:rPr kumimoji="0" lang="en-US" altLang="en-US" sz="2000" b="0" i="0" u="none" strike="noStrike" cap="none" normalizeH="0" baseline="0" dirty="0" err="1">
                <a:ln>
                  <a:noFill/>
                </a:ln>
                <a:solidFill>
                  <a:srgbClr val="000000"/>
                </a:solidFill>
                <a:effectLst/>
                <a:latin typeface="Menlo"/>
              </a:rPr>
              <a:t>dbnum</a:t>
            </a:r>
            <a:r>
              <a:rPr kumimoji="0" lang="en-US" altLang="en-US" sz="2000" b="0" i="0" u="none" strike="noStrike" cap="none" normalizeH="0" baseline="0" dirty="0">
                <a:ln>
                  <a:noFill/>
                </a:ln>
                <a:solidFill>
                  <a:srgbClr val="000000"/>
                </a:solidFill>
                <a:effectLst/>
                <a:latin typeface="Menlo"/>
              </a:rPr>
              <a:t>&gt;</a:t>
            </a:r>
            <a:r>
              <a:rPr kumimoji="0" lang="en-US" altLang="en-US" sz="2000" b="0" i="0" u="none" strike="noStrike" cap="none" normalizeH="0" baseline="0" dirty="0">
                <a:ln>
                  <a:noFill/>
                </a:ln>
                <a:solidFill>
                  <a:srgbClr val="000000"/>
                </a:solidFill>
                <a:effectLst/>
                <a:latin typeface="Open Sans"/>
              </a:rPr>
              <a:t> option:</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Menlo"/>
              <a:cs typeface="Courier New" panose="020703090202050204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redis</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-cli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flushall</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a:t>
            </a: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OK </a:t>
            </a: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redis</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-cli -n 1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incr</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a </a:t>
            </a: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(integer) 1</a:t>
            </a: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redis</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-cli -n 1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incr</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a </a:t>
            </a: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(integer) 2 </a:t>
            </a: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redis</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-cli -n 2 </a:t>
            </a:r>
            <a:r>
              <a:rPr kumimoji="0" lang="en-US" altLang="en-US" sz="2000" b="1" i="0" u="none" strike="noStrike" cap="none" normalizeH="0" baseline="0" dirty="0" err="1">
                <a:ln>
                  <a:noFill/>
                </a:ln>
                <a:solidFill>
                  <a:srgbClr val="000000"/>
                </a:solidFill>
                <a:effectLst/>
                <a:latin typeface="Menlo"/>
                <a:cs typeface="Courier New" panose="02070309020205020404" pitchFamily="49" charset="0"/>
              </a:rPr>
              <a:t>incr</a:t>
            </a: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 a </a:t>
            </a: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000000"/>
                </a:solidFill>
                <a:effectLst/>
                <a:latin typeface="Menlo"/>
                <a:cs typeface="Courier New" panose="02070309020205020404" pitchFamily="49" charset="0"/>
              </a:rPr>
              <a:t>(integer) 1</a:t>
            </a:r>
            <a:r>
              <a:rPr kumimoji="0" lang="en-US" altLang="en-US" sz="2000" b="1" i="0" u="none" strike="noStrike" cap="none" normalizeH="0" baseline="0" dirty="0">
                <a:ln>
                  <a:noFill/>
                </a:ln>
                <a:solidFill>
                  <a:srgbClr val="000000"/>
                </a:solidFill>
                <a:effectLst/>
              </a:rPr>
              <a:t> </a:t>
            </a:r>
            <a:endParaRPr kumimoji="0" lang="en-US" altLang="en-US" sz="2000" b="1"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963390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122374-5894-491A-8C9B-6D01CFD36F35}"/>
              </a:ext>
            </a:extLst>
          </p:cNvPr>
          <p:cNvSpPr>
            <a:spLocks noGrp="1"/>
          </p:cNvSpPr>
          <p:nvPr>
            <p:ph type="title"/>
          </p:nvPr>
        </p:nvSpPr>
        <p:spPr>
          <a:xfrm>
            <a:off x="960120" y="434101"/>
            <a:ext cx="9552448" cy="1232750"/>
          </a:xfrm>
        </p:spPr>
        <p:txBody>
          <a:bodyPr anchor="b">
            <a:normAutofit/>
          </a:bodyPr>
          <a:lstStyle/>
          <a:p>
            <a:r>
              <a:rPr lang="en-IN">
                <a:solidFill>
                  <a:schemeClr val="bg1"/>
                </a:solidFill>
              </a:rPr>
              <a:t>Host, port, password and database</a:t>
            </a:r>
          </a:p>
        </p:txBody>
      </p:sp>
      <p:cxnSp>
        <p:nvCxnSpPr>
          <p:cNvPr id="20" name="Straight Connector 19">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1062763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4" name="Rectangle 1">
            <a:extLst>
              <a:ext uri="{FF2B5EF4-FFF2-40B4-BE49-F238E27FC236}">
                <a16:creationId xmlns:a16="http://schemas.microsoft.com/office/drawing/2014/main" id="{B7885830-4EC6-46B6-BA67-20ED769CCD54}"/>
              </a:ext>
            </a:extLst>
          </p:cNvPr>
          <p:cNvSpPr>
            <a:spLocks noGrp="1" noChangeArrowheads="1"/>
          </p:cNvSpPr>
          <p:nvPr>
            <p:ph idx="1"/>
          </p:nvPr>
        </p:nvSpPr>
        <p:spPr bwMode="auto">
          <a:xfrm>
            <a:off x="253219" y="2295728"/>
            <a:ext cx="8750104" cy="456227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Open Sans"/>
              </a:rPr>
              <a:t>Finally, it's possible to send a command that operates a on a database number other than the default number zero by using the </a:t>
            </a:r>
            <a:r>
              <a:rPr kumimoji="0" lang="en-US" altLang="en-US" sz="1600" b="0" i="0" u="none" strike="noStrike" cap="none" normalizeH="0" baseline="0" dirty="0">
                <a:ln>
                  <a:noFill/>
                </a:ln>
                <a:effectLst/>
                <a:latin typeface="Menlo"/>
              </a:rPr>
              <a:t>-n &lt;</a:t>
            </a:r>
            <a:r>
              <a:rPr kumimoji="0" lang="en-US" altLang="en-US" sz="1600" b="0" i="0" u="none" strike="noStrike" cap="none" normalizeH="0" baseline="0" dirty="0" err="1">
                <a:ln>
                  <a:noFill/>
                </a:ln>
                <a:effectLst/>
                <a:latin typeface="Menlo"/>
              </a:rPr>
              <a:t>dbnum</a:t>
            </a:r>
            <a:r>
              <a:rPr kumimoji="0" lang="en-US" altLang="en-US" sz="1600" b="0" i="0" u="none" strike="noStrike" cap="none" normalizeH="0" baseline="0" dirty="0">
                <a:ln>
                  <a:noFill/>
                </a:ln>
                <a:effectLst/>
                <a:latin typeface="Menlo"/>
              </a:rPr>
              <a:t>&gt;</a:t>
            </a:r>
            <a:r>
              <a:rPr kumimoji="0" lang="en-US" altLang="en-US" sz="1600" b="0" i="0" u="none" strike="noStrike" cap="none" normalizeH="0" baseline="0" dirty="0">
                <a:ln>
                  <a:noFill/>
                </a:ln>
                <a:effectLst/>
                <a:latin typeface="Open Sans"/>
              </a:rPr>
              <a:t> option:</a:t>
            </a: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Menlo"/>
              <a:cs typeface="Courier New" panose="020703090202050204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enlo"/>
                <a:cs typeface="Courier New" panose="02070309020205020404" pitchFamily="49" charset="0"/>
              </a:rPr>
              <a:t>$ </a:t>
            </a:r>
            <a:r>
              <a:rPr kumimoji="0" lang="en-US" altLang="en-US" sz="1600" b="1" i="0" u="none" strike="noStrike" cap="none" normalizeH="0" baseline="0" dirty="0" err="1">
                <a:ln>
                  <a:noFill/>
                </a:ln>
                <a:effectLst/>
                <a:latin typeface="Menlo"/>
                <a:cs typeface="Courier New" panose="02070309020205020404" pitchFamily="49" charset="0"/>
              </a:rPr>
              <a:t>redis</a:t>
            </a:r>
            <a:r>
              <a:rPr kumimoji="0" lang="en-US" altLang="en-US" sz="1600" b="1" i="0" u="none" strike="noStrike" cap="none" normalizeH="0" baseline="0" dirty="0">
                <a:ln>
                  <a:noFill/>
                </a:ln>
                <a:effectLst/>
                <a:latin typeface="Menlo"/>
                <a:cs typeface="Courier New" panose="02070309020205020404" pitchFamily="49" charset="0"/>
              </a:rPr>
              <a:t>-cli </a:t>
            </a:r>
            <a:r>
              <a:rPr kumimoji="0" lang="en-US" altLang="en-US" sz="1600" b="1" i="0" u="none" strike="noStrike" cap="none" normalizeH="0" baseline="0" dirty="0" err="1">
                <a:ln>
                  <a:noFill/>
                </a:ln>
                <a:effectLst/>
                <a:latin typeface="Menlo"/>
                <a:cs typeface="Courier New" panose="02070309020205020404" pitchFamily="49" charset="0"/>
              </a:rPr>
              <a:t>flushall</a:t>
            </a:r>
            <a:r>
              <a:rPr kumimoji="0" lang="en-US" altLang="en-US" sz="1600" b="1" i="0" u="none" strike="noStrike" cap="none" normalizeH="0" baseline="0" dirty="0">
                <a:ln>
                  <a:noFill/>
                </a:ln>
                <a:effectLst/>
                <a:latin typeface="Menlo"/>
                <a:cs typeface="Courier New" panose="02070309020205020404" pitchFamily="49" charset="0"/>
              </a:rPr>
              <a:t> </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enlo"/>
                <a:cs typeface="Courier New" panose="02070309020205020404" pitchFamily="49" charset="0"/>
              </a:rPr>
              <a:t>OK </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enlo"/>
                <a:cs typeface="Courier New" panose="02070309020205020404" pitchFamily="49" charset="0"/>
              </a:rPr>
              <a:t>$ </a:t>
            </a:r>
            <a:r>
              <a:rPr kumimoji="0" lang="en-US" altLang="en-US" sz="1600" b="1" i="0" u="none" strike="noStrike" cap="none" normalizeH="0" baseline="0" dirty="0" err="1">
                <a:ln>
                  <a:noFill/>
                </a:ln>
                <a:effectLst/>
                <a:latin typeface="Menlo"/>
                <a:cs typeface="Courier New" panose="02070309020205020404" pitchFamily="49" charset="0"/>
              </a:rPr>
              <a:t>redis</a:t>
            </a:r>
            <a:r>
              <a:rPr kumimoji="0" lang="en-US" altLang="en-US" sz="1600" b="1" i="0" u="none" strike="noStrike" cap="none" normalizeH="0" baseline="0" dirty="0">
                <a:ln>
                  <a:noFill/>
                </a:ln>
                <a:effectLst/>
                <a:latin typeface="Menlo"/>
                <a:cs typeface="Courier New" panose="02070309020205020404" pitchFamily="49" charset="0"/>
              </a:rPr>
              <a:t>-cli -n 1 </a:t>
            </a:r>
            <a:r>
              <a:rPr kumimoji="0" lang="en-US" altLang="en-US" sz="1600" b="1" i="0" u="none" strike="noStrike" cap="none" normalizeH="0" baseline="0" dirty="0" err="1">
                <a:ln>
                  <a:noFill/>
                </a:ln>
                <a:effectLst/>
                <a:latin typeface="Menlo"/>
                <a:cs typeface="Courier New" panose="02070309020205020404" pitchFamily="49" charset="0"/>
              </a:rPr>
              <a:t>incr</a:t>
            </a:r>
            <a:r>
              <a:rPr kumimoji="0" lang="en-US" altLang="en-US" sz="1600" b="1" i="0" u="none" strike="noStrike" cap="none" normalizeH="0" baseline="0" dirty="0">
                <a:ln>
                  <a:noFill/>
                </a:ln>
                <a:effectLst/>
                <a:latin typeface="Menlo"/>
                <a:cs typeface="Courier New" panose="02070309020205020404" pitchFamily="49" charset="0"/>
              </a:rPr>
              <a:t> a </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enlo"/>
                <a:cs typeface="Courier New" panose="02070309020205020404" pitchFamily="49" charset="0"/>
              </a:rPr>
              <a:t>(integer) 1</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enlo"/>
                <a:cs typeface="Courier New" panose="02070309020205020404" pitchFamily="49" charset="0"/>
              </a:rPr>
              <a:t> $ </a:t>
            </a:r>
            <a:r>
              <a:rPr kumimoji="0" lang="en-US" altLang="en-US" sz="1600" b="1" i="0" u="none" strike="noStrike" cap="none" normalizeH="0" baseline="0" dirty="0" err="1">
                <a:ln>
                  <a:noFill/>
                </a:ln>
                <a:effectLst/>
                <a:latin typeface="Menlo"/>
                <a:cs typeface="Courier New" panose="02070309020205020404" pitchFamily="49" charset="0"/>
              </a:rPr>
              <a:t>redis</a:t>
            </a:r>
            <a:r>
              <a:rPr kumimoji="0" lang="en-US" altLang="en-US" sz="1600" b="1" i="0" u="none" strike="noStrike" cap="none" normalizeH="0" baseline="0" dirty="0">
                <a:ln>
                  <a:noFill/>
                </a:ln>
                <a:effectLst/>
                <a:latin typeface="Menlo"/>
                <a:cs typeface="Courier New" panose="02070309020205020404" pitchFamily="49" charset="0"/>
              </a:rPr>
              <a:t>-cli -n 1 </a:t>
            </a:r>
            <a:r>
              <a:rPr kumimoji="0" lang="en-US" altLang="en-US" sz="1600" b="1" i="0" u="none" strike="noStrike" cap="none" normalizeH="0" baseline="0" dirty="0" err="1">
                <a:ln>
                  <a:noFill/>
                </a:ln>
                <a:effectLst/>
                <a:latin typeface="Menlo"/>
                <a:cs typeface="Courier New" panose="02070309020205020404" pitchFamily="49" charset="0"/>
              </a:rPr>
              <a:t>incr</a:t>
            </a:r>
            <a:r>
              <a:rPr kumimoji="0" lang="en-US" altLang="en-US" sz="1600" b="1" i="0" u="none" strike="noStrike" cap="none" normalizeH="0" baseline="0" dirty="0">
                <a:ln>
                  <a:noFill/>
                </a:ln>
                <a:effectLst/>
                <a:latin typeface="Menlo"/>
                <a:cs typeface="Courier New" panose="02070309020205020404" pitchFamily="49" charset="0"/>
              </a:rPr>
              <a:t> a </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enlo"/>
                <a:cs typeface="Courier New" panose="02070309020205020404" pitchFamily="49" charset="0"/>
              </a:rPr>
              <a:t>(integer) 2 </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enlo"/>
                <a:cs typeface="Courier New" panose="02070309020205020404" pitchFamily="49" charset="0"/>
              </a:rPr>
              <a:t>$ </a:t>
            </a:r>
            <a:r>
              <a:rPr kumimoji="0" lang="en-US" altLang="en-US" sz="1600" b="1" i="0" u="none" strike="noStrike" cap="none" normalizeH="0" baseline="0" dirty="0" err="1">
                <a:ln>
                  <a:noFill/>
                </a:ln>
                <a:effectLst/>
                <a:latin typeface="Menlo"/>
                <a:cs typeface="Courier New" panose="02070309020205020404" pitchFamily="49" charset="0"/>
              </a:rPr>
              <a:t>redis</a:t>
            </a:r>
            <a:r>
              <a:rPr kumimoji="0" lang="en-US" altLang="en-US" sz="1600" b="1" i="0" u="none" strike="noStrike" cap="none" normalizeH="0" baseline="0" dirty="0">
                <a:ln>
                  <a:noFill/>
                </a:ln>
                <a:effectLst/>
                <a:latin typeface="Menlo"/>
                <a:cs typeface="Courier New" panose="02070309020205020404" pitchFamily="49" charset="0"/>
              </a:rPr>
              <a:t>-cli -</a:t>
            </a:r>
            <a:r>
              <a:rPr kumimoji="0" lang="en-US" altLang="en-US" sz="1600" b="0" i="0" u="none" strike="noStrike" cap="none" normalizeH="0" baseline="0" dirty="0">
                <a:ln>
                  <a:noFill/>
                </a:ln>
                <a:effectLst/>
                <a:latin typeface="Menlo"/>
                <a:cs typeface="Courier New" panose="02070309020205020404" pitchFamily="49" charset="0"/>
              </a:rPr>
              <a:t>n 2 </a:t>
            </a:r>
            <a:r>
              <a:rPr kumimoji="0" lang="en-US" altLang="en-US" sz="1600" b="0" i="0" u="none" strike="noStrike" cap="none" normalizeH="0" baseline="0" dirty="0" err="1">
                <a:ln>
                  <a:noFill/>
                </a:ln>
                <a:effectLst/>
                <a:latin typeface="Menlo"/>
                <a:cs typeface="Courier New" panose="02070309020205020404" pitchFamily="49" charset="0"/>
              </a:rPr>
              <a:t>incr</a:t>
            </a:r>
            <a:r>
              <a:rPr kumimoji="0" lang="en-US" altLang="en-US" sz="1600" b="0" i="0" u="none" strike="noStrike" cap="none" normalizeH="0" baseline="0" dirty="0">
                <a:ln>
                  <a:noFill/>
                </a:ln>
                <a:effectLst/>
                <a:latin typeface="Menlo"/>
                <a:cs typeface="Courier New" panose="02070309020205020404" pitchFamily="49" charset="0"/>
              </a:rPr>
              <a:t> a </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Menlo"/>
                <a:cs typeface="Courier New" panose="02070309020205020404" pitchFamily="49" charset="0"/>
              </a:rPr>
              <a:t>(integer) 1</a:t>
            </a:r>
            <a:r>
              <a:rPr kumimoji="0" lang="en-US" altLang="en-US" sz="1600" b="0" i="0" u="none" strike="noStrike" cap="none" normalizeH="0" baseline="0" dirty="0">
                <a:ln>
                  <a:noFill/>
                </a:ln>
                <a:effectLst/>
              </a:rPr>
              <a:t> </a:t>
            </a:r>
          </a:p>
          <a:p>
            <a:pPr marL="0" marR="0" lvl="0" indent="0" defTabSz="914400" rtl="0" eaLnBrk="0" fontAlgn="base" latinLnBrk="0" hangingPunct="0">
              <a:spcBef>
                <a:spcPct val="0"/>
              </a:spcBef>
              <a:spcAft>
                <a:spcPts val="600"/>
              </a:spcAft>
              <a:buClrTx/>
              <a:buSzTx/>
              <a:buFontTx/>
              <a:buNone/>
              <a:tabLst/>
            </a:pPr>
            <a:endParaRPr lang="en-US" altLang="en-US" sz="1600" dirty="0">
              <a:latin typeface="Arial" panose="020B0604020202020204" pitchFamily="34" charset="0"/>
            </a:endParaRPr>
          </a:p>
          <a:p>
            <a:pPr marL="0" lvl="0" indent="0" eaLnBrk="0" fontAlgn="base" hangingPunct="0">
              <a:spcBef>
                <a:spcPct val="0"/>
              </a:spcBef>
              <a:spcAft>
                <a:spcPct val="0"/>
              </a:spcAft>
              <a:buNone/>
            </a:pPr>
            <a:r>
              <a:rPr lang="en-US" altLang="en-US" sz="1600" dirty="0">
                <a:latin typeface="Open Sans"/>
              </a:rPr>
              <a:t>Some or all of this information can also be provided by using the </a:t>
            </a:r>
            <a:r>
              <a:rPr lang="en-US" altLang="en-US" sz="1600" dirty="0">
                <a:latin typeface="Menlo"/>
              </a:rPr>
              <a:t>-u &lt;</a:t>
            </a:r>
            <a:r>
              <a:rPr lang="en-US" altLang="en-US" sz="1600" dirty="0" err="1">
                <a:latin typeface="Menlo"/>
              </a:rPr>
              <a:t>uri</a:t>
            </a:r>
            <a:r>
              <a:rPr lang="en-US" altLang="en-US" sz="1600" dirty="0">
                <a:latin typeface="Menlo"/>
              </a:rPr>
              <a:t>&gt;</a:t>
            </a:r>
            <a:r>
              <a:rPr lang="en-US" altLang="en-US" sz="1600" dirty="0">
                <a:latin typeface="Open Sans"/>
              </a:rPr>
              <a:t> option and a valid URI:</a:t>
            </a:r>
          </a:p>
          <a:p>
            <a:pPr marL="0" lvl="0" indent="0" eaLnBrk="0" fontAlgn="base" hangingPunct="0">
              <a:spcBef>
                <a:spcPct val="0"/>
              </a:spcBef>
              <a:spcAft>
                <a:spcPct val="0"/>
              </a:spcAft>
              <a:buNone/>
            </a:pPr>
            <a:endParaRPr lang="en-US" altLang="en-US" sz="1600" dirty="0">
              <a:latin typeface="Menlo"/>
              <a:cs typeface="Courier New" panose="02070309020205020404" pitchFamily="49" charset="0"/>
            </a:endParaRPr>
          </a:p>
          <a:p>
            <a:pPr marL="0" lvl="0" indent="0" eaLnBrk="0" fontAlgn="base" hangingPunct="0">
              <a:spcBef>
                <a:spcPct val="0"/>
              </a:spcBef>
              <a:spcAft>
                <a:spcPct val="0"/>
              </a:spcAft>
              <a:buNone/>
            </a:pPr>
            <a:r>
              <a:rPr lang="en-US" altLang="en-US" sz="1600" b="1" dirty="0">
                <a:latin typeface="Menlo"/>
                <a:cs typeface="Courier New" panose="02070309020205020404" pitchFamily="49" charset="0"/>
              </a:rPr>
              <a:t>$ </a:t>
            </a:r>
            <a:r>
              <a:rPr lang="en-US" altLang="en-US" sz="1600" b="1" dirty="0" err="1">
                <a:latin typeface="Menlo"/>
                <a:cs typeface="Courier New" panose="02070309020205020404" pitchFamily="49" charset="0"/>
              </a:rPr>
              <a:t>redis</a:t>
            </a:r>
            <a:r>
              <a:rPr lang="en-US" altLang="en-US" sz="1600" b="1" dirty="0">
                <a:latin typeface="Menlo"/>
                <a:cs typeface="Courier New" panose="02070309020205020404" pitchFamily="49" charset="0"/>
              </a:rPr>
              <a:t>-cli -u redis://p%40ssw0rd@redis-16379.hosted.com:16379/0 ping PONG</a:t>
            </a:r>
            <a:r>
              <a:rPr lang="en-US" altLang="en-US" sz="1600" b="1" dirty="0"/>
              <a:t> </a:t>
            </a:r>
            <a:endParaRPr lang="en-US" altLang="en-US" sz="1600" b="1"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lang="en-US" altLang="en-US" sz="1600"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pic>
        <p:nvPicPr>
          <p:cNvPr id="15" name="Graphic 14" descr="Laptop">
            <a:extLst>
              <a:ext uri="{FF2B5EF4-FFF2-40B4-BE49-F238E27FC236}">
                <a16:creationId xmlns:a16="http://schemas.microsoft.com/office/drawing/2014/main" id="{769B9DBB-8B5A-4DF5-9ED7-13E05B44BC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2457" y="3013658"/>
            <a:ext cx="2762517" cy="2762517"/>
          </a:xfrm>
          <a:prstGeom prst="rect">
            <a:avLst/>
          </a:prstGeom>
        </p:spPr>
      </p:pic>
      <p:sp>
        <p:nvSpPr>
          <p:cNvPr id="3" name="Rectangle 1">
            <a:extLst>
              <a:ext uri="{FF2B5EF4-FFF2-40B4-BE49-F238E27FC236}">
                <a16:creationId xmlns:a16="http://schemas.microsoft.com/office/drawing/2014/main" id="{CC862BC9-8F22-465D-AAFB-4282FD0F96D9}"/>
              </a:ext>
            </a:extLst>
          </p:cNvPr>
          <p:cNvSpPr>
            <a:spLocks noChangeArrowheads="1"/>
          </p:cNvSpPr>
          <p:nvPr/>
        </p:nvSpPr>
        <p:spPr bwMode="auto">
          <a:xfrm>
            <a:off x="0" y="360"/>
            <a:ext cx="65" cy="45647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9511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122374-5894-491A-8C9B-6D01CFD36F35}"/>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Interactive mode</a:t>
            </a:r>
          </a:p>
        </p:txBody>
      </p:sp>
      <p:sp>
        <p:nvSpPr>
          <p:cNvPr id="3" name="Rectangle 1">
            <a:extLst>
              <a:ext uri="{FF2B5EF4-FFF2-40B4-BE49-F238E27FC236}">
                <a16:creationId xmlns:a16="http://schemas.microsoft.com/office/drawing/2014/main" id="{3ABD749C-C042-47BF-B73E-D2D4AA1ACC78}"/>
              </a:ext>
            </a:extLst>
          </p:cNvPr>
          <p:cNvSpPr>
            <a:spLocks noGrp="1" noChangeArrowheads="1"/>
          </p:cNvSpPr>
          <p:nvPr>
            <p:ph idx="1"/>
          </p:nvPr>
        </p:nvSpPr>
        <p:spPr bwMode="auto">
          <a:xfrm>
            <a:off x="1179513" y="3092450"/>
            <a:ext cx="9832975" cy="26939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0" compatLnSpc="1">
            <a:prstTxWarp prst="textNoShape">
              <a:avLst/>
            </a:prstTxWarp>
            <a:normAutofit fontScale="9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dirty="0">
                <a:ln>
                  <a:noFill/>
                </a:ln>
                <a:solidFill>
                  <a:srgbClr val="000000"/>
                </a:solidFill>
                <a:effectLst/>
                <a:latin typeface="Open Sans"/>
              </a:rPr>
              <a:t>	So far we explored how to use the Redis CLI as a command line program. This is very useful for scripts and certain types of testing, however most people will spend the majority of time in </a:t>
            </a:r>
            <a:r>
              <a:rPr kumimoji="0" lang="en-US" altLang="en-US" sz="1900" b="0" i="0" u="none" strike="noStrike" cap="none" normalizeH="0" baseline="0" dirty="0" err="1">
                <a:ln>
                  <a:noFill/>
                </a:ln>
                <a:solidFill>
                  <a:srgbClr val="000000"/>
                </a:solidFill>
                <a:effectLst/>
                <a:latin typeface="Menlo"/>
              </a:rPr>
              <a:t>redis</a:t>
            </a:r>
            <a:r>
              <a:rPr kumimoji="0" lang="en-US" altLang="en-US" sz="1900" b="0" i="0" u="none" strike="noStrike" cap="none" normalizeH="0" baseline="0" dirty="0">
                <a:ln>
                  <a:noFill/>
                </a:ln>
                <a:solidFill>
                  <a:srgbClr val="000000"/>
                </a:solidFill>
                <a:effectLst/>
                <a:latin typeface="Menlo"/>
              </a:rPr>
              <a:t>-cli</a:t>
            </a:r>
            <a:r>
              <a:rPr kumimoji="0" lang="en-US" altLang="en-US" sz="1900" b="0" i="0" u="none" strike="noStrike" cap="none" normalizeH="0" baseline="0" dirty="0">
                <a:ln>
                  <a:noFill/>
                </a:ln>
                <a:solidFill>
                  <a:srgbClr val="000000"/>
                </a:solidFill>
                <a:effectLst/>
                <a:latin typeface="Open Sans"/>
              </a:rPr>
              <a:t> using its interactive mode.</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dirty="0">
                <a:ln>
                  <a:noFill/>
                </a:ln>
                <a:solidFill>
                  <a:srgbClr val="000000"/>
                </a:solidFill>
                <a:effectLst/>
                <a:latin typeface="Open Sans"/>
              </a:rPr>
              <a:t>	In interactive mode the user types Redis commands at the prompt. The command is sent to the server, processed, and the reply is parsed back and rendered into a simpler form to read.</a:t>
            </a:r>
            <a:endParaRPr kumimoji="0" lang="en-US" altLang="en-US" sz="19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dirty="0">
                <a:ln>
                  <a:noFill/>
                </a:ln>
                <a:solidFill>
                  <a:srgbClr val="000000"/>
                </a:solidFill>
                <a:effectLst/>
                <a:latin typeface="Open Sans"/>
              </a:rPr>
              <a:t>Nothing special is needed for running the CLI in interactive mode - just lunch it without any arguments and you are in:</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solidFill>
                <a:srgbClr val="000000"/>
              </a:solidFill>
              <a:effectLst/>
              <a:latin typeface="Menlo"/>
              <a:cs typeface="Courier New" panose="020703090202050204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1900" b="1" i="0" u="none" strike="noStrike" cap="none" normalizeH="0" baseline="0" dirty="0">
                <a:ln>
                  <a:noFill/>
                </a:ln>
                <a:solidFill>
                  <a:srgbClr val="000000"/>
                </a:solidFill>
                <a:effectLst/>
                <a:latin typeface="Menlo"/>
                <a:cs typeface="Courier New" panose="02070309020205020404" pitchFamily="49" charset="0"/>
              </a:rPr>
              <a:t>$ </a:t>
            </a:r>
            <a:r>
              <a:rPr kumimoji="0" lang="en-US" altLang="en-US" sz="1900" b="1" i="0" u="none" strike="noStrike" cap="none" normalizeH="0" baseline="0" dirty="0" err="1">
                <a:ln>
                  <a:noFill/>
                </a:ln>
                <a:solidFill>
                  <a:srgbClr val="000000"/>
                </a:solidFill>
                <a:effectLst/>
                <a:latin typeface="Menlo"/>
                <a:cs typeface="Courier New" panose="02070309020205020404" pitchFamily="49" charset="0"/>
              </a:rPr>
              <a:t>redis</a:t>
            </a:r>
            <a:r>
              <a:rPr kumimoji="0" lang="en-US" altLang="en-US" sz="1900" b="1" i="0" u="none" strike="noStrike" cap="none" normalizeH="0" baseline="0" dirty="0">
                <a:ln>
                  <a:noFill/>
                </a:ln>
                <a:solidFill>
                  <a:srgbClr val="000000"/>
                </a:solidFill>
                <a:effectLst/>
                <a:latin typeface="Menlo"/>
                <a:cs typeface="Courier New" panose="02070309020205020404" pitchFamily="49" charset="0"/>
              </a:rPr>
              <a:t>-cli 127.0.0.1:6379&gt; ping PONG</a:t>
            </a:r>
            <a:r>
              <a:rPr kumimoji="0" lang="en-US" altLang="en-US" sz="1900" b="1" i="0" u="none" strike="noStrike" cap="none" normalizeH="0" baseline="0" dirty="0">
                <a:ln>
                  <a:noFill/>
                </a:ln>
                <a:solidFill>
                  <a:srgbClr val="000000"/>
                </a:solidFill>
                <a:effectLst/>
              </a:rPr>
              <a:t> </a:t>
            </a:r>
            <a:endParaRPr kumimoji="0" lang="en-US" altLang="en-US" sz="1900" b="1"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389110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86449D-238C-4ACF-908F-33A2A83571DE}"/>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Interactive mode</a:t>
            </a:r>
            <a:endParaRPr lang="en-IN" sz="4000" dirty="0">
              <a:solidFill>
                <a:srgbClr val="FFFFFF"/>
              </a:solidFill>
            </a:endParaRPr>
          </a:p>
        </p:txBody>
      </p:sp>
      <p:sp>
        <p:nvSpPr>
          <p:cNvPr id="4" name="Rectangle 1">
            <a:extLst>
              <a:ext uri="{FF2B5EF4-FFF2-40B4-BE49-F238E27FC236}">
                <a16:creationId xmlns:a16="http://schemas.microsoft.com/office/drawing/2014/main" id="{A2B704AA-B06E-4318-98C7-DAC40E2082B4}"/>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0" compatLnSpc="1">
            <a:prstTxWarp prst="textNoShape">
              <a:avLst/>
            </a:prstTxWarp>
            <a:normAutofit fontScale="925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solidFill>
                  <a:srgbClr val="000000"/>
                </a:solidFill>
                <a:effectLst/>
                <a:latin typeface="Open Sans"/>
              </a:rPr>
              <a:t>The string </a:t>
            </a:r>
            <a:r>
              <a:rPr kumimoji="0" lang="en-US" altLang="en-US" sz="1200" b="0" i="0" u="none" strike="noStrike" cap="none" normalizeH="0" baseline="0" dirty="0">
                <a:ln>
                  <a:noFill/>
                </a:ln>
                <a:solidFill>
                  <a:srgbClr val="000000"/>
                </a:solidFill>
                <a:effectLst/>
                <a:latin typeface="Menlo"/>
              </a:rPr>
              <a:t>127.0.0.1:6379&gt;</a:t>
            </a:r>
            <a:r>
              <a:rPr kumimoji="0" lang="en-US" altLang="en-US" sz="1200" b="0" i="0" u="none" strike="noStrike" cap="none" normalizeH="0" baseline="0" dirty="0">
                <a:ln>
                  <a:noFill/>
                </a:ln>
                <a:solidFill>
                  <a:srgbClr val="000000"/>
                </a:solidFill>
                <a:effectLst/>
                <a:latin typeface="Open Sans"/>
              </a:rPr>
              <a:t> is the prompt. It reminds you that you are connected to a given Redis instance.</a:t>
            </a:r>
            <a:endParaRPr kumimoji="0" lang="en-US" altLang="en-US" sz="12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solidFill>
                  <a:srgbClr val="000000"/>
                </a:solidFill>
                <a:effectLst/>
                <a:latin typeface="Open Sans"/>
              </a:rPr>
              <a:t>The prompt changes as the server you are connected to changes, or when you are operating on a database different than the database number zero:</a:t>
            </a: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solidFill>
                <a:srgbClr val="000000"/>
              </a:solidFill>
              <a:effectLst/>
              <a:latin typeface="Menlo"/>
              <a:cs typeface="Courier New" panose="020703090202050204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127.0.0.1:6379&gt; select 2 </a:t>
            </a: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OK </a:t>
            </a: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127.0.0.1:6379[2]&gt; </a:t>
            </a:r>
            <a:r>
              <a:rPr kumimoji="0" lang="en-US" altLang="en-US" sz="1200" b="1" i="0" u="none" strike="noStrike" cap="none" normalizeH="0" baseline="0" dirty="0" err="1">
                <a:ln>
                  <a:noFill/>
                </a:ln>
                <a:solidFill>
                  <a:srgbClr val="000000"/>
                </a:solidFill>
                <a:effectLst/>
                <a:latin typeface="Menlo"/>
                <a:cs typeface="Courier New" panose="02070309020205020404" pitchFamily="49" charset="0"/>
              </a:rPr>
              <a:t>dbsize</a:t>
            </a: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 </a:t>
            </a: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(integer) 1 </a:t>
            </a: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127.0.0.1:6379[2]&gt; select 0 </a:t>
            </a: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OK </a:t>
            </a: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127.0.0.1:6379&gt; </a:t>
            </a:r>
            <a:r>
              <a:rPr kumimoji="0" lang="en-US" altLang="en-US" sz="1200" b="1" i="0" u="none" strike="noStrike" cap="none" normalizeH="0" baseline="0" dirty="0" err="1">
                <a:ln>
                  <a:noFill/>
                </a:ln>
                <a:solidFill>
                  <a:srgbClr val="000000"/>
                </a:solidFill>
                <a:effectLst/>
                <a:latin typeface="Menlo"/>
                <a:cs typeface="Courier New" panose="02070309020205020404" pitchFamily="49" charset="0"/>
              </a:rPr>
              <a:t>dbsize</a:t>
            </a: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 </a:t>
            </a: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000000"/>
                </a:solidFill>
                <a:effectLst/>
                <a:latin typeface="Menlo"/>
                <a:cs typeface="Courier New" panose="02070309020205020404" pitchFamily="49" charset="0"/>
              </a:rPr>
              <a:t>(integer) 503</a:t>
            </a:r>
            <a:r>
              <a:rPr kumimoji="0" lang="en-US" altLang="en-US" sz="1200" b="1" i="0" u="none" strike="noStrike" cap="none" normalizeH="0" baseline="0" dirty="0">
                <a:ln>
                  <a:noFill/>
                </a:ln>
                <a:solidFill>
                  <a:srgbClr val="000000"/>
                </a:solidFill>
                <a:effectLst/>
              </a:rPr>
              <a:t> </a:t>
            </a:r>
            <a:endParaRPr kumimoji="0" lang="en-US" altLang="en-US" sz="1200" b="1"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880561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20016C-7966-4B5C-A423-23E11FBC2509}"/>
              </a:ext>
            </a:extLst>
          </p:cNvPr>
          <p:cNvSpPr>
            <a:spLocks noGrp="1"/>
          </p:cNvSpPr>
          <p:nvPr>
            <p:ph type="title"/>
          </p:nvPr>
        </p:nvSpPr>
        <p:spPr>
          <a:xfrm>
            <a:off x="960120" y="434101"/>
            <a:ext cx="9552448" cy="1232750"/>
          </a:xfrm>
        </p:spPr>
        <p:txBody>
          <a:bodyPr anchor="b">
            <a:normAutofit/>
          </a:bodyPr>
          <a:lstStyle/>
          <a:p>
            <a:r>
              <a:rPr lang="en-IN">
                <a:solidFill>
                  <a:schemeClr val="bg1"/>
                </a:solidFill>
              </a:rPr>
              <a:t>For more Redis CLI commands</a:t>
            </a:r>
          </a:p>
        </p:txBody>
      </p:sp>
      <p:cxnSp>
        <p:nvCxnSpPr>
          <p:cNvPr id="16" name="Straight Connector 11">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1062763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17" name="Content Placeholder 2">
            <a:extLst>
              <a:ext uri="{FF2B5EF4-FFF2-40B4-BE49-F238E27FC236}">
                <a16:creationId xmlns:a16="http://schemas.microsoft.com/office/drawing/2014/main" id="{CB631C0F-DEF5-4509-A0E0-358608C02EED}"/>
              </a:ext>
            </a:extLst>
          </p:cNvPr>
          <p:cNvSpPr>
            <a:spLocks noGrp="1"/>
          </p:cNvSpPr>
          <p:nvPr>
            <p:ph idx="1"/>
          </p:nvPr>
        </p:nvSpPr>
        <p:spPr>
          <a:xfrm>
            <a:off x="960119" y="2919937"/>
            <a:ext cx="5943191" cy="3341164"/>
          </a:xfrm>
        </p:spPr>
        <p:txBody>
          <a:bodyPr>
            <a:normAutofit/>
          </a:bodyPr>
          <a:lstStyle/>
          <a:p>
            <a:pPr marL="0" indent="0">
              <a:buNone/>
            </a:pPr>
            <a:r>
              <a:rPr lang="en-IN" sz="2400"/>
              <a:t>Refer here for more CLI commands.</a:t>
            </a:r>
          </a:p>
          <a:p>
            <a:pPr marL="0" indent="0">
              <a:buNone/>
            </a:pPr>
            <a:endParaRPr lang="en-IN" sz="2400"/>
          </a:p>
          <a:p>
            <a:pPr marL="0" indent="0">
              <a:buNone/>
            </a:pPr>
            <a:r>
              <a:rPr lang="en-IN" sz="2400">
                <a:hlinkClick r:id="rId2"/>
              </a:rPr>
              <a:t>https://redis.io/topics/rediscli</a:t>
            </a:r>
            <a:endParaRPr lang="en-IN" sz="2400"/>
          </a:p>
          <a:p>
            <a:pPr marL="0" indent="0">
              <a:buNone/>
            </a:pPr>
            <a:endParaRPr lang="en-IN" sz="2400"/>
          </a:p>
        </p:txBody>
      </p:sp>
      <p:pic>
        <p:nvPicPr>
          <p:cNvPr id="7" name="Graphic 6" descr="Cursor">
            <a:extLst>
              <a:ext uri="{FF2B5EF4-FFF2-40B4-BE49-F238E27FC236}">
                <a16:creationId xmlns:a16="http://schemas.microsoft.com/office/drawing/2014/main" id="{D5C7A372-94DB-4C09-85A5-C183EFC40F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2457" y="3013658"/>
            <a:ext cx="2762517" cy="2762517"/>
          </a:xfrm>
          <a:prstGeom prst="rect">
            <a:avLst/>
          </a:prstGeom>
        </p:spPr>
      </p:pic>
    </p:spTree>
    <p:extLst>
      <p:ext uri="{BB962C8B-B14F-4D97-AF65-F5344CB8AC3E}">
        <p14:creationId xmlns:p14="http://schemas.microsoft.com/office/powerpoint/2010/main" val="1034136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B541B8-E6CE-42A7-AB8E-794C16E5ACE1}"/>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Pub/Sub</a:t>
            </a:r>
          </a:p>
        </p:txBody>
      </p:sp>
      <p:sp>
        <p:nvSpPr>
          <p:cNvPr id="4" name="Rectangle 1">
            <a:extLst>
              <a:ext uri="{FF2B5EF4-FFF2-40B4-BE49-F238E27FC236}">
                <a16:creationId xmlns:a16="http://schemas.microsoft.com/office/drawing/2014/main" id="{DC806BE2-0FE8-4B1F-BE1E-3D975995EA58}"/>
              </a:ext>
            </a:extLst>
          </p:cNvPr>
          <p:cNvSpPr>
            <a:spLocks noGrp="1" noChangeArrowheads="1"/>
          </p:cNvSpPr>
          <p:nvPr>
            <p:ph idx="1"/>
          </p:nvPr>
        </p:nvSpPr>
        <p:spPr bwMode="auto">
          <a:xfrm>
            <a:off x="1179226" y="2753936"/>
            <a:ext cx="9999900" cy="303301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0" compatLnSpc="1">
            <a:prstTxWarp prst="textNoShape">
              <a:avLst/>
            </a:prstTxWarp>
            <a:normAutofit fontScale="925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0" i="0" strike="noStrike" cap="none" normalizeH="0" baseline="0" dirty="0">
                <a:ln>
                  <a:noFill/>
                </a:ln>
                <a:solidFill>
                  <a:srgbClr val="000000"/>
                </a:solidFill>
                <a:effectLst/>
                <a:latin typeface="Open Sans"/>
              </a:rPr>
              <a:t>	SUBSCRIBE</a:t>
            </a:r>
            <a:r>
              <a:rPr kumimoji="0" lang="en-US" altLang="en-US" sz="1800" b="0" i="0" u="none" strike="noStrike" cap="none" normalizeH="0" baseline="0" dirty="0">
                <a:ln>
                  <a:noFill/>
                </a:ln>
                <a:solidFill>
                  <a:srgbClr val="000000"/>
                </a:solidFill>
                <a:effectLst/>
                <a:latin typeface="Open Sans"/>
              </a:rPr>
              <a:t>, UNSUBSCRIBE and PUBLISH implement the Publish/Subscribe messaging paradigm where (citing Wikipedia) senders (publishers) are not programmed to send their messages to specific receivers (subscribers). Rather, published messages are characterized into channels, without knowledge of what (if any) subscribers there may be. Subscribers express interest in one or more channels, and only receive messages that are of interest, without knowledge of what (if any) publishers there are. This decoupling of publishers and subscribers can allow for greater scalability and a more dynamic network topology.</a:t>
            </a:r>
            <a:endParaRPr kumimoji="0" lang="en-US" altLang="en-US" sz="18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solidFill>
                <a:srgbClr val="000000"/>
              </a:solidFill>
              <a:effectLst/>
              <a:latin typeface="Open Sans"/>
            </a:endParaRP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rgbClr val="000000"/>
                </a:solidFill>
                <a:effectLst/>
                <a:latin typeface="Open Sans"/>
              </a:rPr>
              <a:t>For instance in order to subscribe to channels </a:t>
            </a:r>
            <a:r>
              <a:rPr kumimoji="0" lang="en-US" altLang="en-US" sz="1800" b="0" i="0" u="none" strike="noStrike" cap="none" normalizeH="0" baseline="0" dirty="0">
                <a:ln>
                  <a:noFill/>
                </a:ln>
                <a:solidFill>
                  <a:srgbClr val="000000"/>
                </a:solidFill>
                <a:effectLst/>
                <a:latin typeface="Menlo"/>
              </a:rPr>
              <a:t>foo</a:t>
            </a:r>
            <a:r>
              <a:rPr kumimoji="0" lang="en-US" altLang="en-US" sz="1800" b="0" i="0" u="none" strike="noStrike" cap="none" normalizeH="0" baseline="0" dirty="0">
                <a:ln>
                  <a:noFill/>
                </a:ln>
                <a:solidFill>
                  <a:srgbClr val="000000"/>
                </a:solidFill>
                <a:effectLst/>
                <a:latin typeface="Open Sans"/>
              </a:rPr>
              <a:t> and </a:t>
            </a:r>
            <a:r>
              <a:rPr kumimoji="0" lang="en-US" altLang="en-US" sz="1800" b="0" i="0" u="none" strike="noStrike" cap="none" normalizeH="0" baseline="0" dirty="0">
                <a:ln>
                  <a:noFill/>
                </a:ln>
                <a:solidFill>
                  <a:srgbClr val="000000"/>
                </a:solidFill>
                <a:effectLst/>
                <a:latin typeface="Menlo"/>
              </a:rPr>
              <a:t>bar</a:t>
            </a:r>
            <a:r>
              <a:rPr kumimoji="0" lang="en-US" altLang="en-US" sz="1800" b="0" i="0" u="none" strike="noStrike" cap="none" normalizeH="0" baseline="0" dirty="0">
                <a:ln>
                  <a:noFill/>
                </a:ln>
                <a:solidFill>
                  <a:srgbClr val="000000"/>
                </a:solidFill>
                <a:effectLst/>
                <a:latin typeface="Open Sans"/>
              </a:rPr>
              <a:t> the client issues a SUBSCRIBE providing the names of the channels:</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solidFill>
                <a:srgbClr val="000000"/>
              </a:solidFill>
              <a:effectLst/>
              <a:latin typeface="Menlo"/>
              <a:cs typeface="Courier New" panose="020703090202050204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rgbClr val="000000"/>
                </a:solidFill>
                <a:effectLst/>
                <a:latin typeface="Menlo"/>
                <a:cs typeface="Courier New" panose="02070309020205020404" pitchFamily="49" charset="0"/>
              </a:rPr>
              <a:t>SUBSCRIBE foo bar</a:t>
            </a:r>
            <a:r>
              <a:rPr kumimoji="0" lang="en-US" altLang="en-US" sz="1800" b="1" i="0" u="none" strike="noStrike" cap="none" normalizeH="0" baseline="0" dirty="0">
                <a:ln>
                  <a:noFill/>
                </a:ln>
                <a:solidFill>
                  <a:srgbClr val="000000"/>
                </a:solidFill>
                <a:effectLst/>
              </a:rPr>
              <a:t> </a:t>
            </a:r>
            <a:endParaRPr kumimoji="0" lang="en-US" altLang="en-US" sz="1800" b="1"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76855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40C697-C1C5-4F7D-8FCC-E761F8453DFE}"/>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Format of pushed messages</a:t>
            </a:r>
          </a:p>
        </p:txBody>
      </p:sp>
      <p:sp>
        <p:nvSpPr>
          <p:cNvPr id="4" name="Rectangle 1">
            <a:extLst>
              <a:ext uri="{FF2B5EF4-FFF2-40B4-BE49-F238E27FC236}">
                <a16:creationId xmlns:a16="http://schemas.microsoft.com/office/drawing/2014/main" id="{C2FF2DB5-163E-479E-80BE-09E942306A8E}"/>
              </a:ext>
            </a:extLst>
          </p:cNvPr>
          <p:cNvSpPr>
            <a:spLocks noGrp="1" noChangeArrowheads="1"/>
          </p:cNvSpPr>
          <p:nvPr>
            <p:ph idx="1"/>
          </p:nvPr>
        </p:nvSpPr>
        <p:spPr bwMode="auto">
          <a:xfrm>
            <a:off x="1179226" y="2776559"/>
            <a:ext cx="9957697" cy="325476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61893" rIns="0" bIns="61893" numCol="1" anchorCtr="0" compatLnSpc="1">
            <a:prstTxWarp prst="textNoShape">
              <a:avLst/>
            </a:prstTxWarp>
            <a:normAutofit fontScale="9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70000"/>
              </a:lnSpc>
              <a:spcBef>
                <a:spcPct val="0"/>
              </a:spcBef>
              <a:spcAft>
                <a:spcPts val="600"/>
              </a:spcAft>
              <a:buClrTx/>
              <a:buSzTx/>
              <a:buFontTx/>
              <a:buNone/>
              <a:tabLst/>
            </a:pPr>
            <a:r>
              <a:rPr kumimoji="0" lang="en-US" altLang="en-US" sz="1400" b="0" i="0" u="none" strike="noStrike" cap="none" normalizeH="0" baseline="0" dirty="0">
                <a:ln>
                  <a:noFill/>
                </a:ln>
                <a:solidFill>
                  <a:srgbClr val="000000"/>
                </a:solidFill>
                <a:effectLst/>
                <a:latin typeface="Open Sans"/>
              </a:rPr>
              <a:t>A message is a Array reply with three elements.</a:t>
            </a:r>
            <a:endParaRPr kumimoji="0" lang="en-US" altLang="en-US" sz="1400" b="0" i="0" u="none" strike="noStrike" cap="none" normalizeH="0" baseline="0" dirty="0">
              <a:ln>
                <a:noFill/>
              </a:ln>
              <a:solidFill>
                <a:srgbClr val="000000"/>
              </a:solidFill>
              <a:effectLst/>
            </a:endParaRPr>
          </a:p>
          <a:p>
            <a:pPr marL="0" marR="0" lvl="0" indent="0" defTabSz="914400" rtl="0" eaLnBrk="0" fontAlgn="base" latinLnBrk="0" hangingPunct="0">
              <a:lnSpc>
                <a:spcPct val="170000"/>
              </a:lnSpc>
              <a:spcBef>
                <a:spcPct val="0"/>
              </a:spcBef>
              <a:spcAft>
                <a:spcPts val="600"/>
              </a:spcAft>
              <a:buClrTx/>
              <a:buSzTx/>
              <a:buFontTx/>
              <a:buNone/>
              <a:tabLst/>
            </a:pPr>
            <a:r>
              <a:rPr kumimoji="0" lang="en-US" altLang="en-US" sz="1400" b="0" i="0" u="none" strike="noStrike" cap="none" normalizeH="0" baseline="0" dirty="0">
                <a:ln>
                  <a:noFill/>
                </a:ln>
                <a:solidFill>
                  <a:srgbClr val="000000"/>
                </a:solidFill>
                <a:effectLst/>
                <a:latin typeface="Open Sans"/>
              </a:rPr>
              <a:t>The first element is the kind of message:</a:t>
            </a:r>
            <a:endParaRPr kumimoji="0" lang="en-US" altLang="en-US" sz="1400" b="0" i="0" u="none" strike="noStrike" cap="none" normalizeH="0" baseline="0" dirty="0">
              <a:ln>
                <a:noFill/>
              </a:ln>
              <a:solidFill>
                <a:srgbClr val="000000"/>
              </a:solidFill>
              <a:effectLst/>
            </a:endParaRPr>
          </a:p>
          <a:p>
            <a:pPr marL="0" marR="0" lvl="0" indent="0" defTabSz="914400" rtl="0" eaLnBrk="0" fontAlgn="base" latinLnBrk="0" hangingPunct="0">
              <a:lnSpc>
                <a:spcPct val="170000"/>
              </a:lnSpc>
              <a:spcBef>
                <a:spcPct val="0"/>
              </a:spcBef>
              <a:spcAft>
                <a:spcPts val="600"/>
              </a:spcAft>
              <a:buClrTx/>
              <a:buSzTx/>
              <a:buNone/>
              <a:tabLst/>
            </a:pPr>
            <a:r>
              <a:rPr lang="en-US" altLang="en-US" sz="1400" b="1" dirty="0">
                <a:solidFill>
                  <a:srgbClr val="000000"/>
                </a:solidFill>
                <a:latin typeface="Menlo"/>
              </a:rPr>
              <a:t>S</a:t>
            </a:r>
            <a:r>
              <a:rPr kumimoji="0" lang="en-US" altLang="en-US" sz="1400" b="1" i="0" u="none" strike="noStrike" cap="none" normalizeH="0" baseline="0" dirty="0">
                <a:ln>
                  <a:noFill/>
                </a:ln>
                <a:solidFill>
                  <a:srgbClr val="000000"/>
                </a:solidFill>
                <a:effectLst/>
                <a:latin typeface="Menlo"/>
              </a:rPr>
              <a:t>ubscribe</a:t>
            </a:r>
            <a:r>
              <a:rPr kumimoji="0" lang="en-US" altLang="en-US" sz="1400" b="0" i="0" u="none" strike="noStrike" cap="none" normalizeH="0" baseline="0" dirty="0">
                <a:ln>
                  <a:noFill/>
                </a:ln>
                <a:solidFill>
                  <a:srgbClr val="000000"/>
                </a:solidFill>
                <a:effectLst/>
                <a:latin typeface="Open Sans"/>
              </a:rPr>
              <a:t>: means that we successfully subscribed to the channel given as the second element in the reply. The third argument represents the number of channels we are currently subscribed to.</a:t>
            </a:r>
          </a:p>
          <a:p>
            <a:pPr marL="0" marR="0" lvl="0" indent="0" defTabSz="914400" rtl="0" eaLnBrk="0" fontAlgn="base" latinLnBrk="0" hangingPunct="0">
              <a:lnSpc>
                <a:spcPct val="170000"/>
              </a:lnSpc>
              <a:spcBef>
                <a:spcPct val="0"/>
              </a:spcBef>
              <a:spcAft>
                <a:spcPts val="600"/>
              </a:spcAft>
              <a:buClrTx/>
              <a:buSzTx/>
              <a:buNone/>
              <a:tabLst/>
            </a:pPr>
            <a:r>
              <a:rPr lang="en-US" altLang="en-US" sz="1400" b="1" dirty="0">
                <a:solidFill>
                  <a:srgbClr val="000000"/>
                </a:solidFill>
                <a:latin typeface="Menlo"/>
              </a:rPr>
              <a:t>U</a:t>
            </a:r>
            <a:r>
              <a:rPr kumimoji="0" lang="en-US" altLang="en-US" sz="1400" b="1" i="0" u="none" strike="noStrike" cap="none" normalizeH="0" baseline="0" dirty="0">
                <a:ln>
                  <a:noFill/>
                </a:ln>
                <a:solidFill>
                  <a:srgbClr val="000000"/>
                </a:solidFill>
                <a:effectLst/>
                <a:latin typeface="Menlo"/>
              </a:rPr>
              <a:t>nsubscribe</a:t>
            </a:r>
            <a:r>
              <a:rPr kumimoji="0" lang="en-US" altLang="en-US" sz="1400" b="0" i="0" u="none" strike="noStrike" cap="none" normalizeH="0" baseline="0" dirty="0">
                <a:ln>
                  <a:noFill/>
                </a:ln>
                <a:solidFill>
                  <a:srgbClr val="000000"/>
                </a:solidFill>
                <a:effectLst/>
                <a:latin typeface="Open Sans"/>
              </a:rPr>
              <a:t>: means that we successfully unsubscribed from the channel given as second element in the reply. The third argument represents the number of channels we are currently subscribed to. When the last argument is zero, we are no longer subscribed to any channel, and the client can issue any kind of Redis command as we are outside the Pub/Sub state.</a:t>
            </a:r>
          </a:p>
          <a:p>
            <a:pPr marL="0" marR="0" lvl="0" indent="0" defTabSz="914400" rtl="0" eaLnBrk="0" fontAlgn="base" latinLnBrk="0" hangingPunct="0">
              <a:lnSpc>
                <a:spcPct val="170000"/>
              </a:lnSpc>
              <a:spcBef>
                <a:spcPct val="0"/>
              </a:spcBef>
              <a:spcAft>
                <a:spcPts val="600"/>
              </a:spcAft>
              <a:buClrTx/>
              <a:buSzTx/>
              <a:buNone/>
              <a:tabLst/>
            </a:pPr>
            <a:r>
              <a:rPr lang="en-US" altLang="en-US" sz="1400" b="1" dirty="0">
                <a:solidFill>
                  <a:srgbClr val="000000"/>
                </a:solidFill>
                <a:latin typeface="Menlo"/>
              </a:rPr>
              <a:t>M</a:t>
            </a:r>
            <a:r>
              <a:rPr kumimoji="0" lang="en-US" altLang="en-US" sz="1400" b="1" i="0" u="none" strike="noStrike" cap="none" normalizeH="0" baseline="0" dirty="0">
                <a:ln>
                  <a:noFill/>
                </a:ln>
                <a:solidFill>
                  <a:srgbClr val="000000"/>
                </a:solidFill>
                <a:effectLst/>
                <a:latin typeface="Menlo"/>
              </a:rPr>
              <a:t>essage</a:t>
            </a:r>
            <a:r>
              <a:rPr kumimoji="0" lang="en-US" altLang="en-US" sz="1400" b="0" i="0" u="none" strike="noStrike" cap="none" normalizeH="0" baseline="0" dirty="0">
                <a:ln>
                  <a:noFill/>
                </a:ln>
                <a:solidFill>
                  <a:srgbClr val="000000"/>
                </a:solidFill>
                <a:effectLst/>
                <a:latin typeface="Open Sans"/>
              </a:rPr>
              <a:t>: it is a message received as result of a PUBLISH command issued by another client. The second element is the name of the originating channel, and the third argument is the actual message payload.</a:t>
            </a:r>
          </a:p>
          <a:p>
            <a:pPr marL="0" marR="0" lvl="0" indent="0" defTabSz="914400" rtl="0" eaLnBrk="0" fontAlgn="base" latinLnBrk="0" hangingPunct="0">
              <a:lnSpc>
                <a:spcPct val="170000"/>
              </a:lnSpc>
              <a:spcBef>
                <a:spcPct val="0"/>
              </a:spcBef>
              <a:spcAft>
                <a:spcPts val="600"/>
              </a:spcAft>
              <a:buClrTx/>
              <a:buSzTx/>
              <a:buFontTx/>
              <a:buNone/>
              <a:tabLst/>
            </a:pPr>
            <a:endParaRPr kumimoji="0" lang="en-US" altLang="en-US" sz="14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019841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BF1468B-79BC-434A-8CFA-C1523D7A610E}"/>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Database &amp; Scoping</a:t>
            </a:r>
          </a:p>
        </p:txBody>
      </p:sp>
      <p:graphicFrame>
        <p:nvGraphicFramePr>
          <p:cNvPr id="5" name="Content Placeholder 2">
            <a:extLst>
              <a:ext uri="{FF2B5EF4-FFF2-40B4-BE49-F238E27FC236}">
                <a16:creationId xmlns:a16="http://schemas.microsoft.com/office/drawing/2014/main" id="{AE41CCFC-BE04-4C70-B94A-8D21B0732A15}"/>
              </a:ext>
            </a:extLst>
          </p:cNvPr>
          <p:cNvGraphicFramePr>
            <a:graphicFrameLocks noGrp="1"/>
          </p:cNvGraphicFramePr>
          <p:nvPr>
            <p:ph idx="1"/>
            <p:extLst>
              <p:ext uri="{D42A27DB-BD31-4B8C-83A1-F6EECF244321}">
                <p14:modId xmlns:p14="http://schemas.microsoft.com/office/powerpoint/2010/main" val="1194382660"/>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7561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CFC4ACD-8582-45FF-880D-6C24C199268C}"/>
              </a:ext>
            </a:extLst>
          </p:cNvPr>
          <p:cNvSpPr>
            <a:spLocks noGrp="1"/>
          </p:cNvSpPr>
          <p:nvPr>
            <p:ph type="title"/>
          </p:nvPr>
        </p:nvSpPr>
        <p:spPr>
          <a:xfrm>
            <a:off x="640079" y="2053641"/>
            <a:ext cx="3669161" cy="2760098"/>
          </a:xfrm>
        </p:spPr>
        <p:txBody>
          <a:bodyPr>
            <a:normAutofit/>
          </a:bodyPr>
          <a:lstStyle/>
          <a:p>
            <a:r>
              <a:rPr lang="en-IN" dirty="0">
                <a:solidFill>
                  <a:srgbClr val="FFFFFF"/>
                </a:solidFill>
              </a:rPr>
              <a:t>Wire protocol example</a:t>
            </a:r>
          </a:p>
        </p:txBody>
      </p:sp>
      <p:sp>
        <p:nvSpPr>
          <p:cNvPr id="4" name="Rectangle 1">
            <a:extLst>
              <a:ext uri="{FF2B5EF4-FFF2-40B4-BE49-F238E27FC236}">
                <a16:creationId xmlns:a16="http://schemas.microsoft.com/office/drawing/2014/main" id="{941CE5DE-59A1-4320-9968-5C8409F63A4D}"/>
              </a:ext>
            </a:extLst>
          </p:cNvPr>
          <p:cNvSpPr>
            <a:spLocks noGrp="1" noChangeArrowheads="1"/>
          </p:cNvSpPr>
          <p:nvPr>
            <p:ph idx="1"/>
          </p:nvPr>
        </p:nvSpPr>
        <p:spPr bwMode="auto">
          <a:xfrm>
            <a:off x="6090574" y="801866"/>
            <a:ext cx="5306084" cy="523063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SUBSCRIBE first second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*3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$9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subscribe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$5 first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:1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*3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$9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subscribe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$6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second </a:t>
            </a: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000000"/>
                </a:solidFill>
                <a:effectLst/>
                <a:latin typeface="Menlo"/>
                <a:cs typeface="Courier New" panose="02070309020205020404" pitchFamily="49" charset="0"/>
              </a:rPr>
              <a:t>:2 </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solidFill>
                  <a:srgbClr val="000000"/>
                </a:solidFill>
                <a:effectLst/>
                <a:latin typeface="Open Sans"/>
              </a:rPr>
              <a:t>At this point, from another client we issue a PUBLISH operation against the channel named </a:t>
            </a:r>
            <a:r>
              <a:rPr kumimoji="0" lang="en-US" altLang="en-US" sz="1700" b="0" i="0" u="none" strike="noStrike" cap="none" normalizeH="0" baseline="0" dirty="0">
                <a:ln>
                  <a:noFill/>
                </a:ln>
                <a:solidFill>
                  <a:srgbClr val="000000"/>
                </a:solidFill>
                <a:effectLst/>
                <a:latin typeface="Menlo"/>
              </a:rPr>
              <a:t>second</a:t>
            </a:r>
            <a:r>
              <a:rPr kumimoji="0" lang="en-US" altLang="en-US" sz="1700" b="0" i="0" u="none" strike="noStrike" cap="none" normalizeH="0" baseline="0" dirty="0">
                <a:ln>
                  <a:noFill/>
                </a:ln>
                <a:solidFill>
                  <a:srgbClr val="000000"/>
                </a:solidFill>
                <a:effectLst/>
                <a:latin typeface="Open Sans"/>
              </a:rPr>
              <a:t>:</a:t>
            </a:r>
            <a:endParaRPr kumimoji="0" lang="en-US" altLang="en-US" sz="1700" b="0" i="0" u="none" strike="noStrike" cap="none" normalizeH="0" baseline="0" dirty="0">
              <a:ln>
                <a:noFill/>
              </a:ln>
              <a:solidFill>
                <a:srgbClr val="000000"/>
              </a:solidFill>
              <a:effectLst/>
              <a:latin typeface="Menlo"/>
              <a:cs typeface="Courier New" panose="020703090202050204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solidFill>
                  <a:srgbClr val="000000"/>
                </a:solidFill>
                <a:effectLst/>
                <a:latin typeface="Menlo"/>
                <a:cs typeface="Courier New" panose="02070309020205020404" pitchFamily="49" charset="0"/>
              </a:rPr>
              <a:t>&gt; PUBLISH second Hello</a:t>
            </a:r>
            <a:r>
              <a:rPr kumimoji="0" lang="en-US" altLang="en-US" sz="1700" b="0" i="0" u="none" strike="noStrike" cap="none" normalizeH="0" baseline="0" dirty="0">
                <a:ln>
                  <a:noFill/>
                </a:ln>
                <a:solidFill>
                  <a:srgbClr val="000000"/>
                </a:solidFill>
                <a:effectLst/>
              </a:rPr>
              <a:t> </a:t>
            </a:r>
            <a:endParaRPr kumimoji="0" lang="en-US" altLang="en-US" sz="17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9484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02C159D-9EE6-4D3E-9292-06660ABA22F4}"/>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Benefits of using </a:t>
            </a:r>
            <a:r>
              <a:rPr lang="en-IN" sz="4000" dirty="0" err="1">
                <a:solidFill>
                  <a:srgbClr val="FFFFFF"/>
                </a:solidFill>
              </a:rPr>
              <a:t>Elasticache</a:t>
            </a: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AD5D0DE4-645A-4154-BB36-D9B983941069}"/>
              </a:ext>
            </a:extLst>
          </p:cNvPr>
          <p:cNvGraphicFramePr>
            <a:graphicFrameLocks noGrp="1"/>
          </p:cNvGraphicFramePr>
          <p:nvPr>
            <p:ph idx="1"/>
            <p:extLst>
              <p:ext uri="{D42A27DB-BD31-4B8C-83A1-F6EECF244321}">
                <p14:modId xmlns:p14="http://schemas.microsoft.com/office/powerpoint/2010/main" val="385948690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85456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0974698-8900-409F-84F9-52422620EEE5}"/>
              </a:ext>
            </a:extLst>
          </p:cNvPr>
          <p:cNvSpPr>
            <a:spLocks noGrp="1"/>
          </p:cNvSpPr>
          <p:nvPr>
            <p:ph type="title"/>
          </p:nvPr>
        </p:nvSpPr>
        <p:spPr>
          <a:xfrm>
            <a:off x="640079" y="2053641"/>
            <a:ext cx="3669161" cy="2760098"/>
          </a:xfrm>
        </p:spPr>
        <p:txBody>
          <a:bodyPr>
            <a:normAutofit/>
          </a:bodyPr>
          <a:lstStyle/>
          <a:p>
            <a:r>
              <a:rPr lang="en-IN" dirty="0">
                <a:solidFill>
                  <a:srgbClr val="FFFFFF"/>
                </a:solidFill>
              </a:rPr>
              <a:t>Wire protocol example</a:t>
            </a:r>
          </a:p>
        </p:txBody>
      </p:sp>
      <p:sp>
        <p:nvSpPr>
          <p:cNvPr id="4" name="Rectangle 1">
            <a:extLst>
              <a:ext uri="{FF2B5EF4-FFF2-40B4-BE49-F238E27FC236}">
                <a16:creationId xmlns:a16="http://schemas.microsoft.com/office/drawing/2014/main" id="{A77B93BE-B4AB-46F6-B4DF-738E8FC47B4B}"/>
              </a:ext>
            </a:extLst>
          </p:cNvPr>
          <p:cNvSpPr>
            <a:spLocks noGrp="1" noChangeArrowheads="1"/>
          </p:cNvSpPr>
          <p:nvPr>
            <p:ph idx="1"/>
          </p:nvPr>
        </p:nvSpPr>
        <p:spPr bwMode="auto">
          <a:xfrm>
            <a:off x="6090574" y="801866"/>
            <a:ext cx="5306084" cy="523063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solidFill>
                  <a:srgbClr val="000000"/>
                </a:solidFill>
                <a:effectLst/>
                <a:latin typeface="Open Sans"/>
              </a:rPr>
              <a:t>This is what the first client receives:</a:t>
            </a: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solidFill>
                <a:srgbClr val="000000"/>
              </a:solidFill>
              <a:effectLst/>
              <a:latin typeface="Menlo"/>
              <a:cs typeface="Courier New" panose="020703090202050204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000000"/>
                </a:solidFill>
                <a:effectLst/>
                <a:latin typeface="Menlo"/>
                <a:cs typeface="Courier New" panose="02070309020205020404" pitchFamily="49" charset="0"/>
              </a:rPr>
              <a:t>*3 </a:t>
            </a: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000000"/>
                </a:solidFill>
                <a:effectLst/>
                <a:latin typeface="Menlo"/>
                <a:cs typeface="Courier New" panose="02070309020205020404" pitchFamily="49" charset="0"/>
              </a:rPr>
              <a:t>$7 </a:t>
            </a: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000000"/>
                </a:solidFill>
                <a:effectLst/>
                <a:latin typeface="Menlo"/>
                <a:cs typeface="Courier New" panose="02070309020205020404" pitchFamily="49" charset="0"/>
              </a:rPr>
              <a:t>message </a:t>
            </a: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000000"/>
                </a:solidFill>
                <a:effectLst/>
                <a:latin typeface="Menlo"/>
                <a:cs typeface="Courier New" panose="02070309020205020404" pitchFamily="49" charset="0"/>
              </a:rPr>
              <a:t>$6 </a:t>
            </a: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000000"/>
                </a:solidFill>
                <a:effectLst/>
                <a:latin typeface="Menlo"/>
                <a:cs typeface="Courier New" panose="02070309020205020404" pitchFamily="49" charset="0"/>
              </a:rPr>
              <a:t>second </a:t>
            </a: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000000"/>
                </a:solidFill>
                <a:effectLst/>
                <a:latin typeface="Menlo"/>
                <a:cs typeface="Courier New" panose="02070309020205020404" pitchFamily="49" charset="0"/>
              </a:rPr>
              <a:t>$5 </a:t>
            </a: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000000"/>
                </a:solidFill>
                <a:effectLst/>
                <a:latin typeface="Menlo"/>
                <a:cs typeface="Courier New" panose="02070309020205020404" pitchFamily="49" charset="0"/>
              </a:rPr>
              <a:t>Hello</a:t>
            </a:r>
            <a:r>
              <a:rPr kumimoji="0" lang="en-US" altLang="en-US" sz="2400" b="1" i="0" u="none" strike="noStrike" cap="none" normalizeH="0" baseline="0" dirty="0">
                <a:ln>
                  <a:noFill/>
                </a:ln>
                <a:solidFill>
                  <a:srgbClr val="000000"/>
                </a:solidFill>
                <a:effectLst/>
              </a:rPr>
              <a:t> </a:t>
            </a:r>
            <a:endParaRPr kumimoji="0" lang="en-US" altLang="en-US" sz="2400" b="1"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42353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7BB288-08F1-4DCF-AAB4-8DF4FA2F74B8}"/>
              </a:ext>
            </a:extLst>
          </p:cNvPr>
          <p:cNvSpPr>
            <a:spLocks noGrp="1"/>
          </p:cNvSpPr>
          <p:nvPr>
            <p:ph type="title"/>
          </p:nvPr>
        </p:nvSpPr>
        <p:spPr>
          <a:xfrm>
            <a:off x="960120" y="434101"/>
            <a:ext cx="9552448" cy="1232750"/>
          </a:xfrm>
        </p:spPr>
        <p:txBody>
          <a:bodyPr anchor="b">
            <a:normAutofit/>
          </a:bodyPr>
          <a:lstStyle/>
          <a:p>
            <a:r>
              <a:rPr lang="en-IN">
                <a:solidFill>
                  <a:schemeClr val="bg1"/>
                </a:solidFill>
              </a:rPr>
              <a:t>Refence – Pub/Sub</a:t>
            </a:r>
          </a:p>
        </p:txBody>
      </p:sp>
      <p:cxnSp>
        <p:nvCxnSpPr>
          <p:cNvPr id="16" name="Straight Connector 11">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1062763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17" name="Content Placeholder 2">
            <a:extLst>
              <a:ext uri="{FF2B5EF4-FFF2-40B4-BE49-F238E27FC236}">
                <a16:creationId xmlns:a16="http://schemas.microsoft.com/office/drawing/2014/main" id="{C27310F5-A104-4F27-8B8F-C623AA92865C}"/>
              </a:ext>
            </a:extLst>
          </p:cNvPr>
          <p:cNvSpPr>
            <a:spLocks noGrp="1"/>
          </p:cNvSpPr>
          <p:nvPr>
            <p:ph idx="1"/>
          </p:nvPr>
        </p:nvSpPr>
        <p:spPr>
          <a:xfrm>
            <a:off x="3207232" y="2720100"/>
            <a:ext cx="5943191" cy="3341164"/>
          </a:xfrm>
        </p:spPr>
        <p:txBody>
          <a:bodyPr>
            <a:normAutofit/>
          </a:bodyPr>
          <a:lstStyle/>
          <a:p>
            <a:pPr marL="0" indent="0">
              <a:buNone/>
            </a:pPr>
            <a:r>
              <a:rPr lang="en-IN" sz="2400" dirty="0"/>
              <a:t>For references on Pub/Sub, go to the following link.</a:t>
            </a:r>
          </a:p>
          <a:p>
            <a:pPr marL="0" indent="0">
              <a:buNone/>
            </a:pPr>
            <a:endParaRPr lang="en-IN" sz="2400" dirty="0"/>
          </a:p>
          <a:p>
            <a:pPr marL="0" indent="0">
              <a:buNone/>
            </a:pPr>
            <a:r>
              <a:rPr lang="en-IN" sz="2400" dirty="0">
                <a:hlinkClick r:id="rId2"/>
              </a:rPr>
              <a:t>https://redis.io/topics/pubsub</a:t>
            </a:r>
            <a:endParaRPr lang="en-IN" sz="2400" dirty="0"/>
          </a:p>
          <a:p>
            <a:pPr marL="0" indent="0">
              <a:buNone/>
            </a:pPr>
            <a:endParaRPr lang="en-IN" sz="2400" dirty="0"/>
          </a:p>
          <a:p>
            <a:pPr marL="0" indent="0">
              <a:buNone/>
            </a:pPr>
            <a:endParaRPr lang="en-IN" sz="2400" dirty="0"/>
          </a:p>
        </p:txBody>
      </p:sp>
      <p:pic>
        <p:nvPicPr>
          <p:cNvPr id="7" name="Graphic 6" descr="Right Pointing Backhand Index ">
            <a:extLst>
              <a:ext uri="{FF2B5EF4-FFF2-40B4-BE49-F238E27FC236}">
                <a16:creationId xmlns:a16="http://schemas.microsoft.com/office/drawing/2014/main" id="{E709CAC3-A4C0-45C2-92C4-AAA559CF1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715" y="3055861"/>
            <a:ext cx="2762517" cy="2762517"/>
          </a:xfrm>
          <a:prstGeom prst="rect">
            <a:avLst/>
          </a:prstGeom>
        </p:spPr>
      </p:pic>
    </p:spTree>
    <p:extLst>
      <p:ext uri="{BB962C8B-B14F-4D97-AF65-F5344CB8AC3E}">
        <p14:creationId xmlns:p14="http://schemas.microsoft.com/office/powerpoint/2010/main" val="1465138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1AD8C4-4AD1-43F6-A232-7B90C07D5A67}"/>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Summary</a:t>
            </a:r>
          </a:p>
        </p:txBody>
      </p:sp>
      <p:sp>
        <p:nvSpPr>
          <p:cNvPr id="3" name="Content Placeholder 2">
            <a:extLst>
              <a:ext uri="{FF2B5EF4-FFF2-40B4-BE49-F238E27FC236}">
                <a16:creationId xmlns:a16="http://schemas.microsoft.com/office/drawing/2014/main" id="{5342794E-2AF8-40A0-B222-BC8E713247BE}"/>
              </a:ext>
            </a:extLst>
          </p:cNvPr>
          <p:cNvSpPr>
            <a:spLocks noGrp="1"/>
          </p:cNvSpPr>
          <p:nvPr>
            <p:ph idx="1"/>
          </p:nvPr>
        </p:nvSpPr>
        <p:spPr>
          <a:xfrm>
            <a:off x="1179226" y="3092970"/>
            <a:ext cx="9833548" cy="2693976"/>
          </a:xfrm>
        </p:spPr>
        <p:txBody>
          <a:bodyPr>
            <a:normAutofit/>
          </a:bodyPr>
          <a:lstStyle/>
          <a:p>
            <a:r>
              <a:rPr lang="en-IN" sz="2000" dirty="0">
                <a:solidFill>
                  <a:srgbClr val="000000"/>
                </a:solidFill>
              </a:rPr>
              <a:t>AWS </a:t>
            </a:r>
            <a:r>
              <a:rPr lang="en-IN" sz="2000" dirty="0" err="1">
                <a:solidFill>
                  <a:srgbClr val="000000"/>
                </a:solidFill>
              </a:rPr>
              <a:t>Elasticache</a:t>
            </a:r>
            <a:endParaRPr lang="en-IN" sz="2000" dirty="0">
              <a:solidFill>
                <a:srgbClr val="000000"/>
              </a:solidFill>
            </a:endParaRPr>
          </a:p>
          <a:p>
            <a:r>
              <a:rPr lang="en-IN" sz="2000" dirty="0">
                <a:solidFill>
                  <a:srgbClr val="000000"/>
                </a:solidFill>
              </a:rPr>
              <a:t>Redis on </a:t>
            </a:r>
            <a:r>
              <a:rPr lang="en-IN" sz="2000" dirty="0" err="1">
                <a:solidFill>
                  <a:srgbClr val="000000"/>
                </a:solidFill>
              </a:rPr>
              <a:t>Elasticache</a:t>
            </a:r>
            <a:endParaRPr lang="en-IN" sz="2000" dirty="0">
              <a:solidFill>
                <a:srgbClr val="000000"/>
              </a:solidFill>
            </a:endParaRPr>
          </a:p>
          <a:p>
            <a:r>
              <a:rPr lang="en-IN" sz="2000" dirty="0">
                <a:solidFill>
                  <a:srgbClr val="000000"/>
                </a:solidFill>
              </a:rPr>
              <a:t>Memcached on </a:t>
            </a:r>
            <a:r>
              <a:rPr lang="en-IN" sz="2000" dirty="0" err="1">
                <a:solidFill>
                  <a:srgbClr val="000000"/>
                </a:solidFill>
              </a:rPr>
              <a:t>Elasticache</a:t>
            </a:r>
            <a:endParaRPr lang="en-IN" sz="2000" dirty="0">
              <a:solidFill>
                <a:srgbClr val="000000"/>
              </a:solidFill>
            </a:endParaRPr>
          </a:p>
          <a:p>
            <a:r>
              <a:rPr lang="en-IN" sz="2000" dirty="0">
                <a:solidFill>
                  <a:srgbClr val="000000"/>
                </a:solidFill>
              </a:rPr>
              <a:t>Redis CLI</a:t>
            </a:r>
          </a:p>
          <a:p>
            <a:r>
              <a:rPr lang="en-IN" sz="2000" dirty="0">
                <a:solidFill>
                  <a:srgbClr val="000000"/>
                </a:solidFill>
              </a:rPr>
              <a:t>Pub/Sub</a:t>
            </a:r>
          </a:p>
          <a:p>
            <a:endParaRPr lang="en-IN" sz="2000" dirty="0">
              <a:solidFill>
                <a:srgbClr val="000000"/>
              </a:solidFill>
            </a:endParaRPr>
          </a:p>
          <a:p>
            <a:endParaRPr lang="en-IN" sz="2000" dirty="0">
              <a:solidFill>
                <a:srgbClr val="000000"/>
              </a:solidFill>
            </a:endParaRPr>
          </a:p>
        </p:txBody>
      </p:sp>
    </p:spTree>
    <p:extLst>
      <p:ext uri="{BB962C8B-B14F-4D97-AF65-F5344CB8AC3E}">
        <p14:creationId xmlns:p14="http://schemas.microsoft.com/office/powerpoint/2010/main" val="5140715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12432-2DEF-429D-AB27-563BB4982661}"/>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6173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8A4A2F6-86DE-4746-B3D9-32FA289997ED}"/>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Amazon ElastiCache for Redis</a:t>
            </a:r>
          </a:p>
        </p:txBody>
      </p:sp>
      <p:graphicFrame>
        <p:nvGraphicFramePr>
          <p:cNvPr id="23" name="Content Placeholder 2">
            <a:extLst>
              <a:ext uri="{FF2B5EF4-FFF2-40B4-BE49-F238E27FC236}">
                <a16:creationId xmlns:a16="http://schemas.microsoft.com/office/drawing/2014/main" id="{AC4E908E-75FC-46D9-B486-3929BF29128D}"/>
              </a:ext>
            </a:extLst>
          </p:cNvPr>
          <p:cNvGraphicFramePr>
            <a:graphicFrameLocks noGrp="1"/>
          </p:cNvGraphicFramePr>
          <p:nvPr>
            <p:ph idx="1"/>
            <p:extLst>
              <p:ext uri="{D42A27DB-BD31-4B8C-83A1-F6EECF244321}">
                <p14:modId xmlns:p14="http://schemas.microsoft.com/office/powerpoint/2010/main" val="236052388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4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12084A-1EFC-4FB7-B397-2A684A3B58D3}"/>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Usecase for Caching using Redis</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descr="Caching with Redis">
            <a:extLst>
              <a:ext uri="{FF2B5EF4-FFF2-40B4-BE49-F238E27FC236}">
                <a16:creationId xmlns:a16="http://schemas.microsoft.com/office/drawing/2014/main" id="{3718653F-91FD-4F32-B191-B04A872A53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236" y="2509911"/>
            <a:ext cx="10952428"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96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35BA6-4CD0-4B89-9D54-C7A98B4B988C}"/>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dirty="0">
                <a:solidFill>
                  <a:schemeClr val="bg2"/>
                </a:solidFill>
                <a:latin typeface="+mj-lt"/>
                <a:ea typeface="+mj-ea"/>
                <a:cs typeface="+mj-cs"/>
              </a:rPr>
              <a:t>Demo – Creating </a:t>
            </a:r>
            <a:r>
              <a:rPr lang="en-US" sz="4000" kern="1200" dirty="0" err="1">
                <a:solidFill>
                  <a:schemeClr val="bg2"/>
                </a:solidFill>
                <a:latin typeface="+mj-lt"/>
                <a:ea typeface="+mj-ea"/>
                <a:cs typeface="+mj-cs"/>
              </a:rPr>
              <a:t>Elasticache</a:t>
            </a:r>
            <a:r>
              <a:rPr lang="en-US" sz="4000" kern="1200" dirty="0">
                <a:solidFill>
                  <a:schemeClr val="bg2"/>
                </a:solidFill>
                <a:latin typeface="+mj-lt"/>
                <a:ea typeface="+mj-ea"/>
                <a:cs typeface="+mj-cs"/>
              </a:rPr>
              <a:t> for Redis</a:t>
            </a:r>
          </a:p>
        </p:txBody>
      </p:sp>
    </p:spTree>
    <p:extLst>
      <p:ext uri="{BB962C8B-B14F-4D97-AF65-F5344CB8AC3E}">
        <p14:creationId xmlns:p14="http://schemas.microsoft.com/office/powerpoint/2010/main" val="2456783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815</Words>
  <Application>Microsoft Macintosh PowerPoint</Application>
  <PresentationFormat>Widescreen</PresentationFormat>
  <Paragraphs>222</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Calibri Light</vt:lpstr>
      <vt:lpstr>Courier New</vt:lpstr>
      <vt:lpstr>Menlo</vt:lpstr>
      <vt:lpstr>Open Sans</vt:lpstr>
      <vt:lpstr>Office Theme</vt:lpstr>
      <vt:lpstr>Module 3 - In-Memory Data Store Services</vt:lpstr>
      <vt:lpstr>Objectives</vt:lpstr>
      <vt:lpstr>Amazon ElastiCache</vt:lpstr>
      <vt:lpstr>Amazon ElastiCache Engines</vt:lpstr>
      <vt:lpstr>Working of Elasticache</vt:lpstr>
      <vt:lpstr>Benefits of using Elasticache</vt:lpstr>
      <vt:lpstr>Amazon ElastiCache for Redis</vt:lpstr>
      <vt:lpstr>Usecase for Caching using Redis</vt:lpstr>
      <vt:lpstr>Demo – Creating Elasticache for Redis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ElastiCache for Memcached</vt:lpstr>
      <vt:lpstr>Use Case for Memcached</vt:lpstr>
      <vt:lpstr>Demo – Creating Elasticache for Memcached</vt:lpstr>
      <vt:lpstr>PowerPoint Presentation</vt:lpstr>
      <vt:lpstr>PowerPoint Presentation</vt:lpstr>
      <vt:lpstr>PowerPoint Presentation</vt:lpstr>
      <vt:lpstr>PowerPoint Presentation</vt:lpstr>
      <vt:lpstr>PowerPoint Presentation</vt:lpstr>
      <vt:lpstr>PowerPoint Presentation</vt:lpstr>
      <vt:lpstr>Redis Data types</vt:lpstr>
      <vt:lpstr>Strings</vt:lpstr>
      <vt:lpstr>Lists</vt:lpstr>
      <vt:lpstr>Example of list operations and resulting lists</vt:lpstr>
      <vt:lpstr>Sets</vt:lpstr>
      <vt:lpstr>Hashes</vt:lpstr>
      <vt:lpstr>Redis CLI</vt:lpstr>
      <vt:lpstr>Command line usage</vt:lpstr>
      <vt:lpstr>Command Line Usage</vt:lpstr>
      <vt:lpstr>Command Line Usage</vt:lpstr>
      <vt:lpstr>Host, port, password and database</vt:lpstr>
      <vt:lpstr>Host, port, password and database</vt:lpstr>
      <vt:lpstr>Host, port, password and database</vt:lpstr>
      <vt:lpstr>Host, port, password and database</vt:lpstr>
      <vt:lpstr>Interactive mode</vt:lpstr>
      <vt:lpstr>Interactive mode</vt:lpstr>
      <vt:lpstr>For more Redis CLI commands</vt:lpstr>
      <vt:lpstr>Pub/Sub</vt:lpstr>
      <vt:lpstr>Format of pushed messages</vt:lpstr>
      <vt:lpstr>Database &amp; Scoping</vt:lpstr>
      <vt:lpstr>Wire protocol example</vt:lpstr>
      <vt:lpstr>Wire protocol example</vt:lpstr>
      <vt:lpstr>Refence – Pub/Sub</vt:lpstr>
      <vt:lpstr>Summary</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 In-Memory Data Store Services</dc:title>
  <dc:creator>kishore chowdary</dc:creator>
  <cp:lastModifiedBy>Abdul Rasheed Feroz Khan</cp:lastModifiedBy>
  <cp:revision>4</cp:revision>
  <dcterms:created xsi:type="dcterms:W3CDTF">2018-09-11T07:12:58Z</dcterms:created>
  <dcterms:modified xsi:type="dcterms:W3CDTF">2018-09-12T15:25:34Z</dcterms:modified>
</cp:coreProperties>
</file>