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6" r:id="rId3"/>
    <p:sldId id="257" r:id="rId4"/>
    <p:sldId id="258" r:id="rId5"/>
    <p:sldId id="259" r:id="rId6"/>
    <p:sldId id="260"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61" r:id="rId31"/>
    <p:sldId id="286" r:id="rId32"/>
    <p:sldId id="287" r:id="rId33"/>
    <p:sldId id="290" r:id="rId34"/>
    <p:sldId id="291" r:id="rId35"/>
    <p:sldId id="292" r:id="rId36"/>
    <p:sldId id="293" r:id="rId37"/>
    <p:sldId id="294" r:id="rId38"/>
    <p:sldId id="295" r:id="rId39"/>
    <p:sldId id="296" r:id="rId40"/>
    <p:sldId id="297" r:id="rId41"/>
    <p:sldId id="298" r:id="rId42"/>
    <p:sldId id="300" r:id="rId43"/>
    <p:sldId id="302" r:id="rId44"/>
    <p:sldId id="301" r:id="rId45"/>
    <p:sldId id="303" r:id="rId46"/>
    <p:sldId id="299" r:id="rId47"/>
    <p:sldId id="305" r:id="rId48"/>
    <p:sldId id="306" r:id="rId49"/>
    <p:sldId id="307" r:id="rId50"/>
    <p:sldId id="304" r:id="rId51"/>
    <p:sldId id="308" r:id="rId52"/>
    <p:sldId id="310" r:id="rId53"/>
    <p:sldId id="309" r:id="rId54"/>
    <p:sldId id="311" r:id="rId55"/>
    <p:sldId id="288" r:id="rId56"/>
    <p:sldId id="312" r:id="rId57"/>
    <p:sldId id="313" r:id="rId58"/>
    <p:sldId id="314" r:id="rId59"/>
    <p:sldId id="31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B29806-EB0E-422F-9E07-88F4B224DBC9}" type="doc">
      <dgm:prSet loTypeId="urn:microsoft.com/office/officeart/2016/7/layout/BasicLinearProcessNumbered" loCatId="process" qsTypeId="urn:microsoft.com/office/officeart/2005/8/quickstyle/simple3" qsCatId="simple" csTypeId="urn:microsoft.com/office/officeart/2005/8/colors/accent3_2" csCatId="accent3"/>
      <dgm:spPr/>
      <dgm:t>
        <a:bodyPr/>
        <a:lstStyle/>
        <a:p>
          <a:endParaRPr lang="en-US"/>
        </a:p>
      </dgm:t>
    </dgm:pt>
    <dgm:pt modelId="{25C95EA3-360A-4E1F-97F5-7713073AE25A}">
      <dgm:prSet/>
      <dgm:spPr/>
      <dgm:t>
        <a:bodyPr/>
        <a:lstStyle/>
        <a:p>
          <a:r>
            <a:rPr lang="en-IN"/>
            <a:t>Tables, Items, and Attributes</a:t>
          </a:r>
          <a:endParaRPr lang="en-US"/>
        </a:p>
      </dgm:t>
    </dgm:pt>
    <dgm:pt modelId="{230DDE2E-DF3D-45CA-AEFF-03C5C4D46F90}" type="parTrans" cxnId="{E0EA485B-ED69-4D89-BDFA-3FACF6FC3749}">
      <dgm:prSet/>
      <dgm:spPr/>
      <dgm:t>
        <a:bodyPr/>
        <a:lstStyle/>
        <a:p>
          <a:endParaRPr lang="en-US"/>
        </a:p>
      </dgm:t>
    </dgm:pt>
    <dgm:pt modelId="{DD1221BE-95CA-4011-ACE7-30982A49307C}" type="sibTrans" cxnId="{E0EA485B-ED69-4D89-BDFA-3FACF6FC3749}">
      <dgm:prSet phldrT="1" phldr="0"/>
      <dgm:spPr/>
      <dgm:t>
        <a:bodyPr/>
        <a:lstStyle/>
        <a:p>
          <a:r>
            <a:rPr lang="en-US"/>
            <a:t>1</a:t>
          </a:r>
        </a:p>
      </dgm:t>
    </dgm:pt>
    <dgm:pt modelId="{BDD57DB4-82DE-4604-91B3-C6CC5803B07F}">
      <dgm:prSet/>
      <dgm:spPr/>
      <dgm:t>
        <a:bodyPr/>
        <a:lstStyle/>
        <a:p>
          <a:r>
            <a:rPr lang="en-IN"/>
            <a:t>Primary Key</a:t>
          </a:r>
          <a:endParaRPr lang="en-US"/>
        </a:p>
      </dgm:t>
    </dgm:pt>
    <dgm:pt modelId="{EBD87A33-47BE-4BA5-8848-203853048CC1}" type="parTrans" cxnId="{5FA4B506-5F39-45FB-AA57-6A8111F8C7A8}">
      <dgm:prSet/>
      <dgm:spPr/>
      <dgm:t>
        <a:bodyPr/>
        <a:lstStyle/>
        <a:p>
          <a:endParaRPr lang="en-US"/>
        </a:p>
      </dgm:t>
    </dgm:pt>
    <dgm:pt modelId="{A6A289EF-D28C-4C78-8F4A-63B4A94CB8AF}" type="sibTrans" cxnId="{5FA4B506-5F39-45FB-AA57-6A8111F8C7A8}">
      <dgm:prSet phldrT="2" phldr="0"/>
      <dgm:spPr/>
      <dgm:t>
        <a:bodyPr/>
        <a:lstStyle/>
        <a:p>
          <a:r>
            <a:rPr lang="en-US"/>
            <a:t>2</a:t>
          </a:r>
        </a:p>
      </dgm:t>
    </dgm:pt>
    <dgm:pt modelId="{53D56B1B-EB02-4A9D-AB75-792FCF05FB0D}">
      <dgm:prSet/>
      <dgm:spPr/>
      <dgm:t>
        <a:bodyPr/>
        <a:lstStyle/>
        <a:p>
          <a:r>
            <a:rPr lang="en-IN"/>
            <a:t>Secondary Indexes</a:t>
          </a:r>
          <a:endParaRPr lang="en-US"/>
        </a:p>
      </dgm:t>
    </dgm:pt>
    <dgm:pt modelId="{E2A63424-8C52-459D-B5F3-A97A97428B47}" type="parTrans" cxnId="{03BF5880-BA13-4652-AC9F-D4A1A31F5F12}">
      <dgm:prSet/>
      <dgm:spPr/>
      <dgm:t>
        <a:bodyPr/>
        <a:lstStyle/>
        <a:p>
          <a:endParaRPr lang="en-US"/>
        </a:p>
      </dgm:t>
    </dgm:pt>
    <dgm:pt modelId="{572C8CC4-0144-4147-8C3E-9CC850A4FB76}" type="sibTrans" cxnId="{03BF5880-BA13-4652-AC9F-D4A1A31F5F12}">
      <dgm:prSet phldrT="3" phldr="0"/>
      <dgm:spPr/>
      <dgm:t>
        <a:bodyPr/>
        <a:lstStyle/>
        <a:p>
          <a:r>
            <a:rPr lang="en-US"/>
            <a:t>3</a:t>
          </a:r>
        </a:p>
      </dgm:t>
    </dgm:pt>
    <dgm:pt modelId="{0581BF99-661F-4C50-AADF-33DE5FB7C684}">
      <dgm:prSet/>
      <dgm:spPr/>
      <dgm:t>
        <a:bodyPr/>
        <a:lstStyle/>
        <a:p>
          <a:r>
            <a:rPr lang="en-IN"/>
            <a:t>DynamoDB Streams</a:t>
          </a:r>
          <a:endParaRPr lang="en-US"/>
        </a:p>
      </dgm:t>
    </dgm:pt>
    <dgm:pt modelId="{F3838DDE-21EA-487C-89AD-6D480D6104FA}" type="parTrans" cxnId="{7868CBE7-BE35-4E03-BC8E-3FC3DCC1D678}">
      <dgm:prSet/>
      <dgm:spPr/>
      <dgm:t>
        <a:bodyPr/>
        <a:lstStyle/>
        <a:p>
          <a:endParaRPr lang="en-US"/>
        </a:p>
      </dgm:t>
    </dgm:pt>
    <dgm:pt modelId="{1DDE44FC-4A69-4747-828F-3FDF82BF9181}" type="sibTrans" cxnId="{7868CBE7-BE35-4E03-BC8E-3FC3DCC1D678}">
      <dgm:prSet phldrT="4" phldr="0"/>
      <dgm:spPr/>
      <dgm:t>
        <a:bodyPr/>
        <a:lstStyle/>
        <a:p>
          <a:r>
            <a:rPr lang="en-US"/>
            <a:t>4</a:t>
          </a:r>
        </a:p>
      </dgm:t>
    </dgm:pt>
    <dgm:pt modelId="{736C60AF-D52B-436D-A3D1-DB7796564D39}" type="pres">
      <dgm:prSet presAssocID="{8FB29806-EB0E-422F-9E07-88F4B224DBC9}" presName="Name0" presStyleCnt="0">
        <dgm:presLayoutVars>
          <dgm:animLvl val="lvl"/>
          <dgm:resizeHandles val="exact"/>
        </dgm:presLayoutVars>
      </dgm:prSet>
      <dgm:spPr/>
    </dgm:pt>
    <dgm:pt modelId="{134837DA-DA6F-4DFF-A711-7CB3939C7F01}" type="pres">
      <dgm:prSet presAssocID="{25C95EA3-360A-4E1F-97F5-7713073AE25A}" presName="compositeNode" presStyleCnt="0">
        <dgm:presLayoutVars>
          <dgm:bulletEnabled val="1"/>
        </dgm:presLayoutVars>
      </dgm:prSet>
      <dgm:spPr/>
    </dgm:pt>
    <dgm:pt modelId="{CB9B82EB-079A-4FB9-873F-A3EB90A6C561}" type="pres">
      <dgm:prSet presAssocID="{25C95EA3-360A-4E1F-97F5-7713073AE25A}" presName="bgRect" presStyleLbl="bgAccFollowNode1" presStyleIdx="0" presStyleCnt="4"/>
      <dgm:spPr/>
    </dgm:pt>
    <dgm:pt modelId="{1630038C-D755-465C-8B3E-1A99C5B2337E}" type="pres">
      <dgm:prSet presAssocID="{DD1221BE-95CA-4011-ACE7-30982A49307C}" presName="sibTransNodeCircle" presStyleLbl="alignNode1" presStyleIdx="0" presStyleCnt="8">
        <dgm:presLayoutVars>
          <dgm:chMax val="0"/>
          <dgm:bulletEnabled/>
        </dgm:presLayoutVars>
      </dgm:prSet>
      <dgm:spPr/>
    </dgm:pt>
    <dgm:pt modelId="{3C03790E-D88D-4409-9528-8B0225CF6583}" type="pres">
      <dgm:prSet presAssocID="{25C95EA3-360A-4E1F-97F5-7713073AE25A}" presName="bottomLine" presStyleLbl="alignNode1" presStyleIdx="1" presStyleCnt="8">
        <dgm:presLayoutVars/>
      </dgm:prSet>
      <dgm:spPr/>
    </dgm:pt>
    <dgm:pt modelId="{089FC04F-EFCE-4022-853E-9938A79EB41D}" type="pres">
      <dgm:prSet presAssocID="{25C95EA3-360A-4E1F-97F5-7713073AE25A}" presName="nodeText" presStyleLbl="bgAccFollowNode1" presStyleIdx="0" presStyleCnt="4">
        <dgm:presLayoutVars>
          <dgm:bulletEnabled val="1"/>
        </dgm:presLayoutVars>
      </dgm:prSet>
      <dgm:spPr/>
    </dgm:pt>
    <dgm:pt modelId="{3A96455C-BDFE-400E-A466-1BD589755289}" type="pres">
      <dgm:prSet presAssocID="{DD1221BE-95CA-4011-ACE7-30982A49307C}" presName="sibTrans" presStyleCnt="0"/>
      <dgm:spPr/>
    </dgm:pt>
    <dgm:pt modelId="{737BD11C-BD42-4C2C-A649-20FC537AE0B5}" type="pres">
      <dgm:prSet presAssocID="{BDD57DB4-82DE-4604-91B3-C6CC5803B07F}" presName="compositeNode" presStyleCnt="0">
        <dgm:presLayoutVars>
          <dgm:bulletEnabled val="1"/>
        </dgm:presLayoutVars>
      </dgm:prSet>
      <dgm:spPr/>
    </dgm:pt>
    <dgm:pt modelId="{99293BA4-8799-464F-9989-0903D5F08896}" type="pres">
      <dgm:prSet presAssocID="{BDD57DB4-82DE-4604-91B3-C6CC5803B07F}" presName="bgRect" presStyleLbl="bgAccFollowNode1" presStyleIdx="1" presStyleCnt="4"/>
      <dgm:spPr/>
    </dgm:pt>
    <dgm:pt modelId="{84EBA07E-B2C4-4CBC-97CB-99D8C49B2AEA}" type="pres">
      <dgm:prSet presAssocID="{A6A289EF-D28C-4C78-8F4A-63B4A94CB8AF}" presName="sibTransNodeCircle" presStyleLbl="alignNode1" presStyleIdx="2" presStyleCnt="8">
        <dgm:presLayoutVars>
          <dgm:chMax val="0"/>
          <dgm:bulletEnabled/>
        </dgm:presLayoutVars>
      </dgm:prSet>
      <dgm:spPr/>
    </dgm:pt>
    <dgm:pt modelId="{A1864B7A-B852-4AA0-AACD-FFB680432840}" type="pres">
      <dgm:prSet presAssocID="{BDD57DB4-82DE-4604-91B3-C6CC5803B07F}" presName="bottomLine" presStyleLbl="alignNode1" presStyleIdx="3" presStyleCnt="8">
        <dgm:presLayoutVars/>
      </dgm:prSet>
      <dgm:spPr/>
    </dgm:pt>
    <dgm:pt modelId="{E8A91341-97A5-4779-96E7-F95A4485C29A}" type="pres">
      <dgm:prSet presAssocID="{BDD57DB4-82DE-4604-91B3-C6CC5803B07F}" presName="nodeText" presStyleLbl="bgAccFollowNode1" presStyleIdx="1" presStyleCnt="4">
        <dgm:presLayoutVars>
          <dgm:bulletEnabled val="1"/>
        </dgm:presLayoutVars>
      </dgm:prSet>
      <dgm:spPr/>
    </dgm:pt>
    <dgm:pt modelId="{1E402E2F-D619-474F-81CF-5D75982DF656}" type="pres">
      <dgm:prSet presAssocID="{A6A289EF-D28C-4C78-8F4A-63B4A94CB8AF}" presName="sibTrans" presStyleCnt="0"/>
      <dgm:spPr/>
    </dgm:pt>
    <dgm:pt modelId="{D99E0830-502F-4A01-882E-E3410E08CA6D}" type="pres">
      <dgm:prSet presAssocID="{53D56B1B-EB02-4A9D-AB75-792FCF05FB0D}" presName="compositeNode" presStyleCnt="0">
        <dgm:presLayoutVars>
          <dgm:bulletEnabled val="1"/>
        </dgm:presLayoutVars>
      </dgm:prSet>
      <dgm:spPr/>
    </dgm:pt>
    <dgm:pt modelId="{FE0DA97D-7283-4D14-A577-A7DC1EF42748}" type="pres">
      <dgm:prSet presAssocID="{53D56B1B-EB02-4A9D-AB75-792FCF05FB0D}" presName="bgRect" presStyleLbl="bgAccFollowNode1" presStyleIdx="2" presStyleCnt="4"/>
      <dgm:spPr/>
    </dgm:pt>
    <dgm:pt modelId="{DE4D086D-4AEF-437D-B2FE-55546B9F2702}" type="pres">
      <dgm:prSet presAssocID="{572C8CC4-0144-4147-8C3E-9CC850A4FB76}" presName="sibTransNodeCircle" presStyleLbl="alignNode1" presStyleIdx="4" presStyleCnt="8">
        <dgm:presLayoutVars>
          <dgm:chMax val="0"/>
          <dgm:bulletEnabled/>
        </dgm:presLayoutVars>
      </dgm:prSet>
      <dgm:spPr/>
    </dgm:pt>
    <dgm:pt modelId="{AD5CAED9-6322-463D-80D0-5176590E5514}" type="pres">
      <dgm:prSet presAssocID="{53D56B1B-EB02-4A9D-AB75-792FCF05FB0D}" presName="bottomLine" presStyleLbl="alignNode1" presStyleIdx="5" presStyleCnt="8">
        <dgm:presLayoutVars/>
      </dgm:prSet>
      <dgm:spPr/>
    </dgm:pt>
    <dgm:pt modelId="{D9918AC1-6D1F-4324-8284-FE79C6B8627E}" type="pres">
      <dgm:prSet presAssocID="{53D56B1B-EB02-4A9D-AB75-792FCF05FB0D}" presName="nodeText" presStyleLbl="bgAccFollowNode1" presStyleIdx="2" presStyleCnt="4">
        <dgm:presLayoutVars>
          <dgm:bulletEnabled val="1"/>
        </dgm:presLayoutVars>
      </dgm:prSet>
      <dgm:spPr/>
    </dgm:pt>
    <dgm:pt modelId="{D4C96252-750A-46FD-9AC3-DC4B3044A2C2}" type="pres">
      <dgm:prSet presAssocID="{572C8CC4-0144-4147-8C3E-9CC850A4FB76}" presName="sibTrans" presStyleCnt="0"/>
      <dgm:spPr/>
    </dgm:pt>
    <dgm:pt modelId="{2D85A8B8-9CFE-4A95-A36F-13AC600C5CDA}" type="pres">
      <dgm:prSet presAssocID="{0581BF99-661F-4C50-AADF-33DE5FB7C684}" presName="compositeNode" presStyleCnt="0">
        <dgm:presLayoutVars>
          <dgm:bulletEnabled val="1"/>
        </dgm:presLayoutVars>
      </dgm:prSet>
      <dgm:spPr/>
    </dgm:pt>
    <dgm:pt modelId="{DDE4728C-A307-4E3B-AC2B-2B0CF201529B}" type="pres">
      <dgm:prSet presAssocID="{0581BF99-661F-4C50-AADF-33DE5FB7C684}" presName="bgRect" presStyleLbl="bgAccFollowNode1" presStyleIdx="3" presStyleCnt="4"/>
      <dgm:spPr/>
    </dgm:pt>
    <dgm:pt modelId="{E8DF4AB9-8FD8-4A42-B9D9-B4D36A6BEF4E}" type="pres">
      <dgm:prSet presAssocID="{1DDE44FC-4A69-4747-828F-3FDF82BF9181}" presName="sibTransNodeCircle" presStyleLbl="alignNode1" presStyleIdx="6" presStyleCnt="8">
        <dgm:presLayoutVars>
          <dgm:chMax val="0"/>
          <dgm:bulletEnabled/>
        </dgm:presLayoutVars>
      </dgm:prSet>
      <dgm:spPr/>
    </dgm:pt>
    <dgm:pt modelId="{0FB3718B-191A-4F92-A522-5C77BD4F7083}" type="pres">
      <dgm:prSet presAssocID="{0581BF99-661F-4C50-AADF-33DE5FB7C684}" presName="bottomLine" presStyleLbl="alignNode1" presStyleIdx="7" presStyleCnt="8">
        <dgm:presLayoutVars/>
      </dgm:prSet>
      <dgm:spPr/>
    </dgm:pt>
    <dgm:pt modelId="{286F5F13-8908-43D1-9619-3F2FD56392D2}" type="pres">
      <dgm:prSet presAssocID="{0581BF99-661F-4C50-AADF-33DE5FB7C684}" presName="nodeText" presStyleLbl="bgAccFollowNode1" presStyleIdx="3" presStyleCnt="4">
        <dgm:presLayoutVars>
          <dgm:bulletEnabled val="1"/>
        </dgm:presLayoutVars>
      </dgm:prSet>
      <dgm:spPr/>
    </dgm:pt>
  </dgm:ptLst>
  <dgm:cxnLst>
    <dgm:cxn modelId="{5FA4B506-5F39-45FB-AA57-6A8111F8C7A8}" srcId="{8FB29806-EB0E-422F-9E07-88F4B224DBC9}" destId="{BDD57DB4-82DE-4604-91B3-C6CC5803B07F}" srcOrd="1" destOrd="0" parTransId="{EBD87A33-47BE-4BA5-8848-203853048CC1}" sibTransId="{A6A289EF-D28C-4C78-8F4A-63B4A94CB8AF}"/>
    <dgm:cxn modelId="{80A4F40F-EB20-43FB-A63F-2CA6E0EFC997}" type="presOf" srcId="{0581BF99-661F-4C50-AADF-33DE5FB7C684}" destId="{DDE4728C-A307-4E3B-AC2B-2B0CF201529B}" srcOrd="0" destOrd="0" presId="urn:microsoft.com/office/officeart/2016/7/layout/BasicLinearProcessNumbered"/>
    <dgm:cxn modelId="{BD5C4A12-B6EF-4F91-9BDA-783258AC885C}" type="presOf" srcId="{A6A289EF-D28C-4C78-8F4A-63B4A94CB8AF}" destId="{84EBA07E-B2C4-4CBC-97CB-99D8C49B2AEA}" srcOrd="0" destOrd="0" presId="urn:microsoft.com/office/officeart/2016/7/layout/BasicLinearProcessNumbered"/>
    <dgm:cxn modelId="{F0F1CE1C-78D1-457A-9406-7E55C48707A2}" type="presOf" srcId="{25C95EA3-360A-4E1F-97F5-7713073AE25A}" destId="{089FC04F-EFCE-4022-853E-9938A79EB41D}" srcOrd="1" destOrd="0" presId="urn:microsoft.com/office/officeart/2016/7/layout/BasicLinearProcessNumbered"/>
    <dgm:cxn modelId="{3092902E-E5CE-468C-AF9B-C19ECFAAB42F}" type="presOf" srcId="{572C8CC4-0144-4147-8C3E-9CC850A4FB76}" destId="{DE4D086D-4AEF-437D-B2FE-55546B9F2702}" srcOrd="0" destOrd="0" presId="urn:microsoft.com/office/officeart/2016/7/layout/BasicLinearProcessNumbered"/>
    <dgm:cxn modelId="{E0EA485B-ED69-4D89-BDFA-3FACF6FC3749}" srcId="{8FB29806-EB0E-422F-9E07-88F4B224DBC9}" destId="{25C95EA3-360A-4E1F-97F5-7713073AE25A}" srcOrd="0" destOrd="0" parTransId="{230DDE2E-DF3D-45CA-AEFF-03C5C4D46F90}" sibTransId="{DD1221BE-95CA-4011-ACE7-30982A49307C}"/>
    <dgm:cxn modelId="{251D9979-2211-4822-AED0-4871DE116450}" type="presOf" srcId="{53D56B1B-EB02-4A9D-AB75-792FCF05FB0D}" destId="{D9918AC1-6D1F-4324-8284-FE79C6B8627E}" srcOrd="1" destOrd="0" presId="urn:microsoft.com/office/officeart/2016/7/layout/BasicLinearProcessNumbered"/>
    <dgm:cxn modelId="{96C0337A-3564-43FC-AC56-E66833D4D311}" type="presOf" srcId="{53D56B1B-EB02-4A9D-AB75-792FCF05FB0D}" destId="{FE0DA97D-7283-4D14-A577-A7DC1EF42748}" srcOrd="0" destOrd="0" presId="urn:microsoft.com/office/officeart/2016/7/layout/BasicLinearProcessNumbered"/>
    <dgm:cxn modelId="{B8DDF77F-05DE-4D76-8EFF-CBF2F27E7CCD}" type="presOf" srcId="{0581BF99-661F-4C50-AADF-33DE5FB7C684}" destId="{286F5F13-8908-43D1-9619-3F2FD56392D2}" srcOrd="1" destOrd="0" presId="urn:microsoft.com/office/officeart/2016/7/layout/BasicLinearProcessNumbered"/>
    <dgm:cxn modelId="{03BF5880-BA13-4652-AC9F-D4A1A31F5F12}" srcId="{8FB29806-EB0E-422F-9E07-88F4B224DBC9}" destId="{53D56B1B-EB02-4A9D-AB75-792FCF05FB0D}" srcOrd="2" destOrd="0" parTransId="{E2A63424-8C52-459D-B5F3-A97A97428B47}" sibTransId="{572C8CC4-0144-4147-8C3E-9CC850A4FB76}"/>
    <dgm:cxn modelId="{D26711A6-5F61-42C5-BD1B-F3F9E2A17604}" type="presOf" srcId="{DD1221BE-95CA-4011-ACE7-30982A49307C}" destId="{1630038C-D755-465C-8B3E-1A99C5B2337E}" srcOrd="0" destOrd="0" presId="urn:microsoft.com/office/officeart/2016/7/layout/BasicLinearProcessNumbered"/>
    <dgm:cxn modelId="{1EA4FBC6-9261-4524-A2B9-CFC04DCBB6BD}" type="presOf" srcId="{BDD57DB4-82DE-4604-91B3-C6CC5803B07F}" destId="{99293BA4-8799-464F-9989-0903D5F08896}" srcOrd="0" destOrd="0" presId="urn:microsoft.com/office/officeart/2016/7/layout/BasicLinearProcessNumbered"/>
    <dgm:cxn modelId="{8485F7D6-535B-4D5B-9C10-5245E91A74F1}" type="presOf" srcId="{BDD57DB4-82DE-4604-91B3-C6CC5803B07F}" destId="{E8A91341-97A5-4779-96E7-F95A4485C29A}" srcOrd="1" destOrd="0" presId="urn:microsoft.com/office/officeart/2016/7/layout/BasicLinearProcessNumbered"/>
    <dgm:cxn modelId="{9C90BFDC-E4BD-44CF-A0FC-CF39E0F203C1}" type="presOf" srcId="{1DDE44FC-4A69-4747-828F-3FDF82BF9181}" destId="{E8DF4AB9-8FD8-4A42-B9D9-B4D36A6BEF4E}" srcOrd="0" destOrd="0" presId="urn:microsoft.com/office/officeart/2016/7/layout/BasicLinearProcessNumbered"/>
    <dgm:cxn modelId="{7868CBE7-BE35-4E03-BC8E-3FC3DCC1D678}" srcId="{8FB29806-EB0E-422F-9E07-88F4B224DBC9}" destId="{0581BF99-661F-4C50-AADF-33DE5FB7C684}" srcOrd="3" destOrd="0" parTransId="{F3838DDE-21EA-487C-89AD-6D480D6104FA}" sibTransId="{1DDE44FC-4A69-4747-828F-3FDF82BF9181}"/>
    <dgm:cxn modelId="{3AF97EEE-F5C8-4C6A-8DB3-9F3EFDC23929}" type="presOf" srcId="{25C95EA3-360A-4E1F-97F5-7713073AE25A}" destId="{CB9B82EB-079A-4FB9-873F-A3EB90A6C561}" srcOrd="0" destOrd="0" presId="urn:microsoft.com/office/officeart/2016/7/layout/BasicLinearProcessNumbered"/>
    <dgm:cxn modelId="{C6AED5FB-F97E-4C23-B817-DD937E33D550}" type="presOf" srcId="{8FB29806-EB0E-422F-9E07-88F4B224DBC9}" destId="{736C60AF-D52B-436D-A3D1-DB7796564D39}" srcOrd="0" destOrd="0" presId="urn:microsoft.com/office/officeart/2016/7/layout/BasicLinearProcessNumbered"/>
    <dgm:cxn modelId="{4DE889A6-D91C-454A-A4C2-C08A2561FC29}" type="presParOf" srcId="{736C60AF-D52B-436D-A3D1-DB7796564D39}" destId="{134837DA-DA6F-4DFF-A711-7CB3939C7F01}" srcOrd="0" destOrd="0" presId="urn:microsoft.com/office/officeart/2016/7/layout/BasicLinearProcessNumbered"/>
    <dgm:cxn modelId="{27FCFBAB-3612-4749-85BA-7FE1941CDC5B}" type="presParOf" srcId="{134837DA-DA6F-4DFF-A711-7CB3939C7F01}" destId="{CB9B82EB-079A-4FB9-873F-A3EB90A6C561}" srcOrd="0" destOrd="0" presId="urn:microsoft.com/office/officeart/2016/7/layout/BasicLinearProcessNumbered"/>
    <dgm:cxn modelId="{A470D57A-C08A-4F17-B610-BB54421526B6}" type="presParOf" srcId="{134837DA-DA6F-4DFF-A711-7CB3939C7F01}" destId="{1630038C-D755-465C-8B3E-1A99C5B2337E}" srcOrd="1" destOrd="0" presId="urn:microsoft.com/office/officeart/2016/7/layout/BasicLinearProcessNumbered"/>
    <dgm:cxn modelId="{DECD1415-1CEB-4F78-9120-ABF700A2287F}" type="presParOf" srcId="{134837DA-DA6F-4DFF-A711-7CB3939C7F01}" destId="{3C03790E-D88D-4409-9528-8B0225CF6583}" srcOrd="2" destOrd="0" presId="urn:microsoft.com/office/officeart/2016/7/layout/BasicLinearProcessNumbered"/>
    <dgm:cxn modelId="{EF9712FD-A980-4CDB-BC5A-F6A22F7295F3}" type="presParOf" srcId="{134837DA-DA6F-4DFF-A711-7CB3939C7F01}" destId="{089FC04F-EFCE-4022-853E-9938A79EB41D}" srcOrd="3" destOrd="0" presId="urn:microsoft.com/office/officeart/2016/7/layout/BasicLinearProcessNumbered"/>
    <dgm:cxn modelId="{BD68766A-4B8B-46F2-894F-501329A3641B}" type="presParOf" srcId="{736C60AF-D52B-436D-A3D1-DB7796564D39}" destId="{3A96455C-BDFE-400E-A466-1BD589755289}" srcOrd="1" destOrd="0" presId="urn:microsoft.com/office/officeart/2016/7/layout/BasicLinearProcessNumbered"/>
    <dgm:cxn modelId="{A170AC55-9328-44EA-A781-AE0FB24ED45C}" type="presParOf" srcId="{736C60AF-D52B-436D-A3D1-DB7796564D39}" destId="{737BD11C-BD42-4C2C-A649-20FC537AE0B5}" srcOrd="2" destOrd="0" presId="urn:microsoft.com/office/officeart/2016/7/layout/BasicLinearProcessNumbered"/>
    <dgm:cxn modelId="{F4637BB3-5E0D-4F00-BF93-CEA3D17699EE}" type="presParOf" srcId="{737BD11C-BD42-4C2C-A649-20FC537AE0B5}" destId="{99293BA4-8799-464F-9989-0903D5F08896}" srcOrd="0" destOrd="0" presId="urn:microsoft.com/office/officeart/2016/7/layout/BasicLinearProcessNumbered"/>
    <dgm:cxn modelId="{43EC4288-A056-42BC-864E-D55BE5662FEF}" type="presParOf" srcId="{737BD11C-BD42-4C2C-A649-20FC537AE0B5}" destId="{84EBA07E-B2C4-4CBC-97CB-99D8C49B2AEA}" srcOrd="1" destOrd="0" presId="urn:microsoft.com/office/officeart/2016/7/layout/BasicLinearProcessNumbered"/>
    <dgm:cxn modelId="{0AE718B3-285B-4F91-A046-7BB8698CC541}" type="presParOf" srcId="{737BD11C-BD42-4C2C-A649-20FC537AE0B5}" destId="{A1864B7A-B852-4AA0-AACD-FFB680432840}" srcOrd="2" destOrd="0" presId="urn:microsoft.com/office/officeart/2016/7/layout/BasicLinearProcessNumbered"/>
    <dgm:cxn modelId="{D76E3F3A-D17A-47E9-9E65-80F5671F5C2D}" type="presParOf" srcId="{737BD11C-BD42-4C2C-A649-20FC537AE0B5}" destId="{E8A91341-97A5-4779-96E7-F95A4485C29A}" srcOrd="3" destOrd="0" presId="urn:microsoft.com/office/officeart/2016/7/layout/BasicLinearProcessNumbered"/>
    <dgm:cxn modelId="{4D12F362-A14A-4DC4-BE02-96C2624CC562}" type="presParOf" srcId="{736C60AF-D52B-436D-A3D1-DB7796564D39}" destId="{1E402E2F-D619-474F-81CF-5D75982DF656}" srcOrd="3" destOrd="0" presId="urn:microsoft.com/office/officeart/2016/7/layout/BasicLinearProcessNumbered"/>
    <dgm:cxn modelId="{C9678411-68AA-4FC0-92A8-2FA0CA5831D4}" type="presParOf" srcId="{736C60AF-D52B-436D-A3D1-DB7796564D39}" destId="{D99E0830-502F-4A01-882E-E3410E08CA6D}" srcOrd="4" destOrd="0" presId="urn:microsoft.com/office/officeart/2016/7/layout/BasicLinearProcessNumbered"/>
    <dgm:cxn modelId="{574D747E-9130-4C56-B12E-343884474106}" type="presParOf" srcId="{D99E0830-502F-4A01-882E-E3410E08CA6D}" destId="{FE0DA97D-7283-4D14-A577-A7DC1EF42748}" srcOrd="0" destOrd="0" presId="urn:microsoft.com/office/officeart/2016/7/layout/BasicLinearProcessNumbered"/>
    <dgm:cxn modelId="{F95206CB-60A6-42AA-A612-6A14A74E908D}" type="presParOf" srcId="{D99E0830-502F-4A01-882E-E3410E08CA6D}" destId="{DE4D086D-4AEF-437D-B2FE-55546B9F2702}" srcOrd="1" destOrd="0" presId="urn:microsoft.com/office/officeart/2016/7/layout/BasicLinearProcessNumbered"/>
    <dgm:cxn modelId="{60B27744-143B-4F4F-8F8B-D68A21E8560A}" type="presParOf" srcId="{D99E0830-502F-4A01-882E-E3410E08CA6D}" destId="{AD5CAED9-6322-463D-80D0-5176590E5514}" srcOrd="2" destOrd="0" presId="urn:microsoft.com/office/officeart/2016/7/layout/BasicLinearProcessNumbered"/>
    <dgm:cxn modelId="{5ADB23E6-3D57-4050-89F1-4226B6772334}" type="presParOf" srcId="{D99E0830-502F-4A01-882E-E3410E08CA6D}" destId="{D9918AC1-6D1F-4324-8284-FE79C6B8627E}" srcOrd="3" destOrd="0" presId="urn:microsoft.com/office/officeart/2016/7/layout/BasicLinearProcessNumbered"/>
    <dgm:cxn modelId="{EAAA6FF7-1269-4E40-BA79-E6E0042EE052}" type="presParOf" srcId="{736C60AF-D52B-436D-A3D1-DB7796564D39}" destId="{D4C96252-750A-46FD-9AC3-DC4B3044A2C2}" srcOrd="5" destOrd="0" presId="urn:microsoft.com/office/officeart/2016/7/layout/BasicLinearProcessNumbered"/>
    <dgm:cxn modelId="{E05A19B4-49C9-408F-8E3B-60B688E7BDC6}" type="presParOf" srcId="{736C60AF-D52B-436D-A3D1-DB7796564D39}" destId="{2D85A8B8-9CFE-4A95-A36F-13AC600C5CDA}" srcOrd="6" destOrd="0" presId="urn:microsoft.com/office/officeart/2016/7/layout/BasicLinearProcessNumbered"/>
    <dgm:cxn modelId="{475C897D-6A01-432A-AEE1-65C976A91466}" type="presParOf" srcId="{2D85A8B8-9CFE-4A95-A36F-13AC600C5CDA}" destId="{DDE4728C-A307-4E3B-AC2B-2B0CF201529B}" srcOrd="0" destOrd="0" presId="urn:microsoft.com/office/officeart/2016/7/layout/BasicLinearProcessNumbered"/>
    <dgm:cxn modelId="{D19AADDD-18E8-4EB6-834D-A6D01D914C3C}" type="presParOf" srcId="{2D85A8B8-9CFE-4A95-A36F-13AC600C5CDA}" destId="{E8DF4AB9-8FD8-4A42-B9D9-B4D36A6BEF4E}" srcOrd="1" destOrd="0" presId="urn:microsoft.com/office/officeart/2016/7/layout/BasicLinearProcessNumbered"/>
    <dgm:cxn modelId="{DD9B6F87-C6AA-437E-9949-1487DF774F92}" type="presParOf" srcId="{2D85A8B8-9CFE-4A95-A36F-13AC600C5CDA}" destId="{0FB3718B-191A-4F92-A522-5C77BD4F7083}" srcOrd="2" destOrd="0" presId="urn:microsoft.com/office/officeart/2016/7/layout/BasicLinearProcessNumbered"/>
    <dgm:cxn modelId="{D18FA822-28A1-4EA8-B5F9-C9BACF060941}" type="presParOf" srcId="{2D85A8B8-9CFE-4A95-A36F-13AC600C5CDA}" destId="{286F5F13-8908-43D1-9619-3F2FD56392D2}"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109666-974C-4F72-87CE-3F2C6E99FC9C}"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332605CB-0C72-4A67-9CA5-E891B7F903E5}">
      <dgm:prSet/>
      <dgm:spPr/>
      <dgm:t>
        <a:bodyPr/>
        <a:lstStyle/>
        <a:p>
          <a:pPr algn="just"/>
          <a:r>
            <a:rPr lang="en-IN" b="1" dirty="0"/>
            <a:t>Tables</a:t>
          </a:r>
          <a:r>
            <a:rPr lang="en-IN" dirty="0"/>
            <a:t> – Similar to other database systems, DynamoDB stores data in tables. A </a:t>
          </a:r>
          <a:r>
            <a:rPr lang="en-IN" i="1" dirty="0"/>
            <a:t>table</a:t>
          </a:r>
          <a:r>
            <a:rPr lang="en-IN" dirty="0"/>
            <a:t> is a collection of data. For example, see the example table called </a:t>
          </a:r>
          <a:r>
            <a:rPr lang="en-IN" i="1" dirty="0"/>
            <a:t>People</a:t>
          </a:r>
          <a:r>
            <a:rPr lang="en-IN" dirty="0"/>
            <a:t> that you could use to store personal contact information about friends, family, or anyone else of interest.</a:t>
          </a:r>
          <a:endParaRPr lang="en-US" dirty="0"/>
        </a:p>
      </dgm:t>
    </dgm:pt>
    <dgm:pt modelId="{A3F943CD-6EE7-49AC-96D0-AF9D01C72B1D}" type="parTrans" cxnId="{9E0AA678-7D73-4710-9D69-5FC2B429A1C3}">
      <dgm:prSet/>
      <dgm:spPr/>
      <dgm:t>
        <a:bodyPr/>
        <a:lstStyle/>
        <a:p>
          <a:endParaRPr lang="en-US"/>
        </a:p>
      </dgm:t>
    </dgm:pt>
    <dgm:pt modelId="{25A16EB0-FA4F-4CE7-B62E-E5A12B9F930A}" type="sibTrans" cxnId="{9E0AA678-7D73-4710-9D69-5FC2B429A1C3}">
      <dgm:prSet/>
      <dgm:spPr/>
      <dgm:t>
        <a:bodyPr/>
        <a:lstStyle/>
        <a:p>
          <a:endParaRPr lang="en-US"/>
        </a:p>
      </dgm:t>
    </dgm:pt>
    <dgm:pt modelId="{35FC515F-D962-4854-8C4D-9BE816B9802B}">
      <dgm:prSet/>
      <dgm:spPr/>
      <dgm:t>
        <a:bodyPr/>
        <a:lstStyle/>
        <a:p>
          <a:pPr algn="just"/>
          <a:r>
            <a:rPr lang="en-IN" b="1" dirty="0"/>
            <a:t>Items</a:t>
          </a:r>
          <a:r>
            <a:rPr lang="en-IN" dirty="0"/>
            <a:t> – Each table contains zero or more items. An </a:t>
          </a:r>
          <a:r>
            <a:rPr lang="en-IN" i="1" dirty="0"/>
            <a:t>item</a:t>
          </a:r>
          <a:r>
            <a:rPr lang="en-IN" dirty="0"/>
            <a:t> is a group of attributes that is uniquely identifiable among all of the other items. In a </a:t>
          </a:r>
          <a:r>
            <a:rPr lang="en-IN" i="1" dirty="0"/>
            <a:t>People</a:t>
          </a:r>
          <a:r>
            <a:rPr lang="en-IN" dirty="0"/>
            <a:t> table, each item represents a person.</a:t>
          </a:r>
          <a:endParaRPr lang="en-US" dirty="0"/>
        </a:p>
      </dgm:t>
    </dgm:pt>
    <dgm:pt modelId="{63648A4B-B551-409D-83F9-4A9C27CF9BCF}" type="parTrans" cxnId="{44EEC8B9-81B4-474F-9D13-4A9B329068E3}">
      <dgm:prSet/>
      <dgm:spPr/>
      <dgm:t>
        <a:bodyPr/>
        <a:lstStyle/>
        <a:p>
          <a:endParaRPr lang="en-US"/>
        </a:p>
      </dgm:t>
    </dgm:pt>
    <dgm:pt modelId="{67B034F5-6931-4750-8EDD-0FEA50691224}" type="sibTrans" cxnId="{44EEC8B9-81B4-474F-9D13-4A9B329068E3}">
      <dgm:prSet/>
      <dgm:spPr/>
      <dgm:t>
        <a:bodyPr/>
        <a:lstStyle/>
        <a:p>
          <a:endParaRPr lang="en-US"/>
        </a:p>
      </dgm:t>
    </dgm:pt>
    <dgm:pt modelId="{0FF4BB54-71E7-42EF-B265-D67561E237D6}">
      <dgm:prSet/>
      <dgm:spPr/>
      <dgm:t>
        <a:bodyPr/>
        <a:lstStyle/>
        <a:p>
          <a:pPr algn="just"/>
          <a:r>
            <a:rPr lang="en-IN" b="1" dirty="0"/>
            <a:t>Attributes</a:t>
          </a:r>
          <a:r>
            <a:rPr lang="en-IN" dirty="0"/>
            <a:t> – Each item is composed of one or more attributes. An </a:t>
          </a:r>
          <a:r>
            <a:rPr lang="en-IN" i="1" dirty="0"/>
            <a:t>attribute</a:t>
          </a:r>
          <a:r>
            <a:rPr lang="en-IN" dirty="0"/>
            <a:t> is a fundamental data element, something that does not need to be broken down any further. For example, an item in a </a:t>
          </a:r>
          <a:r>
            <a:rPr lang="en-IN" i="1" dirty="0"/>
            <a:t>People</a:t>
          </a:r>
          <a:r>
            <a:rPr lang="en-IN" dirty="0"/>
            <a:t> table contains attributes called </a:t>
          </a:r>
          <a:r>
            <a:rPr lang="en-IN" i="1" dirty="0" err="1"/>
            <a:t>PersonID</a:t>
          </a:r>
          <a:r>
            <a:rPr lang="en-IN" dirty="0"/>
            <a:t>, </a:t>
          </a:r>
          <a:r>
            <a:rPr lang="en-IN" i="1" dirty="0" err="1"/>
            <a:t>LastName</a:t>
          </a:r>
          <a:r>
            <a:rPr lang="en-IN" dirty="0"/>
            <a:t>, </a:t>
          </a:r>
          <a:r>
            <a:rPr lang="en-IN" i="1" dirty="0"/>
            <a:t>FirstName</a:t>
          </a:r>
          <a:r>
            <a:rPr lang="en-IN" dirty="0"/>
            <a:t>, and so on. </a:t>
          </a:r>
          <a:endParaRPr lang="en-US" dirty="0"/>
        </a:p>
      </dgm:t>
    </dgm:pt>
    <dgm:pt modelId="{E6B00C3F-AFD5-410B-A1CC-E04B51CA486D}" type="parTrans" cxnId="{0BB95633-F9CE-4EB7-9BBA-A7C57BD5C76B}">
      <dgm:prSet/>
      <dgm:spPr/>
      <dgm:t>
        <a:bodyPr/>
        <a:lstStyle/>
        <a:p>
          <a:endParaRPr lang="en-US"/>
        </a:p>
      </dgm:t>
    </dgm:pt>
    <dgm:pt modelId="{6771E469-09EE-430E-96BE-AC116EA94FBF}" type="sibTrans" cxnId="{0BB95633-F9CE-4EB7-9BBA-A7C57BD5C76B}">
      <dgm:prSet/>
      <dgm:spPr/>
      <dgm:t>
        <a:bodyPr/>
        <a:lstStyle/>
        <a:p>
          <a:endParaRPr lang="en-US"/>
        </a:p>
      </dgm:t>
    </dgm:pt>
    <dgm:pt modelId="{30FAB2AF-C664-45C0-8A77-E833B629676E}" type="pres">
      <dgm:prSet presAssocID="{FA109666-974C-4F72-87CE-3F2C6E99FC9C}" presName="vert0" presStyleCnt="0">
        <dgm:presLayoutVars>
          <dgm:dir/>
          <dgm:animOne val="branch"/>
          <dgm:animLvl val="lvl"/>
        </dgm:presLayoutVars>
      </dgm:prSet>
      <dgm:spPr/>
    </dgm:pt>
    <dgm:pt modelId="{52AF4274-2034-4036-9C60-2A731C341FFD}" type="pres">
      <dgm:prSet presAssocID="{332605CB-0C72-4A67-9CA5-E891B7F903E5}" presName="thickLine" presStyleLbl="alignNode1" presStyleIdx="0" presStyleCnt="3"/>
      <dgm:spPr/>
    </dgm:pt>
    <dgm:pt modelId="{305BEC1E-0836-4D36-84BF-28487CF7EAA9}" type="pres">
      <dgm:prSet presAssocID="{332605CB-0C72-4A67-9CA5-E891B7F903E5}" presName="horz1" presStyleCnt="0"/>
      <dgm:spPr/>
    </dgm:pt>
    <dgm:pt modelId="{1A3C9A9D-74D9-4C7E-BFE3-1A3F557876A1}" type="pres">
      <dgm:prSet presAssocID="{332605CB-0C72-4A67-9CA5-E891B7F903E5}" presName="tx1" presStyleLbl="revTx" presStyleIdx="0" presStyleCnt="3"/>
      <dgm:spPr/>
    </dgm:pt>
    <dgm:pt modelId="{F054129C-2613-4FD4-94E1-2C610E46930C}" type="pres">
      <dgm:prSet presAssocID="{332605CB-0C72-4A67-9CA5-E891B7F903E5}" presName="vert1" presStyleCnt="0"/>
      <dgm:spPr/>
    </dgm:pt>
    <dgm:pt modelId="{DEBA4C08-9554-44DC-AEC3-E1A0B830FD1F}" type="pres">
      <dgm:prSet presAssocID="{35FC515F-D962-4854-8C4D-9BE816B9802B}" presName="thickLine" presStyleLbl="alignNode1" presStyleIdx="1" presStyleCnt="3"/>
      <dgm:spPr/>
    </dgm:pt>
    <dgm:pt modelId="{1E28CA53-1E90-40AC-A07E-B3221A0CF9A0}" type="pres">
      <dgm:prSet presAssocID="{35FC515F-D962-4854-8C4D-9BE816B9802B}" presName="horz1" presStyleCnt="0"/>
      <dgm:spPr/>
    </dgm:pt>
    <dgm:pt modelId="{003E7F42-C92C-4858-BA9F-0A0EEC69B808}" type="pres">
      <dgm:prSet presAssocID="{35FC515F-D962-4854-8C4D-9BE816B9802B}" presName="tx1" presStyleLbl="revTx" presStyleIdx="1" presStyleCnt="3"/>
      <dgm:spPr/>
    </dgm:pt>
    <dgm:pt modelId="{E25AFEC8-C62E-4BD0-B548-D582B283946E}" type="pres">
      <dgm:prSet presAssocID="{35FC515F-D962-4854-8C4D-9BE816B9802B}" presName="vert1" presStyleCnt="0"/>
      <dgm:spPr/>
    </dgm:pt>
    <dgm:pt modelId="{E0378049-363B-4E90-A293-2C399DFBFA1E}" type="pres">
      <dgm:prSet presAssocID="{0FF4BB54-71E7-42EF-B265-D67561E237D6}" presName="thickLine" presStyleLbl="alignNode1" presStyleIdx="2" presStyleCnt="3"/>
      <dgm:spPr/>
    </dgm:pt>
    <dgm:pt modelId="{60C5F3AE-1623-499C-80C6-977906503A4E}" type="pres">
      <dgm:prSet presAssocID="{0FF4BB54-71E7-42EF-B265-D67561E237D6}" presName="horz1" presStyleCnt="0"/>
      <dgm:spPr/>
    </dgm:pt>
    <dgm:pt modelId="{BA23B954-1B93-4102-92B7-F8F7382336D5}" type="pres">
      <dgm:prSet presAssocID="{0FF4BB54-71E7-42EF-B265-D67561E237D6}" presName="tx1" presStyleLbl="revTx" presStyleIdx="2" presStyleCnt="3"/>
      <dgm:spPr/>
    </dgm:pt>
    <dgm:pt modelId="{09F3DF8A-ABE7-47AB-B590-93E5E1A0627C}" type="pres">
      <dgm:prSet presAssocID="{0FF4BB54-71E7-42EF-B265-D67561E237D6}" presName="vert1" presStyleCnt="0"/>
      <dgm:spPr/>
    </dgm:pt>
  </dgm:ptLst>
  <dgm:cxnLst>
    <dgm:cxn modelId="{E8A34D27-2559-4449-838D-746A29D4BCB6}" type="presOf" srcId="{35FC515F-D962-4854-8C4D-9BE816B9802B}" destId="{003E7F42-C92C-4858-BA9F-0A0EEC69B808}" srcOrd="0" destOrd="0" presId="urn:microsoft.com/office/officeart/2008/layout/LinedList"/>
    <dgm:cxn modelId="{0BB95633-F9CE-4EB7-9BBA-A7C57BD5C76B}" srcId="{FA109666-974C-4F72-87CE-3F2C6E99FC9C}" destId="{0FF4BB54-71E7-42EF-B265-D67561E237D6}" srcOrd="2" destOrd="0" parTransId="{E6B00C3F-AFD5-410B-A1CC-E04B51CA486D}" sibTransId="{6771E469-09EE-430E-96BE-AC116EA94FBF}"/>
    <dgm:cxn modelId="{9E0AA678-7D73-4710-9D69-5FC2B429A1C3}" srcId="{FA109666-974C-4F72-87CE-3F2C6E99FC9C}" destId="{332605CB-0C72-4A67-9CA5-E891B7F903E5}" srcOrd="0" destOrd="0" parTransId="{A3F943CD-6EE7-49AC-96D0-AF9D01C72B1D}" sibTransId="{25A16EB0-FA4F-4CE7-B62E-E5A12B9F930A}"/>
    <dgm:cxn modelId="{24D731B3-2A67-4A83-BA41-4DDA6775F605}" type="presOf" srcId="{0FF4BB54-71E7-42EF-B265-D67561E237D6}" destId="{BA23B954-1B93-4102-92B7-F8F7382336D5}" srcOrd="0" destOrd="0" presId="urn:microsoft.com/office/officeart/2008/layout/LinedList"/>
    <dgm:cxn modelId="{44EEC8B9-81B4-474F-9D13-4A9B329068E3}" srcId="{FA109666-974C-4F72-87CE-3F2C6E99FC9C}" destId="{35FC515F-D962-4854-8C4D-9BE816B9802B}" srcOrd="1" destOrd="0" parTransId="{63648A4B-B551-409D-83F9-4A9C27CF9BCF}" sibTransId="{67B034F5-6931-4750-8EDD-0FEA50691224}"/>
    <dgm:cxn modelId="{B34232BC-B937-434B-AB7C-0D502D9805B1}" type="presOf" srcId="{FA109666-974C-4F72-87CE-3F2C6E99FC9C}" destId="{30FAB2AF-C664-45C0-8A77-E833B629676E}" srcOrd="0" destOrd="0" presId="urn:microsoft.com/office/officeart/2008/layout/LinedList"/>
    <dgm:cxn modelId="{86E07DC0-42BC-4C56-A9E4-6005248465F2}" type="presOf" srcId="{332605CB-0C72-4A67-9CA5-E891B7F903E5}" destId="{1A3C9A9D-74D9-4C7E-BFE3-1A3F557876A1}" srcOrd="0" destOrd="0" presId="urn:microsoft.com/office/officeart/2008/layout/LinedList"/>
    <dgm:cxn modelId="{B60CE42B-98CF-4A0F-A860-B6791D79982D}" type="presParOf" srcId="{30FAB2AF-C664-45C0-8A77-E833B629676E}" destId="{52AF4274-2034-4036-9C60-2A731C341FFD}" srcOrd="0" destOrd="0" presId="urn:microsoft.com/office/officeart/2008/layout/LinedList"/>
    <dgm:cxn modelId="{37C9B5DC-B917-4EE9-BB44-F8AF022617C6}" type="presParOf" srcId="{30FAB2AF-C664-45C0-8A77-E833B629676E}" destId="{305BEC1E-0836-4D36-84BF-28487CF7EAA9}" srcOrd="1" destOrd="0" presId="urn:microsoft.com/office/officeart/2008/layout/LinedList"/>
    <dgm:cxn modelId="{E27E0BC4-DEFE-40CC-A945-94ADA9735F7B}" type="presParOf" srcId="{305BEC1E-0836-4D36-84BF-28487CF7EAA9}" destId="{1A3C9A9D-74D9-4C7E-BFE3-1A3F557876A1}" srcOrd="0" destOrd="0" presId="urn:microsoft.com/office/officeart/2008/layout/LinedList"/>
    <dgm:cxn modelId="{36CEFADF-51E4-4A4E-B42C-6EDA34E60138}" type="presParOf" srcId="{305BEC1E-0836-4D36-84BF-28487CF7EAA9}" destId="{F054129C-2613-4FD4-94E1-2C610E46930C}" srcOrd="1" destOrd="0" presId="urn:microsoft.com/office/officeart/2008/layout/LinedList"/>
    <dgm:cxn modelId="{F5ADCAEE-6EB3-4FC7-B94F-DF1019AF4C33}" type="presParOf" srcId="{30FAB2AF-C664-45C0-8A77-E833B629676E}" destId="{DEBA4C08-9554-44DC-AEC3-E1A0B830FD1F}" srcOrd="2" destOrd="0" presId="urn:microsoft.com/office/officeart/2008/layout/LinedList"/>
    <dgm:cxn modelId="{677BFF1A-B90E-4D12-8036-0D5473BA9832}" type="presParOf" srcId="{30FAB2AF-C664-45C0-8A77-E833B629676E}" destId="{1E28CA53-1E90-40AC-A07E-B3221A0CF9A0}" srcOrd="3" destOrd="0" presId="urn:microsoft.com/office/officeart/2008/layout/LinedList"/>
    <dgm:cxn modelId="{C61A59DD-D4C8-4ED0-B836-60F7BA06C5B2}" type="presParOf" srcId="{1E28CA53-1E90-40AC-A07E-B3221A0CF9A0}" destId="{003E7F42-C92C-4858-BA9F-0A0EEC69B808}" srcOrd="0" destOrd="0" presId="urn:microsoft.com/office/officeart/2008/layout/LinedList"/>
    <dgm:cxn modelId="{3D738B29-3D59-437C-9BA0-0E41761AB7DA}" type="presParOf" srcId="{1E28CA53-1E90-40AC-A07E-B3221A0CF9A0}" destId="{E25AFEC8-C62E-4BD0-B548-D582B283946E}" srcOrd="1" destOrd="0" presId="urn:microsoft.com/office/officeart/2008/layout/LinedList"/>
    <dgm:cxn modelId="{C5BA3205-BC1F-41E0-8BAC-DAF1462A24A1}" type="presParOf" srcId="{30FAB2AF-C664-45C0-8A77-E833B629676E}" destId="{E0378049-363B-4E90-A293-2C399DFBFA1E}" srcOrd="4" destOrd="0" presId="urn:microsoft.com/office/officeart/2008/layout/LinedList"/>
    <dgm:cxn modelId="{8A7E20F6-AB2F-4094-8DA7-F1492C4F0AA5}" type="presParOf" srcId="{30FAB2AF-C664-45C0-8A77-E833B629676E}" destId="{60C5F3AE-1623-499C-80C6-977906503A4E}" srcOrd="5" destOrd="0" presId="urn:microsoft.com/office/officeart/2008/layout/LinedList"/>
    <dgm:cxn modelId="{5EAD8F44-B886-466F-B0B3-8781E49CC3A9}" type="presParOf" srcId="{60C5F3AE-1623-499C-80C6-977906503A4E}" destId="{BA23B954-1B93-4102-92B7-F8F7382336D5}" srcOrd="0" destOrd="0" presId="urn:microsoft.com/office/officeart/2008/layout/LinedList"/>
    <dgm:cxn modelId="{06DAB128-10EC-4AD2-8A14-9DD80050BA1D}" type="presParOf" srcId="{60C5F3AE-1623-499C-80C6-977906503A4E}" destId="{09F3DF8A-ABE7-47AB-B590-93E5E1A0627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9B82EB-079A-4FB9-873F-A3EB90A6C561}">
      <dsp:nvSpPr>
        <dsp:cNvPr id="0" name=""/>
        <dsp:cNvSpPr/>
      </dsp:nvSpPr>
      <dsp:spPr>
        <a:xfrm>
          <a:off x="2964" y="0"/>
          <a:ext cx="2351960" cy="3131364"/>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3368" tIns="330200" rIns="183368" bIns="330200" numCol="1" spcCol="1270" anchor="t" anchorCtr="0">
          <a:noAutofit/>
        </a:bodyPr>
        <a:lstStyle/>
        <a:p>
          <a:pPr marL="0" lvl="0" indent="0" algn="l" defTabSz="1155700">
            <a:lnSpc>
              <a:spcPct val="90000"/>
            </a:lnSpc>
            <a:spcBef>
              <a:spcPct val="0"/>
            </a:spcBef>
            <a:spcAft>
              <a:spcPct val="35000"/>
            </a:spcAft>
            <a:buNone/>
          </a:pPr>
          <a:r>
            <a:rPr lang="en-IN" sz="2600" kern="1200"/>
            <a:t>Tables, Items, and Attributes</a:t>
          </a:r>
          <a:endParaRPr lang="en-US" sz="2600" kern="1200"/>
        </a:p>
      </dsp:txBody>
      <dsp:txXfrm>
        <a:off x="2964" y="1189918"/>
        <a:ext cx="2351960" cy="1878818"/>
      </dsp:txXfrm>
    </dsp:sp>
    <dsp:sp modelId="{1630038C-D755-465C-8B3E-1A99C5B2337E}">
      <dsp:nvSpPr>
        <dsp:cNvPr id="0" name=""/>
        <dsp:cNvSpPr/>
      </dsp:nvSpPr>
      <dsp:spPr>
        <a:xfrm>
          <a:off x="709240" y="313136"/>
          <a:ext cx="939409" cy="939409"/>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1</a:t>
          </a:r>
        </a:p>
      </dsp:txBody>
      <dsp:txXfrm>
        <a:off x="846813" y="450709"/>
        <a:ext cx="664263" cy="664263"/>
      </dsp:txXfrm>
    </dsp:sp>
    <dsp:sp modelId="{3C03790E-D88D-4409-9528-8B0225CF6583}">
      <dsp:nvSpPr>
        <dsp:cNvPr id="0" name=""/>
        <dsp:cNvSpPr/>
      </dsp:nvSpPr>
      <dsp:spPr>
        <a:xfrm>
          <a:off x="2964" y="3131292"/>
          <a:ext cx="2351960"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9293BA4-8799-464F-9989-0903D5F08896}">
      <dsp:nvSpPr>
        <dsp:cNvPr id="0" name=""/>
        <dsp:cNvSpPr/>
      </dsp:nvSpPr>
      <dsp:spPr>
        <a:xfrm>
          <a:off x="2590121" y="0"/>
          <a:ext cx="2351960" cy="3131364"/>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3368" tIns="330200" rIns="183368" bIns="330200" numCol="1" spcCol="1270" anchor="t" anchorCtr="0">
          <a:noAutofit/>
        </a:bodyPr>
        <a:lstStyle/>
        <a:p>
          <a:pPr marL="0" lvl="0" indent="0" algn="l" defTabSz="1155700">
            <a:lnSpc>
              <a:spcPct val="90000"/>
            </a:lnSpc>
            <a:spcBef>
              <a:spcPct val="0"/>
            </a:spcBef>
            <a:spcAft>
              <a:spcPct val="35000"/>
            </a:spcAft>
            <a:buNone/>
          </a:pPr>
          <a:r>
            <a:rPr lang="en-IN" sz="2600" kern="1200"/>
            <a:t>Primary Key</a:t>
          </a:r>
          <a:endParaRPr lang="en-US" sz="2600" kern="1200"/>
        </a:p>
      </dsp:txBody>
      <dsp:txXfrm>
        <a:off x="2590121" y="1189918"/>
        <a:ext cx="2351960" cy="1878818"/>
      </dsp:txXfrm>
    </dsp:sp>
    <dsp:sp modelId="{84EBA07E-B2C4-4CBC-97CB-99D8C49B2AEA}">
      <dsp:nvSpPr>
        <dsp:cNvPr id="0" name=""/>
        <dsp:cNvSpPr/>
      </dsp:nvSpPr>
      <dsp:spPr>
        <a:xfrm>
          <a:off x="3296397" y="313136"/>
          <a:ext cx="939409" cy="939409"/>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2</a:t>
          </a:r>
        </a:p>
      </dsp:txBody>
      <dsp:txXfrm>
        <a:off x="3433970" y="450709"/>
        <a:ext cx="664263" cy="664263"/>
      </dsp:txXfrm>
    </dsp:sp>
    <dsp:sp modelId="{A1864B7A-B852-4AA0-AACD-FFB680432840}">
      <dsp:nvSpPr>
        <dsp:cNvPr id="0" name=""/>
        <dsp:cNvSpPr/>
      </dsp:nvSpPr>
      <dsp:spPr>
        <a:xfrm>
          <a:off x="2590121" y="3131292"/>
          <a:ext cx="2351960"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E0DA97D-7283-4D14-A577-A7DC1EF42748}">
      <dsp:nvSpPr>
        <dsp:cNvPr id="0" name=""/>
        <dsp:cNvSpPr/>
      </dsp:nvSpPr>
      <dsp:spPr>
        <a:xfrm>
          <a:off x="5177278" y="0"/>
          <a:ext cx="2351960" cy="3131364"/>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3368" tIns="330200" rIns="183368" bIns="330200" numCol="1" spcCol="1270" anchor="t" anchorCtr="0">
          <a:noAutofit/>
        </a:bodyPr>
        <a:lstStyle/>
        <a:p>
          <a:pPr marL="0" lvl="0" indent="0" algn="l" defTabSz="1155700">
            <a:lnSpc>
              <a:spcPct val="90000"/>
            </a:lnSpc>
            <a:spcBef>
              <a:spcPct val="0"/>
            </a:spcBef>
            <a:spcAft>
              <a:spcPct val="35000"/>
            </a:spcAft>
            <a:buNone/>
          </a:pPr>
          <a:r>
            <a:rPr lang="en-IN" sz="2600" kern="1200"/>
            <a:t>Secondary Indexes</a:t>
          </a:r>
          <a:endParaRPr lang="en-US" sz="2600" kern="1200"/>
        </a:p>
      </dsp:txBody>
      <dsp:txXfrm>
        <a:off x="5177278" y="1189918"/>
        <a:ext cx="2351960" cy="1878818"/>
      </dsp:txXfrm>
    </dsp:sp>
    <dsp:sp modelId="{DE4D086D-4AEF-437D-B2FE-55546B9F2702}">
      <dsp:nvSpPr>
        <dsp:cNvPr id="0" name=""/>
        <dsp:cNvSpPr/>
      </dsp:nvSpPr>
      <dsp:spPr>
        <a:xfrm>
          <a:off x="5883553" y="313136"/>
          <a:ext cx="939409" cy="939409"/>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3</a:t>
          </a:r>
        </a:p>
      </dsp:txBody>
      <dsp:txXfrm>
        <a:off x="6021126" y="450709"/>
        <a:ext cx="664263" cy="664263"/>
      </dsp:txXfrm>
    </dsp:sp>
    <dsp:sp modelId="{AD5CAED9-6322-463D-80D0-5176590E5514}">
      <dsp:nvSpPr>
        <dsp:cNvPr id="0" name=""/>
        <dsp:cNvSpPr/>
      </dsp:nvSpPr>
      <dsp:spPr>
        <a:xfrm>
          <a:off x="5177278" y="3131292"/>
          <a:ext cx="2351960"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DE4728C-A307-4E3B-AC2B-2B0CF201529B}">
      <dsp:nvSpPr>
        <dsp:cNvPr id="0" name=""/>
        <dsp:cNvSpPr/>
      </dsp:nvSpPr>
      <dsp:spPr>
        <a:xfrm>
          <a:off x="7764434" y="0"/>
          <a:ext cx="2351960" cy="3131364"/>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3368" tIns="330200" rIns="183368" bIns="330200" numCol="1" spcCol="1270" anchor="t" anchorCtr="0">
          <a:noAutofit/>
        </a:bodyPr>
        <a:lstStyle/>
        <a:p>
          <a:pPr marL="0" lvl="0" indent="0" algn="l" defTabSz="1155700">
            <a:lnSpc>
              <a:spcPct val="90000"/>
            </a:lnSpc>
            <a:spcBef>
              <a:spcPct val="0"/>
            </a:spcBef>
            <a:spcAft>
              <a:spcPct val="35000"/>
            </a:spcAft>
            <a:buNone/>
          </a:pPr>
          <a:r>
            <a:rPr lang="en-IN" sz="2600" kern="1200"/>
            <a:t>DynamoDB Streams</a:t>
          </a:r>
          <a:endParaRPr lang="en-US" sz="2600" kern="1200"/>
        </a:p>
      </dsp:txBody>
      <dsp:txXfrm>
        <a:off x="7764434" y="1189918"/>
        <a:ext cx="2351960" cy="1878818"/>
      </dsp:txXfrm>
    </dsp:sp>
    <dsp:sp modelId="{E8DF4AB9-8FD8-4A42-B9D9-B4D36A6BEF4E}">
      <dsp:nvSpPr>
        <dsp:cNvPr id="0" name=""/>
        <dsp:cNvSpPr/>
      </dsp:nvSpPr>
      <dsp:spPr>
        <a:xfrm>
          <a:off x="8470710" y="313136"/>
          <a:ext cx="939409" cy="939409"/>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4</a:t>
          </a:r>
        </a:p>
      </dsp:txBody>
      <dsp:txXfrm>
        <a:off x="8608283" y="450709"/>
        <a:ext cx="664263" cy="664263"/>
      </dsp:txXfrm>
    </dsp:sp>
    <dsp:sp modelId="{0FB3718B-191A-4F92-A522-5C77BD4F7083}">
      <dsp:nvSpPr>
        <dsp:cNvPr id="0" name=""/>
        <dsp:cNvSpPr/>
      </dsp:nvSpPr>
      <dsp:spPr>
        <a:xfrm>
          <a:off x="7764434" y="3131292"/>
          <a:ext cx="2351960"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F4274-2034-4036-9C60-2A731C341FFD}">
      <dsp:nvSpPr>
        <dsp:cNvPr id="0" name=""/>
        <dsp:cNvSpPr/>
      </dsp:nvSpPr>
      <dsp:spPr>
        <a:xfrm>
          <a:off x="0" y="1528"/>
          <a:ext cx="1011935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C9A9D-74D9-4C7E-BFE3-1A3F557876A1}">
      <dsp:nvSpPr>
        <dsp:cNvPr id="0" name=""/>
        <dsp:cNvSpPr/>
      </dsp:nvSpPr>
      <dsp:spPr>
        <a:xfrm>
          <a:off x="0" y="1528"/>
          <a:ext cx="10119359" cy="104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IN" sz="2000" b="1" kern="1200" dirty="0"/>
            <a:t>Tables</a:t>
          </a:r>
          <a:r>
            <a:rPr lang="en-IN" sz="2000" kern="1200" dirty="0"/>
            <a:t> – Similar to other database systems, DynamoDB stores data in tables. A </a:t>
          </a:r>
          <a:r>
            <a:rPr lang="en-IN" sz="2000" i="1" kern="1200" dirty="0"/>
            <a:t>table</a:t>
          </a:r>
          <a:r>
            <a:rPr lang="en-IN" sz="2000" kern="1200" dirty="0"/>
            <a:t> is a collection of data. For example, see the example table called </a:t>
          </a:r>
          <a:r>
            <a:rPr lang="en-IN" sz="2000" i="1" kern="1200" dirty="0"/>
            <a:t>People</a:t>
          </a:r>
          <a:r>
            <a:rPr lang="en-IN" sz="2000" kern="1200" dirty="0"/>
            <a:t> that you could use to store personal contact information about friends, family, or anyone else of interest.</a:t>
          </a:r>
          <a:endParaRPr lang="en-US" sz="2000" kern="1200" dirty="0"/>
        </a:p>
      </dsp:txBody>
      <dsp:txXfrm>
        <a:off x="0" y="1528"/>
        <a:ext cx="10119359" cy="1042768"/>
      </dsp:txXfrm>
    </dsp:sp>
    <dsp:sp modelId="{DEBA4C08-9554-44DC-AEC3-E1A0B830FD1F}">
      <dsp:nvSpPr>
        <dsp:cNvPr id="0" name=""/>
        <dsp:cNvSpPr/>
      </dsp:nvSpPr>
      <dsp:spPr>
        <a:xfrm>
          <a:off x="0" y="1044297"/>
          <a:ext cx="1011935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3E7F42-C92C-4858-BA9F-0A0EEC69B808}">
      <dsp:nvSpPr>
        <dsp:cNvPr id="0" name=""/>
        <dsp:cNvSpPr/>
      </dsp:nvSpPr>
      <dsp:spPr>
        <a:xfrm>
          <a:off x="0" y="1044297"/>
          <a:ext cx="10119359" cy="104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IN" sz="2000" b="1" kern="1200" dirty="0"/>
            <a:t>Items</a:t>
          </a:r>
          <a:r>
            <a:rPr lang="en-IN" sz="2000" kern="1200" dirty="0"/>
            <a:t> – Each table contains zero or more items. An </a:t>
          </a:r>
          <a:r>
            <a:rPr lang="en-IN" sz="2000" i="1" kern="1200" dirty="0"/>
            <a:t>item</a:t>
          </a:r>
          <a:r>
            <a:rPr lang="en-IN" sz="2000" kern="1200" dirty="0"/>
            <a:t> is a group of attributes that is uniquely identifiable among all of the other items. In a </a:t>
          </a:r>
          <a:r>
            <a:rPr lang="en-IN" sz="2000" i="1" kern="1200" dirty="0"/>
            <a:t>People</a:t>
          </a:r>
          <a:r>
            <a:rPr lang="en-IN" sz="2000" kern="1200" dirty="0"/>
            <a:t> table, each item represents a person.</a:t>
          </a:r>
          <a:endParaRPr lang="en-US" sz="2000" kern="1200" dirty="0"/>
        </a:p>
      </dsp:txBody>
      <dsp:txXfrm>
        <a:off x="0" y="1044297"/>
        <a:ext cx="10119359" cy="1042768"/>
      </dsp:txXfrm>
    </dsp:sp>
    <dsp:sp modelId="{E0378049-363B-4E90-A293-2C399DFBFA1E}">
      <dsp:nvSpPr>
        <dsp:cNvPr id="0" name=""/>
        <dsp:cNvSpPr/>
      </dsp:nvSpPr>
      <dsp:spPr>
        <a:xfrm>
          <a:off x="0" y="2087066"/>
          <a:ext cx="1011935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23B954-1B93-4102-92B7-F8F7382336D5}">
      <dsp:nvSpPr>
        <dsp:cNvPr id="0" name=""/>
        <dsp:cNvSpPr/>
      </dsp:nvSpPr>
      <dsp:spPr>
        <a:xfrm>
          <a:off x="0" y="2087066"/>
          <a:ext cx="10119359" cy="104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IN" sz="2000" b="1" kern="1200" dirty="0"/>
            <a:t>Attributes</a:t>
          </a:r>
          <a:r>
            <a:rPr lang="en-IN" sz="2000" kern="1200" dirty="0"/>
            <a:t> – Each item is composed of one or more attributes. An </a:t>
          </a:r>
          <a:r>
            <a:rPr lang="en-IN" sz="2000" i="1" kern="1200" dirty="0"/>
            <a:t>attribute</a:t>
          </a:r>
          <a:r>
            <a:rPr lang="en-IN" sz="2000" kern="1200" dirty="0"/>
            <a:t> is a fundamental data element, something that does not need to be broken down any further. For example, an item in a </a:t>
          </a:r>
          <a:r>
            <a:rPr lang="en-IN" sz="2000" i="1" kern="1200" dirty="0"/>
            <a:t>People</a:t>
          </a:r>
          <a:r>
            <a:rPr lang="en-IN" sz="2000" kern="1200" dirty="0"/>
            <a:t> table contains attributes called </a:t>
          </a:r>
          <a:r>
            <a:rPr lang="en-IN" sz="2000" i="1" kern="1200" dirty="0" err="1"/>
            <a:t>PersonID</a:t>
          </a:r>
          <a:r>
            <a:rPr lang="en-IN" sz="2000" kern="1200" dirty="0"/>
            <a:t>, </a:t>
          </a:r>
          <a:r>
            <a:rPr lang="en-IN" sz="2000" i="1" kern="1200" dirty="0" err="1"/>
            <a:t>LastName</a:t>
          </a:r>
          <a:r>
            <a:rPr lang="en-IN" sz="2000" kern="1200" dirty="0"/>
            <a:t>, </a:t>
          </a:r>
          <a:r>
            <a:rPr lang="en-IN" sz="2000" i="1" kern="1200" dirty="0"/>
            <a:t>FirstName</a:t>
          </a:r>
          <a:r>
            <a:rPr lang="en-IN" sz="2000" kern="1200" dirty="0"/>
            <a:t>, and so on. </a:t>
          </a:r>
          <a:endParaRPr lang="en-US" sz="2000" kern="1200" dirty="0"/>
        </a:p>
      </dsp:txBody>
      <dsp:txXfrm>
        <a:off x="0" y="2087066"/>
        <a:ext cx="10119359" cy="1042768"/>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7635-5D50-40A5-921B-F0A664CD78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42E996-BCEC-4535-B1F0-236D6CE0C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A59F9A-198C-4C52-9A33-D47A12E430AA}"/>
              </a:ext>
            </a:extLst>
          </p:cNvPr>
          <p:cNvSpPr>
            <a:spLocks noGrp="1"/>
          </p:cNvSpPr>
          <p:nvPr>
            <p:ph type="dt" sz="half" idx="10"/>
          </p:nvPr>
        </p:nvSpPr>
        <p:spPr/>
        <p:txBody>
          <a:bodyPr/>
          <a:lstStyle/>
          <a:p>
            <a:fld id="{4FB4F348-0024-4CF4-8C50-2427402BD300}" type="datetimeFigureOut">
              <a:rPr lang="en-IN" smtClean="0"/>
              <a:t>21-09-2018</a:t>
            </a:fld>
            <a:endParaRPr lang="en-IN"/>
          </a:p>
        </p:txBody>
      </p:sp>
      <p:sp>
        <p:nvSpPr>
          <p:cNvPr id="5" name="Footer Placeholder 4">
            <a:extLst>
              <a:ext uri="{FF2B5EF4-FFF2-40B4-BE49-F238E27FC236}">
                <a16:creationId xmlns:a16="http://schemas.microsoft.com/office/drawing/2014/main" id="{AF4FD5D4-D466-48B2-8F27-C891A4235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146D1B-5110-45C7-BD9D-8CCC28B9DF98}"/>
              </a:ext>
            </a:extLst>
          </p:cNvPr>
          <p:cNvSpPr>
            <a:spLocks noGrp="1"/>
          </p:cNvSpPr>
          <p:nvPr>
            <p:ph type="sldNum" sz="quarter" idx="12"/>
          </p:nvPr>
        </p:nvSpPr>
        <p:spPr/>
        <p:txBody>
          <a:bodyPr/>
          <a:lstStyle/>
          <a:p>
            <a:fld id="{31D53F1C-541A-457B-B53F-EAD6F81066BF}" type="slidenum">
              <a:rPr lang="en-IN" smtClean="0"/>
              <a:t>‹#›</a:t>
            </a:fld>
            <a:endParaRPr lang="en-IN"/>
          </a:p>
        </p:txBody>
      </p:sp>
    </p:spTree>
    <p:extLst>
      <p:ext uri="{BB962C8B-B14F-4D97-AF65-F5344CB8AC3E}">
        <p14:creationId xmlns:p14="http://schemas.microsoft.com/office/powerpoint/2010/main" val="310134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B02D-CE04-4D49-A116-B93716282A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4B0D5E-CCBA-404F-B858-CFCC570A7B3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9F3EC1-CC21-4F23-A741-A1760BDF13E1}"/>
              </a:ext>
            </a:extLst>
          </p:cNvPr>
          <p:cNvSpPr>
            <a:spLocks noGrp="1"/>
          </p:cNvSpPr>
          <p:nvPr>
            <p:ph type="dt" sz="half" idx="10"/>
          </p:nvPr>
        </p:nvSpPr>
        <p:spPr/>
        <p:txBody>
          <a:bodyPr/>
          <a:lstStyle/>
          <a:p>
            <a:fld id="{4FB4F348-0024-4CF4-8C50-2427402BD300}" type="datetimeFigureOut">
              <a:rPr lang="en-IN" smtClean="0"/>
              <a:t>21-09-2018</a:t>
            </a:fld>
            <a:endParaRPr lang="en-IN"/>
          </a:p>
        </p:txBody>
      </p:sp>
      <p:sp>
        <p:nvSpPr>
          <p:cNvPr id="5" name="Footer Placeholder 4">
            <a:extLst>
              <a:ext uri="{FF2B5EF4-FFF2-40B4-BE49-F238E27FC236}">
                <a16:creationId xmlns:a16="http://schemas.microsoft.com/office/drawing/2014/main" id="{A90780BC-EF22-44FE-80FC-0FF8903F1F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3BFCE-F362-470E-82F2-D1940E4A6D2F}"/>
              </a:ext>
            </a:extLst>
          </p:cNvPr>
          <p:cNvSpPr>
            <a:spLocks noGrp="1"/>
          </p:cNvSpPr>
          <p:nvPr>
            <p:ph type="sldNum" sz="quarter" idx="12"/>
          </p:nvPr>
        </p:nvSpPr>
        <p:spPr/>
        <p:txBody>
          <a:bodyPr/>
          <a:lstStyle/>
          <a:p>
            <a:fld id="{31D53F1C-541A-457B-B53F-EAD6F81066BF}" type="slidenum">
              <a:rPr lang="en-IN" smtClean="0"/>
              <a:t>‹#›</a:t>
            </a:fld>
            <a:endParaRPr lang="en-IN"/>
          </a:p>
        </p:txBody>
      </p:sp>
    </p:spTree>
    <p:extLst>
      <p:ext uri="{BB962C8B-B14F-4D97-AF65-F5344CB8AC3E}">
        <p14:creationId xmlns:p14="http://schemas.microsoft.com/office/powerpoint/2010/main" val="308370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1D38A3-D6AD-4F5B-93FF-7F49E9084D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217432-ACC0-49F6-86E4-3ED9F55E62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89530E-29AA-4A80-84DC-5D35B8028736}"/>
              </a:ext>
            </a:extLst>
          </p:cNvPr>
          <p:cNvSpPr>
            <a:spLocks noGrp="1"/>
          </p:cNvSpPr>
          <p:nvPr>
            <p:ph type="dt" sz="half" idx="10"/>
          </p:nvPr>
        </p:nvSpPr>
        <p:spPr/>
        <p:txBody>
          <a:bodyPr/>
          <a:lstStyle/>
          <a:p>
            <a:fld id="{4FB4F348-0024-4CF4-8C50-2427402BD300}" type="datetimeFigureOut">
              <a:rPr lang="en-IN" smtClean="0"/>
              <a:t>21-09-2018</a:t>
            </a:fld>
            <a:endParaRPr lang="en-IN"/>
          </a:p>
        </p:txBody>
      </p:sp>
      <p:sp>
        <p:nvSpPr>
          <p:cNvPr id="5" name="Footer Placeholder 4">
            <a:extLst>
              <a:ext uri="{FF2B5EF4-FFF2-40B4-BE49-F238E27FC236}">
                <a16:creationId xmlns:a16="http://schemas.microsoft.com/office/drawing/2014/main" id="{8ABBF109-4240-441C-8A6C-5680CE871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C1EAA7-076A-4C3B-B9A1-05980BB8A551}"/>
              </a:ext>
            </a:extLst>
          </p:cNvPr>
          <p:cNvSpPr>
            <a:spLocks noGrp="1"/>
          </p:cNvSpPr>
          <p:nvPr>
            <p:ph type="sldNum" sz="quarter" idx="12"/>
          </p:nvPr>
        </p:nvSpPr>
        <p:spPr/>
        <p:txBody>
          <a:bodyPr/>
          <a:lstStyle/>
          <a:p>
            <a:fld id="{31D53F1C-541A-457B-B53F-EAD6F81066BF}" type="slidenum">
              <a:rPr lang="en-IN" smtClean="0"/>
              <a:t>‹#›</a:t>
            </a:fld>
            <a:endParaRPr lang="en-IN"/>
          </a:p>
        </p:txBody>
      </p:sp>
    </p:spTree>
    <p:extLst>
      <p:ext uri="{BB962C8B-B14F-4D97-AF65-F5344CB8AC3E}">
        <p14:creationId xmlns:p14="http://schemas.microsoft.com/office/powerpoint/2010/main" val="72150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9520-0F79-41A9-BD18-357E69B0E8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F587D5-5118-4AB9-834F-D69A5747C9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A003EF-5973-4562-87EA-A266DFB88A27}"/>
              </a:ext>
            </a:extLst>
          </p:cNvPr>
          <p:cNvSpPr>
            <a:spLocks noGrp="1"/>
          </p:cNvSpPr>
          <p:nvPr>
            <p:ph type="dt" sz="half" idx="10"/>
          </p:nvPr>
        </p:nvSpPr>
        <p:spPr/>
        <p:txBody>
          <a:bodyPr/>
          <a:lstStyle/>
          <a:p>
            <a:fld id="{4FB4F348-0024-4CF4-8C50-2427402BD300}" type="datetimeFigureOut">
              <a:rPr lang="en-IN" smtClean="0"/>
              <a:t>21-09-2018</a:t>
            </a:fld>
            <a:endParaRPr lang="en-IN"/>
          </a:p>
        </p:txBody>
      </p:sp>
      <p:sp>
        <p:nvSpPr>
          <p:cNvPr id="5" name="Footer Placeholder 4">
            <a:extLst>
              <a:ext uri="{FF2B5EF4-FFF2-40B4-BE49-F238E27FC236}">
                <a16:creationId xmlns:a16="http://schemas.microsoft.com/office/drawing/2014/main" id="{2FE5648C-3A15-498E-A744-14F66F8152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5F0DF3-5D48-442A-A920-DBDAE4CFD757}"/>
              </a:ext>
            </a:extLst>
          </p:cNvPr>
          <p:cNvSpPr>
            <a:spLocks noGrp="1"/>
          </p:cNvSpPr>
          <p:nvPr>
            <p:ph type="sldNum" sz="quarter" idx="12"/>
          </p:nvPr>
        </p:nvSpPr>
        <p:spPr/>
        <p:txBody>
          <a:bodyPr/>
          <a:lstStyle/>
          <a:p>
            <a:fld id="{31D53F1C-541A-457B-B53F-EAD6F81066BF}" type="slidenum">
              <a:rPr lang="en-IN" smtClean="0"/>
              <a:t>‹#›</a:t>
            </a:fld>
            <a:endParaRPr lang="en-IN"/>
          </a:p>
        </p:txBody>
      </p:sp>
    </p:spTree>
    <p:extLst>
      <p:ext uri="{BB962C8B-B14F-4D97-AF65-F5344CB8AC3E}">
        <p14:creationId xmlns:p14="http://schemas.microsoft.com/office/powerpoint/2010/main" val="18582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6E57-7324-44A2-94CF-27ACC3798C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180EC5-59C3-49FF-827D-23B4EDF432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326057-BE72-4783-8E56-0795C9116DED}"/>
              </a:ext>
            </a:extLst>
          </p:cNvPr>
          <p:cNvSpPr>
            <a:spLocks noGrp="1"/>
          </p:cNvSpPr>
          <p:nvPr>
            <p:ph type="dt" sz="half" idx="10"/>
          </p:nvPr>
        </p:nvSpPr>
        <p:spPr/>
        <p:txBody>
          <a:bodyPr/>
          <a:lstStyle/>
          <a:p>
            <a:fld id="{4FB4F348-0024-4CF4-8C50-2427402BD300}" type="datetimeFigureOut">
              <a:rPr lang="en-IN" smtClean="0"/>
              <a:t>21-09-2018</a:t>
            </a:fld>
            <a:endParaRPr lang="en-IN"/>
          </a:p>
        </p:txBody>
      </p:sp>
      <p:sp>
        <p:nvSpPr>
          <p:cNvPr id="5" name="Footer Placeholder 4">
            <a:extLst>
              <a:ext uri="{FF2B5EF4-FFF2-40B4-BE49-F238E27FC236}">
                <a16:creationId xmlns:a16="http://schemas.microsoft.com/office/drawing/2014/main" id="{D2723DB9-A819-4C78-B381-42D9C61EAF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859425-06D5-4E65-BAEF-656D97E43A0E}"/>
              </a:ext>
            </a:extLst>
          </p:cNvPr>
          <p:cNvSpPr>
            <a:spLocks noGrp="1"/>
          </p:cNvSpPr>
          <p:nvPr>
            <p:ph type="sldNum" sz="quarter" idx="12"/>
          </p:nvPr>
        </p:nvSpPr>
        <p:spPr/>
        <p:txBody>
          <a:bodyPr/>
          <a:lstStyle/>
          <a:p>
            <a:fld id="{31D53F1C-541A-457B-B53F-EAD6F81066BF}" type="slidenum">
              <a:rPr lang="en-IN" smtClean="0"/>
              <a:t>‹#›</a:t>
            </a:fld>
            <a:endParaRPr lang="en-IN"/>
          </a:p>
        </p:txBody>
      </p:sp>
    </p:spTree>
    <p:extLst>
      <p:ext uri="{BB962C8B-B14F-4D97-AF65-F5344CB8AC3E}">
        <p14:creationId xmlns:p14="http://schemas.microsoft.com/office/powerpoint/2010/main" val="366747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E5FB-93D6-45BD-9273-051419BA47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4F0290-08F4-436C-B336-A85F97A9E8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306F78-B1EC-42EC-B14F-A503E0E806E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C7DF59-F055-4918-B8CF-367771A371A3}"/>
              </a:ext>
            </a:extLst>
          </p:cNvPr>
          <p:cNvSpPr>
            <a:spLocks noGrp="1"/>
          </p:cNvSpPr>
          <p:nvPr>
            <p:ph type="dt" sz="half" idx="10"/>
          </p:nvPr>
        </p:nvSpPr>
        <p:spPr/>
        <p:txBody>
          <a:bodyPr/>
          <a:lstStyle/>
          <a:p>
            <a:fld id="{4FB4F348-0024-4CF4-8C50-2427402BD300}" type="datetimeFigureOut">
              <a:rPr lang="en-IN" smtClean="0"/>
              <a:t>21-09-2018</a:t>
            </a:fld>
            <a:endParaRPr lang="en-IN"/>
          </a:p>
        </p:txBody>
      </p:sp>
      <p:sp>
        <p:nvSpPr>
          <p:cNvPr id="6" name="Footer Placeholder 5">
            <a:extLst>
              <a:ext uri="{FF2B5EF4-FFF2-40B4-BE49-F238E27FC236}">
                <a16:creationId xmlns:a16="http://schemas.microsoft.com/office/drawing/2014/main" id="{486EA0E5-2532-4E34-80A8-9D34DE15D6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0A01C6-6C2A-4856-99FF-469CB10A3FBD}"/>
              </a:ext>
            </a:extLst>
          </p:cNvPr>
          <p:cNvSpPr>
            <a:spLocks noGrp="1"/>
          </p:cNvSpPr>
          <p:nvPr>
            <p:ph type="sldNum" sz="quarter" idx="12"/>
          </p:nvPr>
        </p:nvSpPr>
        <p:spPr/>
        <p:txBody>
          <a:bodyPr/>
          <a:lstStyle/>
          <a:p>
            <a:fld id="{31D53F1C-541A-457B-B53F-EAD6F81066BF}" type="slidenum">
              <a:rPr lang="en-IN" smtClean="0"/>
              <a:t>‹#›</a:t>
            </a:fld>
            <a:endParaRPr lang="en-IN"/>
          </a:p>
        </p:txBody>
      </p:sp>
    </p:spTree>
    <p:extLst>
      <p:ext uri="{BB962C8B-B14F-4D97-AF65-F5344CB8AC3E}">
        <p14:creationId xmlns:p14="http://schemas.microsoft.com/office/powerpoint/2010/main" val="244843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8DE0-B18A-401E-8A2F-E97A8B9257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29704F-0E8B-4BB4-A1DC-97814AF4F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29858E-8C1B-46D2-BBDC-8B66E9F33A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3A7590-0DAD-4B6A-BC8A-BBFF693DC0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745218-7169-439A-8D0C-254093F21B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8A986B-4480-4FD6-9FEC-173B27396B28}"/>
              </a:ext>
            </a:extLst>
          </p:cNvPr>
          <p:cNvSpPr>
            <a:spLocks noGrp="1"/>
          </p:cNvSpPr>
          <p:nvPr>
            <p:ph type="dt" sz="half" idx="10"/>
          </p:nvPr>
        </p:nvSpPr>
        <p:spPr/>
        <p:txBody>
          <a:bodyPr/>
          <a:lstStyle/>
          <a:p>
            <a:fld id="{4FB4F348-0024-4CF4-8C50-2427402BD300}" type="datetimeFigureOut">
              <a:rPr lang="en-IN" smtClean="0"/>
              <a:t>21-09-2018</a:t>
            </a:fld>
            <a:endParaRPr lang="en-IN"/>
          </a:p>
        </p:txBody>
      </p:sp>
      <p:sp>
        <p:nvSpPr>
          <p:cNvPr id="8" name="Footer Placeholder 7">
            <a:extLst>
              <a:ext uri="{FF2B5EF4-FFF2-40B4-BE49-F238E27FC236}">
                <a16:creationId xmlns:a16="http://schemas.microsoft.com/office/drawing/2014/main" id="{02E1CA4C-68E0-499B-99EC-C7A2B4D7AC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D01971-F4C0-4FA7-9AEC-F9F5A1D17EB4}"/>
              </a:ext>
            </a:extLst>
          </p:cNvPr>
          <p:cNvSpPr>
            <a:spLocks noGrp="1"/>
          </p:cNvSpPr>
          <p:nvPr>
            <p:ph type="sldNum" sz="quarter" idx="12"/>
          </p:nvPr>
        </p:nvSpPr>
        <p:spPr/>
        <p:txBody>
          <a:bodyPr/>
          <a:lstStyle/>
          <a:p>
            <a:fld id="{31D53F1C-541A-457B-B53F-EAD6F81066BF}" type="slidenum">
              <a:rPr lang="en-IN" smtClean="0"/>
              <a:t>‹#›</a:t>
            </a:fld>
            <a:endParaRPr lang="en-IN"/>
          </a:p>
        </p:txBody>
      </p:sp>
    </p:spTree>
    <p:extLst>
      <p:ext uri="{BB962C8B-B14F-4D97-AF65-F5344CB8AC3E}">
        <p14:creationId xmlns:p14="http://schemas.microsoft.com/office/powerpoint/2010/main" val="160064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C52F-7721-4406-9935-835A50B0EA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460EFC-AFD5-41D4-875A-0527A3FDF404}"/>
              </a:ext>
            </a:extLst>
          </p:cNvPr>
          <p:cNvSpPr>
            <a:spLocks noGrp="1"/>
          </p:cNvSpPr>
          <p:nvPr>
            <p:ph type="dt" sz="half" idx="10"/>
          </p:nvPr>
        </p:nvSpPr>
        <p:spPr/>
        <p:txBody>
          <a:bodyPr/>
          <a:lstStyle/>
          <a:p>
            <a:fld id="{4FB4F348-0024-4CF4-8C50-2427402BD300}" type="datetimeFigureOut">
              <a:rPr lang="en-IN" smtClean="0"/>
              <a:t>21-09-2018</a:t>
            </a:fld>
            <a:endParaRPr lang="en-IN"/>
          </a:p>
        </p:txBody>
      </p:sp>
      <p:sp>
        <p:nvSpPr>
          <p:cNvPr id="4" name="Footer Placeholder 3">
            <a:extLst>
              <a:ext uri="{FF2B5EF4-FFF2-40B4-BE49-F238E27FC236}">
                <a16:creationId xmlns:a16="http://schemas.microsoft.com/office/drawing/2014/main" id="{31962400-D00B-4927-9A38-FB87154F1A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D61AD7-7704-46BD-B488-EF4D5250E993}"/>
              </a:ext>
            </a:extLst>
          </p:cNvPr>
          <p:cNvSpPr>
            <a:spLocks noGrp="1"/>
          </p:cNvSpPr>
          <p:nvPr>
            <p:ph type="sldNum" sz="quarter" idx="12"/>
          </p:nvPr>
        </p:nvSpPr>
        <p:spPr/>
        <p:txBody>
          <a:bodyPr/>
          <a:lstStyle/>
          <a:p>
            <a:fld id="{31D53F1C-541A-457B-B53F-EAD6F81066BF}" type="slidenum">
              <a:rPr lang="en-IN" smtClean="0"/>
              <a:t>‹#›</a:t>
            </a:fld>
            <a:endParaRPr lang="en-IN"/>
          </a:p>
        </p:txBody>
      </p:sp>
    </p:spTree>
    <p:extLst>
      <p:ext uri="{BB962C8B-B14F-4D97-AF65-F5344CB8AC3E}">
        <p14:creationId xmlns:p14="http://schemas.microsoft.com/office/powerpoint/2010/main" val="398468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BC38EC-8925-4836-8CAC-B7E87B3F4084}"/>
              </a:ext>
            </a:extLst>
          </p:cNvPr>
          <p:cNvSpPr>
            <a:spLocks noGrp="1"/>
          </p:cNvSpPr>
          <p:nvPr>
            <p:ph type="dt" sz="half" idx="10"/>
          </p:nvPr>
        </p:nvSpPr>
        <p:spPr/>
        <p:txBody>
          <a:bodyPr/>
          <a:lstStyle/>
          <a:p>
            <a:fld id="{4FB4F348-0024-4CF4-8C50-2427402BD300}" type="datetimeFigureOut">
              <a:rPr lang="en-IN" smtClean="0"/>
              <a:t>21-09-2018</a:t>
            </a:fld>
            <a:endParaRPr lang="en-IN"/>
          </a:p>
        </p:txBody>
      </p:sp>
      <p:sp>
        <p:nvSpPr>
          <p:cNvPr id="3" name="Footer Placeholder 2">
            <a:extLst>
              <a:ext uri="{FF2B5EF4-FFF2-40B4-BE49-F238E27FC236}">
                <a16:creationId xmlns:a16="http://schemas.microsoft.com/office/drawing/2014/main" id="{EA3204E2-1E13-4463-B662-E331D649D9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1D1D46-C40E-475B-863C-4B9B074A70F1}"/>
              </a:ext>
            </a:extLst>
          </p:cNvPr>
          <p:cNvSpPr>
            <a:spLocks noGrp="1"/>
          </p:cNvSpPr>
          <p:nvPr>
            <p:ph type="sldNum" sz="quarter" idx="12"/>
          </p:nvPr>
        </p:nvSpPr>
        <p:spPr/>
        <p:txBody>
          <a:bodyPr/>
          <a:lstStyle/>
          <a:p>
            <a:fld id="{31D53F1C-541A-457B-B53F-EAD6F81066BF}" type="slidenum">
              <a:rPr lang="en-IN" smtClean="0"/>
              <a:t>‹#›</a:t>
            </a:fld>
            <a:endParaRPr lang="en-IN"/>
          </a:p>
        </p:txBody>
      </p:sp>
    </p:spTree>
    <p:extLst>
      <p:ext uri="{BB962C8B-B14F-4D97-AF65-F5344CB8AC3E}">
        <p14:creationId xmlns:p14="http://schemas.microsoft.com/office/powerpoint/2010/main" val="18818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9748-E039-43B0-A207-426F559EDD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713AA2-B3D9-40EE-BF9F-DF203CA7A5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F4AED8-F0DA-4C0E-8D91-04ABF2B4A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A6C6CB-EACD-4D9F-8584-DF8B804D1C7E}"/>
              </a:ext>
            </a:extLst>
          </p:cNvPr>
          <p:cNvSpPr>
            <a:spLocks noGrp="1"/>
          </p:cNvSpPr>
          <p:nvPr>
            <p:ph type="dt" sz="half" idx="10"/>
          </p:nvPr>
        </p:nvSpPr>
        <p:spPr/>
        <p:txBody>
          <a:bodyPr/>
          <a:lstStyle/>
          <a:p>
            <a:fld id="{4FB4F348-0024-4CF4-8C50-2427402BD300}" type="datetimeFigureOut">
              <a:rPr lang="en-IN" smtClean="0"/>
              <a:t>21-09-2018</a:t>
            </a:fld>
            <a:endParaRPr lang="en-IN"/>
          </a:p>
        </p:txBody>
      </p:sp>
      <p:sp>
        <p:nvSpPr>
          <p:cNvPr id="6" name="Footer Placeholder 5">
            <a:extLst>
              <a:ext uri="{FF2B5EF4-FFF2-40B4-BE49-F238E27FC236}">
                <a16:creationId xmlns:a16="http://schemas.microsoft.com/office/drawing/2014/main" id="{20457CA7-C5F5-4CF0-9067-9090F1F67F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9E4FB1-9CE5-4430-BC30-958CEDB4E01E}"/>
              </a:ext>
            </a:extLst>
          </p:cNvPr>
          <p:cNvSpPr>
            <a:spLocks noGrp="1"/>
          </p:cNvSpPr>
          <p:nvPr>
            <p:ph type="sldNum" sz="quarter" idx="12"/>
          </p:nvPr>
        </p:nvSpPr>
        <p:spPr/>
        <p:txBody>
          <a:bodyPr/>
          <a:lstStyle/>
          <a:p>
            <a:fld id="{31D53F1C-541A-457B-B53F-EAD6F81066BF}" type="slidenum">
              <a:rPr lang="en-IN" smtClean="0"/>
              <a:t>‹#›</a:t>
            </a:fld>
            <a:endParaRPr lang="en-IN"/>
          </a:p>
        </p:txBody>
      </p:sp>
    </p:spTree>
    <p:extLst>
      <p:ext uri="{BB962C8B-B14F-4D97-AF65-F5344CB8AC3E}">
        <p14:creationId xmlns:p14="http://schemas.microsoft.com/office/powerpoint/2010/main" val="316540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1859-D6D1-43A7-A41C-8EB9B747F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E345BA-4861-441E-830D-C867501F1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380786-77B1-4870-8403-6869E782B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556630-DE1C-4575-9E8A-4FA870162BBE}"/>
              </a:ext>
            </a:extLst>
          </p:cNvPr>
          <p:cNvSpPr>
            <a:spLocks noGrp="1"/>
          </p:cNvSpPr>
          <p:nvPr>
            <p:ph type="dt" sz="half" idx="10"/>
          </p:nvPr>
        </p:nvSpPr>
        <p:spPr/>
        <p:txBody>
          <a:bodyPr/>
          <a:lstStyle/>
          <a:p>
            <a:fld id="{4FB4F348-0024-4CF4-8C50-2427402BD300}" type="datetimeFigureOut">
              <a:rPr lang="en-IN" smtClean="0"/>
              <a:t>21-09-2018</a:t>
            </a:fld>
            <a:endParaRPr lang="en-IN"/>
          </a:p>
        </p:txBody>
      </p:sp>
      <p:sp>
        <p:nvSpPr>
          <p:cNvPr id="6" name="Footer Placeholder 5">
            <a:extLst>
              <a:ext uri="{FF2B5EF4-FFF2-40B4-BE49-F238E27FC236}">
                <a16:creationId xmlns:a16="http://schemas.microsoft.com/office/drawing/2014/main" id="{EE44AC27-7679-4CE2-9D85-9BEFCF3CC3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60E9F6-0ECB-4A5C-80BA-3213C20D96D8}"/>
              </a:ext>
            </a:extLst>
          </p:cNvPr>
          <p:cNvSpPr>
            <a:spLocks noGrp="1"/>
          </p:cNvSpPr>
          <p:nvPr>
            <p:ph type="sldNum" sz="quarter" idx="12"/>
          </p:nvPr>
        </p:nvSpPr>
        <p:spPr/>
        <p:txBody>
          <a:bodyPr/>
          <a:lstStyle/>
          <a:p>
            <a:fld id="{31D53F1C-541A-457B-B53F-EAD6F81066BF}" type="slidenum">
              <a:rPr lang="en-IN" smtClean="0"/>
              <a:t>‹#›</a:t>
            </a:fld>
            <a:endParaRPr lang="en-IN"/>
          </a:p>
        </p:txBody>
      </p:sp>
    </p:spTree>
    <p:extLst>
      <p:ext uri="{BB962C8B-B14F-4D97-AF65-F5344CB8AC3E}">
        <p14:creationId xmlns:p14="http://schemas.microsoft.com/office/powerpoint/2010/main" val="62547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BA2B6-4145-454D-931A-04A7CE264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9BE8BD-2969-48B1-A9A5-DB25C5B16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446F7-3E22-4624-A939-149A5AD7A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4F348-0024-4CF4-8C50-2427402BD300}" type="datetimeFigureOut">
              <a:rPr lang="en-IN" smtClean="0"/>
              <a:t>21-09-2018</a:t>
            </a:fld>
            <a:endParaRPr lang="en-IN"/>
          </a:p>
        </p:txBody>
      </p:sp>
      <p:sp>
        <p:nvSpPr>
          <p:cNvPr id="5" name="Footer Placeholder 4">
            <a:extLst>
              <a:ext uri="{FF2B5EF4-FFF2-40B4-BE49-F238E27FC236}">
                <a16:creationId xmlns:a16="http://schemas.microsoft.com/office/drawing/2014/main" id="{FAD83138-D121-4432-B915-02E04CD5E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7F1714-EB37-4223-9A6F-EB05F285C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53F1C-541A-457B-B53F-EAD6F81066BF}" type="slidenum">
              <a:rPr lang="en-IN" smtClean="0"/>
              <a:t>‹#›</a:t>
            </a:fld>
            <a:endParaRPr lang="en-IN"/>
          </a:p>
        </p:txBody>
      </p:sp>
    </p:spTree>
    <p:extLst>
      <p:ext uri="{BB962C8B-B14F-4D97-AF65-F5344CB8AC3E}">
        <p14:creationId xmlns:p14="http://schemas.microsoft.com/office/powerpoint/2010/main" val="2298145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ocs.aws.amazon.com/amazondynamodb/latest/developerguide/Tools.CLI.htm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s3.amazonaws.com/aws-cli/AWSCLI64PY3.msi"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docs.aws.amazon.com/amazondynamodb/latest/developerguide/samples/sampledata.zip"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5E5EEC-8020-4A46-BB1F-E8E0B65C6F09}"/>
              </a:ext>
            </a:extLst>
          </p:cNvPr>
          <p:cNvSpPr>
            <a:spLocks noGrp="1"/>
          </p:cNvSpPr>
          <p:nvPr>
            <p:ph type="ctrTitle"/>
          </p:nvPr>
        </p:nvSpPr>
        <p:spPr>
          <a:xfrm>
            <a:off x="1524000" y="2776538"/>
            <a:ext cx="9144000" cy="1381188"/>
          </a:xfrm>
        </p:spPr>
        <p:txBody>
          <a:bodyPr anchor="ctr">
            <a:normAutofit/>
          </a:bodyPr>
          <a:lstStyle/>
          <a:p>
            <a:r>
              <a:rPr lang="en-IN" sz="4000" dirty="0">
                <a:solidFill>
                  <a:schemeClr val="bg2"/>
                </a:solidFill>
              </a:rPr>
              <a:t>Module 5 – DynamoDB on AWS</a:t>
            </a:r>
          </a:p>
        </p:txBody>
      </p:sp>
    </p:spTree>
    <p:extLst>
      <p:ext uri="{BB962C8B-B14F-4D97-AF65-F5344CB8AC3E}">
        <p14:creationId xmlns:p14="http://schemas.microsoft.com/office/powerpoint/2010/main" val="2296487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47CB6C-AFC1-4BB3-B75A-0FA976ED3699}"/>
              </a:ext>
            </a:extLst>
          </p:cNvPr>
          <p:cNvSpPr>
            <a:spLocks noGrp="1"/>
          </p:cNvSpPr>
          <p:nvPr>
            <p:ph type="title"/>
          </p:nvPr>
        </p:nvSpPr>
        <p:spPr>
          <a:xfrm>
            <a:off x="6094105" y="802955"/>
            <a:ext cx="4977976" cy="1454051"/>
          </a:xfrm>
        </p:spPr>
        <p:txBody>
          <a:bodyPr>
            <a:normAutofit/>
          </a:bodyPr>
          <a:lstStyle/>
          <a:p>
            <a:r>
              <a:rPr lang="en-IN" b="1">
                <a:solidFill>
                  <a:srgbClr val="000000"/>
                </a:solidFill>
              </a:rPr>
              <a:t>Secondary Indexes</a:t>
            </a:r>
            <a:endParaRPr lang="en-IN">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abbit">
            <a:extLst>
              <a:ext uri="{FF2B5EF4-FFF2-40B4-BE49-F238E27FC236}">
                <a16:creationId xmlns:a16="http://schemas.microsoft.com/office/drawing/2014/main" id="{7BD915F0-3CDB-4D86-B787-C3DDBF3598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D472A31E-FDCB-4292-A1EF-82CEDC4229EE}"/>
              </a:ext>
            </a:extLst>
          </p:cNvPr>
          <p:cNvSpPr>
            <a:spLocks noGrp="1"/>
          </p:cNvSpPr>
          <p:nvPr>
            <p:ph idx="1"/>
          </p:nvPr>
        </p:nvSpPr>
        <p:spPr>
          <a:xfrm>
            <a:off x="6090574" y="2421682"/>
            <a:ext cx="4977578" cy="3639289"/>
          </a:xfrm>
        </p:spPr>
        <p:txBody>
          <a:bodyPr anchor="ctr">
            <a:normAutofit/>
          </a:bodyPr>
          <a:lstStyle/>
          <a:p>
            <a:pPr marL="0" indent="0" algn="just">
              <a:buNone/>
            </a:pPr>
            <a:r>
              <a:rPr lang="en-IN" sz="2000" dirty="0">
                <a:solidFill>
                  <a:srgbClr val="000000"/>
                </a:solidFill>
              </a:rPr>
              <a:t>You can create one or more secondary indexes on a table. A </a:t>
            </a:r>
            <a:r>
              <a:rPr lang="en-IN" sz="2000" i="1" dirty="0">
                <a:solidFill>
                  <a:srgbClr val="000000"/>
                </a:solidFill>
              </a:rPr>
              <a:t>secondary index</a:t>
            </a:r>
            <a:r>
              <a:rPr lang="en-IN" sz="2000" dirty="0">
                <a:solidFill>
                  <a:srgbClr val="000000"/>
                </a:solidFill>
              </a:rPr>
              <a:t> lets you query the data in the table using an alternate key, in addition to queries against the primary key. DynamoDB doesn't require that you use indexes, but they give your applications more flexibility when querying your data. After you create a secondary index on a table, you can read data from the index in much the same way as you do from the table.</a:t>
            </a:r>
          </a:p>
        </p:txBody>
      </p:sp>
    </p:spTree>
    <p:extLst>
      <p:ext uri="{BB962C8B-B14F-4D97-AF65-F5344CB8AC3E}">
        <p14:creationId xmlns:p14="http://schemas.microsoft.com/office/powerpoint/2010/main" val="11129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1C8D7C4-B93B-4C78-A2AC-FEADCD26C1B6}"/>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Types of Indexes supported by Dynamo DB</a:t>
            </a:r>
          </a:p>
        </p:txBody>
      </p:sp>
      <p:sp>
        <p:nvSpPr>
          <p:cNvPr id="3" name="Content Placeholder 2">
            <a:extLst>
              <a:ext uri="{FF2B5EF4-FFF2-40B4-BE49-F238E27FC236}">
                <a16:creationId xmlns:a16="http://schemas.microsoft.com/office/drawing/2014/main" id="{A4FC58BD-C3AD-4998-B0A6-AD0F9EA1A9D6}"/>
              </a:ext>
            </a:extLst>
          </p:cNvPr>
          <p:cNvSpPr>
            <a:spLocks noGrp="1"/>
          </p:cNvSpPr>
          <p:nvPr>
            <p:ph idx="1"/>
          </p:nvPr>
        </p:nvSpPr>
        <p:spPr>
          <a:xfrm>
            <a:off x="1179226" y="3092970"/>
            <a:ext cx="9833548" cy="2693976"/>
          </a:xfrm>
        </p:spPr>
        <p:txBody>
          <a:bodyPr>
            <a:normAutofit/>
          </a:bodyPr>
          <a:lstStyle/>
          <a:p>
            <a:pPr marL="0" indent="0">
              <a:buNone/>
            </a:pPr>
            <a:r>
              <a:rPr lang="en-IN" sz="2000" b="1" dirty="0">
                <a:solidFill>
                  <a:srgbClr val="000000"/>
                </a:solidFill>
              </a:rPr>
              <a:t>Global secondary index </a:t>
            </a:r>
            <a:r>
              <a:rPr lang="en-IN" sz="2000" dirty="0">
                <a:solidFill>
                  <a:srgbClr val="000000"/>
                </a:solidFill>
              </a:rPr>
              <a:t>– An index with a partition key and sort key that can be different from those on the table.</a:t>
            </a:r>
          </a:p>
          <a:p>
            <a:pPr marL="0" indent="0">
              <a:buNone/>
            </a:pPr>
            <a:r>
              <a:rPr lang="en-IN" sz="2000" b="1" dirty="0">
                <a:solidFill>
                  <a:srgbClr val="000000"/>
                </a:solidFill>
              </a:rPr>
              <a:t>Local secondary index </a:t>
            </a:r>
            <a:r>
              <a:rPr lang="en-IN" sz="2000" dirty="0">
                <a:solidFill>
                  <a:srgbClr val="000000"/>
                </a:solidFill>
              </a:rPr>
              <a:t>– An index that has the same partition key as the table, but a different sort key.</a:t>
            </a:r>
          </a:p>
          <a:p>
            <a:pPr marL="0" indent="0">
              <a:buNone/>
            </a:pPr>
            <a:endParaRPr lang="en-IN" sz="2000" dirty="0">
              <a:solidFill>
                <a:srgbClr val="000000"/>
              </a:solidFill>
            </a:endParaRPr>
          </a:p>
          <a:p>
            <a:pPr marL="0" indent="0">
              <a:buNone/>
            </a:pPr>
            <a:r>
              <a:rPr lang="en-IN" sz="2000" b="1" dirty="0">
                <a:solidFill>
                  <a:srgbClr val="000000"/>
                </a:solidFill>
              </a:rPr>
              <a:t>Note</a:t>
            </a:r>
            <a:r>
              <a:rPr lang="en-IN" sz="2000" dirty="0">
                <a:solidFill>
                  <a:srgbClr val="000000"/>
                </a:solidFill>
              </a:rPr>
              <a:t> - You can define up to 5 global secondary indexes and 5 local secondary indexes per table.</a:t>
            </a:r>
          </a:p>
        </p:txBody>
      </p:sp>
    </p:spTree>
    <p:extLst>
      <p:ext uri="{BB962C8B-B14F-4D97-AF65-F5344CB8AC3E}">
        <p14:creationId xmlns:p14="http://schemas.microsoft.com/office/powerpoint/2010/main" val="300343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4867EAF-AE1D-4322-9DE8-383AE3F7B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4691"/>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40676238-7F95-4EEB-836A-7D23927873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9E02293-73C6-4905-A239-9EEF68058F99}"/>
              </a:ext>
            </a:extLst>
          </p:cNvPr>
          <p:cNvSpPr>
            <a:spLocks noGrp="1"/>
          </p:cNvSpPr>
          <p:nvPr>
            <p:ph type="title"/>
          </p:nvPr>
        </p:nvSpPr>
        <p:spPr>
          <a:xfrm>
            <a:off x="726057" y="3121701"/>
            <a:ext cx="3658053" cy="1786515"/>
          </a:xfrm>
        </p:spPr>
        <p:txBody>
          <a:bodyPr vert="horz" lIns="91440" tIns="45720" rIns="91440" bIns="45720" rtlCol="0" anchor="t">
            <a:normAutofit/>
          </a:bodyPr>
          <a:lstStyle/>
          <a:p>
            <a:r>
              <a:rPr lang="en-US" kern="1200">
                <a:solidFill>
                  <a:srgbClr val="FFFFFF"/>
                </a:solidFill>
                <a:latin typeface="+mj-lt"/>
                <a:ea typeface="+mj-ea"/>
                <a:cs typeface="+mj-cs"/>
              </a:rPr>
              <a:t>Example – Using Indexes</a:t>
            </a:r>
          </a:p>
        </p:txBody>
      </p:sp>
      <p:pic>
        <p:nvPicPr>
          <p:cNvPr id="4098" name="Picture 2" descr="https://docs.aws.amazon.com/amazondynamodb/latest/developerguide/images/HowItWorksGenreAlbumTitle.png">
            <a:extLst>
              <a:ext uri="{FF2B5EF4-FFF2-40B4-BE49-F238E27FC236}">
                <a16:creationId xmlns:a16="http://schemas.microsoft.com/office/drawing/2014/main" id="{8791477C-552C-4B0B-81EE-D5965C73CC68}"/>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153" t="5529" r="7153" b="7040"/>
          <a:stretch/>
        </p:blipFill>
        <p:spPr bwMode="auto">
          <a:xfrm>
            <a:off x="5219115" y="0"/>
            <a:ext cx="6966790" cy="6853309"/>
          </a:xfrm>
          <a:prstGeom prst="rect">
            <a:avLst/>
          </a:prstGeom>
          <a:noFill/>
          <a:ln w="952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629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D988221-D48B-4856-AF35-27F2F2D11C5C}"/>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DynamoDB Streams</a:t>
            </a:r>
            <a:endParaRPr lang="en-IN" sz="4000">
              <a:solidFill>
                <a:srgbClr val="FFFFFF"/>
              </a:solidFill>
            </a:endParaRPr>
          </a:p>
        </p:txBody>
      </p:sp>
      <p:sp>
        <p:nvSpPr>
          <p:cNvPr id="3" name="Content Placeholder 2">
            <a:extLst>
              <a:ext uri="{FF2B5EF4-FFF2-40B4-BE49-F238E27FC236}">
                <a16:creationId xmlns:a16="http://schemas.microsoft.com/office/drawing/2014/main" id="{8A16AB75-D83E-4F68-8834-FD581448FE06}"/>
              </a:ext>
            </a:extLst>
          </p:cNvPr>
          <p:cNvSpPr>
            <a:spLocks noGrp="1"/>
          </p:cNvSpPr>
          <p:nvPr>
            <p:ph idx="1"/>
          </p:nvPr>
        </p:nvSpPr>
        <p:spPr>
          <a:xfrm>
            <a:off x="1179226" y="3092970"/>
            <a:ext cx="9833548" cy="2693976"/>
          </a:xfrm>
        </p:spPr>
        <p:txBody>
          <a:bodyPr>
            <a:normAutofit lnSpcReduction="10000"/>
          </a:bodyPr>
          <a:lstStyle/>
          <a:p>
            <a:pPr marL="0" indent="0" algn="just">
              <a:buNone/>
            </a:pPr>
            <a:r>
              <a:rPr lang="en-IN" sz="1600" dirty="0">
                <a:solidFill>
                  <a:srgbClr val="000000"/>
                </a:solidFill>
              </a:rPr>
              <a:t>	DynamoDB Streams is an optional feature that captures data modification events in DynamoDB tables. The data about these events appear in the stream in near real time, and in the order that the events occurred.</a:t>
            </a:r>
          </a:p>
          <a:p>
            <a:pPr marL="0" indent="0" algn="just">
              <a:buNone/>
            </a:pPr>
            <a:r>
              <a:rPr lang="en-IN" sz="1600" dirty="0">
                <a:solidFill>
                  <a:srgbClr val="000000"/>
                </a:solidFill>
              </a:rPr>
              <a:t>	</a:t>
            </a:r>
          </a:p>
          <a:p>
            <a:pPr marL="0" indent="0" algn="just">
              <a:buNone/>
            </a:pPr>
            <a:r>
              <a:rPr lang="en-IN" sz="1600" dirty="0">
                <a:solidFill>
                  <a:srgbClr val="000000"/>
                </a:solidFill>
              </a:rPr>
              <a:t>	Each event is represented by a </a:t>
            </a:r>
            <a:r>
              <a:rPr lang="en-IN" sz="1600" i="1" dirty="0">
                <a:solidFill>
                  <a:srgbClr val="000000"/>
                </a:solidFill>
              </a:rPr>
              <a:t>stream record</a:t>
            </a:r>
            <a:r>
              <a:rPr lang="en-IN" sz="1600" dirty="0">
                <a:solidFill>
                  <a:srgbClr val="000000"/>
                </a:solidFill>
              </a:rPr>
              <a:t>. If you enable a stream on a table, DynamoDB Streams writes a stream record whenever one of the following events occurs:</a:t>
            </a:r>
          </a:p>
          <a:p>
            <a:pPr marL="0" indent="0" algn="just">
              <a:buNone/>
            </a:pPr>
            <a:r>
              <a:rPr lang="en-IN" sz="1600" b="1" dirty="0">
                <a:solidFill>
                  <a:srgbClr val="000000"/>
                </a:solidFill>
              </a:rPr>
              <a:t>A new item is added to the table: </a:t>
            </a:r>
            <a:r>
              <a:rPr lang="en-IN" sz="1600" dirty="0">
                <a:solidFill>
                  <a:srgbClr val="000000"/>
                </a:solidFill>
              </a:rPr>
              <a:t>The stream captures an image of the entire item, including all of its attributes.</a:t>
            </a:r>
          </a:p>
          <a:p>
            <a:pPr marL="0" indent="0" algn="just">
              <a:buNone/>
            </a:pPr>
            <a:r>
              <a:rPr lang="en-IN" sz="1600" b="1" dirty="0">
                <a:solidFill>
                  <a:srgbClr val="000000"/>
                </a:solidFill>
              </a:rPr>
              <a:t>An item is updated: </a:t>
            </a:r>
            <a:r>
              <a:rPr lang="en-IN" sz="1600" dirty="0">
                <a:solidFill>
                  <a:srgbClr val="000000"/>
                </a:solidFill>
              </a:rPr>
              <a:t>The stream captures the "before" and "after" image of any attributes that were modified in the item.</a:t>
            </a:r>
          </a:p>
          <a:p>
            <a:pPr marL="0" indent="0" algn="just">
              <a:buNone/>
            </a:pPr>
            <a:r>
              <a:rPr lang="en-IN" sz="1600" b="1" dirty="0">
                <a:solidFill>
                  <a:srgbClr val="000000"/>
                </a:solidFill>
              </a:rPr>
              <a:t>An item is deleted from the table: </a:t>
            </a:r>
            <a:r>
              <a:rPr lang="en-IN" sz="1600" dirty="0">
                <a:solidFill>
                  <a:srgbClr val="000000"/>
                </a:solidFill>
              </a:rPr>
              <a:t>The stream captures an image of the entire item before it was deleted.</a:t>
            </a:r>
          </a:p>
          <a:p>
            <a:pPr marL="0" indent="0" algn="just">
              <a:buNone/>
            </a:pPr>
            <a:endParaRPr lang="en-IN" sz="1600" dirty="0">
              <a:solidFill>
                <a:srgbClr val="000000"/>
              </a:solidFill>
            </a:endParaRPr>
          </a:p>
        </p:txBody>
      </p:sp>
    </p:spTree>
    <p:extLst>
      <p:ext uri="{BB962C8B-B14F-4D97-AF65-F5344CB8AC3E}">
        <p14:creationId xmlns:p14="http://schemas.microsoft.com/office/powerpoint/2010/main" val="69463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0990C-5C48-424C-A1EF-2DFF8372DFE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IN" sz="2800">
                <a:solidFill>
                  <a:schemeClr val="bg1"/>
                </a:solidFill>
              </a:rPr>
              <a:t>Example – DynamoDB Stream</a:t>
            </a:r>
          </a:p>
        </p:txBody>
      </p:sp>
      <p:sp>
        <p:nvSpPr>
          <p:cNvPr id="3" name="Content Placeholder 2">
            <a:extLst>
              <a:ext uri="{FF2B5EF4-FFF2-40B4-BE49-F238E27FC236}">
                <a16:creationId xmlns:a16="http://schemas.microsoft.com/office/drawing/2014/main" id="{103F29AA-F7D8-45BA-912E-1A9887916841}"/>
              </a:ext>
            </a:extLst>
          </p:cNvPr>
          <p:cNvSpPr>
            <a:spLocks noGrp="1"/>
          </p:cNvSpPr>
          <p:nvPr>
            <p:ph idx="1"/>
          </p:nvPr>
        </p:nvSpPr>
        <p:spPr>
          <a:xfrm>
            <a:off x="643468" y="2638044"/>
            <a:ext cx="3363974" cy="3415622"/>
          </a:xfrm>
        </p:spPr>
        <p:txBody>
          <a:bodyPr>
            <a:normAutofit/>
          </a:bodyPr>
          <a:lstStyle/>
          <a:p>
            <a:pPr marL="0" indent="0">
              <a:buNone/>
            </a:pPr>
            <a:r>
              <a:rPr lang="en-IN" sz="2000" dirty="0">
                <a:solidFill>
                  <a:schemeClr val="bg1"/>
                </a:solidFill>
              </a:rPr>
              <a:t>You can use DynamoDB Streams together with AWS Lambda to create a </a:t>
            </a:r>
            <a:r>
              <a:rPr lang="en-IN" sz="2000" i="1" dirty="0">
                <a:solidFill>
                  <a:schemeClr val="bg1"/>
                </a:solidFill>
              </a:rPr>
              <a:t>trigger</a:t>
            </a:r>
            <a:r>
              <a:rPr lang="en-IN" sz="2000" dirty="0">
                <a:solidFill>
                  <a:schemeClr val="bg1"/>
                </a:solidFill>
              </a:rPr>
              <a:t>—code that executes automatically whenever an event of interest appears in a stream.</a:t>
            </a:r>
          </a:p>
          <a:p>
            <a:pPr marL="0" indent="0">
              <a:buNone/>
            </a:pPr>
            <a:endParaRPr lang="en-IN" sz="2000" dirty="0">
              <a:solidFill>
                <a:schemeClr val="bg1"/>
              </a:solidFill>
            </a:endParaRPr>
          </a:p>
        </p:txBody>
      </p:sp>
      <p:pic>
        <p:nvPicPr>
          <p:cNvPr id="5124" name="Picture 4" descr="https://docs.aws.amazon.com/amazondynamodb/latest/developerguide/images/HowItWorksStreams.png">
            <a:extLst>
              <a:ext uri="{FF2B5EF4-FFF2-40B4-BE49-F238E27FC236}">
                <a16:creationId xmlns:a16="http://schemas.microsoft.com/office/drawing/2014/main" id="{636ED2CD-95C9-48AA-82A6-3FCAC3723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763" y="1231119"/>
            <a:ext cx="6250769" cy="423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474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F4FB6C-D24B-4836-AA26-21AD688E6F28}"/>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The DynamoDB API</a:t>
            </a:r>
            <a:endParaRPr lang="en-IN" sz="4000">
              <a:solidFill>
                <a:srgbClr val="FFFFFF"/>
              </a:solidFill>
            </a:endParaRPr>
          </a:p>
        </p:txBody>
      </p:sp>
      <p:sp>
        <p:nvSpPr>
          <p:cNvPr id="3" name="Content Placeholder 2">
            <a:extLst>
              <a:ext uri="{FF2B5EF4-FFF2-40B4-BE49-F238E27FC236}">
                <a16:creationId xmlns:a16="http://schemas.microsoft.com/office/drawing/2014/main" id="{815C3D94-5C74-40AD-8818-040061F4F99F}"/>
              </a:ext>
            </a:extLst>
          </p:cNvPr>
          <p:cNvSpPr>
            <a:spLocks noGrp="1"/>
          </p:cNvSpPr>
          <p:nvPr>
            <p:ph idx="1"/>
          </p:nvPr>
        </p:nvSpPr>
        <p:spPr>
          <a:xfrm>
            <a:off x="1179226" y="3092970"/>
            <a:ext cx="9833548" cy="2693976"/>
          </a:xfrm>
        </p:spPr>
        <p:txBody>
          <a:bodyPr>
            <a:normAutofit/>
          </a:bodyPr>
          <a:lstStyle/>
          <a:p>
            <a:pPr marL="0" indent="0">
              <a:buNone/>
            </a:pPr>
            <a:r>
              <a:rPr lang="en-IN" sz="2000" dirty="0">
                <a:solidFill>
                  <a:srgbClr val="000000"/>
                </a:solidFill>
              </a:rPr>
              <a:t>To work with Amazon DynamoDB, your application must use a few simple API operations. The following is a summary of these operations, organized by category.</a:t>
            </a:r>
          </a:p>
          <a:p>
            <a:endParaRPr lang="en-IN" sz="2000" dirty="0">
              <a:solidFill>
                <a:srgbClr val="000000"/>
              </a:solidFill>
            </a:endParaRPr>
          </a:p>
          <a:p>
            <a:r>
              <a:rPr lang="en-IN" sz="2000" dirty="0">
                <a:solidFill>
                  <a:srgbClr val="000000"/>
                </a:solidFill>
              </a:rPr>
              <a:t>Control Plane</a:t>
            </a:r>
          </a:p>
          <a:p>
            <a:r>
              <a:rPr lang="en-IN" sz="2000" dirty="0">
                <a:solidFill>
                  <a:srgbClr val="000000"/>
                </a:solidFill>
              </a:rPr>
              <a:t>Data Plane</a:t>
            </a:r>
          </a:p>
          <a:p>
            <a:r>
              <a:rPr lang="en-IN" sz="2000" dirty="0">
                <a:solidFill>
                  <a:srgbClr val="000000"/>
                </a:solidFill>
              </a:rPr>
              <a:t>DynamoDB Streams</a:t>
            </a:r>
          </a:p>
          <a:p>
            <a:endParaRPr lang="en-IN" sz="2000" dirty="0">
              <a:solidFill>
                <a:srgbClr val="000000"/>
              </a:solidFill>
            </a:endParaRPr>
          </a:p>
        </p:txBody>
      </p:sp>
    </p:spTree>
    <p:extLst>
      <p:ext uri="{BB962C8B-B14F-4D97-AF65-F5344CB8AC3E}">
        <p14:creationId xmlns:p14="http://schemas.microsoft.com/office/powerpoint/2010/main" val="288871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B68640-16D1-42C0-BB11-4495BCF797B2}"/>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Control Plane</a:t>
            </a:r>
            <a:endParaRPr lang="en-IN" sz="4000">
              <a:solidFill>
                <a:srgbClr val="FFFFFF"/>
              </a:solidFill>
            </a:endParaRPr>
          </a:p>
        </p:txBody>
      </p:sp>
      <p:sp>
        <p:nvSpPr>
          <p:cNvPr id="4" name="Rectangle 1">
            <a:extLst>
              <a:ext uri="{FF2B5EF4-FFF2-40B4-BE49-F238E27FC236}">
                <a16:creationId xmlns:a16="http://schemas.microsoft.com/office/drawing/2014/main" id="{10D10426-E7AB-4275-93F0-5AB6F16172BB}"/>
              </a:ext>
            </a:extLst>
          </p:cNvPr>
          <p:cNvSpPr>
            <a:spLocks noGrp="1" noChangeArrowheads="1"/>
          </p:cNvSpPr>
          <p:nvPr>
            <p:ph idx="1"/>
          </p:nvPr>
        </p:nvSpPr>
        <p:spPr bwMode="auto">
          <a:xfrm>
            <a:off x="590843" y="2753936"/>
            <a:ext cx="11029071" cy="354839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77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dirty="0">
                <a:ln>
                  <a:noFill/>
                </a:ln>
                <a:solidFill>
                  <a:srgbClr val="000000"/>
                </a:solidFill>
                <a:effectLst/>
                <a:latin typeface="Amazon Ember"/>
              </a:rPr>
              <a:t>Control plane</a:t>
            </a:r>
            <a:r>
              <a:rPr kumimoji="0" lang="en-US" altLang="en-US" sz="2000" b="0" i="0" u="none" strike="noStrike" cap="none" normalizeH="0" baseline="0" dirty="0">
                <a:ln>
                  <a:noFill/>
                </a:ln>
                <a:solidFill>
                  <a:srgbClr val="000000"/>
                </a:solidFill>
                <a:effectLst/>
                <a:latin typeface="Amazon Ember"/>
              </a:rPr>
              <a:t> operations let you create and manage DynamoDB tables. They also let you work with indexes, streams, and other objects that are dependent on tables.</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000000"/>
              </a:solidFill>
              <a:effectLst/>
            </a:endParaRP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err="1">
                <a:ln>
                  <a:noFill/>
                </a:ln>
                <a:solidFill>
                  <a:srgbClr val="000000"/>
                </a:solidFill>
                <a:effectLst/>
                <a:latin typeface="Consolas" panose="020B0609020204030204" pitchFamily="49" charset="0"/>
              </a:rPr>
              <a:t>CreateTable</a:t>
            </a:r>
            <a:r>
              <a:rPr kumimoji="0" lang="en-US" altLang="en-US" sz="2000" b="0" i="0" u="none" strike="noStrike" cap="none" normalizeH="0" baseline="0" dirty="0">
                <a:ln>
                  <a:noFill/>
                </a:ln>
                <a:solidFill>
                  <a:srgbClr val="000000"/>
                </a:solidFill>
                <a:effectLst/>
                <a:latin typeface="Amazon Ember"/>
              </a:rPr>
              <a:t> – Creates a new table. Optionally, you can create one or more secondary indexes, and enable DynamoDB Streams for the table.</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solidFill>
                <a:srgbClr val="000000"/>
              </a:solidFill>
              <a:effectLst/>
              <a:latin typeface="Amazon Ember"/>
            </a:endParaRP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err="1">
                <a:ln>
                  <a:noFill/>
                </a:ln>
                <a:solidFill>
                  <a:srgbClr val="000000"/>
                </a:solidFill>
                <a:effectLst/>
                <a:latin typeface="Consolas" panose="020B0609020204030204" pitchFamily="49" charset="0"/>
              </a:rPr>
              <a:t>DescribeTable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Amazon Ember"/>
              </a:rPr>
              <a:t>– Returns information about a table, such as its primary key schema, throughput settings, index information, and so on.</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solidFill>
                <a:srgbClr val="000000"/>
              </a:solidFill>
              <a:effectLst/>
              <a:latin typeface="Amazon Ember"/>
            </a:endParaRP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err="1">
                <a:ln>
                  <a:noFill/>
                </a:ln>
                <a:solidFill>
                  <a:srgbClr val="000000"/>
                </a:solidFill>
                <a:effectLst/>
                <a:latin typeface="Consolas" panose="020B0609020204030204" pitchFamily="49" charset="0"/>
              </a:rPr>
              <a:t>ListTables</a:t>
            </a:r>
            <a:r>
              <a:rPr kumimoji="0" lang="en-US" altLang="en-US" sz="2000" b="0" i="0" u="none" strike="noStrike" cap="none" normalizeH="0" baseline="0" dirty="0">
                <a:ln>
                  <a:noFill/>
                </a:ln>
                <a:solidFill>
                  <a:srgbClr val="000000"/>
                </a:solidFill>
                <a:effectLst/>
                <a:latin typeface="Amazon Ember"/>
              </a:rPr>
              <a:t> – Returns the names of all of your tables in a list.</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solidFill>
                <a:srgbClr val="000000"/>
              </a:solidFill>
              <a:effectLst/>
              <a:latin typeface="Amazon Ember"/>
            </a:endParaRP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err="1">
                <a:ln>
                  <a:noFill/>
                </a:ln>
                <a:solidFill>
                  <a:srgbClr val="000000"/>
                </a:solidFill>
                <a:effectLst/>
                <a:latin typeface="Consolas" panose="020B0609020204030204" pitchFamily="49" charset="0"/>
              </a:rPr>
              <a:t>UpdateTable</a:t>
            </a:r>
            <a:r>
              <a:rPr kumimoji="0" lang="en-US" altLang="en-US" sz="2000" b="0" i="0" u="none" strike="noStrike" cap="none" normalizeH="0" baseline="0" dirty="0">
                <a:ln>
                  <a:noFill/>
                </a:ln>
                <a:solidFill>
                  <a:srgbClr val="000000"/>
                </a:solidFill>
                <a:effectLst/>
                <a:latin typeface="Amazon Ember"/>
              </a:rPr>
              <a:t> – Modifies the settings of a table or its indexes, creates or remove new indexes on a table, or modifies DynamoDB Streams settings for a table.</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solidFill>
                <a:srgbClr val="000000"/>
              </a:solidFill>
              <a:effectLst/>
              <a:latin typeface="Amazon Ember"/>
            </a:endParaRP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err="1">
                <a:ln>
                  <a:noFill/>
                </a:ln>
                <a:solidFill>
                  <a:srgbClr val="000000"/>
                </a:solidFill>
                <a:effectLst/>
                <a:latin typeface="Consolas" panose="020B0609020204030204" pitchFamily="49" charset="0"/>
              </a:rPr>
              <a:t>DeleteTable</a:t>
            </a:r>
            <a:r>
              <a:rPr kumimoji="0" lang="en-US" altLang="en-US" sz="2000" b="0" i="0" u="none" strike="noStrike" cap="none" normalizeH="0" baseline="0" dirty="0">
                <a:ln>
                  <a:noFill/>
                </a:ln>
                <a:solidFill>
                  <a:srgbClr val="000000"/>
                </a:solidFill>
                <a:effectLst/>
                <a:latin typeface="Amazon Ember"/>
              </a:rPr>
              <a:t> – Removes a table and all of its dependent objects from DynamoDB.</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193162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DDCBDEC-FE05-40C7-B1C8-8EE102A4CB1A}"/>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Data Plane</a:t>
            </a:r>
            <a:endParaRPr lang="en-IN" sz="4000">
              <a:solidFill>
                <a:srgbClr val="FFFFFF"/>
              </a:solidFill>
            </a:endParaRPr>
          </a:p>
        </p:txBody>
      </p:sp>
      <p:sp>
        <p:nvSpPr>
          <p:cNvPr id="3" name="Content Placeholder 2">
            <a:extLst>
              <a:ext uri="{FF2B5EF4-FFF2-40B4-BE49-F238E27FC236}">
                <a16:creationId xmlns:a16="http://schemas.microsoft.com/office/drawing/2014/main" id="{DB401B12-6F4D-4962-B14C-8C52514EFA6E}"/>
              </a:ext>
            </a:extLst>
          </p:cNvPr>
          <p:cNvSpPr>
            <a:spLocks noGrp="1"/>
          </p:cNvSpPr>
          <p:nvPr>
            <p:ph idx="1"/>
          </p:nvPr>
        </p:nvSpPr>
        <p:spPr>
          <a:xfrm>
            <a:off x="1179226" y="3092970"/>
            <a:ext cx="9833548" cy="2693976"/>
          </a:xfrm>
        </p:spPr>
        <p:txBody>
          <a:bodyPr>
            <a:normAutofit/>
          </a:bodyPr>
          <a:lstStyle/>
          <a:p>
            <a:pPr marL="0" indent="0">
              <a:buNone/>
            </a:pPr>
            <a:r>
              <a:rPr lang="en-IN" sz="2000" i="1" dirty="0">
                <a:solidFill>
                  <a:srgbClr val="000000"/>
                </a:solidFill>
              </a:rPr>
              <a:t>Data plane</a:t>
            </a:r>
            <a:r>
              <a:rPr lang="en-IN" sz="2000" dirty="0">
                <a:solidFill>
                  <a:srgbClr val="000000"/>
                </a:solidFill>
              </a:rPr>
              <a:t> operations let you perform create, read, update, and delete (also called </a:t>
            </a:r>
            <a:r>
              <a:rPr lang="en-IN" sz="2000" i="1" dirty="0">
                <a:solidFill>
                  <a:srgbClr val="000000"/>
                </a:solidFill>
              </a:rPr>
              <a:t>CRUD</a:t>
            </a:r>
            <a:r>
              <a:rPr lang="en-IN" sz="2000" dirty="0">
                <a:solidFill>
                  <a:srgbClr val="000000"/>
                </a:solidFill>
              </a:rPr>
              <a:t>) actions on data in a table. Some of the data plane operations also let you read data from a secondary index.</a:t>
            </a:r>
          </a:p>
          <a:p>
            <a:r>
              <a:rPr lang="en-IN" sz="2000" b="1" dirty="0">
                <a:solidFill>
                  <a:srgbClr val="000000"/>
                </a:solidFill>
              </a:rPr>
              <a:t>Creating Data</a:t>
            </a:r>
          </a:p>
          <a:p>
            <a:r>
              <a:rPr lang="en-IN" sz="2000" b="1" dirty="0">
                <a:solidFill>
                  <a:srgbClr val="000000"/>
                </a:solidFill>
              </a:rPr>
              <a:t>Reading Data</a:t>
            </a:r>
          </a:p>
          <a:p>
            <a:r>
              <a:rPr lang="en-IN" sz="2000" b="1" dirty="0">
                <a:solidFill>
                  <a:srgbClr val="000000"/>
                </a:solidFill>
              </a:rPr>
              <a:t>Updating Data</a:t>
            </a:r>
          </a:p>
          <a:p>
            <a:r>
              <a:rPr lang="en-IN" sz="2000" b="1" dirty="0">
                <a:solidFill>
                  <a:srgbClr val="000000"/>
                </a:solidFill>
              </a:rPr>
              <a:t>Deleting Data</a:t>
            </a:r>
          </a:p>
          <a:p>
            <a:endParaRPr lang="en-IN" sz="2000" dirty="0">
              <a:solidFill>
                <a:srgbClr val="000000"/>
              </a:solidFill>
            </a:endParaRPr>
          </a:p>
        </p:txBody>
      </p:sp>
    </p:spTree>
    <p:extLst>
      <p:ext uri="{BB962C8B-B14F-4D97-AF65-F5344CB8AC3E}">
        <p14:creationId xmlns:p14="http://schemas.microsoft.com/office/powerpoint/2010/main" val="847666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98B3198-9E75-486E-BA51-162FC7BD85B7}"/>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Creating Data</a:t>
            </a:r>
            <a:endParaRPr lang="en-IN" sz="4000">
              <a:solidFill>
                <a:srgbClr val="FFFFFF"/>
              </a:solidFill>
            </a:endParaRPr>
          </a:p>
        </p:txBody>
      </p:sp>
      <p:sp>
        <p:nvSpPr>
          <p:cNvPr id="4" name="Rectangle 1">
            <a:extLst>
              <a:ext uri="{FF2B5EF4-FFF2-40B4-BE49-F238E27FC236}">
                <a16:creationId xmlns:a16="http://schemas.microsoft.com/office/drawing/2014/main" id="{FA98A268-26FC-4930-ABC8-A2F892043CDC}"/>
              </a:ext>
            </a:extLst>
          </p:cNvPr>
          <p:cNvSpPr>
            <a:spLocks noGrp="1" noChangeArrowheads="1"/>
          </p:cNvSpPr>
          <p:nvPr>
            <p:ph idx="1"/>
          </p:nvPr>
        </p:nvSpPr>
        <p:spPr bwMode="auto">
          <a:xfrm>
            <a:off x="1179226" y="3092970"/>
            <a:ext cx="9833548" cy="269397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2000" b="1" i="0" u="none" strike="noStrike" cap="none" normalizeH="0" baseline="0" dirty="0" err="1">
                <a:ln>
                  <a:noFill/>
                </a:ln>
                <a:solidFill>
                  <a:srgbClr val="000000"/>
                </a:solidFill>
                <a:effectLst/>
                <a:latin typeface="Consolas" panose="020B0609020204030204" pitchFamily="49" charset="0"/>
              </a:rPr>
              <a:t>PutItem</a:t>
            </a:r>
            <a:r>
              <a:rPr kumimoji="0" lang="en-US" altLang="en-US" sz="2000" b="0" i="0" u="none" strike="noStrike" cap="none" normalizeH="0" baseline="0" dirty="0">
                <a:ln>
                  <a:noFill/>
                </a:ln>
                <a:solidFill>
                  <a:srgbClr val="000000"/>
                </a:solidFill>
                <a:effectLst/>
                <a:latin typeface="Amazon Ember"/>
              </a:rPr>
              <a:t> – Writes a single item to a table. You must specify the primary key attributes, but you don't have to specify other attributes.</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just" defTabSz="914400" rtl="0" eaLnBrk="0" fontAlgn="base" latinLnBrk="0" hangingPunct="0">
              <a:spcBef>
                <a:spcPct val="0"/>
              </a:spcBef>
              <a:spcAft>
                <a:spcPts val="600"/>
              </a:spcAft>
              <a:buClrTx/>
              <a:buSzTx/>
              <a:buNone/>
              <a:tabLst/>
            </a:pPr>
            <a:r>
              <a:rPr kumimoji="0" lang="en-US" altLang="en-US" sz="2000" b="1" i="0" u="none" strike="noStrike" cap="none" normalizeH="0" baseline="0" dirty="0" err="1">
                <a:ln>
                  <a:noFill/>
                </a:ln>
                <a:solidFill>
                  <a:srgbClr val="000000"/>
                </a:solidFill>
                <a:effectLst/>
                <a:latin typeface="Consolas" panose="020B0609020204030204" pitchFamily="49" charset="0"/>
              </a:rPr>
              <a:t>BatchWriteItem</a:t>
            </a:r>
            <a:r>
              <a:rPr kumimoji="0" lang="en-US" altLang="en-US" sz="2000" b="0" i="0" u="none" strike="noStrike" cap="none" normalizeH="0" baseline="0" dirty="0">
                <a:ln>
                  <a:noFill/>
                </a:ln>
                <a:solidFill>
                  <a:srgbClr val="000000"/>
                </a:solidFill>
                <a:effectLst/>
                <a:latin typeface="Amazon Ember"/>
              </a:rPr>
              <a:t> – Writes up to 25 items to a table. This is more efficient than calling </a:t>
            </a:r>
            <a:r>
              <a:rPr kumimoji="0" lang="en-US" altLang="en-US" sz="2000" b="0" i="0" u="none" strike="noStrike" cap="none" normalizeH="0" baseline="0" dirty="0" err="1">
                <a:ln>
                  <a:noFill/>
                </a:ln>
                <a:solidFill>
                  <a:srgbClr val="000000"/>
                </a:solidFill>
                <a:effectLst/>
                <a:latin typeface="Consolas" panose="020B0609020204030204" pitchFamily="49" charset="0"/>
              </a:rPr>
              <a:t>PutItem</a:t>
            </a:r>
            <a:r>
              <a:rPr kumimoji="0" lang="en-US" altLang="en-US" sz="2000" b="0" i="0" u="none" strike="noStrike" cap="none" normalizeH="0" baseline="0" dirty="0">
                <a:ln>
                  <a:noFill/>
                </a:ln>
                <a:solidFill>
                  <a:srgbClr val="000000"/>
                </a:solidFill>
                <a:effectLst/>
                <a:latin typeface="Amazon Ember"/>
              </a:rPr>
              <a:t> multiple times because your application only needs a single network round trip to write the items. You can also use </a:t>
            </a:r>
            <a:r>
              <a:rPr kumimoji="0" lang="en-US" altLang="en-US" sz="2000" b="0" i="0" u="none" strike="noStrike" cap="none" normalizeH="0" baseline="0" dirty="0" err="1">
                <a:ln>
                  <a:noFill/>
                </a:ln>
                <a:solidFill>
                  <a:srgbClr val="000000"/>
                </a:solidFill>
                <a:effectLst/>
                <a:latin typeface="Consolas" panose="020B0609020204030204" pitchFamily="49" charset="0"/>
              </a:rPr>
              <a:t>BatchWriteItem</a:t>
            </a:r>
            <a:r>
              <a:rPr kumimoji="0" lang="en-US" altLang="en-US" sz="2000" b="0" i="0" u="none" strike="noStrike" cap="none" normalizeH="0" baseline="0" dirty="0">
                <a:ln>
                  <a:noFill/>
                </a:ln>
                <a:solidFill>
                  <a:srgbClr val="000000"/>
                </a:solidFill>
                <a:effectLst/>
                <a:latin typeface="Amazon Ember"/>
              </a:rPr>
              <a:t> for deleting multiple items from one or more tables.</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82767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D364F1E-45C0-4ACE-A007-F974EBF11E71}"/>
              </a:ext>
            </a:extLst>
          </p:cNvPr>
          <p:cNvSpPr>
            <a:spLocks noGrp="1"/>
          </p:cNvSpPr>
          <p:nvPr>
            <p:ph type="title"/>
          </p:nvPr>
        </p:nvSpPr>
        <p:spPr>
          <a:xfrm>
            <a:off x="640079" y="2053641"/>
            <a:ext cx="3669161" cy="2760098"/>
          </a:xfrm>
        </p:spPr>
        <p:txBody>
          <a:bodyPr>
            <a:normAutofit/>
          </a:bodyPr>
          <a:lstStyle/>
          <a:p>
            <a:r>
              <a:rPr lang="en-IN" b="1">
                <a:solidFill>
                  <a:srgbClr val="FFFFFF"/>
                </a:solidFill>
              </a:rPr>
              <a:t>Reading Data</a:t>
            </a:r>
            <a:endParaRPr lang="en-IN">
              <a:solidFill>
                <a:srgbClr val="FFFFFF"/>
              </a:solidFill>
            </a:endParaRPr>
          </a:p>
        </p:txBody>
      </p:sp>
      <p:sp>
        <p:nvSpPr>
          <p:cNvPr id="9" name="Rectangle 6">
            <a:extLst>
              <a:ext uri="{FF2B5EF4-FFF2-40B4-BE49-F238E27FC236}">
                <a16:creationId xmlns:a16="http://schemas.microsoft.com/office/drawing/2014/main" id="{1B0D9B42-D783-4370-B155-27925E4FCC2B}"/>
              </a:ext>
            </a:extLst>
          </p:cNvPr>
          <p:cNvSpPr>
            <a:spLocks noGrp="1" noChangeArrowheads="1"/>
          </p:cNvSpPr>
          <p:nvPr>
            <p:ph idx="1"/>
          </p:nvPr>
        </p:nvSpPr>
        <p:spPr bwMode="auto">
          <a:xfrm>
            <a:off x="6090574" y="801866"/>
            <a:ext cx="5306084" cy="523063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2200" b="0" i="0" u="none" strike="noStrike" cap="none" normalizeH="0" baseline="0" dirty="0" err="1">
                <a:ln>
                  <a:noFill/>
                </a:ln>
                <a:solidFill>
                  <a:srgbClr val="000000"/>
                </a:solidFill>
                <a:effectLst/>
                <a:latin typeface="Consolas" panose="020B0609020204030204" pitchFamily="49" charset="0"/>
              </a:rPr>
              <a:t>GetItem</a:t>
            </a:r>
            <a:r>
              <a:rPr kumimoji="0" lang="en-US" altLang="en-US" sz="2200" b="0" i="0" u="none" strike="noStrike" cap="none" normalizeH="0" baseline="0" dirty="0">
                <a:ln>
                  <a:noFill/>
                </a:ln>
                <a:solidFill>
                  <a:srgbClr val="000000"/>
                </a:solidFill>
                <a:effectLst/>
                <a:latin typeface="Amazon Ember"/>
              </a:rPr>
              <a:t> – Retrieves a single item from a table. You must specify the primary key for the item that you want. </a:t>
            </a:r>
          </a:p>
          <a:p>
            <a:pPr marL="0" marR="0" lvl="0" indent="0" defTabSz="914400" rtl="0" eaLnBrk="0" fontAlgn="base" latinLnBrk="0" hangingPunct="0">
              <a:spcBef>
                <a:spcPct val="0"/>
              </a:spcBef>
              <a:spcAft>
                <a:spcPts val="600"/>
              </a:spcAft>
              <a:buClrTx/>
              <a:buSzTx/>
              <a:buFontTx/>
              <a:buChar char="•"/>
              <a:tabLst/>
            </a:pPr>
            <a:endParaRPr kumimoji="0" lang="en-US" altLang="en-US" sz="2200" b="0" i="0" u="none" strike="noStrike" cap="none" normalizeH="0" baseline="0" dirty="0">
              <a:ln>
                <a:noFill/>
              </a:ln>
              <a:solidFill>
                <a:srgbClr val="000000"/>
              </a:solidFill>
              <a:effectLst/>
              <a:latin typeface="Amazon Ember"/>
            </a:endParaRPr>
          </a:p>
          <a:p>
            <a:pPr marL="0" marR="0" lvl="0" indent="0" defTabSz="914400" rtl="0" eaLnBrk="0" fontAlgn="base" latinLnBrk="0" hangingPunct="0">
              <a:spcBef>
                <a:spcPct val="0"/>
              </a:spcBef>
              <a:spcAft>
                <a:spcPts val="600"/>
              </a:spcAft>
              <a:buClrTx/>
              <a:buSzTx/>
              <a:buNone/>
              <a:tabLst/>
            </a:pPr>
            <a:r>
              <a:rPr kumimoji="0" lang="en-US" altLang="en-US" sz="2200" b="0" i="0" u="none" strike="noStrike" cap="none" normalizeH="0" baseline="0" dirty="0" err="1">
                <a:ln>
                  <a:noFill/>
                </a:ln>
                <a:solidFill>
                  <a:srgbClr val="000000"/>
                </a:solidFill>
                <a:effectLst/>
                <a:latin typeface="Consolas" panose="020B0609020204030204" pitchFamily="49" charset="0"/>
              </a:rPr>
              <a:t>BatchGetItem</a:t>
            </a:r>
            <a:r>
              <a:rPr kumimoji="0" lang="en-US" altLang="en-US" sz="2200" b="0" i="0" u="none" strike="noStrike" cap="none" normalizeH="0" baseline="0" dirty="0">
                <a:ln>
                  <a:noFill/>
                </a:ln>
                <a:solidFill>
                  <a:srgbClr val="000000"/>
                </a:solidFill>
                <a:effectLst/>
                <a:latin typeface="Amazon Ember"/>
              </a:rPr>
              <a:t> – Retrieves up to 100 items from one or more tables</a:t>
            </a:r>
          </a:p>
          <a:p>
            <a:pPr marL="0" marR="0" lvl="0" indent="0" defTabSz="914400" rtl="0" eaLnBrk="0" fontAlgn="base" latinLnBrk="0" hangingPunct="0">
              <a:spcBef>
                <a:spcPct val="0"/>
              </a:spcBef>
              <a:spcAft>
                <a:spcPts val="600"/>
              </a:spcAft>
              <a:buClrTx/>
              <a:buSzTx/>
              <a:buFontTx/>
              <a:buChar char="•"/>
              <a:tabLst/>
            </a:pPr>
            <a:endParaRPr lang="en-US" altLang="en-US" sz="2200" dirty="0">
              <a:solidFill>
                <a:srgbClr val="000000"/>
              </a:solidFill>
              <a:latin typeface="Amazon Ember"/>
            </a:endParaRPr>
          </a:p>
          <a:p>
            <a:pPr marL="0" marR="0" lvl="0" indent="0" defTabSz="914400" rtl="0" eaLnBrk="0" fontAlgn="base" latinLnBrk="0" hangingPunct="0">
              <a:spcBef>
                <a:spcPct val="0"/>
              </a:spcBef>
              <a:spcAft>
                <a:spcPts val="600"/>
              </a:spcAft>
              <a:buClrTx/>
              <a:buSzTx/>
              <a:buNone/>
              <a:tabLst/>
            </a:pPr>
            <a:r>
              <a:rPr kumimoji="0" lang="en-US" altLang="en-US" sz="2200" b="0" i="0" u="none" strike="noStrike" cap="none" normalizeH="0" baseline="0" dirty="0">
                <a:ln>
                  <a:noFill/>
                </a:ln>
                <a:solidFill>
                  <a:srgbClr val="000000"/>
                </a:solidFill>
                <a:effectLst/>
                <a:latin typeface="Consolas" panose="020B0609020204030204" pitchFamily="49" charset="0"/>
              </a:rPr>
              <a:t>Query</a:t>
            </a:r>
            <a:r>
              <a:rPr kumimoji="0" lang="en-US" altLang="en-US" sz="2200" b="0" i="0" u="none" strike="noStrike" cap="none" normalizeH="0" baseline="0" dirty="0">
                <a:ln>
                  <a:noFill/>
                </a:ln>
                <a:solidFill>
                  <a:srgbClr val="000000"/>
                </a:solidFill>
                <a:effectLst/>
                <a:latin typeface="Amazon Ember"/>
              </a:rPr>
              <a:t> – Retrieves all items that have a specific partition key. You must specify the partition key value</a:t>
            </a:r>
          </a:p>
          <a:p>
            <a:pPr marL="0" marR="0" lvl="0" indent="0" defTabSz="914400" rtl="0" eaLnBrk="0" fontAlgn="base" latinLnBrk="0" hangingPunct="0">
              <a:spcBef>
                <a:spcPct val="0"/>
              </a:spcBef>
              <a:spcAft>
                <a:spcPts val="600"/>
              </a:spcAft>
              <a:buClrTx/>
              <a:buSzTx/>
              <a:buFontTx/>
              <a:buChar char="•"/>
              <a:tabLst/>
            </a:pPr>
            <a:endParaRPr lang="en-US" altLang="en-US" sz="2200" dirty="0">
              <a:solidFill>
                <a:srgbClr val="000000"/>
              </a:solidFill>
              <a:latin typeface="Amazon Ember"/>
            </a:endParaRPr>
          </a:p>
          <a:p>
            <a:pPr marL="0" marR="0" lvl="0" indent="0" defTabSz="914400" rtl="0" eaLnBrk="0" fontAlgn="base" latinLnBrk="0" hangingPunct="0">
              <a:spcBef>
                <a:spcPct val="0"/>
              </a:spcBef>
              <a:spcAft>
                <a:spcPts val="600"/>
              </a:spcAft>
              <a:buClrTx/>
              <a:buSzTx/>
              <a:buNone/>
              <a:tabLst/>
            </a:pPr>
            <a:r>
              <a:rPr kumimoji="0" lang="en-US" altLang="en-US" sz="2200" b="0" i="0" u="none" strike="noStrike" cap="none" normalizeH="0" baseline="0" dirty="0">
                <a:ln>
                  <a:noFill/>
                </a:ln>
                <a:solidFill>
                  <a:srgbClr val="000000"/>
                </a:solidFill>
                <a:effectLst/>
                <a:latin typeface="Consolas" panose="020B0609020204030204" pitchFamily="49" charset="0"/>
              </a:rPr>
              <a:t>Scan</a:t>
            </a:r>
            <a:r>
              <a:rPr kumimoji="0" lang="en-US" altLang="en-US" sz="2200" b="0" i="0" u="none" strike="noStrike" cap="none" normalizeH="0" baseline="0" dirty="0">
                <a:ln>
                  <a:noFill/>
                </a:ln>
                <a:solidFill>
                  <a:srgbClr val="000000"/>
                </a:solidFill>
                <a:effectLst/>
                <a:latin typeface="Amazon Ember"/>
              </a:rPr>
              <a:t> – Retrieves all items in the specified table or index. You can retrieve entire items, or just a subset of their attributes.</a:t>
            </a:r>
          </a:p>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51845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B24CB83-B72F-454D-90E6-22999152EE8D}"/>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Objectives</a:t>
            </a:r>
          </a:p>
        </p:txBody>
      </p:sp>
      <p:sp>
        <p:nvSpPr>
          <p:cNvPr id="3" name="Content Placeholder 2">
            <a:extLst>
              <a:ext uri="{FF2B5EF4-FFF2-40B4-BE49-F238E27FC236}">
                <a16:creationId xmlns:a16="http://schemas.microsoft.com/office/drawing/2014/main" id="{8CA5E25B-7B97-421D-9E6F-C8E02D13CA82}"/>
              </a:ext>
            </a:extLst>
          </p:cNvPr>
          <p:cNvSpPr>
            <a:spLocks noGrp="1"/>
          </p:cNvSpPr>
          <p:nvPr>
            <p:ph idx="1"/>
          </p:nvPr>
        </p:nvSpPr>
        <p:spPr>
          <a:xfrm>
            <a:off x="1179226" y="3092970"/>
            <a:ext cx="9833548" cy="2693976"/>
          </a:xfrm>
        </p:spPr>
        <p:txBody>
          <a:bodyPr>
            <a:normAutofit/>
          </a:bodyPr>
          <a:lstStyle/>
          <a:p>
            <a:r>
              <a:rPr lang="en-IN" sz="1900" dirty="0">
                <a:solidFill>
                  <a:srgbClr val="000000"/>
                </a:solidFill>
              </a:rPr>
              <a:t>Understanding Dynamo DB</a:t>
            </a:r>
          </a:p>
          <a:p>
            <a:r>
              <a:rPr lang="en-IN" sz="1900" dirty="0">
                <a:solidFill>
                  <a:srgbClr val="000000"/>
                </a:solidFill>
              </a:rPr>
              <a:t>Core Components of Dynamo DB</a:t>
            </a:r>
          </a:p>
          <a:p>
            <a:r>
              <a:rPr lang="en-IN" sz="1900" dirty="0">
                <a:solidFill>
                  <a:srgbClr val="000000"/>
                </a:solidFill>
              </a:rPr>
              <a:t>Primary Keys and Sort Keys</a:t>
            </a:r>
          </a:p>
          <a:p>
            <a:r>
              <a:rPr lang="en-IN" sz="1900" dirty="0">
                <a:solidFill>
                  <a:srgbClr val="000000"/>
                </a:solidFill>
              </a:rPr>
              <a:t>Dynamo DB Streams</a:t>
            </a:r>
          </a:p>
          <a:p>
            <a:r>
              <a:rPr lang="en-IN" sz="1900" dirty="0">
                <a:solidFill>
                  <a:srgbClr val="000000"/>
                </a:solidFill>
              </a:rPr>
              <a:t>Creating Tables</a:t>
            </a:r>
          </a:p>
          <a:p>
            <a:r>
              <a:rPr lang="en-IN" sz="1900" dirty="0">
                <a:solidFill>
                  <a:srgbClr val="000000"/>
                </a:solidFill>
              </a:rPr>
              <a:t>Loading Data into Tables</a:t>
            </a:r>
          </a:p>
          <a:p>
            <a:r>
              <a:rPr lang="en-IN" sz="1900" dirty="0">
                <a:solidFill>
                  <a:srgbClr val="000000"/>
                </a:solidFill>
              </a:rPr>
              <a:t>Backup and Restore</a:t>
            </a:r>
          </a:p>
          <a:p>
            <a:endParaRPr lang="en-IN" sz="1900" dirty="0">
              <a:solidFill>
                <a:srgbClr val="000000"/>
              </a:solidFill>
            </a:endParaRPr>
          </a:p>
          <a:p>
            <a:endParaRPr lang="en-IN" sz="1900" dirty="0">
              <a:solidFill>
                <a:srgbClr val="000000"/>
              </a:solidFill>
            </a:endParaRPr>
          </a:p>
        </p:txBody>
      </p:sp>
    </p:spTree>
    <p:extLst>
      <p:ext uri="{BB962C8B-B14F-4D97-AF65-F5344CB8AC3E}">
        <p14:creationId xmlns:p14="http://schemas.microsoft.com/office/powerpoint/2010/main" val="1076981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8204E7-ED36-40EF-B2EF-5F7C39B54CFF}"/>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Updating Data</a:t>
            </a:r>
            <a:endParaRPr lang="en-IN" sz="4000">
              <a:solidFill>
                <a:srgbClr val="FFFFFF"/>
              </a:solidFill>
            </a:endParaRPr>
          </a:p>
        </p:txBody>
      </p:sp>
      <p:sp>
        <p:nvSpPr>
          <p:cNvPr id="4" name="Rectangle 1">
            <a:extLst>
              <a:ext uri="{FF2B5EF4-FFF2-40B4-BE49-F238E27FC236}">
                <a16:creationId xmlns:a16="http://schemas.microsoft.com/office/drawing/2014/main" id="{A9D9158B-432D-4E4F-9F67-09442BE8F7F7}"/>
              </a:ext>
            </a:extLst>
          </p:cNvPr>
          <p:cNvSpPr>
            <a:spLocks noGrp="1" noChangeArrowheads="1"/>
          </p:cNvSpPr>
          <p:nvPr>
            <p:ph idx="1"/>
          </p:nvPr>
        </p:nvSpPr>
        <p:spPr bwMode="auto">
          <a:xfrm>
            <a:off x="1179226" y="3092970"/>
            <a:ext cx="9833548" cy="269397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err="1">
                <a:ln>
                  <a:noFill/>
                </a:ln>
                <a:solidFill>
                  <a:srgbClr val="000000"/>
                </a:solidFill>
                <a:effectLst/>
                <a:latin typeface="Consolas" panose="020B0609020204030204" pitchFamily="49" charset="0"/>
              </a:rPr>
              <a:t>UpdateItem</a:t>
            </a:r>
            <a:r>
              <a:rPr kumimoji="0" lang="en-US" altLang="en-US" sz="2000" b="0" i="0" u="none" strike="noStrike" cap="none" normalizeH="0" baseline="0" dirty="0">
                <a:ln>
                  <a:noFill/>
                </a:ln>
                <a:solidFill>
                  <a:srgbClr val="000000"/>
                </a:solidFill>
                <a:effectLst/>
                <a:latin typeface="Amazon Ember"/>
              </a:rPr>
              <a:t> – Modifies one or more attributes in an item. You must specify the primary key for the item that you want to modify. You can add new attributes and modify or remove existing attributes. You can also perform conditional updates, so that the update is only successful when a user-defined condition is met.</a:t>
            </a:r>
            <a:endParaRPr kumimoji="0" lang="en-US" altLang="en-US" sz="2000" b="0"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814332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F85013-6321-4B41-93DD-37C325E90722}"/>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Deleting Data</a:t>
            </a:r>
            <a:endParaRPr lang="en-IN" sz="4000">
              <a:solidFill>
                <a:srgbClr val="FFFFFF"/>
              </a:solidFill>
            </a:endParaRPr>
          </a:p>
        </p:txBody>
      </p:sp>
      <p:sp>
        <p:nvSpPr>
          <p:cNvPr id="4" name="Rectangle 1">
            <a:extLst>
              <a:ext uri="{FF2B5EF4-FFF2-40B4-BE49-F238E27FC236}">
                <a16:creationId xmlns:a16="http://schemas.microsoft.com/office/drawing/2014/main" id="{FF09D41A-D5AF-419B-A6B0-F4F7BFB07351}"/>
              </a:ext>
            </a:extLst>
          </p:cNvPr>
          <p:cNvSpPr>
            <a:spLocks noGrp="1" noChangeArrowheads="1"/>
          </p:cNvSpPr>
          <p:nvPr>
            <p:ph idx="1"/>
          </p:nvPr>
        </p:nvSpPr>
        <p:spPr bwMode="auto">
          <a:xfrm>
            <a:off x="1179226" y="3092970"/>
            <a:ext cx="9833548" cy="269397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2000" b="1" i="0" u="none" strike="noStrike" cap="none" normalizeH="0" baseline="0" dirty="0" err="1">
                <a:ln>
                  <a:noFill/>
                </a:ln>
                <a:solidFill>
                  <a:srgbClr val="000000"/>
                </a:solidFill>
                <a:effectLst/>
                <a:latin typeface="Consolas" panose="020B0609020204030204" pitchFamily="49" charset="0"/>
              </a:rPr>
              <a:t>DeleteItem</a:t>
            </a:r>
            <a:r>
              <a:rPr kumimoji="0" lang="en-US" altLang="en-US" sz="2000" b="0" i="0" u="none" strike="noStrike" cap="none" normalizeH="0" baseline="0" dirty="0">
                <a:ln>
                  <a:noFill/>
                </a:ln>
                <a:solidFill>
                  <a:srgbClr val="000000"/>
                </a:solidFill>
                <a:effectLst/>
                <a:latin typeface="Amazon Ember"/>
              </a:rPr>
              <a:t> – Deletes a single item from a table. You must specify the primary key for the item that you want to delete.</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solidFill>
                <a:srgbClr val="000000"/>
              </a:solidFill>
              <a:effectLst/>
              <a:latin typeface="Amazon Ember"/>
            </a:endParaRPr>
          </a:p>
          <a:p>
            <a:pPr marL="0" marR="0" lvl="0" indent="0" algn="just" defTabSz="914400" rtl="0" eaLnBrk="0" fontAlgn="base" latinLnBrk="0" hangingPunct="0">
              <a:spcBef>
                <a:spcPct val="0"/>
              </a:spcBef>
              <a:spcAft>
                <a:spcPts val="600"/>
              </a:spcAft>
              <a:buClrTx/>
              <a:buSzTx/>
              <a:buNone/>
              <a:tabLst/>
            </a:pPr>
            <a:r>
              <a:rPr kumimoji="0" lang="en-US" altLang="en-US" sz="2000" b="1" i="0" u="none" strike="noStrike" cap="none" normalizeH="0" baseline="0" dirty="0" err="1">
                <a:ln>
                  <a:noFill/>
                </a:ln>
                <a:solidFill>
                  <a:srgbClr val="000000"/>
                </a:solidFill>
                <a:effectLst/>
                <a:latin typeface="Consolas" panose="020B0609020204030204" pitchFamily="49" charset="0"/>
              </a:rPr>
              <a:t>BatchWriteItem</a:t>
            </a:r>
            <a:r>
              <a:rPr kumimoji="0" lang="en-US" altLang="en-US" sz="2000" b="0" i="0" u="none" strike="noStrike" cap="none" normalizeH="0" baseline="0" dirty="0">
                <a:ln>
                  <a:noFill/>
                </a:ln>
                <a:solidFill>
                  <a:srgbClr val="000000"/>
                </a:solidFill>
                <a:effectLst/>
                <a:latin typeface="Amazon Ember"/>
              </a:rPr>
              <a:t> – Deletes up to 25 items from one or more tables. This is more efficient than calling </a:t>
            </a:r>
            <a:r>
              <a:rPr kumimoji="0" lang="en-US" altLang="en-US" sz="2000" b="0" i="0" u="none" strike="noStrike" cap="none" normalizeH="0" baseline="0" dirty="0" err="1">
                <a:ln>
                  <a:noFill/>
                </a:ln>
                <a:solidFill>
                  <a:srgbClr val="000000"/>
                </a:solidFill>
                <a:effectLst/>
                <a:latin typeface="Consolas" panose="020B0609020204030204" pitchFamily="49" charset="0"/>
              </a:rPr>
              <a:t>DeleteItem</a:t>
            </a:r>
            <a:r>
              <a:rPr kumimoji="0" lang="en-US" altLang="en-US" sz="2000" b="0" i="0" u="none" strike="noStrike" cap="none" normalizeH="0" baseline="0" dirty="0">
                <a:ln>
                  <a:noFill/>
                </a:ln>
                <a:solidFill>
                  <a:srgbClr val="000000"/>
                </a:solidFill>
                <a:effectLst/>
                <a:latin typeface="Amazon Ember"/>
              </a:rPr>
              <a:t> multiple times because your application only needs a single network round trip to delete the items. You can also use </a:t>
            </a:r>
            <a:r>
              <a:rPr kumimoji="0" lang="en-US" altLang="en-US" sz="2000" b="0" i="0" u="none" strike="noStrike" cap="none" normalizeH="0" baseline="0" dirty="0" err="1">
                <a:ln>
                  <a:noFill/>
                </a:ln>
                <a:solidFill>
                  <a:srgbClr val="000000"/>
                </a:solidFill>
                <a:effectLst/>
                <a:latin typeface="Consolas" panose="020B0609020204030204" pitchFamily="49" charset="0"/>
              </a:rPr>
              <a:t>BatchWriteItem</a:t>
            </a:r>
            <a:r>
              <a:rPr kumimoji="0" lang="en-US" altLang="en-US" sz="2000" b="0" i="0" u="none" strike="noStrike" cap="none" normalizeH="0" baseline="0" dirty="0">
                <a:ln>
                  <a:noFill/>
                </a:ln>
                <a:solidFill>
                  <a:srgbClr val="000000"/>
                </a:solidFill>
                <a:effectLst/>
                <a:latin typeface="Amazon Ember"/>
              </a:rPr>
              <a:t> for adding multiple items to one or more tables.</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086310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5DC5AAF-7B7D-4B96-9E7F-AA60CC025738}"/>
              </a:ext>
            </a:extLst>
          </p:cNvPr>
          <p:cNvSpPr>
            <a:spLocks noGrp="1"/>
          </p:cNvSpPr>
          <p:nvPr>
            <p:ph type="title"/>
          </p:nvPr>
        </p:nvSpPr>
        <p:spPr>
          <a:xfrm>
            <a:off x="640079" y="2053641"/>
            <a:ext cx="3669161" cy="2760098"/>
          </a:xfrm>
        </p:spPr>
        <p:txBody>
          <a:bodyPr>
            <a:normAutofit/>
          </a:bodyPr>
          <a:lstStyle/>
          <a:p>
            <a:r>
              <a:rPr lang="en-IN" b="1">
                <a:solidFill>
                  <a:srgbClr val="FFFFFF"/>
                </a:solidFill>
              </a:rPr>
              <a:t>DynamoDB Streams</a:t>
            </a:r>
            <a:endParaRPr lang="en-IN">
              <a:solidFill>
                <a:srgbClr val="FFFFFF"/>
              </a:solidFill>
            </a:endParaRPr>
          </a:p>
        </p:txBody>
      </p:sp>
      <p:sp>
        <p:nvSpPr>
          <p:cNvPr id="4" name="Rectangle 1">
            <a:extLst>
              <a:ext uri="{FF2B5EF4-FFF2-40B4-BE49-F238E27FC236}">
                <a16:creationId xmlns:a16="http://schemas.microsoft.com/office/drawing/2014/main" id="{73D4B921-2243-4391-BE30-E1E17A06D44B}"/>
              </a:ext>
            </a:extLst>
          </p:cNvPr>
          <p:cNvSpPr>
            <a:spLocks noGrp="1" noChangeArrowheads="1"/>
          </p:cNvSpPr>
          <p:nvPr>
            <p:ph idx="1"/>
          </p:nvPr>
        </p:nvSpPr>
        <p:spPr bwMode="auto">
          <a:xfrm>
            <a:off x="6090574" y="801866"/>
            <a:ext cx="5306084" cy="523063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700" b="0" i="1" u="none" strike="noStrike" cap="none" normalizeH="0" baseline="0" dirty="0">
                <a:ln>
                  <a:noFill/>
                </a:ln>
                <a:solidFill>
                  <a:srgbClr val="000000"/>
                </a:solidFill>
                <a:effectLst/>
                <a:latin typeface="Amazon Ember"/>
              </a:rPr>
              <a:t>DynamoDB Streams</a:t>
            </a:r>
            <a:r>
              <a:rPr kumimoji="0" lang="en-US" altLang="en-US" sz="1700" b="0" i="0" u="none" strike="noStrike" cap="none" normalizeH="0" baseline="0" dirty="0">
                <a:ln>
                  <a:noFill/>
                </a:ln>
                <a:solidFill>
                  <a:srgbClr val="000000"/>
                </a:solidFill>
                <a:effectLst/>
                <a:latin typeface="Amazon Ember"/>
              </a:rPr>
              <a:t> operations let you enable or disable a stream on a table, and allow access to the data modification records contained in a stream.</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solidFill>
                <a:srgbClr val="000000"/>
              </a:solidFill>
              <a:effectLst/>
            </a:endParaRPr>
          </a:p>
          <a:p>
            <a:pPr marL="0" marR="0" lvl="0" indent="0" defTabSz="914400" rtl="0" eaLnBrk="0" fontAlgn="base" latinLnBrk="0" hangingPunct="0">
              <a:spcBef>
                <a:spcPct val="0"/>
              </a:spcBef>
              <a:spcAft>
                <a:spcPts val="600"/>
              </a:spcAft>
              <a:buClrTx/>
              <a:buSzTx/>
              <a:buNone/>
              <a:tabLst/>
            </a:pPr>
            <a:r>
              <a:rPr kumimoji="0" lang="en-US" altLang="en-US" sz="1700" b="1" i="0" u="none" strike="noStrike" cap="none" normalizeH="0" baseline="0" dirty="0" err="1">
                <a:ln>
                  <a:noFill/>
                </a:ln>
                <a:solidFill>
                  <a:srgbClr val="000000"/>
                </a:solidFill>
                <a:effectLst/>
                <a:latin typeface="Consolas" panose="020B0609020204030204" pitchFamily="49" charset="0"/>
              </a:rPr>
              <a:t>ListStreams</a:t>
            </a:r>
            <a:r>
              <a:rPr kumimoji="0" lang="en-US" altLang="en-US" sz="1700" b="0" i="0" u="none" strike="noStrike" cap="none" normalizeH="0" baseline="0" dirty="0">
                <a:ln>
                  <a:noFill/>
                </a:ln>
                <a:solidFill>
                  <a:srgbClr val="000000"/>
                </a:solidFill>
                <a:effectLst/>
                <a:latin typeface="Amazon Ember"/>
              </a:rPr>
              <a:t> – Returns a list of all your streams, or just the stream for a specific table.</a:t>
            </a:r>
          </a:p>
          <a:p>
            <a:pPr marL="0" marR="0" lvl="0" indent="0" defTabSz="914400" rtl="0" eaLnBrk="0" fontAlgn="base" latinLnBrk="0" hangingPunct="0">
              <a:spcBef>
                <a:spcPct val="0"/>
              </a:spcBef>
              <a:spcAft>
                <a:spcPts val="600"/>
              </a:spcAft>
              <a:buClrTx/>
              <a:buSzTx/>
              <a:buNone/>
              <a:tabLst/>
            </a:pPr>
            <a:endParaRPr kumimoji="0" lang="en-US" altLang="en-US" sz="1700" b="0" i="0" u="none" strike="noStrike" cap="none" normalizeH="0" baseline="0" dirty="0">
              <a:ln>
                <a:noFill/>
              </a:ln>
              <a:solidFill>
                <a:srgbClr val="000000"/>
              </a:solidFill>
              <a:effectLst/>
              <a:latin typeface="Amazon Ember"/>
            </a:endParaRPr>
          </a:p>
          <a:p>
            <a:pPr marL="0" marR="0" lvl="0" indent="0" defTabSz="914400" rtl="0" eaLnBrk="0" fontAlgn="base" latinLnBrk="0" hangingPunct="0">
              <a:spcBef>
                <a:spcPct val="0"/>
              </a:spcBef>
              <a:spcAft>
                <a:spcPts val="600"/>
              </a:spcAft>
              <a:buClrTx/>
              <a:buSzTx/>
              <a:buNone/>
              <a:tabLst/>
            </a:pPr>
            <a:r>
              <a:rPr kumimoji="0" lang="en-US" altLang="en-US" sz="1700" b="1" i="0" u="none" strike="noStrike" cap="none" normalizeH="0" baseline="0" dirty="0" err="1">
                <a:ln>
                  <a:noFill/>
                </a:ln>
                <a:solidFill>
                  <a:srgbClr val="000000"/>
                </a:solidFill>
                <a:effectLst/>
                <a:latin typeface="Consolas" panose="020B0609020204030204" pitchFamily="49" charset="0"/>
              </a:rPr>
              <a:t>DescribeStream</a:t>
            </a:r>
            <a:r>
              <a:rPr kumimoji="0" lang="en-US" altLang="en-US" sz="1700" b="0" i="0" u="none" strike="noStrike" cap="none" normalizeH="0" baseline="0" dirty="0">
                <a:ln>
                  <a:noFill/>
                </a:ln>
                <a:solidFill>
                  <a:srgbClr val="000000"/>
                </a:solidFill>
                <a:effectLst/>
                <a:latin typeface="Amazon Ember"/>
              </a:rPr>
              <a:t> – Returns information about a stream, such as its Amazon Resource Name (ARN) and where your application can begin reading the first few stream records.</a:t>
            </a:r>
          </a:p>
          <a:p>
            <a:pPr marL="0" marR="0" lvl="0" indent="0" defTabSz="914400" rtl="0" eaLnBrk="0" fontAlgn="base" latinLnBrk="0" hangingPunct="0">
              <a:spcBef>
                <a:spcPct val="0"/>
              </a:spcBef>
              <a:spcAft>
                <a:spcPts val="600"/>
              </a:spcAft>
              <a:buClrTx/>
              <a:buSzTx/>
              <a:buNone/>
              <a:tabLst/>
            </a:pPr>
            <a:endParaRPr kumimoji="0" lang="en-US" altLang="en-US" sz="1700" b="0" i="0" u="none" strike="noStrike" cap="none" normalizeH="0" baseline="0" dirty="0">
              <a:ln>
                <a:noFill/>
              </a:ln>
              <a:solidFill>
                <a:srgbClr val="000000"/>
              </a:solidFill>
              <a:effectLst/>
              <a:latin typeface="Amazon Ember"/>
            </a:endParaRPr>
          </a:p>
          <a:p>
            <a:pPr marL="0" marR="0" lvl="0" indent="0" defTabSz="914400" rtl="0" eaLnBrk="0" fontAlgn="base" latinLnBrk="0" hangingPunct="0">
              <a:spcBef>
                <a:spcPct val="0"/>
              </a:spcBef>
              <a:spcAft>
                <a:spcPts val="600"/>
              </a:spcAft>
              <a:buClrTx/>
              <a:buSzTx/>
              <a:buNone/>
              <a:tabLst/>
            </a:pPr>
            <a:r>
              <a:rPr kumimoji="0" lang="en-US" altLang="en-US" sz="1700" b="1" i="0" u="none" strike="noStrike" cap="none" normalizeH="0" baseline="0" dirty="0" err="1">
                <a:ln>
                  <a:noFill/>
                </a:ln>
                <a:solidFill>
                  <a:srgbClr val="000000"/>
                </a:solidFill>
                <a:effectLst/>
                <a:latin typeface="Consolas" panose="020B0609020204030204" pitchFamily="49" charset="0"/>
              </a:rPr>
              <a:t>GetShardIterator</a:t>
            </a:r>
            <a:r>
              <a:rPr kumimoji="0" lang="en-US" altLang="en-US" sz="1700" b="0" i="0" u="none" strike="noStrike" cap="none" normalizeH="0" baseline="0" dirty="0">
                <a:ln>
                  <a:noFill/>
                </a:ln>
                <a:solidFill>
                  <a:srgbClr val="000000"/>
                </a:solidFill>
                <a:effectLst/>
                <a:latin typeface="Amazon Ember"/>
              </a:rPr>
              <a:t> – Returns a </a:t>
            </a:r>
            <a:r>
              <a:rPr kumimoji="0" lang="en-US" altLang="en-US" sz="1700" b="0" i="1" u="none" strike="noStrike" cap="none" normalizeH="0" baseline="0" dirty="0">
                <a:ln>
                  <a:noFill/>
                </a:ln>
                <a:solidFill>
                  <a:srgbClr val="000000"/>
                </a:solidFill>
                <a:effectLst/>
                <a:latin typeface="Amazon Ember"/>
              </a:rPr>
              <a:t>shard iterator</a:t>
            </a:r>
            <a:r>
              <a:rPr kumimoji="0" lang="en-US" altLang="en-US" sz="1700" b="0" i="0" u="none" strike="noStrike" cap="none" normalizeH="0" baseline="0" dirty="0">
                <a:ln>
                  <a:noFill/>
                </a:ln>
                <a:solidFill>
                  <a:srgbClr val="000000"/>
                </a:solidFill>
                <a:effectLst/>
                <a:latin typeface="Amazon Ember"/>
              </a:rPr>
              <a:t>, which is a data structure that your application uses to retrieve the records from the stream.</a:t>
            </a:r>
          </a:p>
          <a:p>
            <a:pPr marL="0" marR="0" lvl="0" indent="0" defTabSz="914400" rtl="0" eaLnBrk="0" fontAlgn="base" latinLnBrk="0" hangingPunct="0">
              <a:spcBef>
                <a:spcPct val="0"/>
              </a:spcBef>
              <a:spcAft>
                <a:spcPts val="600"/>
              </a:spcAft>
              <a:buClrTx/>
              <a:buSzTx/>
              <a:buNone/>
              <a:tabLst/>
            </a:pPr>
            <a:endParaRPr kumimoji="0" lang="en-US" altLang="en-US" sz="1700" b="0" i="0" u="none" strike="noStrike" cap="none" normalizeH="0" baseline="0" dirty="0">
              <a:ln>
                <a:noFill/>
              </a:ln>
              <a:solidFill>
                <a:srgbClr val="000000"/>
              </a:solidFill>
              <a:effectLst/>
              <a:latin typeface="Amazon Ember"/>
            </a:endParaRPr>
          </a:p>
          <a:p>
            <a:pPr marL="0" marR="0" lvl="0" indent="0" defTabSz="914400" rtl="0" eaLnBrk="0" fontAlgn="base" latinLnBrk="0" hangingPunct="0">
              <a:spcBef>
                <a:spcPct val="0"/>
              </a:spcBef>
              <a:spcAft>
                <a:spcPts val="600"/>
              </a:spcAft>
              <a:buClrTx/>
              <a:buSzTx/>
              <a:buNone/>
              <a:tabLst/>
            </a:pPr>
            <a:r>
              <a:rPr kumimoji="0" lang="en-US" altLang="en-US" sz="1700" b="1" i="0" u="none" strike="noStrike" cap="none" normalizeH="0" baseline="0" dirty="0" err="1">
                <a:ln>
                  <a:noFill/>
                </a:ln>
                <a:solidFill>
                  <a:srgbClr val="000000"/>
                </a:solidFill>
                <a:effectLst/>
                <a:latin typeface="Consolas" panose="020B0609020204030204" pitchFamily="49" charset="0"/>
              </a:rPr>
              <a:t>GetRecords</a:t>
            </a:r>
            <a:r>
              <a:rPr kumimoji="0" lang="en-US" altLang="en-US" sz="1700" b="0" i="0" u="none" strike="noStrike" cap="none" normalizeH="0" baseline="0" dirty="0">
                <a:ln>
                  <a:noFill/>
                </a:ln>
                <a:solidFill>
                  <a:srgbClr val="000000"/>
                </a:solidFill>
                <a:effectLst/>
                <a:latin typeface="Amazon Ember"/>
              </a:rPr>
              <a:t> – Retrieves one or more stream records, using a given shard iterator.</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21838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157A7E-6498-46FE-9050-2617FDFAC5B1}"/>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Read Consistency</a:t>
            </a:r>
            <a:endParaRPr lang="en-IN" sz="4000">
              <a:solidFill>
                <a:srgbClr val="FFFFFF"/>
              </a:solidFill>
            </a:endParaRPr>
          </a:p>
        </p:txBody>
      </p:sp>
      <p:sp>
        <p:nvSpPr>
          <p:cNvPr id="3" name="Content Placeholder 2">
            <a:extLst>
              <a:ext uri="{FF2B5EF4-FFF2-40B4-BE49-F238E27FC236}">
                <a16:creationId xmlns:a16="http://schemas.microsoft.com/office/drawing/2014/main" id="{A65B4F4D-D467-43AD-813B-143131BD1D35}"/>
              </a:ext>
            </a:extLst>
          </p:cNvPr>
          <p:cNvSpPr>
            <a:spLocks noGrp="1"/>
          </p:cNvSpPr>
          <p:nvPr>
            <p:ph idx="1"/>
          </p:nvPr>
        </p:nvSpPr>
        <p:spPr>
          <a:xfrm>
            <a:off x="1179226" y="3092970"/>
            <a:ext cx="9833548" cy="2693976"/>
          </a:xfrm>
        </p:spPr>
        <p:txBody>
          <a:bodyPr>
            <a:normAutofit/>
          </a:bodyPr>
          <a:lstStyle/>
          <a:p>
            <a:pPr marL="0" indent="0" algn="just">
              <a:buNone/>
            </a:pPr>
            <a:r>
              <a:rPr lang="en-IN" sz="2000" dirty="0">
                <a:solidFill>
                  <a:srgbClr val="000000"/>
                </a:solidFill>
              </a:rPr>
              <a:t>Amazon DynamoDB is available in multiple AWS regions around the world. Each region is independent and isolated from other AWS regions. For example, if you have a table called </a:t>
            </a:r>
            <a:r>
              <a:rPr lang="en-IN" sz="2000" i="1" dirty="0">
                <a:solidFill>
                  <a:srgbClr val="000000"/>
                </a:solidFill>
              </a:rPr>
              <a:t>People </a:t>
            </a:r>
            <a:r>
              <a:rPr lang="en-IN" sz="2000" dirty="0">
                <a:solidFill>
                  <a:srgbClr val="000000"/>
                </a:solidFill>
              </a:rPr>
              <a:t>in the </a:t>
            </a:r>
            <a:r>
              <a:rPr lang="en-IN" sz="2000" i="1" dirty="0">
                <a:solidFill>
                  <a:srgbClr val="000000"/>
                </a:solidFill>
              </a:rPr>
              <a:t>us-east-2</a:t>
            </a:r>
            <a:r>
              <a:rPr lang="en-IN" sz="2000" dirty="0">
                <a:solidFill>
                  <a:srgbClr val="000000"/>
                </a:solidFill>
              </a:rPr>
              <a:t> region and another table named </a:t>
            </a:r>
            <a:r>
              <a:rPr lang="en-IN" sz="2000" i="1" dirty="0">
                <a:solidFill>
                  <a:srgbClr val="000000"/>
                </a:solidFill>
              </a:rPr>
              <a:t>People</a:t>
            </a:r>
            <a:r>
              <a:rPr lang="en-IN" sz="2000" dirty="0">
                <a:solidFill>
                  <a:srgbClr val="000000"/>
                </a:solidFill>
              </a:rPr>
              <a:t> in the </a:t>
            </a:r>
            <a:r>
              <a:rPr lang="en-IN" sz="2000" i="1" dirty="0">
                <a:solidFill>
                  <a:srgbClr val="000000"/>
                </a:solidFill>
              </a:rPr>
              <a:t>us-west-2</a:t>
            </a:r>
            <a:r>
              <a:rPr lang="en-IN" sz="2000" dirty="0">
                <a:solidFill>
                  <a:srgbClr val="000000"/>
                </a:solidFill>
              </a:rPr>
              <a:t> region, these are considered two entirely separate tables.</a:t>
            </a:r>
          </a:p>
          <a:p>
            <a:pPr marL="0" indent="0">
              <a:buNone/>
            </a:pPr>
            <a:r>
              <a:rPr lang="en-IN" sz="2000" dirty="0">
                <a:solidFill>
                  <a:srgbClr val="000000"/>
                </a:solidFill>
              </a:rPr>
              <a:t>DynamoDB supports </a:t>
            </a:r>
            <a:r>
              <a:rPr lang="en-IN" sz="2000" i="1" dirty="0">
                <a:solidFill>
                  <a:srgbClr val="000000"/>
                </a:solidFill>
              </a:rPr>
              <a:t>eventually consistent</a:t>
            </a:r>
            <a:r>
              <a:rPr lang="en-IN" sz="2000" dirty="0">
                <a:solidFill>
                  <a:srgbClr val="000000"/>
                </a:solidFill>
              </a:rPr>
              <a:t> and </a:t>
            </a:r>
            <a:r>
              <a:rPr lang="en-IN" sz="2000" i="1" dirty="0">
                <a:solidFill>
                  <a:srgbClr val="000000"/>
                </a:solidFill>
              </a:rPr>
              <a:t>strongly consistent</a:t>
            </a:r>
            <a:r>
              <a:rPr lang="en-IN" sz="2000" dirty="0">
                <a:solidFill>
                  <a:srgbClr val="000000"/>
                </a:solidFill>
              </a:rPr>
              <a:t> reads.</a:t>
            </a:r>
          </a:p>
          <a:p>
            <a:r>
              <a:rPr lang="en-IN" sz="2000" b="1" dirty="0">
                <a:solidFill>
                  <a:srgbClr val="000000"/>
                </a:solidFill>
              </a:rPr>
              <a:t>Eventually Consistent Reads</a:t>
            </a:r>
          </a:p>
          <a:p>
            <a:r>
              <a:rPr lang="en-IN" sz="2000" b="1" dirty="0">
                <a:solidFill>
                  <a:srgbClr val="000000"/>
                </a:solidFill>
              </a:rPr>
              <a:t>Strongly Consistent Reads</a:t>
            </a:r>
            <a:endParaRPr lang="en-IN" sz="2000" dirty="0">
              <a:solidFill>
                <a:srgbClr val="000000"/>
              </a:solidFill>
            </a:endParaRPr>
          </a:p>
          <a:p>
            <a:pPr marL="0" indent="0">
              <a:buNone/>
            </a:pPr>
            <a:endParaRPr lang="en-IN" sz="2000" dirty="0">
              <a:solidFill>
                <a:srgbClr val="000000"/>
              </a:solidFill>
            </a:endParaRPr>
          </a:p>
        </p:txBody>
      </p:sp>
    </p:spTree>
    <p:extLst>
      <p:ext uri="{BB962C8B-B14F-4D97-AF65-F5344CB8AC3E}">
        <p14:creationId xmlns:p14="http://schemas.microsoft.com/office/powerpoint/2010/main" val="484306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827CE15-FA3C-48F1-B421-ADBDC9B665B3}"/>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Throughput Capacity for Reads and Writes</a:t>
            </a:r>
            <a:endParaRPr lang="en-IN" sz="4000">
              <a:solidFill>
                <a:srgbClr val="FFFFFF"/>
              </a:solidFill>
            </a:endParaRPr>
          </a:p>
        </p:txBody>
      </p:sp>
      <p:sp>
        <p:nvSpPr>
          <p:cNvPr id="3" name="Content Placeholder 2">
            <a:extLst>
              <a:ext uri="{FF2B5EF4-FFF2-40B4-BE49-F238E27FC236}">
                <a16:creationId xmlns:a16="http://schemas.microsoft.com/office/drawing/2014/main" id="{1A6AF950-146B-4AF7-9CFA-9AF4FE95B383}"/>
              </a:ext>
            </a:extLst>
          </p:cNvPr>
          <p:cNvSpPr>
            <a:spLocks noGrp="1"/>
          </p:cNvSpPr>
          <p:nvPr>
            <p:ph idx="1"/>
          </p:nvPr>
        </p:nvSpPr>
        <p:spPr>
          <a:xfrm>
            <a:off x="1179226" y="3092970"/>
            <a:ext cx="9833548" cy="2693976"/>
          </a:xfrm>
        </p:spPr>
        <p:txBody>
          <a:bodyPr>
            <a:normAutofit fontScale="85000" lnSpcReduction="20000"/>
          </a:bodyPr>
          <a:lstStyle/>
          <a:p>
            <a:r>
              <a:rPr lang="en-IN" sz="2000" dirty="0">
                <a:solidFill>
                  <a:srgbClr val="000000"/>
                </a:solidFill>
              </a:rPr>
              <a:t>One </a:t>
            </a:r>
            <a:r>
              <a:rPr lang="en-IN" sz="2000" i="1" dirty="0">
                <a:solidFill>
                  <a:srgbClr val="000000"/>
                </a:solidFill>
              </a:rPr>
              <a:t>read capacity unit</a:t>
            </a:r>
            <a:r>
              <a:rPr lang="en-IN" sz="2000" dirty="0">
                <a:solidFill>
                  <a:srgbClr val="000000"/>
                </a:solidFill>
              </a:rPr>
              <a:t> represents one strongly consistent read per second, or two eventually consistent reads per second, for an item up to 4 KB in size.</a:t>
            </a:r>
          </a:p>
          <a:p>
            <a:r>
              <a:rPr lang="en-IN" sz="2000" dirty="0">
                <a:solidFill>
                  <a:srgbClr val="000000"/>
                </a:solidFill>
              </a:rPr>
              <a:t>One </a:t>
            </a:r>
            <a:r>
              <a:rPr lang="en-IN" sz="2000" i="1" dirty="0">
                <a:solidFill>
                  <a:srgbClr val="000000"/>
                </a:solidFill>
              </a:rPr>
              <a:t>write capacity unit</a:t>
            </a:r>
            <a:r>
              <a:rPr lang="en-IN" sz="2000" dirty="0">
                <a:solidFill>
                  <a:srgbClr val="000000"/>
                </a:solidFill>
              </a:rPr>
              <a:t> represents one write per second for an item up to 1 KB in size.</a:t>
            </a:r>
          </a:p>
          <a:p>
            <a:endParaRPr lang="en-IN" sz="2000" dirty="0">
              <a:solidFill>
                <a:srgbClr val="000000"/>
              </a:solidFill>
            </a:endParaRPr>
          </a:p>
          <a:p>
            <a:pPr marL="0" indent="0">
              <a:buNone/>
            </a:pPr>
            <a:r>
              <a:rPr lang="en-IN" dirty="0"/>
              <a:t>DynamoDB provides the following mechanisms for managing throughput:</a:t>
            </a:r>
          </a:p>
          <a:p>
            <a:r>
              <a:rPr lang="en-IN" dirty="0"/>
              <a:t>DynamoDB auto scaling</a:t>
            </a:r>
          </a:p>
          <a:p>
            <a:r>
              <a:rPr lang="en-IN" dirty="0"/>
              <a:t>Provisioned throughput</a:t>
            </a:r>
          </a:p>
          <a:p>
            <a:r>
              <a:rPr lang="en-IN" dirty="0"/>
              <a:t>Reserved capacity</a:t>
            </a:r>
          </a:p>
          <a:p>
            <a:endParaRPr lang="en-IN" sz="2000" dirty="0">
              <a:solidFill>
                <a:srgbClr val="000000"/>
              </a:solidFill>
            </a:endParaRPr>
          </a:p>
        </p:txBody>
      </p:sp>
    </p:spTree>
    <p:extLst>
      <p:ext uri="{BB962C8B-B14F-4D97-AF65-F5344CB8AC3E}">
        <p14:creationId xmlns:p14="http://schemas.microsoft.com/office/powerpoint/2010/main" val="4137413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7BB507-C9E1-40E6-822A-CFC32DA8368D}"/>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Demo – Creating IAM Credentials to Access DynamoDB</a:t>
            </a:r>
          </a:p>
        </p:txBody>
      </p:sp>
    </p:spTree>
    <p:extLst>
      <p:ext uri="{BB962C8B-B14F-4D97-AF65-F5344CB8AC3E}">
        <p14:creationId xmlns:p14="http://schemas.microsoft.com/office/powerpoint/2010/main" val="291481673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807)">
            <a:extLst>
              <a:ext uri="{FF2B5EF4-FFF2-40B4-BE49-F238E27FC236}">
                <a16:creationId xmlns:a16="http://schemas.microsoft.com/office/drawing/2014/main" id="{920F06C0-4CBB-4D26-B3EE-8FEFB1F7369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1389875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808)">
            <a:extLst>
              <a:ext uri="{FF2B5EF4-FFF2-40B4-BE49-F238E27FC236}">
                <a16:creationId xmlns:a16="http://schemas.microsoft.com/office/drawing/2014/main" id="{931018C2-3832-4716-BD9A-929C15D9A72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2878596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809)">
            <a:extLst>
              <a:ext uri="{FF2B5EF4-FFF2-40B4-BE49-F238E27FC236}">
                <a16:creationId xmlns:a16="http://schemas.microsoft.com/office/drawing/2014/main" id="{0C0814E9-4DA5-4200-BFF9-ED101091DBF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1032063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810)">
            <a:extLst>
              <a:ext uri="{FF2B5EF4-FFF2-40B4-BE49-F238E27FC236}">
                <a16:creationId xmlns:a16="http://schemas.microsoft.com/office/drawing/2014/main" id="{9B2DA671-ED52-42ED-B6FA-CB4A5624181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181202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2D4E41-151A-4B08-B655-9AE4076DF321}"/>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What Is Amazon DynamoDB?</a:t>
            </a:r>
            <a:endParaRPr lang="en-IN" sz="4000" dirty="0">
              <a:solidFill>
                <a:srgbClr val="FFFFFF"/>
              </a:solidFill>
            </a:endParaRPr>
          </a:p>
        </p:txBody>
      </p:sp>
      <p:sp>
        <p:nvSpPr>
          <p:cNvPr id="3" name="Content Placeholder 2">
            <a:extLst>
              <a:ext uri="{FF2B5EF4-FFF2-40B4-BE49-F238E27FC236}">
                <a16:creationId xmlns:a16="http://schemas.microsoft.com/office/drawing/2014/main" id="{17F26965-6FD8-4EAE-ABCA-881FCB5AF42F}"/>
              </a:ext>
            </a:extLst>
          </p:cNvPr>
          <p:cNvSpPr>
            <a:spLocks noGrp="1"/>
          </p:cNvSpPr>
          <p:nvPr>
            <p:ph idx="1"/>
          </p:nvPr>
        </p:nvSpPr>
        <p:spPr>
          <a:xfrm>
            <a:off x="1179226" y="3092970"/>
            <a:ext cx="9833548" cy="2693976"/>
          </a:xfrm>
        </p:spPr>
        <p:txBody>
          <a:bodyPr>
            <a:normAutofit/>
          </a:bodyPr>
          <a:lstStyle/>
          <a:p>
            <a:pPr marL="0" indent="0" algn="just">
              <a:buNone/>
            </a:pPr>
            <a:r>
              <a:rPr lang="en-IN" sz="2000" dirty="0">
                <a:solidFill>
                  <a:srgbClr val="000000"/>
                </a:solidFill>
              </a:rPr>
              <a:t>Amazon DynamoDB is a fully managed NoSQL database service that provides fast and predictable performance with seamless scalability. DynamoDB lets you offload the administrative burdens of operating and scaling a distributed database, so that you don't have to worry about hardware provisioning, setup and configuration, replication, software patching, or cluster scaling.</a:t>
            </a:r>
          </a:p>
        </p:txBody>
      </p:sp>
    </p:spTree>
    <p:extLst>
      <p:ext uri="{BB962C8B-B14F-4D97-AF65-F5344CB8AC3E}">
        <p14:creationId xmlns:p14="http://schemas.microsoft.com/office/powerpoint/2010/main" val="3624432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811)">
            <a:extLst>
              <a:ext uri="{FF2B5EF4-FFF2-40B4-BE49-F238E27FC236}">
                <a16:creationId xmlns:a16="http://schemas.microsoft.com/office/drawing/2014/main" id="{8EE2EDCB-51C4-4B61-A556-6FB9E6C8D7B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276039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812)">
            <a:extLst>
              <a:ext uri="{FF2B5EF4-FFF2-40B4-BE49-F238E27FC236}">
                <a16:creationId xmlns:a16="http://schemas.microsoft.com/office/drawing/2014/main" id="{E347B337-98A0-44C7-9624-856B16F0DAC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2060105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813)">
            <a:extLst>
              <a:ext uri="{FF2B5EF4-FFF2-40B4-BE49-F238E27FC236}">
                <a16:creationId xmlns:a16="http://schemas.microsoft.com/office/drawing/2014/main" id="{64E66531-69CC-4837-8799-165B56081B1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360257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2C2A2C7-1FE4-4828-95A8-94BFD6CFF9B1}"/>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Loading Sample Data</a:t>
            </a:r>
          </a:p>
        </p:txBody>
      </p:sp>
      <p:sp>
        <p:nvSpPr>
          <p:cNvPr id="3" name="Content Placeholder 2">
            <a:extLst>
              <a:ext uri="{FF2B5EF4-FFF2-40B4-BE49-F238E27FC236}">
                <a16:creationId xmlns:a16="http://schemas.microsoft.com/office/drawing/2014/main" id="{7EAF2169-A28A-4017-8843-28139268633E}"/>
              </a:ext>
            </a:extLst>
          </p:cNvPr>
          <p:cNvSpPr>
            <a:spLocks noGrp="1"/>
          </p:cNvSpPr>
          <p:nvPr>
            <p:ph idx="1"/>
          </p:nvPr>
        </p:nvSpPr>
        <p:spPr>
          <a:xfrm>
            <a:off x="1179226" y="3092970"/>
            <a:ext cx="9833548" cy="2693976"/>
          </a:xfrm>
        </p:spPr>
        <p:txBody>
          <a:bodyPr>
            <a:normAutofit/>
          </a:bodyPr>
          <a:lstStyle/>
          <a:p>
            <a:pPr marL="0" indent="0">
              <a:buNone/>
            </a:pPr>
            <a:r>
              <a:rPr lang="en-IN" sz="2000" dirty="0">
                <a:solidFill>
                  <a:srgbClr val="000000"/>
                </a:solidFill>
              </a:rPr>
              <a:t>In this demo, you will use the AWS Management Console to create tables in DynamoDB for two simple use cases.</a:t>
            </a:r>
          </a:p>
          <a:p>
            <a:pPr marL="0" indent="0">
              <a:buNone/>
            </a:pPr>
            <a:endParaRPr lang="en-IN" sz="2000" dirty="0">
              <a:solidFill>
                <a:srgbClr val="000000"/>
              </a:solidFill>
            </a:endParaRPr>
          </a:p>
          <a:p>
            <a:pPr marL="0" indent="0">
              <a:buNone/>
            </a:pPr>
            <a:r>
              <a:rPr lang="en-IN" sz="2000" b="1" dirty="0">
                <a:solidFill>
                  <a:srgbClr val="000000"/>
                </a:solidFill>
              </a:rPr>
              <a:t>Use Case 1: Product </a:t>
            </a:r>
            <a:r>
              <a:rPr lang="en-IN" sz="2000" b="1" dirty="0" err="1">
                <a:solidFill>
                  <a:srgbClr val="000000"/>
                </a:solidFill>
              </a:rPr>
              <a:t>Catalog</a:t>
            </a:r>
            <a:endParaRPr lang="en-IN" sz="2000" b="1" dirty="0">
              <a:solidFill>
                <a:srgbClr val="000000"/>
              </a:solidFill>
            </a:endParaRPr>
          </a:p>
          <a:p>
            <a:pPr marL="0" indent="0">
              <a:buNone/>
            </a:pPr>
            <a:r>
              <a:rPr lang="en-IN" sz="2000" b="1" dirty="0">
                <a:solidFill>
                  <a:srgbClr val="000000"/>
                </a:solidFill>
              </a:rPr>
              <a:t>Use Case 2: Forum Application</a:t>
            </a:r>
          </a:p>
          <a:p>
            <a:pPr marL="0" indent="0">
              <a:buNone/>
            </a:pPr>
            <a:endParaRPr lang="en-IN" sz="2000" dirty="0">
              <a:solidFill>
                <a:srgbClr val="000000"/>
              </a:solidFill>
            </a:endParaRPr>
          </a:p>
        </p:txBody>
      </p:sp>
    </p:spTree>
    <p:extLst>
      <p:ext uri="{BB962C8B-B14F-4D97-AF65-F5344CB8AC3E}">
        <p14:creationId xmlns:p14="http://schemas.microsoft.com/office/powerpoint/2010/main" val="992452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3FCEDC9-0A1F-4734-B939-86CFBD0781A3}"/>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Use Case 1: Product Catalog</a:t>
            </a:r>
            <a:endParaRPr lang="en-IN" sz="4000">
              <a:solidFill>
                <a:srgbClr val="FFFFFF"/>
              </a:solidFill>
            </a:endParaRPr>
          </a:p>
        </p:txBody>
      </p:sp>
      <p:sp>
        <p:nvSpPr>
          <p:cNvPr id="6" name="Content Placeholder 5">
            <a:extLst>
              <a:ext uri="{FF2B5EF4-FFF2-40B4-BE49-F238E27FC236}">
                <a16:creationId xmlns:a16="http://schemas.microsoft.com/office/drawing/2014/main" id="{D6CCE2BF-4669-4F3D-914F-18922395B4DD}"/>
              </a:ext>
            </a:extLst>
          </p:cNvPr>
          <p:cNvSpPr>
            <a:spLocks noGrp="1"/>
          </p:cNvSpPr>
          <p:nvPr>
            <p:ph idx="1"/>
          </p:nvPr>
        </p:nvSpPr>
        <p:spPr>
          <a:xfrm>
            <a:off x="1179226" y="3092970"/>
            <a:ext cx="9833548" cy="2693976"/>
          </a:xfrm>
        </p:spPr>
        <p:txBody>
          <a:bodyPr>
            <a:normAutofit/>
          </a:bodyPr>
          <a:lstStyle/>
          <a:p>
            <a:pPr marL="0" indent="0">
              <a:buNone/>
            </a:pPr>
            <a:r>
              <a:rPr lang="en-IN" sz="2000" dirty="0">
                <a:solidFill>
                  <a:srgbClr val="000000"/>
                </a:solidFill>
              </a:rPr>
              <a:t>Suppose you want to store product information in DynamoDB. Each product has its own distinct attributes, so you will need to store different information about each of these products.</a:t>
            </a:r>
          </a:p>
          <a:p>
            <a:pPr marL="0" indent="0">
              <a:buNone/>
            </a:pPr>
            <a:r>
              <a:rPr lang="en-IN" sz="2000" dirty="0">
                <a:solidFill>
                  <a:srgbClr val="000000"/>
                </a:solidFill>
              </a:rPr>
              <a:t>You can create a </a:t>
            </a:r>
            <a:r>
              <a:rPr lang="en-IN" sz="2000" i="1" dirty="0" err="1">
                <a:solidFill>
                  <a:srgbClr val="000000"/>
                </a:solidFill>
              </a:rPr>
              <a:t>ProductCatalog</a:t>
            </a:r>
            <a:r>
              <a:rPr lang="en-IN" sz="2000" dirty="0">
                <a:solidFill>
                  <a:srgbClr val="000000"/>
                </a:solidFill>
              </a:rPr>
              <a:t> table, where each item is uniquely identified by a single, numeric attribute: </a:t>
            </a:r>
            <a:r>
              <a:rPr lang="en-IN" sz="2000" i="1" dirty="0">
                <a:solidFill>
                  <a:srgbClr val="000000"/>
                </a:solidFill>
              </a:rPr>
              <a:t>Id</a:t>
            </a:r>
            <a:r>
              <a:rPr lang="en-IN" sz="2000" dirty="0">
                <a:solidFill>
                  <a:srgbClr val="000000"/>
                </a:solidFill>
              </a:rPr>
              <a:t>.</a:t>
            </a:r>
          </a:p>
          <a:p>
            <a:pPr marL="0" indent="0">
              <a:buNone/>
            </a:pPr>
            <a:endParaRPr lang="en-IN" sz="2000" dirty="0">
              <a:solidFill>
                <a:srgbClr val="000000"/>
              </a:solidFill>
            </a:endParaRPr>
          </a:p>
        </p:txBody>
      </p:sp>
      <p:graphicFrame>
        <p:nvGraphicFramePr>
          <p:cNvPr id="12" name="Table 11">
            <a:extLst>
              <a:ext uri="{FF2B5EF4-FFF2-40B4-BE49-F238E27FC236}">
                <a16:creationId xmlns:a16="http://schemas.microsoft.com/office/drawing/2014/main" id="{77841D0C-246A-4249-9474-B9C28A1F2902}"/>
              </a:ext>
            </a:extLst>
          </p:cNvPr>
          <p:cNvGraphicFramePr>
            <a:graphicFrameLocks noGrp="1"/>
          </p:cNvGraphicFramePr>
          <p:nvPr>
            <p:extLst>
              <p:ext uri="{D42A27DB-BD31-4B8C-83A1-F6EECF244321}">
                <p14:modId xmlns:p14="http://schemas.microsoft.com/office/powerpoint/2010/main" val="1000057243"/>
              </p:ext>
            </p:extLst>
          </p:nvPr>
        </p:nvGraphicFramePr>
        <p:xfrm>
          <a:off x="3281799" y="5413017"/>
          <a:ext cx="5628098" cy="747858"/>
        </p:xfrm>
        <a:graphic>
          <a:graphicData uri="http://schemas.openxmlformats.org/drawingml/2006/table">
            <a:tbl>
              <a:tblPr/>
              <a:tblGrid>
                <a:gridCol w="2814049">
                  <a:extLst>
                    <a:ext uri="{9D8B030D-6E8A-4147-A177-3AD203B41FA5}">
                      <a16:colId xmlns:a16="http://schemas.microsoft.com/office/drawing/2014/main" val="3356267235"/>
                    </a:ext>
                  </a:extLst>
                </a:gridCol>
                <a:gridCol w="2814049">
                  <a:extLst>
                    <a:ext uri="{9D8B030D-6E8A-4147-A177-3AD203B41FA5}">
                      <a16:colId xmlns:a16="http://schemas.microsoft.com/office/drawing/2014/main" val="1650412098"/>
                    </a:ext>
                  </a:extLst>
                </a:gridCol>
              </a:tblGrid>
              <a:tr h="373929">
                <a:tc>
                  <a:txBody>
                    <a:bodyPr/>
                    <a:lstStyle/>
                    <a:p>
                      <a:pPr algn="l" fontAlgn="t"/>
                      <a:r>
                        <a:rPr lang="en-IN" b="1">
                          <a:solidFill>
                            <a:srgbClr val="333333"/>
                          </a:solidFill>
                          <a:effectLst/>
                        </a:rPr>
                        <a:t>Table Name</a:t>
                      </a:r>
                    </a:p>
                  </a:txBody>
                  <a:tcPr marL="47625" marR="47625" marT="47625" marB="47625">
                    <a:lnL w="9525" cap="flat" cmpd="sng" algn="ctr">
                      <a:solidFill>
                        <a:srgbClr val="40A8C5"/>
                      </a:solidFill>
                      <a:prstDash val="solid"/>
                      <a:round/>
                      <a:headEnd type="none" w="med" len="med"/>
                      <a:tailEnd type="none" w="med" len="med"/>
                    </a:lnL>
                    <a:lnR w="9525" cap="flat" cmpd="sng" algn="ctr">
                      <a:solidFill>
                        <a:srgbClr val="A0AAC5"/>
                      </a:solidFill>
                      <a:prstDash val="solid"/>
                      <a:round/>
                      <a:headEnd type="none" w="med" len="med"/>
                      <a:tailEnd type="none" w="med" len="med"/>
                    </a:lnR>
                    <a:lnT w="9525" cap="flat" cmpd="sng" algn="ctr">
                      <a:solidFill>
                        <a:srgbClr val="C0ABC5"/>
                      </a:solidFill>
                      <a:prstDash val="solid"/>
                      <a:round/>
                      <a:headEnd type="none" w="med" len="med"/>
                      <a:tailEnd type="none" w="med" len="med"/>
                    </a:lnT>
                    <a:lnB w="9525" cap="flat" cmpd="sng" algn="ctr">
                      <a:solidFill>
                        <a:srgbClr val="A0AAC5"/>
                      </a:solidFill>
                      <a:prstDash val="solid"/>
                      <a:round/>
                      <a:headEnd type="none" w="med" len="med"/>
                      <a:tailEnd type="none" w="med" len="med"/>
                    </a:lnB>
                    <a:solidFill>
                      <a:srgbClr val="EEEEEE"/>
                    </a:solidFill>
                  </a:tcPr>
                </a:tc>
                <a:tc>
                  <a:txBody>
                    <a:bodyPr/>
                    <a:lstStyle/>
                    <a:p>
                      <a:pPr algn="l" fontAlgn="t"/>
                      <a:r>
                        <a:rPr lang="en-IN" b="1">
                          <a:solidFill>
                            <a:srgbClr val="333333"/>
                          </a:solidFill>
                          <a:effectLst/>
                        </a:rPr>
                        <a:t>Primary Key</a:t>
                      </a:r>
                    </a:p>
                  </a:txBody>
                  <a:tcPr marL="47625" marR="47625" marT="47625" marB="47625">
                    <a:lnL w="9525" cap="flat" cmpd="sng" algn="ctr">
                      <a:solidFill>
                        <a:srgbClr val="A0AAC5"/>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ABC5"/>
                      </a:solidFill>
                      <a:prstDash val="solid"/>
                      <a:round/>
                      <a:headEnd type="none" w="med" len="med"/>
                      <a:tailEnd type="none" w="med" len="med"/>
                    </a:lnT>
                    <a:lnB w="9525" cap="flat" cmpd="sng" algn="ctr">
                      <a:solidFill>
                        <a:srgbClr val="80B3C5"/>
                      </a:solidFill>
                      <a:prstDash val="solid"/>
                      <a:round/>
                      <a:headEnd type="none" w="med" len="med"/>
                      <a:tailEnd type="none" w="med" len="med"/>
                    </a:lnB>
                    <a:solidFill>
                      <a:srgbClr val="EEEEEE"/>
                    </a:solidFill>
                  </a:tcPr>
                </a:tc>
                <a:extLst>
                  <a:ext uri="{0D108BD9-81ED-4DB2-BD59-A6C34878D82A}">
                    <a16:rowId xmlns:a16="http://schemas.microsoft.com/office/drawing/2014/main" val="2247382505"/>
                  </a:ext>
                </a:extLst>
              </a:tr>
              <a:tr h="373929">
                <a:tc>
                  <a:txBody>
                    <a:bodyPr/>
                    <a:lstStyle/>
                    <a:p>
                      <a:pPr fontAlgn="t"/>
                      <a:r>
                        <a:rPr lang="en-IN" i="1">
                          <a:effectLst/>
                        </a:rPr>
                        <a:t>ProductCatalog</a:t>
                      </a:r>
                      <a:endParaRPr lang="en-IN">
                        <a:effectLst/>
                      </a:endParaRPr>
                    </a:p>
                  </a:txBody>
                  <a:tcPr marL="47625" marR="47625" marT="47625" marB="47625">
                    <a:lnL w="9525" cap="flat" cmpd="sng" algn="ctr">
                      <a:solidFill>
                        <a:srgbClr val="80ACC5"/>
                      </a:solidFill>
                      <a:prstDash val="solid"/>
                      <a:round/>
                      <a:headEnd type="none" w="med" len="med"/>
                      <a:tailEnd type="none" w="med" len="med"/>
                    </a:lnL>
                    <a:lnR w="9525" cap="flat" cmpd="sng" algn="ctr">
                      <a:solidFill>
                        <a:srgbClr val="E0B6C5"/>
                      </a:solidFill>
                      <a:prstDash val="solid"/>
                      <a:round/>
                      <a:headEnd type="none" w="med" len="med"/>
                      <a:tailEnd type="none" w="med" len="med"/>
                    </a:lnR>
                    <a:lnT w="9525" cap="flat" cmpd="sng" algn="ctr">
                      <a:solidFill>
                        <a:srgbClr val="A0AAC5"/>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IN" dirty="0">
                          <a:solidFill>
                            <a:srgbClr val="444444"/>
                          </a:solidFill>
                          <a:effectLst/>
                          <a:latin typeface="Amazon Ember"/>
                        </a:rPr>
                        <a:t>Partition key: Id (Number)</a:t>
                      </a:r>
                    </a:p>
                  </a:txBody>
                  <a:tcPr marL="47625" marR="47625" marT="47625" marB="47625">
                    <a:lnL w="9525" cap="flat" cmpd="sng" algn="ctr">
                      <a:solidFill>
                        <a:srgbClr val="E0B6C5"/>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80B3C5"/>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3634197"/>
                  </a:ext>
                </a:extLst>
              </a:tr>
            </a:tbl>
          </a:graphicData>
        </a:graphic>
      </p:graphicFrame>
    </p:spTree>
    <p:extLst>
      <p:ext uri="{BB962C8B-B14F-4D97-AF65-F5344CB8AC3E}">
        <p14:creationId xmlns:p14="http://schemas.microsoft.com/office/powerpoint/2010/main" val="1788777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E3A879-32B7-485C-B67F-D5C04C767F39}"/>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Demo - Creating Product Catalog Table</a:t>
            </a:r>
          </a:p>
        </p:txBody>
      </p:sp>
    </p:spTree>
    <p:extLst>
      <p:ext uri="{BB962C8B-B14F-4D97-AF65-F5344CB8AC3E}">
        <p14:creationId xmlns:p14="http://schemas.microsoft.com/office/powerpoint/2010/main" val="1808943559"/>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818)">
            <a:extLst>
              <a:ext uri="{FF2B5EF4-FFF2-40B4-BE49-F238E27FC236}">
                <a16:creationId xmlns:a16="http://schemas.microsoft.com/office/drawing/2014/main" id="{8AD8F2FF-A5AC-4965-98A3-E365095BF26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3425651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819)">
            <a:extLst>
              <a:ext uri="{FF2B5EF4-FFF2-40B4-BE49-F238E27FC236}">
                <a16:creationId xmlns:a16="http://schemas.microsoft.com/office/drawing/2014/main" id="{28094DFD-C8F4-4889-AA68-2CD6A3443E3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1117874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820)">
            <a:extLst>
              <a:ext uri="{FF2B5EF4-FFF2-40B4-BE49-F238E27FC236}">
                <a16:creationId xmlns:a16="http://schemas.microsoft.com/office/drawing/2014/main" id="{42AD829E-F8CB-4ADA-B7E4-19436F8E17A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1371812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821)">
            <a:extLst>
              <a:ext uri="{FF2B5EF4-FFF2-40B4-BE49-F238E27FC236}">
                <a16:creationId xmlns:a16="http://schemas.microsoft.com/office/drawing/2014/main" id="{D23D28ED-C788-407A-A5C4-AFCBD6C1C4E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8"/>
            <a:ext cx="12192000" cy="6854825"/>
          </a:xfrm>
          <a:prstGeom prst="rect">
            <a:avLst/>
          </a:prstGeom>
        </p:spPr>
      </p:pic>
    </p:spTree>
    <p:extLst>
      <p:ext uri="{BB962C8B-B14F-4D97-AF65-F5344CB8AC3E}">
        <p14:creationId xmlns:p14="http://schemas.microsoft.com/office/powerpoint/2010/main" val="93472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6B90BAE-0D6A-43F5-A31B-BD6A268A9896}"/>
              </a:ext>
            </a:extLst>
          </p:cNvPr>
          <p:cNvSpPr>
            <a:spLocks noGrp="1"/>
          </p:cNvSpPr>
          <p:nvPr>
            <p:ph type="title"/>
          </p:nvPr>
        </p:nvSpPr>
        <p:spPr>
          <a:xfrm>
            <a:off x="1179226" y="826680"/>
            <a:ext cx="9833548" cy="1325563"/>
          </a:xfrm>
        </p:spPr>
        <p:txBody>
          <a:bodyPr>
            <a:normAutofit/>
          </a:bodyPr>
          <a:lstStyle/>
          <a:p>
            <a:pPr algn="ctr"/>
            <a:r>
              <a:rPr lang="en-IN" sz="4000" b="1" dirty="0">
                <a:solidFill>
                  <a:srgbClr val="FFFFFF"/>
                </a:solidFill>
              </a:rPr>
              <a:t>High Availability and Durability</a:t>
            </a:r>
            <a:endParaRPr lang="en-IN" sz="4000" dirty="0">
              <a:solidFill>
                <a:srgbClr val="FFFFFF"/>
              </a:solidFill>
            </a:endParaRPr>
          </a:p>
        </p:txBody>
      </p:sp>
      <p:sp>
        <p:nvSpPr>
          <p:cNvPr id="3" name="Content Placeholder 2">
            <a:extLst>
              <a:ext uri="{FF2B5EF4-FFF2-40B4-BE49-F238E27FC236}">
                <a16:creationId xmlns:a16="http://schemas.microsoft.com/office/drawing/2014/main" id="{7C4D7F7E-1465-490C-AE3E-BF7284404D3B}"/>
              </a:ext>
            </a:extLst>
          </p:cNvPr>
          <p:cNvSpPr>
            <a:spLocks noGrp="1"/>
          </p:cNvSpPr>
          <p:nvPr>
            <p:ph idx="1"/>
          </p:nvPr>
        </p:nvSpPr>
        <p:spPr>
          <a:xfrm>
            <a:off x="1179226" y="3092970"/>
            <a:ext cx="9833548" cy="2693976"/>
          </a:xfrm>
        </p:spPr>
        <p:txBody>
          <a:bodyPr>
            <a:normAutofit/>
          </a:bodyPr>
          <a:lstStyle/>
          <a:p>
            <a:pPr marL="0" indent="0">
              <a:buNone/>
            </a:pPr>
            <a:r>
              <a:rPr lang="en-IN" sz="2000">
                <a:solidFill>
                  <a:srgbClr val="000000"/>
                </a:solidFill>
              </a:rPr>
              <a:t>	DynamoDB automatically spreads the data and traffic for your tables over a sufficient number of servers to handle your throughput and storage requirements, while maintaining consistent and fast performance. All of your data is stored on solid state disks (SSDs) and automatically replicated across multiple Availability Zones in an AWS region, providing built-in high availability and data durability. You can use global tables to keep DynamoDB tables in sync across AWS Regions.</a:t>
            </a:r>
          </a:p>
        </p:txBody>
      </p:sp>
    </p:spTree>
    <p:extLst>
      <p:ext uri="{BB962C8B-B14F-4D97-AF65-F5344CB8AC3E}">
        <p14:creationId xmlns:p14="http://schemas.microsoft.com/office/powerpoint/2010/main" val="1715186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039133-E393-48BB-A420-B28A1EF78C40}"/>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b="1">
                <a:solidFill>
                  <a:srgbClr val="FFFFFF"/>
                </a:solidFill>
              </a:rPr>
              <a:t>Use Case 2: Forum Application</a:t>
            </a:r>
            <a:endParaRPr lang="en-IN" sz="2600">
              <a:solidFill>
                <a:srgbClr val="FFFFFF"/>
              </a:solidFill>
            </a:endParaRPr>
          </a:p>
        </p:txBody>
      </p:sp>
      <p:sp>
        <p:nvSpPr>
          <p:cNvPr id="3" name="Content Placeholder 2">
            <a:extLst>
              <a:ext uri="{FF2B5EF4-FFF2-40B4-BE49-F238E27FC236}">
                <a16:creationId xmlns:a16="http://schemas.microsoft.com/office/drawing/2014/main" id="{6D97ACEA-E2CD-4C83-8CD6-31E327DC0451}"/>
              </a:ext>
            </a:extLst>
          </p:cNvPr>
          <p:cNvSpPr>
            <a:spLocks noGrp="1"/>
          </p:cNvSpPr>
          <p:nvPr>
            <p:ph idx="1"/>
          </p:nvPr>
        </p:nvSpPr>
        <p:spPr>
          <a:xfrm>
            <a:off x="3812344" y="643598"/>
            <a:ext cx="8168640" cy="2919368"/>
          </a:xfrm>
        </p:spPr>
        <p:txBody>
          <a:bodyPr>
            <a:normAutofit/>
          </a:bodyPr>
          <a:lstStyle/>
          <a:p>
            <a:pPr marL="0" indent="0" algn="just">
              <a:buNone/>
            </a:pPr>
            <a:r>
              <a:rPr lang="en-IN" sz="1800" dirty="0"/>
              <a:t>	Suppose you want to build an application for message boards, or discussion forums. The Amazon Web Services Discussion Forums is one example of such an application: Customers can engage with the developer community, ask questions, or reply to other customers' posts. Each AWS service has a dedicated forum. Anyone can start a new discussion thread by posting a message in a forum. Each thread might receive any number of replies.</a:t>
            </a:r>
          </a:p>
          <a:p>
            <a:pPr marL="0" indent="0" algn="just">
              <a:buNone/>
            </a:pPr>
            <a:endParaRPr lang="en-IN" sz="1800" dirty="0"/>
          </a:p>
          <a:p>
            <a:pPr marL="0" indent="0" algn="just">
              <a:buNone/>
            </a:pPr>
            <a:endParaRPr lang="en-IN" sz="1800" dirty="0"/>
          </a:p>
          <a:p>
            <a:pPr marL="0" indent="0" algn="just">
              <a:buNone/>
            </a:pPr>
            <a:r>
              <a:rPr lang="en-IN" sz="1800" dirty="0"/>
              <a:t>You can model this application by creating three tables: </a:t>
            </a:r>
            <a:r>
              <a:rPr lang="en-IN" sz="1800" i="1" dirty="0"/>
              <a:t>Forum</a:t>
            </a:r>
            <a:r>
              <a:rPr lang="en-IN" sz="1800" dirty="0"/>
              <a:t>, </a:t>
            </a:r>
            <a:r>
              <a:rPr lang="en-IN" sz="1800" i="1" dirty="0"/>
              <a:t>Thread</a:t>
            </a:r>
            <a:r>
              <a:rPr lang="en-IN" sz="1800" dirty="0"/>
              <a:t>, and </a:t>
            </a:r>
            <a:r>
              <a:rPr lang="en-IN" sz="1800" i="1" dirty="0"/>
              <a:t>Reply</a:t>
            </a:r>
            <a:r>
              <a:rPr lang="en-IN" sz="1800" dirty="0"/>
              <a:t>.</a:t>
            </a:r>
          </a:p>
          <a:p>
            <a:pPr marL="0" indent="0" algn="just">
              <a:buNone/>
            </a:pPr>
            <a:endParaRPr lang="en-IN" sz="1800" dirty="0"/>
          </a:p>
          <a:p>
            <a:pPr marL="0" indent="0" algn="just">
              <a:buNone/>
            </a:pPr>
            <a:endParaRPr lang="en-IN" sz="1800" dirty="0"/>
          </a:p>
        </p:txBody>
      </p:sp>
      <p:graphicFrame>
        <p:nvGraphicFramePr>
          <p:cNvPr id="4" name="Table 3">
            <a:extLst>
              <a:ext uri="{FF2B5EF4-FFF2-40B4-BE49-F238E27FC236}">
                <a16:creationId xmlns:a16="http://schemas.microsoft.com/office/drawing/2014/main" id="{40197964-5EE5-4907-BA89-457E1CEE13B5}"/>
              </a:ext>
            </a:extLst>
          </p:cNvPr>
          <p:cNvGraphicFramePr>
            <a:graphicFrameLocks noGrp="1"/>
          </p:cNvGraphicFramePr>
          <p:nvPr>
            <p:extLst>
              <p:ext uri="{D42A27DB-BD31-4B8C-83A1-F6EECF244321}">
                <p14:modId xmlns:p14="http://schemas.microsoft.com/office/powerpoint/2010/main" val="1585383246"/>
              </p:ext>
            </p:extLst>
          </p:nvPr>
        </p:nvGraphicFramePr>
        <p:xfrm>
          <a:off x="4132220" y="3662604"/>
          <a:ext cx="7188199" cy="2919368"/>
        </p:xfrm>
        <a:graphic>
          <a:graphicData uri="http://schemas.openxmlformats.org/drawingml/2006/table">
            <a:tbl>
              <a:tblPr/>
              <a:tblGrid>
                <a:gridCol w="2203912">
                  <a:extLst>
                    <a:ext uri="{9D8B030D-6E8A-4147-A177-3AD203B41FA5}">
                      <a16:colId xmlns:a16="http://schemas.microsoft.com/office/drawing/2014/main" val="2111505587"/>
                    </a:ext>
                  </a:extLst>
                </a:gridCol>
                <a:gridCol w="4984287">
                  <a:extLst>
                    <a:ext uri="{9D8B030D-6E8A-4147-A177-3AD203B41FA5}">
                      <a16:colId xmlns:a16="http://schemas.microsoft.com/office/drawing/2014/main" val="3239237058"/>
                    </a:ext>
                  </a:extLst>
                </a:gridCol>
              </a:tblGrid>
              <a:tr h="416733">
                <a:tc>
                  <a:txBody>
                    <a:bodyPr/>
                    <a:lstStyle/>
                    <a:p>
                      <a:pPr algn="l" fontAlgn="t">
                        <a:spcBef>
                          <a:spcPts val="0"/>
                        </a:spcBef>
                        <a:spcAft>
                          <a:spcPts val="0"/>
                        </a:spcAft>
                      </a:pPr>
                      <a:r>
                        <a:rPr lang="en-IN" sz="2600" b="1" i="0" u="none" strike="noStrike">
                          <a:solidFill>
                            <a:srgbClr val="333333"/>
                          </a:solidFill>
                          <a:effectLst/>
                          <a:latin typeface="Arial" panose="020B0604020202020204" pitchFamily="34" charset="0"/>
                        </a:rPr>
                        <a:t>Table Name</a:t>
                      </a:r>
                      <a:endParaRPr lang="en-IN" sz="2600" b="0" i="0" u="none" strike="noStrike">
                        <a:effectLst/>
                        <a:latin typeface="Arial" panose="020B0604020202020204" pitchFamily="34" charset="0"/>
                      </a:endParaRPr>
                    </a:p>
                  </a:txBody>
                  <a:tcPr marL="67741" marR="67741" marT="67741" marB="67741">
                    <a:lnL w="9525" cap="flat" cmpd="sng" algn="ctr">
                      <a:solidFill>
                        <a:srgbClr val="B0D54C"/>
                      </a:solidFill>
                      <a:prstDash val="solid"/>
                      <a:round/>
                      <a:headEnd type="none" w="med" len="med"/>
                      <a:tailEnd type="none" w="med" len="med"/>
                    </a:lnL>
                    <a:lnR w="9525" cap="flat" cmpd="sng" algn="ctr">
                      <a:solidFill>
                        <a:srgbClr val="10D34C"/>
                      </a:solidFill>
                      <a:prstDash val="solid"/>
                      <a:round/>
                      <a:headEnd type="none" w="med" len="med"/>
                      <a:tailEnd type="none" w="med" len="med"/>
                    </a:lnR>
                    <a:lnT w="9525" cap="flat" cmpd="sng" algn="ctr">
                      <a:solidFill>
                        <a:srgbClr val="90D64C"/>
                      </a:solidFill>
                      <a:prstDash val="solid"/>
                      <a:round/>
                      <a:headEnd type="none" w="med" len="med"/>
                      <a:tailEnd type="none" w="med" len="med"/>
                    </a:lnT>
                    <a:lnB w="9525" cap="flat" cmpd="sng" algn="ctr">
                      <a:solidFill>
                        <a:srgbClr val="10984C"/>
                      </a:solidFill>
                      <a:prstDash val="solid"/>
                      <a:round/>
                      <a:headEnd type="none" w="med" len="med"/>
                      <a:tailEnd type="none" w="med" len="med"/>
                    </a:lnB>
                    <a:solidFill>
                      <a:srgbClr val="EEEEEE"/>
                    </a:solidFill>
                  </a:tcPr>
                </a:tc>
                <a:tc>
                  <a:txBody>
                    <a:bodyPr/>
                    <a:lstStyle/>
                    <a:p>
                      <a:pPr algn="l" fontAlgn="t">
                        <a:spcBef>
                          <a:spcPts val="0"/>
                        </a:spcBef>
                        <a:spcAft>
                          <a:spcPts val="0"/>
                        </a:spcAft>
                      </a:pPr>
                      <a:r>
                        <a:rPr lang="en-IN" sz="2600" b="1" i="0" u="none" strike="noStrike">
                          <a:solidFill>
                            <a:srgbClr val="333333"/>
                          </a:solidFill>
                          <a:effectLst/>
                          <a:latin typeface="Arial" panose="020B0604020202020204" pitchFamily="34" charset="0"/>
                        </a:rPr>
                        <a:t>Primary Key</a:t>
                      </a:r>
                      <a:endParaRPr lang="en-IN" sz="2600" b="0" i="0" u="none" strike="noStrike">
                        <a:effectLst/>
                        <a:latin typeface="Arial" panose="020B0604020202020204" pitchFamily="34" charset="0"/>
                      </a:endParaRPr>
                    </a:p>
                  </a:txBody>
                  <a:tcPr marL="67741" marR="67741" marT="67741" marB="67741">
                    <a:lnL w="9525" cap="flat" cmpd="sng" algn="ctr">
                      <a:solidFill>
                        <a:srgbClr val="10D34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90984C"/>
                      </a:solidFill>
                      <a:prstDash val="solid"/>
                      <a:round/>
                      <a:headEnd type="none" w="med" len="med"/>
                      <a:tailEnd type="none" w="med" len="med"/>
                    </a:lnT>
                    <a:lnB w="9525" cap="flat" cmpd="sng" algn="ctr">
                      <a:solidFill>
                        <a:srgbClr val="30934C"/>
                      </a:solidFill>
                      <a:prstDash val="solid"/>
                      <a:round/>
                      <a:headEnd type="none" w="med" len="med"/>
                      <a:tailEnd type="none" w="med" len="med"/>
                    </a:lnB>
                    <a:solidFill>
                      <a:srgbClr val="EEEEEE"/>
                    </a:solidFill>
                  </a:tcPr>
                </a:tc>
                <a:extLst>
                  <a:ext uri="{0D108BD9-81ED-4DB2-BD59-A6C34878D82A}">
                    <a16:rowId xmlns:a16="http://schemas.microsoft.com/office/drawing/2014/main" val="292048154"/>
                  </a:ext>
                </a:extLst>
              </a:tr>
              <a:tr h="416733">
                <a:tc>
                  <a:txBody>
                    <a:bodyPr/>
                    <a:lstStyle/>
                    <a:p>
                      <a:pPr algn="l" fontAlgn="t">
                        <a:spcBef>
                          <a:spcPts val="0"/>
                        </a:spcBef>
                        <a:spcAft>
                          <a:spcPts val="0"/>
                        </a:spcAft>
                      </a:pPr>
                      <a:r>
                        <a:rPr lang="en-IN" sz="2600" b="0" i="1" u="none" strike="noStrike">
                          <a:effectLst/>
                          <a:latin typeface="Arial" panose="020B0604020202020204" pitchFamily="34" charset="0"/>
                        </a:rPr>
                        <a:t>Forum</a:t>
                      </a:r>
                      <a:endParaRPr lang="en-IN" sz="2600" b="0" i="0" u="none" strike="noStrike">
                        <a:effectLst/>
                        <a:latin typeface="Arial" panose="020B0604020202020204" pitchFamily="34" charset="0"/>
                      </a:endParaRPr>
                    </a:p>
                  </a:txBody>
                  <a:tcPr marL="67741" marR="67741" marT="67741" marB="67741">
                    <a:lnL w="9525" cap="flat" cmpd="sng" algn="ctr">
                      <a:solidFill>
                        <a:srgbClr val="10D34C"/>
                      </a:solidFill>
                      <a:prstDash val="solid"/>
                      <a:round/>
                      <a:headEnd type="none" w="med" len="med"/>
                      <a:tailEnd type="none" w="med" len="med"/>
                    </a:lnL>
                    <a:lnR w="9525" cap="flat" cmpd="sng" algn="ctr">
                      <a:solidFill>
                        <a:srgbClr val="10D34C"/>
                      </a:solidFill>
                      <a:prstDash val="solid"/>
                      <a:round/>
                      <a:headEnd type="none" w="med" len="med"/>
                      <a:tailEnd type="none" w="med" len="med"/>
                    </a:lnR>
                    <a:lnT w="9525" cap="flat" cmpd="sng" algn="ctr">
                      <a:solidFill>
                        <a:srgbClr val="10984C"/>
                      </a:solidFill>
                      <a:prstDash val="solid"/>
                      <a:round/>
                      <a:headEnd type="none" w="med" len="med"/>
                      <a:tailEnd type="none" w="med" len="med"/>
                    </a:lnT>
                    <a:lnB w="9525" cap="flat" cmpd="sng" algn="ctr">
                      <a:solidFill>
                        <a:srgbClr val="D09B4C"/>
                      </a:solidFill>
                      <a:prstDash val="solid"/>
                      <a:round/>
                      <a:headEnd type="none" w="med" len="med"/>
                      <a:tailEnd type="none" w="med" len="med"/>
                    </a:lnB>
                  </a:tcPr>
                </a:tc>
                <a:tc>
                  <a:txBody>
                    <a:bodyPr/>
                    <a:lstStyle/>
                    <a:p>
                      <a:pPr algn="l" fontAlgn="t">
                        <a:spcBef>
                          <a:spcPts val="0"/>
                        </a:spcBef>
                        <a:spcAft>
                          <a:spcPts val="0"/>
                        </a:spcAft>
                      </a:pPr>
                      <a:r>
                        <a:rPr lang="en-IN" sz="2600" b="0" i="0" u="none" strike="noStrike">
                          <a:solidFill>
                            <a:srgbClr val="444444"/>
                          </a:solidFill>
                          <a:effectLst/>
                          <a:latin typeface="Amazon Ember"/>
                        </a:rPr>
                        <a:t>Partition key: Name (String)</a:t>
                      </a:r>
                      <a:endParaRPr lang="en-IN" sz="2600" b="0" i="0" u="none" strike="noStrike">
                        <a:effectLst/>
                        <a:latin typeface="Arial" panose="020B0604020202020204" pitchFamily="34" charset="0"/>
                      </a:endParaRPr>
                    </a:p>
                  </a:txBody>
                  <a:tcPr marL="67741" marR="67741" marT="67741" marB="67741">
                    <a:lnL w="9525" cap="flat" cmpd="sng" algn="ctr">
                      <a:solidFill>
                        <a:srgbClr val="10D34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30934C"/>
                      </a:solidFill>
                      <a:prstDash val="solid"/>
                      <a:round/>
                      <a:headEnd type="none" w="med" len="med"/>
                      <a:tailEnd type="none" w="med" len="med"/>
                    </a:lnT>
                    <a:lnB w="9525" cap="flat" cmpd="sng" algn="ctr">
                      <a:solidFill>
                        <a:srgbClr val="D0A14C"/>
                      </a:solidFill>
                      <a:prstDash val="solid"/>
                      <a:round/>
                      <a:headEnd type="none" w="med" len="med"/>
                      <a:tailEnd type="none" w="med" len="med"/>
                    </a:lnB>
                  </a:tcPr>
                </a:tc>
                <a:extLst>
                  <a:ext uri="{0D108BD9-81ED-4DB2-BD59-A6C34878D82A}">
                    <a16:rowId xmlns:a16="http://schemas.microsoft.com/office/drawing/2014/main" val="3183843064"/>
                  </a:ext>
                </a:extLst>
              </a:tr>
              <a:tr h="727282">
                <a:tc>
                  <a:txBody>
                    <a:bodyPr/>
                    <a:lstStyle/>
                    <a:p>
                      <a:pPr algn="l" fontAlgn="t">
                        <a:spcBef>
                          <a:spcPts val="0"/>
                        </a:spcBef>
                        <a:spcAft>
                          <a:spcPts val="0"/>
                        </a:spcAft>
                      </a:pPr>
                      <a:r>
                        <a:rPr lang="en-IN" sz="2600" b="0" i="1" u="none" strike="noStrike">
                          <a:effectLst/>
                          <a:latin typeface="Arial" panose="020B0604020202020204" pitchFamily="34" charset="0"/>
                        </a:rPr>
                        <a:t>Thread</a:t>
                      </a:r>
                      <a:endParaRPr lang="en-IN" sz="2600" b="0" i="0" u="none" strike="noStrike">
                        <a:effectLst/>
                        <a:latin typeface="Arial" panose="020B0604020202020204" pitchFamily="34" charset="0"/>
                      </a:endParaRPr>
                    </a:p>
                  </a:txBody>
                  <a:tcPr marL="67741" marR="67741" marT="67741" marB="67741">
                    <a:lnL w="9525" cap="flat" cmpd="sng" algn="ctr">
                      <a:solidFill>
                        <a:srgbClr val="B09B4C"/>
                      </a:solidFill>
                      <a:prstDash val="solid"/>
                      <a:round/>
                      <a:headEnd type="none" w="med" len="med"/>
                      <a:tailEnd type="none" w="med" len="med"/>
                    </a:lnL>
                    <a:lnR w="9525" cap="flat" cmpd="sng" algn="ctr">
                      <a:solidFill>
                        <a:srgbClr val="50A74C"/>
                      </a:solidFill>
                      <a:prstDash val="solid"/>
                      <a:round/>
                      <a:headEnd type="none" w="med" len="med"/>
                      <a:tailEnd type="none" w="med" len="med"/>
                    </a:lnR>
                    <a:lnT w="9525" cap="flat" cmpd="sng" algn="ctr">
                      <a:solidFill>
                        <a:srgbClr val="D09B4C"/>
                      </a:solidFill>
                      <a:prstDash val="solid"/>
                      <a:round/>
                      <a:headEnd type="none" w="med" len="med"/>
                      <a:tailEnd type="none" w="med" len="med"/>
                    </a:lnT>
                    <a:lnB w="9525" cap="flat" cmpd="sng" algn="ctr">
                      <a:solidFill>
                        <a:srgbClr val="50A24C"/>
                      </a:solidFill>
                      <a:prstDash val="solid"/>
                      <a:round/>
                      <a:headEnd type="none" w="med" len="med"/>
                      <a:tailEnd type="none" w="med" len="med"/>
                    </a:lnB>
                  </a:tcPr>
                </a:tc>
                <a:tc>
                  <a:txBody>
                    <a:bodyPr/>
                    <a:lstStyle/>
                    <a:p>
                      <a:pPr algn="l" fontAlgn="t">
                        <a:spcBef>
                          <a:spcPts val="0"/>
                        </a:spcBef>
                        <a:spcAft>
                          <a:spcPts val="0"/>
                        </a:spcAft>
                      </a:pPr>
                      <a:r>
                        <a:rPr lang="en-IN" sz="2600" b="0" i="0" u="none" strike="noStrike">
                          <a:solidFill>
                            <a:srgbClr val="444444"/>
                          </a:solidFill>
                          <a:effectLst/>
                          <a:latin typeface="Amazon Ember"/>
                        </a:rPr>
                        <a:t>Partition key: ForumName (String)</a:t>
                      </a:r>
                      <a:endParaRPr lang="en-IN" sz="2600" b="0" i="0" u="none" strike="noStrike">
                        <a:effectLst/>
                        <a:latin typeface="Arial" panose="020B0604020202020204" pitchFamily="34" charset="0"/>
                      </a:endParaRPr>
                    </a:p>
                    <a:p>
                      <a:pPr algn="l" fontAlgn="t">
                        <a:spcBef>
                          <a:spcPts val="0"/>
                        </a:spcBef>
                        <a:spcAft>
                          <a:spcPts val="0"/>
                        </a:spcAft>
                      </a:pPr>
                      <a:r>
                        <a:rPr lang="en-IN" sz="2600" b="0" i="0" u="none" strike="noStrike">
                          <a:solidFill>
                            <a:srgbClr val="444444"/>
                          </a:solidFill>
                          <a:effectLst/>
                          <a:latin typeface="Amazon Ember"/>
                        </a:rPr>
                        <a:t>Sort key: Subject (String)</a:t>
                      </a:r>
                      <a:endParaRPr lang="en-IN" sz="2600" b="0" i="0" u="none" strike="noStrike">
                        <a:effectLst/>
                        <a:latin typeface="Arial" panose="020B0604020202020204" pitchFamily="34" charset="0"/>
                      </a:endParaRPr>
                    </a:p>
                  </a:txBody>
                  <a:tcPr marL="67741" marR="67741" marT="67741" marB="67741">
                    <a:lnL w="9525" cap="flat" cmpd="sng" algn="ctr">
                      <a:solidFill>
                        <a:srgbClr val="50A74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0A14C"/>
                      </a:solidFill>
                      <a:prstDash val="solid"/>
                      <a:round/>
                      <a:headEnd type="none" w="med" len="med"/>
                      <a:tailEnd type="none" w="med" len="med"/>
                    </a:lnT>
                    <a:lnB w="9525" cap="flat" cmpd="sng" algn="ctr">
                      <a:solidFill>
                        <a:srgbClr val="90AA4C"/>
                      </a:solidFill>
                      <a:prstDash val="solid"/>
                      <a:round/>
                      <a:headEnd type="none" w="med" len="med"/>
                      <a:tailEnd type="none" w="med" len="med"/>
                    </a:lnB>
                  </a:tcPr>
                </a:tc>
                <a:extLst>
                  <a:ext uri="{0D108BD9-81ED-4DB2-BD59-A6C34878D82A}">
                    <a16:rowId xmlns:a16="http://schemas.microsoft.com/office/drawing/2014/main" val="1760420598"/>
                  </a:ext>
                </a:extLst>
              </a:tr>
              <a:tr h="727282">
                <a:tc>
                  <a:txBody>
                    <a:bodyPr/>
                    <a:lstStyle/>
                    <a:p>
                      <a:pPr algn="l" fontAlgn="t">
                        <a:spcBef>
                          <a:spcPts val="0"/>
                        </a:spcBef>
                        <a:spcAft>
                          <a:spcPts val="0"/>
                        </a:spcAft>
                      </a:pPr>
                      <a:r>
                        <a:rPr lang="en-IN" sz="2600" b="0" i="1" u="none" strike="noStrike">
                          <a:effectLst/>
                          <a:latin typeface="Arial" panose="020B0604020202020204" pitchFamily="34" charset="0"/>
                        </a:rPr>
                        <a:t>Reply</a:t>
                      </a:r>
                      <a:endParaRPr lang="en-IN" sz="2600" b="0" i="0" u="none" strike="noStrike">
                        <a:effectLst/>
                        <a:latin typeface="Arial" panose="020B0604020202020204" pitchFamily="34" charset="0"/>
                      </a:endParaRPr>
                    </a:p>
                  </a:txBody>
                  <a:tcPr marL="67741" marR="67741" marT="67741" marB="67741">
                    <a:lnL w="9525" cap="flat" cmpd="sng" algn="ctr">
                      <a:solidFill>
                        <a:srgbClr val="10A34C"/>
                      </a:solidFill>
                      <a:prstDash val="solid"/>
                      <a:round/>
                      <a:headEnd type="none" w="med" len="med"/>
                      <a:tailEnd type="none" w="med" len="med"/>
                    </a:lnL>
                    <a:lnR w="9525" cap="flat" cmpd="sng" algn="ctr">
                      <a:solidFill>
                        <a:srgbClr val="50A94C"/>
                      </a:solidFill>
                      <a:prstDash val="solid"/>
                      <a:round/>
                      <a:headEnd type="none" w="med" len="med"/>
                      <a:tailEnd type="none" w="med" len="med"/>
                    </a:lnR>
                    <a:lnT w="9525" cap="flat" cmpd="sng" algn="ctr">
                      <a:solidFill>
                        <a:srgbClr val="50A24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600" b="0" i="0" u="none" strike="noStrike" dirty="0">
                          <a:solidFill>
                            <a:srgbClr val="444444"/>
                          </a:solidFill>
                          <a:effectLst/>
                          <a:latin typeface="Amazon Ember"/>
                        </a:rPr>
                        <a:t>Partition key: Id (String)</a:t>
                      </a:r>
                      <a:endParaRPr lang="en-IN" sz="2600" b="0" i="0" u="none" strike="noStrike" dirty="0">
                        <a:effectLst/>
                        <a:latin typeface="Arial" panose="020B0604020202020204" pitchFamily="34" charset="0"/>
                      </a:endParaRPr>
                    </a:p>
                    <a:p>
                      <a:pPr algn="l" fontAlgn="t">
                        <a:spcBef>
                          <a:spcPts val="0"/>
                        </a:spcBef>
                        <a:spcAft>
                          <a:spcPts val="0"/>
                        </a:spcAft>
                      </a:pPr>
                      <a:r>
                        <a:rPr lang="en-IN" sz="2600" b="0" i="0" u="none" strike="noStrike" dirty="0">
                          <a:solidFill>
                            <a:srgbClr val="444444"/>
                          </a:solidFill>
                          <a:effectLst/>
                          <a:latin typeface="Amazon Ember"/>
                        </a:rPr>
                        <a:t>Sort key: </a:t>
                      </a:r>
                      <a:r>
                        <a:rPr lang="en-IN" sz="2600" b="0" i="0" u="none" strike="noStrike" dirty="0" err="1">
                          <a:solidFill>
                            <a:srgbClr val="444444"/>
                          </a:solidFill>
                          <a:effectLst/>
                          <a:latin typeface="Amazon Ember"/>
                        </a:rPr>
                        <a:t>ReplyDateTime</a:t>
                      </a:r>
                      <a:r>
                        <a:rPr lang="en-IN" sz="2600" b="0" i="0" u="none" strike="noStrike" dirty="0">
                          <a:solidFill>
                            <a:srgbClr val="444444"/>
                          </a:solidFill>
                          <a:effectLst/>
                          <a:latin typeface="Amazon Ember"/>
                        </a:rPr>
                        <a:t> (String)</a:t>
                      </a:r>
                      <a:endParaRPr lang="en-IN" sz="2600" b="0" i="0" u="none" strike="noStrike" dirty="0">
                        <a:effectLst/>
                        <a:latin typeface="Arial" panose="020B0604020202020204" pitchFamily="34" charset="0"/>
                      </a:endParaRPr>
                    </a:p>
                  </a:txBody>
                  <a:tcPr marL="67741" marR="67741" marT="67741" marB="67741">
                    <a:lnL w="9525" cap="flat" cmpd="sng" algn="ctr">
                      <a:solidFill>
                        <a:srgbClr val="50A94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90AA4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87220545"/>
                  </a:ext>
                </a:extLst>
              </a:tr>
            </a:tbl>
          </a:graphicData>
        </a:graphic>
      </p:graphicFrame>
    </p:spTree>
    <p:extLst>
      <p:ext uri="{BB962C8B-B14F-4D97-AF65-F5344CB8AC3E}">
        <p14:creationId xmlns:p14="http://schemas.microsoft.com/office/powerpoint/2010/main" val="3860123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FB0AE1-B45E-4F3F-A55F-E904C582F010}"/>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i="1" dirty="0">
                <a:solidFill>
                  <a:srgbClr val="FFFFFF"/>
                </a:solidFill>
              </a:rPr>
              <a:t>Index</a:t>
            </a:r>
          </a:p>
        </p:txBody>
      </p:sp>
      <p:sp>
        <p:nvSpPr>
          <p:cNvPr id="3" name="Content Placeholder 2">
            <a:extLst>
              <a:ext uri="{FF2B5EF4-FFF2-40B4-BE49-F238E27FC236}">
                <a16:creationId xmlns:a16="http://schemas.microsoft.com/office/drawing/2014/main" id="{1E9984DF-0BCC-4967-A02F-B2BCAC492B4B}"/>
              </a:ext>
            </a:extLst>
          </p:cNvPr>
          <p:cNvSpPr>
            <a:spLocks noGrp="1"/>
          </p:cNvSpPr>
          <p:nvPr>
            <p:ph idx="1"/>
          </p:nvPr>
        </p:nvSpPr>
        <p:spPr>
          <a:xfrm>
            <a:off x="4038600" y="4884873"/>
            <a:ext cx="7188199" cy="1292090"/>
          </a:xfrm>
        </p:spPr>
        <p:txBody>
          <a:bodyPr>
            <a:normAutofit/>
          </a:bodyPr>
          <a:lstStyle/>
          <a:p>
            <a:pPr marL="0" indent="0">
              <a:buNone/>
            </a:pPr>
            <a:r>
              <a:rPr lang="en-IN" sz="1800"/>
              <a:t>The </a:t>
            </a:r>
            <a:r>
              <a:rPr lang="en-IN" sz="1800" i="1"/>
              <a:t>Reply</a:t>
            </a:r>
            <a:r>
              <a:rPr lang="en-IN" sz="1800"/>
              <a:t> table has a global secondary index named </a:t>
            </a:r>
            <a:r>
              <a:rPr lang="en-IN" sz="1800" i="1"/>
              <a:t>PostedBy-Message-Index</a:t>
            </a:r>
            <a:r>
              <a:rPr lang="en-IN" sz="1800"/>
              <a:t>. This index will facilitate queries on two non-key attributes of the </a:t>
            </a:r>
            <a:r>
              <a:rPr lang="en-IN" sz="1800" i="1"/>
              <a:t>Reply</a:t>
            </a:r>
            <a:r>
              <a:rPr lang="en-IN" sz="1800"/>
              <a:t> table.</a:t>
            </a:r>
          </a:p>
          <a:p>
            <a:pPr marL="0" indent="0">
              <a:buNone/>
            </a:pPr>
            <a:endParaRPr lang="en-IN" sz="1800"/>
          </a:p>
        </p:txBody>
      </p:sp>
      <p:graphicFrame>
        <p:nvGraphicFramePr>
          <p:cNvPr id="4" name="Table 3">
            <a:extLst>
              <a:ext uri="{FF2B5EF4-FFF2-40B4-BE49-F238E27FC236}">
                <a16:creationId xmlns:a16="http://schemas.microsoft.com/office/drawing/2014/main" id="{0BB1EA41-0AAA-4779-B5C0-061BC38611B7}"/>
              </a:ext>
            </a:extLst>
          </p:cNvPr>
          <p:cNvGraphicFramePr>
            <a:graphicFrameLocks noGrp="1"/>
          </p:cNvGraphicFramePr>
          <p:nvPr>
            <p:extLst>
              <p:ext uri="{D42A27DB-BD31-4B8C-83A1-F6EECF244321}">
                <p14:modId xmlns:p14="http://schemas.microsoft.com/office/powerpoint/2010/main" val="3277665444"/>
              </p:ext>
            </p:extLst>
          </p:nvPr>
        </p:nvGraphicFramePr>
        <p:xfrm>
          <a:off x="4038600" y="1852092"/>
          <a:ext cx="7188200" cy="2013561"/>
        </p:xfrm>
        <a:graphic>
          <a:graphicData uri="http://schemas.openxmlformats.org/drawingml/2006/table">
            <a:tbl>
              <a:tblPr firstRow="1" bandRow="1"/>
              <a:tblGrid>
                <a:gridCol w="3286410">
                  <a:extLst>
                    <a:ext uri="{9D8B030D-6E8A-4147-A177-3AD203B41FA5}">
                      <a16:colId xmlns:a16="http://schemas.microsoft.com/office/drawing/2014/main" val="1350837628"/>
                    </a:ext>
                  </a:extLst>
                </a:gridCol>
                <a:gridCol w="3901790">
                  <a:extLst>
                    <a:ext uri="{9D8B030D-6E8A-4147-A177-3AD203B41FA5}">
                      <a16:colId xmlns:a16="http://schemas.microsoft.com/office/drawing/2014/main" val="1720658200"/>
                    </a:ext>
                  </a:extLst>
                </a:gridCol>
              </a:tblGrid>
              <a:tr h="600912">
                <a:tc>
                  <a:txBody>
                    <a:bodyPr/>
                    <a:lstStyle/>
                    <a:p>
                      <a:pPr algn="l" fontAlgn="t"/>
                      <a:r>
                        <a:rPr lang="en-IN" sz="2700">
                          <a:effectLst/>
                        </a:rPr>
                        <a:t>Index Name</a:t>
                      </a:r>
                      <a:endParaRPr lang="en-IN" sz="2700" b="1">
                        <a:solidFill>
                          <a:srgbClr val="333333"/>
                        </a:solidFill>
                        <a:effectLst/>
                      </a:endParaRPr>
                    </a:p>
                  </a:txBody>
                  <a:tcPr marL="70463" marR="70463" marT="70463" marB="70463">
                    <a:lnL>
                      <a:noFill/>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EEEEEE"/>
                    </a:solidFill>
                  </a:tcPr>
                </a:tc>
                <a:tc>
                  <a:txBody>
                    <a:bodyPr/>
                    <a:lstStyle/>
                    <a:p>
                      <a:pPr algn="l" fontAlgn="t"/>
                      <a:r>
                        <a:rPr lang="en-IN" sz="2700">
                          <a:effectLst/>
                        </a:rPr>
                        <a:t>Primary Key</a:t>
                      </a:r>
                      <a:endParaRPr lang="en-IN" sz="2700" b="1">
                        <a:solidFill>
                          <a:srgbClr val="333333"/>
                        </a:solidFill>
                        <a:effectLst/>
                      </a:endParaRPr>
                    </a:p>
                  </a:txBody>
                  <a:tcPr marL="70463" marR="70463" marT="70463" marB="704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543265487"/>
                  </a:ext>
                </a:extLst>
              </a:tr>
              <a:tr h="1412649">
                <a:tc>
                  <a:txBody>
                    <a:bodyPr/>
                    <a:lstStyle/>
                    <a:p>
                      <a:pPr fontAlgn="t"/>
                      <a:r>
                        <a:rPr lang="en-IN" sz="2700">
                          <a:effectLst/>
                        </a:rPr>
                        <a:t>PostedBy-Message-Index</a:t>
                      </a:r>
                    </a:p>
                  </a:txBody>
                  <a:tcPr marL="70463" marR="70463" marT="70463" marB="70463">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IN" sz="2700">
                          <a:effectLst/>
                        </a:rPr>
                        <a:t>Partition key: PostedBy (String)</a:t>
                      </a:r>
                    </a:p>
                    <a:p>
                      <a:pPr fontAlgn="t"/>
                      <a:r>
                        <a:rPr lang="en-IN" sz="2700">
                          <a:effectLst/>
                        </a:rPr>
                        <a:t>Sort key: Message (String)</a:t>
                      </a:r>
                      <a:endParaRPr lang="en-IN" sz="2700">
                        <a:solidFill>
                          <a:srgbClr val="444444"/>
                        </a:solidFill>
                        <a:effectLst/>
                        <a:latin typeface="Amazon Ember"/>
                      </a:endParaRPr>
                    </a:p>
                  </a:txBody>
                  <a:tcPr marL="70463" marR="70463" marT="70463" marB="704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32543328"/>
                  </a:ext>
                </a:extLst>
              </a:tr>
            </a:tbl>
          </a:graphicData>
        </a:graphic>
      </p:graphicFrame>
    </p:spTree>
    <p:extLst>
      <p:ext uri="{BB962C8B-B14F-4D97-AF65-F5344CB8AC3E}">
        <p14:creationId xmlns:p14="http://schemas.microsoft.com/office/powerpoint/2010/main" val="3931385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405BB7-59F0-45A4-B778-D62280CD33F6}"/>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Demo - Creating Forum Table</a:t>
            </a:r>
          </a:p>
        </p:txBody>
      </p:sp>
    </p:spTree>
    <p:extLst>
      <p:ext uri="{BB962C8B-B14F-4D97-AF65-F5344CB8AC3E}">
        <p14:creationId xmlns:p14="http://schemas.microsoft.com/office/powerpoint/2010/main" val="3056295459"/>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generated with very high confidence">
            <a:extLst>
              <a:ext uri="{FF2B5EF4-FFF2-40B4-BE49-F238E27FC236}">
                <a16:creationId xmlns:a16="http://schemas.microsoft.com/office/drawing/2014/main" id="{CA1E8FFC-2BE8-4E87-BFC2-65CDC365720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2044912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screen&#10;&#10;Description generated with very high confidence">
            <a:extLst>
              <a:ext uri="{FF2B5EF4-FFF2-40B4-BE49-F238E27FC236}">
                <a16:creationId xmlns:a16="http://schemas.microsoft.com/office/drawing/2014/main" id="{47214D14-7B9D-4612-A884-A7A5443058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1508040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generated with very high confidence">
            <a:extLst>
              <a:ext uri="{FF2B5EF4-FFF2-40B4-BE49-F238E27FC236}">
                <a16:creationId xmlns:a16="http://schemas.microsoft.com/office/drawing/2014/main" id="{8356A925-5B32-4470-93B6-071DE24F285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919102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6F2C2D-2AB2-4D31-80A4-5AF8E0E4CBC5}"/>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Demo – Creating Thread Table</a:t>
            </a:r>
          </a:p>
        </p:txBody>
      </p:sp>
    </p:spTree>
    <p:extLst>
      <p:ext uri="{BB962C8B-B14F-4D97-AF65-F5344CB8AC3E}">
        <p14:creationId xmlns:p14="http://schemas.microsoft.com/office/powerpoint/2010/main" val="3522559391"/>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screen&#10;&#10;Description generated with very high confidence">
            <a:extLst>
              <a:ext uri="{FF2B5EF4-FFF2-40B4-BE49-F238E27FC236}">
                <a16:creationId xmlns:a16="http://schemas.microsoft.com/office/drawing/2014/main" id="{75B858FB-D102-49E0-BEEB-1DB49EBB6E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7029105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screen&#10;&#10;Description generated with very high confidence">
            <a:extLst>
              <a:ext uri="{FF2B5EF4-FFF2-40B4-BE49-F238E27FC236}">
                <a16:creationId xmlns:a16="http://schemas.microsoft.com/office/drawing/2014/main" id="{DE2DF3B8-8455-47DD-BB47-C6E150385A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26165717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FE20ED-E86F-4C94-BB43-FC6FADF0B031}"/>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Demo – Creating Reply Table</a:t>
            </a:r>
          </a:p>
        </p:txBody>
      </p:sp>
    </p:spTree>
    <p:extLst>
      <p:ext uri="{BB962C8B-B14F-4D97-AF65-F5344CB8AC3E}">
        <p14:creationId xmlns:p14="http://schemas.microsoft.com/office/powerpoint/2010/main" val="24465190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2566ED-EA63-471A-A2CA-4BDE97CBDED5}"/>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DynamoDB Core Components</a:t>
            </a:r>
          </a:p>
        </p:txBody>
      </p:sp>
      <p:graphicFrame>
        <p:nvGraphicFramePr>
          <p:cNvPr id="16" name="Content Placeholder 2">
            <a:extLst>
              <a:ext uri="{FF2B5EF4-FFF2-40B4-BE49-F238E27FC236}">
                <a16:creationId xmlns:a16="http://schemas.microsoft.com/office/drawing/2014/main" id="{AC7FBA6E-D305-40BC-A781-51996D179A8F}"/>
              </a:ext>
            </a:extLst>
          </p:cNvPr>
          <p:cNvGraphicFramePr>
            <a:graphicFrameLocks noGrp="1"/>
          </p:cNvGraphicFramePr>
          <p:nvPr>
            <p:ph idx="1"/>
            <p:extLst>
              <p:ext uri="{D42A27DB-BD31-4B8C-83A1-F6EECF244321}">
                <p14:modId xmlns:p14="http://schemas.microsoft.com/office/powerpoint/2010/main" val="132935923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1597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F759-D9E8-44BC-9274-BBD9E54F5042}"/>
              </a:ext>
            </a:extLst>
          </p:cNvPr>
          <p:cNvSpPr>
            <a:spLocks noGrp="1"/>
          </p:cNvSpPr>
          <p:nvPr>
            <p:ph type="title"/>
          </p:nvPr>
        </p:nvSpPr>
        <p:spPr/>
        <p:txBody>
          <a:bodyPr/>
          <a:lstStyle/>
          <a:p>
            <a:endParaRPr lang="en-IN"/>
          </a:p>
        </p:txBody>
      </p:sp>
      <p:pic>
        <p:nvPicPr>
          <p:cNvPr id="5" name="Picture 4" descr="A screenshot of a computer screen&#10;&#10;Description generated with very high confidence">
            <a:extLst>
              <a:ext uri="{FF2B5EF4-FFF2-40B4-BE49-F238E27FC236}">
                <a16:creationId xmlns:a16="http://schemas.microsoft.com/office/drawing/2014/main" id="{C26E3CC1-8770-4BAC-8ECA-5E14198DF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758292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generated with very high confidence">
            <a:extLst>
              <a:ext uri="{FF2B5EF4-FFF2-40B4-BE49-F238E27FC236}">
                <a16:creationId xmlns:a16="http://schemas.microsoft.com/office/drawing/2014/main" id="{3A90EC54-FBC6-4E01-AE60-AD4A3D816E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4096762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screen&#10;&#10;Description generated with very high confidence">
            <a:extLst>
              <a:ext uri="{FF2B5EF4-FFF2-40B4-BE49-F238E27FC236}">
                <a16:creationId xmlns:a16="http://schemas.microsoft.com/office/drawing/2014/main" id="{2B3A2CF6-E947-42D5-9C69-78BF70518B9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29653470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generated with very high confidence">
            <a:extLst>
              <a:ext uri="{FF2B5EF4-FFF2-40B4-BE49-F238E27FC236}">
                <a16:creationId xmlns:a16="http://schemas.microsoft.com/office/drawing/2014/main" id="{CEC7299E-D6F3-496C-BD39-07C7FC8617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545141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F08FB5-FD9A-4E7D-BFA4-2F445C51A684}"/>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Loading Sample Data into Tables</a:t>
            </a:r>
          </a:p>
        </p:txBody>
      </p:sp>
      <p:sp>
        <p:nvSpPr>
          <p:cNvPr id="3" name="Content Placeholder 2">
            <a:extLst>
              <a:ext uri="{FF2B5EF4-FFF2-40B4-BE49-F238E27FC236}">
                <a16:creationId xmlns:a16="http://schemas.microsoft.com/office/drawing/2014/main" id="{B70F24DE-500D-41CB-AECA-68155C571EB1}"/>
              </a:ext>
            </a:extLst>
          </p:cNvPr>
          <p:cNvSpPr>
            <a:spLocks noGrp="1"/>
          </p:cNvSpPr>
          <p:nvPr>
            <p:ph idx="1"/>
          </p:nvPr>
        </p:nvSpPr>
        <p:spPr>
          <a:xfrm>
            <a:off x="1179226" y="3092970"/>
            <a:ext cx="9833548" cy="2693976"/>
          </a:xfrm>
        </p:spPr>
        <p:txBody>
          <a:bodyPr>
            <a:normAutofit/>
          </a:bodyPr>
          <a:lstStyle/>
          <a:p>
            <a:pPr marL="0" indent="0" algn="just">
              <a:buNone/>
            </a:pPr>
            <a:r>
              <a:rPr lang="en-IN" sz="2000" dirty="0">
                <a:solidFill>
                  <a:srgbClr val="000000"/>
                </a:solidFill>
              </a:rPr>
              <a:t>In this step, you will load sample data into the tables that you created. You could enter the data manually into the DynamoDB console; however, to save time, you will use the AWS Command Line Interface instead.</a:t>
            </a:r>
          </a:p>
        </p:txBody>
      </p:sp>
    </p:spTree>
    <p:extLst>
      <p:ext uri="{BB962C8B-B14F-4D97-AF65-F5344CB8AC3E}">
        <p14:creationId xmlns:p14="http://schemas.microsoft.com/office/powerpoint/2010/main" val="10740625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1E748A-FA73-4CBB-B1FE-8939E910710F}"/>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Accessing DynamoDB using AWS CLI</a:t>
            </a:r>
          </a:p>
        </p:txBody>
      </p:sp>
      <p:sp>
        <p:nvSpPr>
          <p:cNvPr id="3" name="Content Placeholder 2">
            <a:extLst>
              <a:ext uri="{FF2B5EF4-FFF2-40B4-BE49-F238E27FC236}">
                <a16:creationId xmlns:a16="http://schemas.microsoft.com/office/drawing/2014/main" id="{64FF875A-1AD2-4465-8D2E-B4D6BFA5CBAC}"/>
              </a:ext>
            </a:extLst>
          </p:cNvPr>
          <p:cNvSpPr>
            <a:spLocks noGrp="1"/>
          </p:cNvSpPr>
          <p:nvPr>
            <p:ph idx="1"/>
          </p:nvPr>
        </p:nvSpPr>
        <p:spPr>
          <a:xfrm>
            <a:off x="1179226" y="3092970"/>
            <a:ext cx="9833548" cy="2693976"/>
          </a:xfrm>
        </p:spPr>
        <p:txBody>
          <a:bodyPr>
            <a:normAutofit/>
          </a:bodyPr>
          <a:lstStyle/>
          <a:p>
            <a:pPr marL="0" indent="0">
              <a:buNone/>
            </a:pPr>
            <a:r>
              <a:rPr lang="en-IN" sz="2000" dirty="0">
                <a:solidFill>
                  <a:srgbClr val="000000"/>
                </a:solidFill>
              </a:rPr>
              <a:t>We can use AWS CLI to work with AWS DynamoDB. To Implement CLI environment, explore the following link - </a:t>
            </a:r>
            <a:r>
              <a:rPr lang="en-IN" sz="2000" dirty="0">
                <a:solidFill>
                  <a:srgbClr val="000000"/>
                </a:solidFill>
                <a:hlinkClick r:id="rId3"/>
              </a:rPr>
              <a:t>https://docs.aws.amazon.com/amazondynamodb/latest/developerguide/Tools.CLI.html</a:t>
            </a:r>
            <a:endParaRPr lang="en-IN" sz="2000" dirty="0">
              <a:solidFill>
                <a:srgbClr val="000000"/>
              </a:solidFill>
            </a:endParaRPr>
          </a:p>
          <a:p>
            <a:pPr marL="0" indent="0">
              <a:buNone/>
            </a:pPr>
            <a:endParaRPr lang="en-IN" sz="2000" dirty="0">
              <a:solidFill>
                <a:srgbClr val="000000"/>
              </a:solidFill>
            </a:endParaRPr>
          </a:p>
          <a:p>
            <a:pPr marL="0" indent="0">
              <a:buNone/>
            </a:pPr>
            <a:r>
              <a:rPr lang="en-IN" sz="2000" dirty="0">
                <a:solidFill>
                  <a:srgbClr val="000000"/>
                </a:solidFill>
              </a:rPr>
              <a:t>You can download the CLI from here - </a:t>
            </a:r>
            <a:r>
              <a:rPr lang="en-IN" sz="2000" dirty="0">
                <a:solidFill>
                  <a:srgbClr val="000000"/>
                </a:solidFill>
                <a:hlinkClick r:id="rId4"/>
              </a:rPr>
              <a:t>https://s3.amazonaws.com/aws-cli/AWSCLI64PY3.msi</a:t>
            </a:r>
            <a:endParaRPr lang="en-IN" sz="2000" dirty="0">
              <a:solidFill>
                <a:srgbClr val="000000"/>
              </a:solidFill>
            </a:endParaRPr>
          </a:p>
          <a:p>
            <a:pPr marL="0" indent="0">
              <a:buNone/>
            </a:pPr>
            <a:endParaRPr lang="en-IN" sz="2000" dirty="0">
              <a:solidFill>
                <a:srgbClr val="000000"/>
              </a:solidFill>
            </a:endParaRPr>
          </a:p>
        </p:txBody>
      </p:sp>
    </p:spTree>
    <p:extLst>
      <p:ext uri="{BB962C8B-B14F-4D97-AF65-F5344CB8AC3E}">
        <p14:creationId xmlns:p14="http://schemas.microsoft.com/office/powerpoint/2010/main" val="26935207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7C68268-CB43-4E1B-BA25-6589834EEDCA}"/>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Demo – Loading Sample Data into Tables</a:t>
            </a:r>
          </a:p>
        </p:txBody>
      </p:sp>
      <p:sp>
        <p:nvSpPr>
          <p:cNvPr id="3" name="Content Placeholder 2">
            <a:extLst>
              <a:ext uri="{FF2B5EF4-FFF2-40B4-BE49-F238E27FC236}">
                <a16:creationId xmlns:a16="http://schemas.microsoft.com/office/drawing/2014/main" id="{2B1FC888-AAF9-4942-B13E-1A5B0ECF91E4}"/>
              </a:ext>
            </a:extLst>
          </p:cNvPr>
          <p:cNvSpPr>
            <a:spLocks noGrp="1"/>
          </p:cNvSpPr>
          <p:nvPr>
            <p:ph idx="1"/>
          </p:nvPr>
        </p:nvSpPr>
        <p:spPr>
          <a:xfrm>
            <a:off x="1179226" y="3092970"/>
            <a:ext cx="9833548" cy="2693976"/>
          </a:xfrm>
        </p:spPr>
        <p:txBody>
          <a:bodyPr>
            <a:normAutofit/>
          </a:bodyPr>
          <a:lstStyle/>
          <a:p>
            <a:pPr marL="0" indent="0">
              <a:buNone/>
            </a:pPr>
            <a:r>
              <a:rPr lang="en-IN" sz="2000">
                <a:solidFill>
                  <a:srgbClr val="000000"/>
                </a:solidFill>
              </a:rPr>
              <a:t>For the sample demo, download sample data from here - </a:t>
            </a:r>
            <a:r>
              <a:rPr lang="en-IN" sz="2000">
                <a:solidFill>
                  <a:srgbClr val="000000"/>
                </a:solidFill>
                <a:hlinkClick r:id="rId3"/>
              </a:rPr>
              <a:t>https://docs.aws.amazon.com/amazondynamodb/latest/developerguide/samples/sampledata.zip</a:t>
            </a:r>
            <a:endParaRPr lang="en-IN" sz="2000">
              <a:solidFill>
                <a:srgbClr val="000000"/>
              </a:solidFill>
            </a:endParaRPr>
          </a:p>
          <a:p>
            <a:pPr marL="0" indent="0">
              <a:buNone/>
            </a:pPr>
            <a:endParaRPr lang="en-IN" sz="2000">
              <a:solidFill>
                <a:srgbClr val="000000"/>
              </a:solidFill>
            </a:endParaRPr>
          </a:p>
          <a:p>
            <a:pPr marL="0" indent="0">
              <a:buNone/>
            </a:pPr>
            <a:r>
              <a:rPr lang="en-IN" sz="2000">
                <a:solidFill>
                  <a:srgbClr val="000000"/>
                </a:solidFill>
              </a:rPr>
              <a:t>Extract them and navigate to the directory and run the commands to load data.</a:t>
            </a:r>
          </a:p>
        </p:txBody>
      </p:sp>
    </p:spTree>
    <p:extLst>
      <p:ext uri="{BB962C8B-B14F-4D97-AF65-F5344CB8AC3E}">
        <p14:creationId xmlns:p14="http://schemas.microsoft.com/office/powerpoint/2010/main" val="41069073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4" descr="A screenshot of a computer screen&#10;&#10;Description generated with very high confidence">
            <a:extLst>
              <a:ext uri="{FF2B5EF4-FFF2-40B4-BE49-F238E27FC236}">
                <a16:creationId xmlns:a16="http://schemas.microsoft.com/office/drawing/2014/main" id="{76C95CF0-837E-4B50-ABEC-6985BFE46E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9180"/>
          <a:stretch/>
        </p:blipFill>
        <p:spPr>
          <a:xfrm>
            <a:off x="3655" y="0"/>
            <a:ext cx="12330400" cy="6858000"/>
          </a:xfrm>
          <a:prstGeom prst="rect">
            <a:avLst/>
          </a:prstGeom>
        </p:spPr>
      </p:pic>
    </p:spTree>
    <p:extLst>
      <p:ext uri="{BB962C8B-B14F-4D97-AF65-F5344CB8AC3E}">
        <p14:creationId xmlns:p14="http://schemas.microsoft.com/office/powerpoint/2010/main" val="4252425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generated with very high confidence">
            <a:extLst>
              <a:ext uri="{FF2B5EF4-FFF2-40B4-BE49-F238E27FC236}">
                <a16:creationId xmlns:a16="http://schemas.microsoft.com/office/drawing/2014/main" id="{E5AF0A78-C5E8-4E1C-8C22-9AA712D44F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36862678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4CB0C3F-4591-4ADB-AF26-E04E1EB68FF8}"/>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Summary</a:t>
            </a:r>
          </a:p>
        </p:txBody>
      </p:sp>
      <p:sp>
        <p:nvSpPr>
          <p:cNvPr id="3" name="Content Placeholder 2">
            <a:extLst>
              <a:ext uri="{FF2B5EF4-FFF2-40B4-BE49-F238E27FC236}">
                <a16:creationId xmlns:a16="http://schemas.microsoft.com/office/drawing/2014/main" id="{9E0A1F61-D66D-490D-9B79-5FCF9D83BF53}"/>
              </a:ext>
            </a:extLst>
          </p:cNvPr>
          <p:cNvSpPr>
            <a:spLocks noGrp="1"/>
          </p:cNvSpPr>
          <p:nvPr>
            <p:ph idx="1"/>
          </p:nvPr>
        </p:nvSpPr>
        <p:spPr>
          <a:xfrm>
            <a:off x="1179226" y="3092970"/>
            <a:ext cx="9833548" cy="2693976"/>
          </a:xfrm>
        </p:spPr>
        <p:txBody>
          <a:bodyPr>
            <a:normAutofit/>
          </a:bodyPr>
          <a:lstStyle/>
          <a:p>
            <a:r>
              <a:rPr lang="en-IN" sz="1900">
                <a:solidFill>
                  <a:srgbClr val="000000"/>
                </a:solidFill>
              </a:rPr>
              <a:t>Understanding Aurora DB</a:t>
            </a:r>
          </a:p>
          <a:p>
            <a:r>
              <a:rPr lang="en-IN" sz="1900">
                <a:solidFill>
                  <a:srgbClr val="000000"/>
                </a:solidFill>
              </a:rPr>
              <a:t>Core Components of Aurora DB</a:t>
            </a:r>
          </a:p>
          <a:p>
            <a:r>
              <a:rPr lang="en-IN" sz="1900">
                <a:solidFill>
                  <a:srgbClr val="000000"/>
                </a:solidFill>
              </a:rPr>
              <a:t>Primary Keys and Sort Keys</a:t>
            </a:r>
          </a:p>
          <a:p>
            <a:r>
              <a:rPr lang="en-IN" sz="1900">
                <a:solidFill>
                  <a:srgbClr val="000000"/>
                </a:solidFill>
              </a:rPr>
              <a:t>Dynamo DB Streams</a:t>
            </a:r>
          </a:p>
          <a:p>
            <a:r>
              <a:rPr lang="en-IN" sz="1900">
                <a:solidFill>
                  <a:srgbClr val="000000"/>
                </a:solidFill>
              </a:rPr>
              <a:t>Creating Tables</a:t>
            </a:r>
          </a:p>
          <a:p>
            <a:r>
              <a:rPr lang="en-IN" sz="1900">
                <a:solidFill>
                  <a:srgbClr val="000000"/>
                </a:solidFill>
              </a:rPr>
              <a:t>Loading Data into Tables</a:t>
            </a:r>
          </a:p>
          <a:p>
            <a:r>
              <a:rPr lang="en-IN" sz="1900">
                <a:solidFill>
                  <a:srgbClr val="000000"/>
                </a:solidFill>
              </a:rPr>
              <a:t>Backup and Restore</a:t>
            </a:r>
          </a:p>
          <a:p>
            <a:endParaRPr lang="en-IN" sz="1900">
              <a:solidFill>
                <a:srgbClr val="000000"/>
              </a:solidFill>
            </a:endParaRPr>
          </a:p>
          <a:p>
            <a:endParaRPr lang="en-IN" sz="1900">
              <a:solidFill>
                <a:srgbClr val="000000"/>
              </a:solidFill>
            </a:endParaRPr>
          </a:p>
          <a:p>
            <a:pPr marL="0" indent="0">
              <a:buNone/>
            </a:pPr>
            <a:endParaRPr lang="en-IN" sz="1900">
              <a:solidFill>
                <a:srgbClr val="000000"/>
              </a:solidFill>
            </a:endParaRPr>
          </a:p>
        </p:txBody>
      </p:sp>
    </p:spTree>
    <p:extLst>
      <p:ext uri="{BB962C8B-B14F-4D97-AF65-F5344CB8AC3E}">
        <p14:creationId xmlns:p14="http://schemas.microsoft.com/office/powerpoint/2010/main" val="76274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00D1FDD-2AC1-40A8-AB2E-8CD8EFBFE965}"/>
              </a:ext>
            </a:extLst>
          </p:cNvPr>
          <p:cNvSpPr>
            <a:spLocks noGrp="1"/>
          </p:cNvSpPr>
          <p:nvPr>
            <p:ph type="title"/>
          </p:nvPr>
        </p:nvSpPr>
        <p:spPr>
          <a:xfrm>
            <a:off x="1179226" y="826680"/>
            <a:ext cx="9833548" cy="1325563"/>
          </a:xfrm>
        </p:spPr>
        <p:txBody>
          <a:bodyPr>
            <a:normAutofit/>
          </a:bodyPr>
          <a:lstStyle/>
          <a:p>
            <a:pPr algn="ctr"/>
            <a:r>
              <a:rPr lang="en-IN" sz="4000" b="1" dirty="0">
                <a:solidFill>
                  <a:srgbClr val="FFFFFF"/>
                </a:solidFill>
              </a:rPr>
              <a:t>Tables, Items, and Attributes</a:t>
            </a:r>
            <a:endParaRPr lang="en-IN" sz="4000" dirty="0">
              <a:solidFill>
                <a:srgbClr val="FFFFFF"/>
              </a:solidFill>
            </a:endParaRPr>
          </a:p>
        </p:txBody>
      </p:sp>
      <p:graphicFrame>
        <p:nvGraphicFramePr>
          <p:cNvPr id="5" name="Content Placeholder 2">
            <a:extLst>
              <a:ext uri="{FF2B5EF4-FFF2-40B4-BE49-F238E27FC236}">
                <a16:creationId xmlns:a16="http://schemas.microsoft.com/office/drawing/2014/main" id="{497C97D0-0A01-4B34-817D-8F4BADDA026D}"/>
              </a:ext>
            </a:extLst>
          </p:cNvPr>
          <p:cNvGraphicFramePr>
            <a:graphicFrameLocks noGrp="1"/>
          </p:cNvGraphicFramePr>
          <p:nvPr>
            <p:ph idx="1"/>
            <p:extLst>
              <p:ext uri="{D42A27DB-BD31-4B8C-83A1-F6EECF244321}">
                <p14:modId xmlns:p14="http://schemas.microsoft.com/office/powerpoint/2010/main" val="172171531"/>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3531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4">
            <a:extLst>
              <a:ext uri="{FF2B5EF4-FFF2-40B4-BE49-F238E27FC236}">
                <a16:creationId xmlns:a16="http://schemas.microsoft.com/office/drawing/2014/main" id="{84867EAF-AE1D-4322-9DE8-383AE3F7B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4691"/>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6">
            <a:extLst>
              <a:ext uri="{FF2B5EF4-FFF2-40B4-BE49-F238E27FC236}">
                <a16:creationId xmlns:a16="http://schemas.microsoft.com/office/drawing/2014/main" id="{40676238-7F95-4EEB-836A-7D23927873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00D1FDD-2AC1-40A8-AB2E-8CD8EFBFE965}"/>
              </a:ext>
            </a:extLst>
          </p:cNvPr>
          <p:cNvSpPr>
            <a:spLocks noGrp="1"/>
          </p:cNvSpPr>
          <p:nvPr>
            <p:ph type="title"/>
          </p:nvPr>
        </p:nvSpPr>
        <p:spPr>
          <a:xfrm>
            <a:off x="726057" y="3121701"/>
            <a:ext cx="3658053" cy="1786515"/>
          </a:xfrm>
        </p:spPr>
        <p:txBody>
          <a:bodyPr vert="horz" lIns="91440" tIns="45720" rIns="91440" bIns="45720" rtlCol="0" anchor="t">
            <a:normAutofit/>
          </a:bodyPr>
          <a:lstStyle/>
          <a:p>
            <a:r>
              <a:rPr lang="en-US" sz="4100" kern="1200">
                <a:solidFill>
                  <a:srgbClr val="FFFFFF"/>
                </a:solidFill>
                <a:latin typeface="+mj-lt"/>
                <a:ea typeface="+mj-ea"/>
                <a:cs typeface="+mj-cs"/>
              </a:rPr>
              <a:t>Example - </a:t>
            </a:r>
            <a:r>
              <a:rPr lang="en-US" sz="4100" b="1" kern="1200">
                <a:solidFill>
                  <a:srgbClr val="FFFFFF"/>
                </a:solidFill>
                <a:latin typeface="+mj-lt"/>
                <a:ea typeface="+mj-ea"/>
                <a:cs typeface="+mj-cs"/>
              </a:rPr>
              <a:t>Tables, Items, and Attributes</a:t>
            </a:r>
            <a:endParaRPr lang="en-US" sz="4100" kern="1200">
              <a:solidFill>
                <a:srgbClr val="FFFFFF"/>
              </a:solidFill>
              <a:latin typeface="+mj-lt"/>
              <a:ea typeface="+mj-ea"/>
              <a:cs typeface="+mj-cs"/>
            </a:endParaRPr>
          </a:p>
        </p:txBody>
      </p:sp>
      <p:pic>
        <p:nvPicPr>
          <p:cNvPr id="15" name="Picture 2" descr="https://docs.aws.amazon.com/amazondynamodb/latest/developerguide/images/HowItWorksPeople.png">
            <a:extLst>
              <a:ext uri="{FF2B5EF4-FFF2-40B4-BE49-F238E27FC236}">
                <a16:creationId xmlns:a16="http://schemas.microsoft.com/office/drawing/2014/main" id="{CF84F223-405F-4E40-A37E-A19C10772E9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33384" y="743798"/>
            <a:ext cx="2909231" cy="5362640"/>
          </a:xfrm>
          <a:prstGeom prst="rect">
            <a:avLst/>
          </a:prstGeom>
          <a:noFill/>
          <a:ln w="952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4867EAF-AE1D-4322-9DE8-383AE3F7B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4691"/>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40676238-7F95-4EEB-836A-7D23927873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00D1FDD-2AC1-40A8-AB2E-8CD8EFBFE965}"/>
              </a:ext>
            </a:extLst>
          </p:cNvPr>
          <p:cNvSpPr>
            <a:spLocks noGrp="1"/>
          </p:cNvSpPr>
          <p:nvPr>
            <p:ph type="title"/>
          </p:nvPr>
        </p:nvSpPr>
        <p:spPr>
          <a:xfrm>
            <a:off x="726057" y="3121701"/>
            <a:ext cx="3658053" cy="1786515"/>
          </a:xfrm>
        </p:spPr>
        <p:txBody>
          <a:bodyPr vert="horz" lIns="91440" tIns="45720" rIns="91440" bIns="45720" rtlCol="0" anchor="t">
            <a:normAutofit/>
          </a:bodyPr>
          <a:lstStyle/>
          <a:p>
            <a:r>
              <a:rPr lang="en-US" sz="3100" kern="1200">
                <a:solidFill>
                  <a:srgbClr val="FFFFFF"/>
                </a:solidFill>
                <a:latin typeface="+mj-lt"/>
                <a:ea typeface="+mj-ea"/>
                <a:cs typeface="+mj-cs"/>
              </a:rPr>
              <a:t>Example - </a:t>
            </a:r>
            <a:r>
              <a:rPr lang="en-US" sz="3100" b="1" kern="1200">
                <a:solidFill>
                  <a:srgbClr val="FFFFFF"/>
                </a:solidFill>
                <a:latin typeface="+mj-lt"/>
                <a:ea typeface="+mj-ea"/>
                <a:cs typeface="+mj-cs"/>
              </a:rPr>
              <a:t>Tables, Items, and Attributes with Two Keys</a:t>
            </a:r>
            <a:endParaRPr lang="en-US" sz="3100" kern="1200">
              <a:solidFill>
                <a:srgbClr val="FFFFFF"/>
              </a:solidFill>
              <a:latin typeface="+mj-lt"/>
              <a:ea typeface="+mj-ea"/>
              <a:cs typeface="+mj-cs"/>
            </a:endParaRPr>
          </a:p>
        </p:txBody>
      </p:sp>
      <p:pic>
        <p:nvPicPr>
          <p:cNvPr id="2053" name="Picture 2" descr="https://docs.aws.amazon.com/amazondynamodb/latest/developerguide/images/HowItWorksMusic.png">
            <a:extLst>
              <a:ext uri="{FF2B5EF4-FFF2-40B4-BE49-F238E27FC236}">
                <a16:creationId xmlns:a16="http://schemas.microsoft.com/office/drawing/2014/main" id="{A95A9089-F65F-4888-B344-DC64BC177E9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48025" y="0"/>
            <a:ext cx="3186788" cy="6853309"/>
          </a:xfrm>
          <a:prstGeom prst="rect">
            <a:avLst/>
          </a:prstGeom>
          <a:noFill/>
          <a:ln w="952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96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CF8382-871E-477F-9A82-F186C46ACDCE}"/>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Primary Key</a:t>
            </a:r>
            <a:endParaRPr lang="en-IN" sz="4000">
              <a:solidFill>
                <a:srgbClr val="FFFFFF"/>
              </a:solidFill>
            </a:endParaRPr>
          </a:p>
        </p:txBody>
      </p:sp>
      <p:sp>
        <p:nvSpPr>
          <p:cNvPr id="3" name="Content Placeholder 2">
            <a:extLst>
              <a:ext uri="{FF2B5EF4-FFF2-40B4-BE49-F238E27FC236}">
                <a16:creationId xmlns:a16="http://schemas.microsoft.com/office/drawing/2014/main" id="{03F0C2BA-9B94-49E0-B164-F2CBE2765802}"/>
              </a:ext>
            </a:extLst>
          </p:cNvPr>
          <p:cNvSpPr>
            <a:spLocks noGrp="1"/>
          </p:cNvSpPr>
          <p:nvPr>
            <p:ph idx="1"/>
          </p:nvPr>
        </p:nvSpPr>
        <p:spPr>
          <a:xfrm>
            <a:off x="1179226" y="3092970"/>
            <a:ext cx="9833548" cy="2693976"/>
          </a:xfrm>
        </p:spPr>
        <p:txBody>
          <a:bodyPr>
            <a:normAutofit/>
          </a:bodyPr>
          <a:lstStyle/>
          <a:p>
            <a:pPr marL="0" indent="0" algn="just">
              <a:buNone/>
            </a:pPr>
            <a:r>
              <a:rPr lang="en-IN" sz="1900" dirty="0">
                <a:solidFill>
                  <a:srgbClr val="000000"/>
                </a:solidFill>
              </a:rPr>
              <a:t>	When you create a table, in addition to the table name, you must specify the primary key of the table. The primary key uniquely identifies each item in the table, so that no two items can have the same key.</a:t>
            </a:r>
          </a:p>
          <a:p>
            <a:pPr marL="0" indent="0">
              <a:buNone/>
            </a:pPr>
            <a:endParaRPr lang="en-IN" sz="1900" dirty="0">
              <a:solidFill>
                <a:srgbClr val="000000"/>
              </a:solidFill>
            </a:endParaRPr>
          </a:p>
          <a:p>
            <a:pPr marL="0" indent="0">
              <a:buNone/>
            </a:pPr>
            <a:r>
              <a:rPr lang="en-IN" sz="1900" dirty="0">
                <a:solidFill>
                  <a:srgbClr val="000000"/>
                </a:solidFill>
              </a:rPr>
              <a:t>DynamoDB supports two different kinds of primary keys:</a:t>
            </a:r>
          </a:p>
          <a:p>
            <a:pPr marL="0" indent="0">
              <a:buNone/>
            </a:pPr>
            <a:r>
              <a:rPr lang="en-IN" sz="1900" b="1" dirty="0">
                <a:solidFill>
                  <a:srgbClr val="000000"/>
                </a:solidFill>
              </a:rPr>
              <a:t>Partition key</a:t>
            </a:r>
            <a:r>
              <a:rPr lang="en-IN" sz="1900" dirty="0">
                <a:solidFill>
                  <a:srgbClr val="000000"/>
                </a:solidFill>
              </a:rPr>
              <a:t> – A simple primary key, composed of one attribute known as the </a:t>
            </a:r>
            <a:r>
              <a:rPr lang="en-IN" sz="1900" i="1" dirty="0">
                <a:solidFill>
                  <a:srgbClr val="000000"/>
                </a:solidFill>
              </a:rPr>
              <a:t>partition key</a:t>
            </a:r>
            <a:r>
              <a:rPr lang="en-IN" sz="1900" dirty="0">
                <a:solidFill>
                  <a:srgbClr val="000000"/>
                </a:solidFill>
              </a:rPr>
              <a:t>.</a:t>
            </a:r>
          </a:p>
          <a:p>
            <a:pPr marL="0" indent="0" algn="just">
              <a:buNone/>
            </a:pPr>
            <a:r>
              <a:rPr lang="en-IN" sz="1900" b="1" dirty="0">
                <a:solidFill>
                  <a:srgbClr val="000000"/>
                </a:solidFill>
              </a:rPr>
              <a:t>Partition key and sort key</a:t>
            </a:r>
            <a:r>
              <a:rPr lang="en-IN" sz="1900" dirty="0">
                <a:solidFill>
                  <a:srgbClr val="000000"/>
                </a:solidFill>
              </a:rPr>
              <a:t> – Referred to as a </a:t>
            </a:r>
            <a:r>
              <a:rPr lang="en-IN" sz="1900" i="1" dirty="0">
                <a:solidFill>
                  <a:srgbClr val="000000"/>
                </a:solidFill>
              </a:rPr>
              <a:t>composite primary key</a:t>
            </a:r>
            <a:r>
              <a:rPr lang="en-IN" sz="1900" dirty="0">
                <a:solidFill>
                  <a:srgbClr val="000000"/>
                </a:solidFill>
              </a:rPr>
              <a:t>, this type of key is composed of two attributes. The first attribute is the </a:t>
            </a:r>
            <a:r>
              <a:rPr lang="en-IN" sz="1900" i="1" dirty="0">
                <a:solidFill>
                  <a:srgbClr val="000000"/>
                </a:solidFill>
              </a:rPr>
              <a:t>partition key</a:t>
            </a:r>
            <a:r>
              <a:rPr lang="en-IN" sz="1900" dirty="0">
                <a:solidFill>
                  <a:srgbClr val="000000"/>
                </a:solidFill>
              </a:rPr>
              <a:t>, and the second attribute is the </a:t>
            </a:r>
            <a:r>
              <a:rPr lang="en-IN" sz="1900" i="1" dirty="0">
                <a:solidFill>
                  <a:srgbClr val="000000"/>
                </a:solidFill>
              </a:rPr>
              <a:t>sort key</a:t>
            </a:r>
            <a:r>
              <a:rPr lang="en-IN" sz="1900" dirty="0">
                <a:solidFill>
                  <a:srgbClr val="000000"/>
                </a:solidFill>
              </a:rPr>
              <a:t>.</a:t>
            </a:r>
          </a:p>
        </p:txBody>
      </p:sp>
    </p:spTree>
    <p:extLst>
      <p:ext uri="{BB962C8B-B14F-4D97-AF65-F5344CB8AC3E}">
        <p14:creationId xmlns:p14="http://schemas.microsoft.com/office/powerpoint/2010/main" val="4188076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703</Words>
  <Application>Microsoft Office PowerPoint</Application>
  <PresentationFormat>Widescreen</PresentationFormat>
  <Paragraphs>177</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Amazon Ember</vt:lpstr>
      <vt:lpstr>Arial</vt:lpstr>
      <vt:lpstr>Calibri</vt:lpstr>
      <vt:lpstr>Calibri Light</vt:lpstr>
      <vt:lpstr>Consolas</vt:lpstr>
      <vt:lpstr>Office Theme</vt:lpstr>
      <vt:lpstr>Module 5 – DynamoDB on AWS</vt:lpstr>
      <vt:lpstr>Objectives</vt:lpstr>
      <vt:lpstr>What Is Amazon DynamoDB?</vt:lpstr>
      <vt:lpstr>High Availability and Durability</vt:lpstr>
      <vt:lpstr>DynamoDB Core Components</vt:lpstr>
      <vt:lpstr>Tables, Items, and Attributes</vt:lpstr>
      <vt:lpstr>Example - Tables, Items, and Attributes</vt:lpstr>
      <vt:lpstr>Example - Tables, Items, and Attributes with Two Keys</vt:lpstr>
      <vt:lpstr>Primary Key</vt:lpstr>
      <vt:lpstr>Secondary Indexes</vt:lpstr>
      <vt:lpstr>Types of Indexes supported by Dynamo DB</vt:lpstr>
      <vt:lpstr>Example – Using Indexes</vt:lpstr>
      <vt:lpstr>DynamoDB Streams</vt:lpstr>
      <vt:lpstr>Example – DynamoDB Stream</vt:lpstr>
      <vt:lpstr>The DynamoDB API</vt:lpstr>
      <vt:lpstr>Control Plane</vt:lpstr>
      <vt:lpstr>Data Plane</vt:lpstr>
      <vt:lpstr>Creating Data</vt:lpstr>
      <vt:lpstr>Reading Data</vt:lpstr>
      <vt:lpstr>Updating Data</vt:lpstr>
      <vt:lpstr>Deleting Data</vt:lpstr>
      <vt:lpstr>DynamoDB Streams</vt:lpstr>
      <vt:lpstr>Read Consistency</vt:lpstr>
      <vt:lpstr>Throughput Capacity for Reads and Writes</vt:lpstr>
      <vt:lpstr>Demo – Creating IAM Credentials to Access DynamoDB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Loading Sample Data</vt:lpstr>
      <vt:lpstr>Use Case 1: Product Catalog</vt:lpstr>
      <vt:lpstr>Demo - Creating Product Catalog Table</vt:lpstr>
      <vt:lpstr>PowerPoint Presentation</vt:lpstr>
      <vt:lpstr>PowerPoint Presentation</vt:lpstr>
      <vt:lpstr>PowerPoint Presentation</vt:lpstr>
      <vt:lpstr>PowerPoint Presentation</vt:lpstr>
      <vt:lpstr>Use Case 2: Forum Application</vt:lpstr>
      <vt:lpstr>Index</vt:lpstr>
      <vt:lpstr>Demo - Creating Forum Table</vt:lpstr>
      <vt:lpstr>PowerPoint Presentation</vt:lpstr>
      <vt:lpstr>PowerPoint Presentation</vt:lpstr>
      <vt:lpstr>PowerPoint Presentation</vt:lpstr>
      <vt:lpstr>Demo – Creating Thread Table</vt:lpstr>
      <vt:lpstr>PowerPoint Presentation</vt:lpstr>
      <vt:lpstr>PowerPoint Presentation</vt:lpstr>
      <vt:lpstr>Demo – Creating Reply Table</vt:lpstr>
      <vt:lpstr>PowerPoint Presentation</vt:lpstr>
      <vt:lpstr>PowerPoint Presentation</vt:lpstr>
      <vt:lpstr>PowerPoint Presentation</vt:lpstr>
      <vt:lpstr>PowerPoint Presentation</vt:lpstr>
      <vt:lpstr>Loading Sample Data into Tables</vt:lpstr>
      <vt:lpstr>Accessing DynamoDB using AWS CLI</vt:lpstr>
      <vt:lpstr>Demo – Loading Sample Data into Tables</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 DynamoDB on AWS</dc:title>
  <dc:creator>kishore chowdary</dc:creator>
  <cp:lastModifiedBy>kishore chowdary</cp:lastModifiedBy>
  <cp:revision>2</cp:revision>
  <dcterms:created xsi:type="dcterms:W3CDTF">2018-09-14T09:57:46Z</dcterms:created>
  <dcterms:modified xsi:type="dcterms:W3CDTF">2018-09-21T07:17:47Z</dcterms:modified>
</cp:coreProperties>
</file>