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86"/>
  </p:notesMasterIdLst>
  <p:handoutMasterIdLst>
    <p:handoutMasterId r:id="rId87"/>
  </p:handoutMasterIdLst>
  <p:sldIdLst>
    <p:sldId id="319" r:id="rId3"/>
    <p:sldId id="320" r:id="rId4"/>
    <p:sldId id="321" r:id="rId5"/>
    <p:sldId id="341" r:id="rId6"/>
    <p:sldId id="340"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9" r:id="rId34"/>
    <p:sldId id="370" r:id="rId35"/>
    <p:sldId id="372" r:id="rId36"/>
    <p:sldId id="371"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15" r:id="rId70"/>
    <p:sldId id="416" r:id="rId71"/>
    <p:sldId id="417" r:id="rId72"/>
    <p:sldId id="418" r:id="rId73"/>
    <p:sldId id="419" r:id="rId74"/>
    <p:sldId id="420" r:id="rId75"/>
    <p:sldId id="421" r:id="rId76"/>
    <p:sldId id="422" r:id="rId77"/>
    <p:sldId id="423" r:id="rId78"/>
    <p:sldId id="424" r:id="rId79"/>
    <p:sldId id="266" r:id="rId80"/>
    <p:sldId id="262" r:id="rId81"/>
    <p:sldId id="264" r:id="rId82"/>
    <p:sldId id="265" r:id="rId83"/>
    <p:sldId id="267" r:id="rId84"/>
    <p:sldId id="268" r:id="rId8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68A02E"/>
    <a:srgbClr val="EBFFEB"/>
    <a:srgbClr val="CCFFCC"/>
    <a:srgbClr val="FF8181"/>
    <a:srgbClr val="FF5B5B"/>
    <a:srgbClr val="7D60A0"/>
    <a:srgbClr val="F0EAF9"/>
    <a:srgbClr val="7D5FB3"/>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showGuides="1">
      <p:cViewPr varScale="1">
        <p:scale>
          <a:sx n="98" d="100"/>
          <a:sy n="98" d="100"/>
        </p:scale>
        <p:origin x="600" y="84"/>
      </p:cViewPr>
      <p:guideLst>
        <p:guide orient="horz" pos="1620"/>
        <p:guide pos="2904"/>
      </p:guideLst>
    </p:cSldViewPr>
  </p:slideViewPr>
  <p:notesTextViewPr>
    <p:cViewPr>
      <p:scale>
        <a:sx n="1" d="1"/>
        <a:sy n="1" d="1"/>
      </p:scale>
      <p:origin x="0" y="0"/>
    </p:cViewPr>
  </p:notesTextViewPr>
  <p:sorterViewPr>
    <p:cViewPr>
      <p:scale>
        <a:sx n="100" d="100"/>
        <a:sy n="100" d="100"/>
      </p:scale>
      <p:origin x="0" y="-5808"/>
    </p:cViewPr>
  </p:sorter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42B38-C938-4F12-8732-8568D270CDA7}"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17D2EC3F-76E7-4C6B-8009-53482A656950}">
      <dgm:prSet phldrT="[Text]" custT="1">
        <dgm:style>
          <a:lnRef idx="1">
            <a:schemeClr val="accent4"/>
          </a:lnRef>
          <a:fillRef idx="2">
            <a:schemeClr val="accent4"/>
          </a:fillRef>
          <a:effectRef idx="1">
            <a:schemeClr val="accent4"/>
          </a:effectRef>
          <a:fontRef idx="minor">
            <a:schemeClr val="dk1"/>
          </a:fontRef>
        </dgm:style>
      </dgm:prSet>
      <dgm:spPr>
        <a:effectLst/>
      </dgm:spPr>
      <dgm:t>
        <a:bodyPr/>
        <a:lstStyle/>
        <a:p>
          <a:r>
            <a:rPr lang="en-US"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3 States of Alarm</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3969AA2D-6B7F-47E4-9C67-1E820BD1DE4A}" type="parTrans" cxnId="{391EFA79-3971-4FF1-A7A9-CA5A74CE3851}">
      <dgm:prSet/>
      <dgm:spPr/>
      <dgm:t>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6E7D4C0D-5FAA-4813-8E7E-9D28038A3DFF}" type="sibTrans" cxnId="{391EFA79-3971-4FF1-A7A9-CA5A74CE3851}">
      <dgm:prSet/>
      <dgm:spPr/>
      <dgm:t>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CCC5A411-C751-4246-A907-8AEFB4892DB5}">
      <dgm:prSet phldrT="[Text]" custT="1">
        <dgm:style>
          <a:lnRef idx="1">
            <a:schemeClr val="accent6"/>
          </a:lnRef>
          <a:fillRef idx="2">
            <a:schemeClr val="accent6"/>
          </a:fillRef>
          <a:effectRef idx="1">
            <a:schemeClr val="accent6"/>
          </a:effectRef>
          <a:fontRef idx="minor">
            <a:schemeClr val="dk1"/>
          </a:fontRef>
        </dgm:style>
      </dgm:prSet>
      <dgm:spPr>
        <a:effectLst/>
      </dgm:spPr>
      <dgm:t>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OK</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E4BD432D-E3C6-4FC3-96B7-3CFAAFA3ED1C}" type="parTrans" cxnId="{03FB9A6E-E656-4771-9349-12A612480117}">
      <dgm:prSet/>
      <dgm:spPr/>
      <dgm:t>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33C3447C-5C87-4728-816C-6A35C23DA2D9}" type="sibTrans" cxnId="{03FB9A6E-E656-4771-9349-12A612480117}">
      <dgm:prSet/>
      <dgm:spPr/>
      <dgm:t>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92E579FA-31AC-4643-B8C0-05C38E73DE15}">
      <dgm:prSet phldrT="[Text]" custT="1">
        <dgm:style>
          <a:lnRef idx="1">
            <a:schemeClr val="accent6"/>
          </a:lnRef>
          <a:fillRef idx="2">
            <a:schemeClr val="accent6"/>
          </a:fillRef>
          <a:effectRef idx="1">
            <a:schemeClr val="accent6"/>
          </a:effectRef>
          <a:fontRef idx="minor">
            <a:schemeClr val="dk1"/>
          </a:fontRef>
        </dgm:style>
      </dgm:prSet>
      <dgm:spPr>
        <a:effectLst/>
      </dgm:spPr>
      <dgm:t>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ALARM</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21EA293A-4030-4879-8333-4F3318F70665}" type="parTrans" cxnId="{A534070D-5AD3-496A-A445-449B323C74E7}">
      <dgm:prSet/>
      <dgm:spPr/>
      <dgm:t>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9FF4E41A-1B45-40FB-A3C2-DF6B4194A198}" type="sibTrans" cxnId="{A534070D-5AD3-496A-A445-449B323C74E7}">
      <dgm:prSet/>
      <dgm:spPr/>
      <dgm:t>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10BB30B4-5F52-4B93-A0B0-78E80BA5684C}">
      <dgm:prSet phldrT="[Text]" custT="1">
        <dgm:style>
          <a:lnRef idx="1">
            <a:schemeClr val="accent6"/>
          </a:lnRef>
          <a:fillRef idx="2">
            <a:schemeClr val="accent6"/>
          </a:fillRef>
          <a:effectRef idx="1">
            <a:schemeClr val="accent6"/>
          </a:effectRef>
          <a:fontRef idx="minor">
            <a:schemeClr val="dk1"/>
          </a:fontRef>
        </dgm:style>
      </dgm:prSet>
      <dgm:spPr>
        <a:effectLst/>
      </dgm:spPr>
      <dgm:t>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1190CECA-A664-4ACF-9EE8-7A22B5F81028}" type="parTrans" cxnId="{E0996634-42D8-4ACA-B7BB-EE22BE892F06}">
      <dgm:prSet/>
      <dgm:spPr/>
      <dgm:t>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75895FF9-40D2-437F-AB85-D0B3DA8A8E71}" type="sibTrans" cxnId="{E0996634-42D8-4ACA-B7BB-EE22BE892F06}">
      <dgm:prSet/>
      <dgm:spPr/>
      <dgm:t>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A64CABAF-45D9-46B5-B8C0-01289F36DBEB}" type="pres">
      <dgm:prSet presAssocID="{42042B38-C938-4F12-8732-8568D270CDA7}" presName="composite" presStyleCnt="0">
        <dgm:presLayoutVars>
          <dgm:chMax val="1"/>
          <dgm:dir/>
          <dgm:resizeHandles val="exact"/>
        </dgm:presLayoutVars>
      </dgm:prSet>
      <dgm:spPr/>
      <dgm:t>
        <a:bodyPr/>
        <a:lstStyle/>
        <a:p>
          <a:endParaRPr lang="en-US"/>
        </a:p>
      </dgm:t>
    </dgm:pt>
    <dgm:pt modelId="{C0796D38-B4DF-44A0-AA67-51EDC8A6878B}" type="pres">
      <dgm:prSet presAssocID="{17D2EC3F-76E7-4C6B-8009-53482A656950}" presName="roof" presStyleLbl="dkBgShp" presStyleIdx="0" presStyleCnt="2"/>
      <dgm:spPr/>
      <dgm:t>
        <a:bodyPr/>
        <a:lstStyle/>
        <a:p>
          <a:endParaRPr lang="en-US"/>
        </a:p>
      </dgm:t>
    </dgm:pt>
    <dgm:pt modelId="{87F36552-BD4D-4804-A9E0-AF9F5CB4E0F7}" type="pres">
      <dgm:prSet presAssocID="{17D2EC3F-76E7-4C6B-8009-53482A656950}" presName="pillars" presStyleCnt="0"/>
      <dgm:spPr/>
    </dgm:pt>
    <dgm:pt modelId="{2A9E3F8B-4F69-4A0C-900D-5047B83D037A}" type="pres">
      <dgm:prSet presAssocID="{17D2EC3F-76E7-4C6B-8009-53482A656950}" presName="pillar1" presStyleLbl="node1" presStyleIdx="0" presStyleCnt="3">
        <dgm:presLayoutVars>
          <dgm:bulletEnabled val="1"/>
        </dgm:presLayoutVars>
      </dgm:prSet>
      <dgm:spPr/>
      <dgm:t>
        <a:bodyPr/>
        <a:lstStyle/>
        <a:p>
          <a:endParaRPr lang="en-US"/>
        </a:p>
      </dgm:t>
    </dgm:pt>
    <dgm:pt modelId="{6AC8F695-ABB0-40EB-837D-943826DDCE81}" type="pres">
      <dgm:prSet presAssocID="{92E579FA-31AC-4643-B8C0-05C38E73DE15}" presName="pillarX" presStyleLbl="node1" presStyleIdx="1" presStyleCnt="3">
        <dgm:presLayoutVars>
          <dgm:bulletEnabled val="1"/>
        </dgm:presLayoutVars>
      </dgm:prSet>
      <dgm:spPr/>
      <dgm:t>
        <a:bodyPr/>
        <a:lstStyle/>
        <a:p>
          <a:endParaRPr lang="en-US"/>
        </a:p>
      </dgm:t>
    </dgm:pt>
    <dgm:pt modelId="{F503D8BC-7A85-4B3D-B90C-ECB930B24617}" type="pres">
      <dgm:prSet presAssocID="{10BB30B4-5F52-4B93-A0B0-78E80BA5684C}" presName="pillarX" presStyleLbl="node1" presStyleIdx="2" presStyleCnt="3">
        <dgm:presLayoutVars>
          <dgm:bulletEnabled val="1"/>
        </dgm:presLayoutVars>
      </dgm:prSet>
      <dgm:spPr/>
      <dgm:t>
        <a:bodyPr/>
        <a:lstStyle/>
        <a:p>
          <a:endParaRPr lang="en-US"/>
        </a:p>
      </dgm:t>
    </dgm:pt>
    <dgm:pt modelId="{79E81DB1-9EE5-4F1A-87D4-4201AC27784E}" type="pres">
      <dgm:prSet presAssocID="{17D2EC3F-76E7-4C6B-8009-53482A656950}" presName="base" presStyleLbl="dkBgShp" presStyleIdx="1" presStyleCnt="2">
        <dgm:style>
          <a:lnRef idx="1">
            <a:schemeClr val="accent4"/>
          </a:lnRef>
          <a:fillRef idx="2">
            <a:schemeClr val="accent4"/>
          </a:fillRef>
          <a:effectRef idx="1">
            <a:schemeClr val="accent4"/>
          </a:effectRef>
          <a:fontRef idx="minor">
            <a:schemeClr val="dk1"/>
          </a:fontRef>
        </dgm:style>
      </dgm:prSet>
      <dgm:spPr>
        <a:effectLst/>
      </dgm:spPr>
    </dgm:pt>
  </dgm:ptLst>
  <dgm:cxnLst>
    <dgm:cxn modelId="{7A8C38AE-072E-4CD1-8EBD-1EEAE6E9B631}" type="presOf" srcId="{42042B38-C938-4F12-8732-8568D270CDA7}" destId="{A64CABAF-45D9-46B5-B8C0-01289F36DBEB}" srcOrd="0" destOrd="0" presId="urn:microsoft.com/office/officeart/2005/8/layout/hList3"/>
    <dgm:cxn modelId="{391EFA79-3971-4FF1-A7A9-CA5A74CE3851}" srcId="{42042B38-C938-4F12-8732-8568D270CDA7}" destId="{17D2EC3F-76E7-4C6B-8009-53482A656950}" srcOrd="0" destOrd="0" parTransId="{3969AA2D-6B7F-47E4-9C67-1E820BD1DE4A}" sibTransId="{6E7D4C0D-5FAA-4813-8E7E-9D28038A3DFF}"/>
    <dgm:cxn modelId="{BA9A3D34-56C3-4F27-9D91-FEB75D04B94F}" type="presOf" srcId="{17D2EC3F-76E7-4C6B-8009-53482A656950}" destId="{C0796D38-B4DF-44A0-AA67-51EDC8A6878B}" srcOrd="0" destOrd="0" presId="urn:microsoft.com/office/officeart/2005/8/layout/hList3"/>
    <dgm:cxn modelId="{F65A2E07-4843-499A-8EBE-A946FCC24763}" type="presOf" srcId="{92E579FA-31AC-4643-B8C0-05C38E73DE15}" destId="{6AC8F695-ABB0-40EB-837D-943826DDCE81}" srcOrd="0" destOrd="0" presId="urn:microsoft.com/office/officeart/2005/8/layout/hList3"/>
    <dgm:cxn modelId="{E0996634-42D8-4ACA-B7BB-EE22BE892F06}" srcId="{17D2EC3F-76E7-4C6B-8009-53482A656950}" destId="{10BB30B4-5F52-4B93-A0B0-78E80BA5684C}" srcOrd="2" destOrd="0" parTransId="{1190CECA-A664-4ACF-9EE8-7A22B5F81028}" sibTransId="{75895FF9-40D2-437F-AB85-D0B3DA8A8E71}"/>
    <dgm:cxn modelId="{1CFA1563-1AE4-4F3D-98A6-C1F7DB39BD50}" type="presOf" srcId="{10BB30B4-5F52-4B93-A0B0-78E80BA5684C}" destId="{F503D8BC-7A85-4B3D-B90C-ECB930B24617}" srcOrd="0" destOrd="0" presId="urn:microsoft.com/office/officeart/2005/8/layout/hList3"/>
    <dgm:cxn modelId="{03FB9A6E-E656-4771-9349-12A612480117}" srcId="{17D2EC3F-76E7-4C6B-8009-53482A656950}" destId="{CCC5A411-C751-4246-A907-8AEFB4892DB5}" srcOrd="0" destOrd="0" parTransId="{E4BD432D-E3C6-4FC3-96B7-3CFAAFA3ED1C}" sibTransId="{33C3447C-5C87-4728-816C-6A35C23DA2D9}"/>
    <dgm:cxn modelId="{2AB4C221-A013-4263-B7A5-990CD64B9430}" type="presOf" srcId="{CCC5A411-C751-4246-A907-8AEFB4892DB5}" destId="{2A9E3F8B-4F69-4A0C-900D-5047B83D037A}" srcOrd="0" destOrd="0" presId="urn:microsoft.com/office/officeart/2005/8/layout/hList3"/>
    <dgm:cxn modelId="{A534070D-5AD3-496A-A445-449B323C74E7}" srcId="{17D2EC3F-76E7-4C6B-8009-53482A656950}" destId="{92E579FA-31AC-4643-B8C0-05C38E73DE15}" srcOrd="1" destOrd="0" parTransId="{21EA293A-4030-4879-8333-4F3318F70665}" sibTransId="{9FF4E41A-1B45-40FB-A3C2-DF6B4194A198}"/>
    <dgm:cxn modelId="{BB5303F6-D1A9-4A98-9908-A614D383422E}" type="presParOf" srcId="{A64CABAF-45D9-46B5-B8C0-01289F36DBEB}" destId="{C0796D38-B4DF-44A0-AA67-51EDC8A6878B}" srcOrd="0" destOrd="0" presId="urn:microsoft.com/office/officeart/2005/8/layout/hList3"/>
    <dgm:cxn modelId="{EE27FD18-58E0-40C3-8155-A2E4A89A4677}" type="presParOf" srcId="{A64CABAF-45D9-46B5-B8C0-01289F36DBEB}" destId="{87F36552-BD4D-4804-A9E0-AF9F5CB4E0F7}" srcOrd="1" destOrd="0" presId="urn:microsoft.com/office/officeart/2005/8/layout/hList3"/>
    <dgm:cxn modelId="{D9DA467F-F4CE-4578-A7E5-9D58417E45F1}" type="presParOf" srcId="{87F36552-BD4D-4804-A9E0-AF9F5CB4E0F7}" destId="{2A9E3F8B-4F69-4A0C-900D-5047B83D037A}" srcOrd="0" destOrd="0" presId="urn:microsoft.com/office/officeart/2005/8/layout/hList3"/>
    <dgm:cxn modelId="{2EB39F13-2C1A-4702-968F-93DCDA66030E}" type="presParOf" srcId="{87F36552-BD4D-4804-A9E0-AF9F5CB4E0F7}" destId="{6AC8F695-ABB0-40EB-837D-943826DDCE81}" srcOrd="1" destOrd="0" presId="urn:microsoft.com/office/officeart/2005/8/layout/hList3"/>
    <dgm:cxn modelId="{77277BCD-1A1C-4459-A5D7-9CEF16A9CD28}" type="presParOf" srcId="{87F36552-BD4D-4804-A9E0-AF9F5CB4E0F7}" destId="{F503D8BC-7A85-4B3D-B90C-ECB930B24617}" srcOrd="2" destOrd="0" presId="urn:microsoft.com/office/officeart/2005/8/layout/hList3"/>
    <dgm:cxn modelId="{109B3E28-62F7-4F76-BAEE-FE53F5BD949C}" type="presParOf" srcId="{A64CABAF-45D9-46B5-B8C0-01289F36DBEB}" destId="{79E81DB1-9EE5-4F1A-87D4-4201AC27784E}"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C3FC69-7B67-44DC-87CA-94F8E699AEE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09066F1-42FB-4FA7-A2CA-668EBBA74CF8}">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What are your goals for monitoring?</a:t>
          </a:r>
        </a:p>
      </dgm:t>
    </dgm:pt>
    <dgm:pt modelId="{3EF2D94E-4BF5-4417-BD50-8C3043C530DC}" type="parTrans" cxnId="{EED9E3DD-2241-46FD-911A-FF5E64510CE0}">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C54AD45E-99F0-4D31-84EE-8B9BAFB3EB3A}" type="sibTrans" cxnId="{EED9E3DD-2241-46FD-911A-FF5E64510CE0}">
      <dgm:prSet/>
      <dgm:spPr>
        <a:ln w="19050">
          <a:solidFill>
            <a:srgbClr val="0070C0"/>
          </a:solidFill>
        </a:ln>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B82ECC-5B5B-4A45-B825-2AA51A305891}">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What resources you will monitor?</a:t>
          </a:r>
        </a:p>
      </dgm:t>
    </dgm:pt>
    <dgm:pt modelId="{9CDBDF0C-55D7-410D-90BC-692B401AB95A}" type="parTrans" cxnId="{1D747D5D-EA51-415A-B542-CD1F209581DC}">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5CC72A6-03FA-47E5-9FB2-B3D1933DF422}" type="sibTrans" cxnId="{1D747D5D-EA51-415A-B542-CD1F209581DC}">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C28E14E-79B1-4B05-B3D6-14A028083459}">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How often you will monitor these resources?</a:t>
          </a:r>
        </a:p>
      </dgm:t>
    </dgm:pt>
    <dgm:pt modelId="{70EADC54-1A08-4264-894E-5827273B0EC2}" type="parTrans" cxnId="{3FC2FFDF-87C7-42AD-805B-123E36881165}">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0DE33A08-1633-4BF4-8EED-62FCCE00CAEB}" type="sibTrans" cxnId="{3FC2FFDF-87C7-42AD-805B-123E36881165}">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CC127F7-01F5-44D6-9ABE-9A7CC3C7D365}">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What monitoring tools will you use?</a:t>
          </a:r>
        </a:p>
      </dgm:t>
    </dgm:pt>
    <dgm:pt modelId="{E85CBFE3-A15D-4C59-86E9-A7F2AD87FF05}" type="parTrans" cxnId="{0E8E8A10-6E8F-409C-832F-B4F1D8C2DACC}">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3CA26B51-FA1F-4B39-913E-22191FEDC896}" type="sibTrans" cxnId="{0E8E8A10-6E8F-409C-832F-B4F1D8C2DACC}">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A69DB07-273B-4BEF-BE3A-99E3B705ED28}">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Who will perform the monitoring tasks?</a:t>
          </a:r>
        </a:p>
      </dgm:t>
    </dgm:pt>
    <dgm:pt modelId="{BFB48F8A-404D-490C-9F49-F1C3842CF37F}" type="parTrans" cxnId="{7F8094AF-6ED6-415A-BAA7-CD0732B854B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8365DD2-AECF-45BE-803E-4530AB741D3D}" type="sibTrans" cxnId="{7F8094AF-6ED6-415A-BAA7-CD0732B854B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A15B0C9-9054-4F60-910F-7850A1725BDF}">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Who should be notified when something goes wrong?</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08CD2ACF-655E-4EAE-976E-E53DC040EB48}" type="parTrans" cxnId="{2B77C4EF-8B78-467B-9225-9E0DD2AD651C}">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F32040D-D0C2-4060-8011-DC6E005EF086}" type="sibTrans" cxnId="{2B77C4EF-8B78-467B-9225-9E0DD2AD651C}">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34EB452-DC14-4E1F-AF50-1EC1B0BD6215}" type="pres">
      <dgm:prSet presAssocID="{64C3FC69-7B67-44DC-87CA-94F8E699AEE2}" presName="Name0" presStyleCnt="0">
        <dgm:presLayoutVars>
          <dgm:chMax val="7"/>
          <dgm:chPref val="7"/>
          <dgm:dir/>
        </dgm:presLayoutVars>
      </dgm:prSet>
      <dgm:spPr/>
      <dgm:t>
        <a:bodyPr/>
        <a:lstStyle/>
        <a:p>
          <a:endParaRPr lang="en-US"/>
        </a:p>
      </dgm:t>
    </dgm:pt>
    <dgm:pt modelId="{2A8A243B-448B-4DB8-94D7-CAF904D678B7}" type="pres">
      <dgm:prSet presAssocID="{64C3FC69-7B67-44DC-87CA-94F8E699AEE2}" presName="Name1" presStyleCnt="0"/>
      <dgm:spPr/>
    </dgm:pt>
    <dgm:pt modelId="{57958970-44CB-4163-925E-12EA61EC60B4}" type="pres">
      <dgm:prSet presAssocID="{64C3FC69-7B67-44DC-87CA-94F8E699AEE2}" presName="cycle" presStyleCnt="0"/>
      <dgm:spPr/>
    </dgm:pt>
    <dgm:pt modelId="{8D1372E9-85B1-4F7E-BF6D-1261E93C28CD}" type="pres">
      <dgm:prSet presAssocID="{64C3FC69-7B67-44DC-87CA-94F8E699AEE2}" presName="srcNode" presStyleLbl="node1" presStyleIdx="0" presStyleCnt="6"/>
      <dgm:spPr/>
    </dgm:pt>
    <dgm:pt modelId="{AA16FB1C-BC6F-4233-B553-2BDF519B7FDC}" type="pres">
      <dgm:prSet presAssocID="{64C3FC69-7B67-44DC-87CA-94F8E699AEE2}" presName="conn" presStyleLbl="parChTrans1D2" presStyleIdx="0" presStyleCnt="1"/>
      <dgm:spPr/>
      <dgm:t>
        <a:bodyPr/>
        <a:lstStyle/>
        <a:p>
          <a:endParaRPr lang="en-US"/>
        </a:p>
      </dgm:t>
    </dgm:pt>
    <dgm:pt modelId="{4449F374-2830-4117-BE53-B09161D54C7E}" type="pres">
      <dgm:prSet presAssocID="{64C3FC69-7B67-44DC-87CA-94F8E699AEE2}" presName="extraNode" presStyleLbl="node1" presStyleIdx="0" presStyleCnt="6"/>
      <dgm:spPr/>
    </dgm:pt>
    <dgm:pt modelId="{ED28EC6A-697D-4DEA-B7FF-91EE1CDE5E88}" type="pres">
      <dgm:prSet presAssocID="{64C3FC69-7B67-44DC-87CA-94F8E699AEE2}" presName="dstNode" presStyleLbl="node1" presStyleIdx="0" presStyleCnt="6"/>
      <dgm:spPr/>
    </dgm:pt>
    <dgm:pt modelId="{53A3CEEF-36AD-4A47-974C-0F2518A7D234}" type="pres">
      <dgm:prSet presAssocID="{309066F1-42FB-4FA7-A2CA-668EBBA74CF8}" presName="text_1" presStyleLbl="node1" presStyleIdx="0" presStyleCnt="6">
        <dgm:presLayoutVars>
          <dgm:bulletEnabled val="1"/>
        </dgm:presLayoutVars>
      </dgm:prSet>
      <dgm:spPr/>
      <dgm:t>
        <a:bodyPr/>
        <a:lstStyle/>
        <a:p>
          <a:endParaRPr lang="en-US"/>
        </a:p>
      </dgm:t>
    </dgm:pt>
    <dgm:pt modelId="{60832D63-440D-474B-9E98-2B30EB965647}" type="pres">
      <dgm:prSet presAssocID="{309066F1-42FB-4FA7-A2CA-668EBBA74CF8}" presName="accent_1" presStyleCnt="0"/>
      <dgm:spPr/>
    </dgm:pt>
    <dgm:pt modelId="{1DF32A1A-9FB0-4F3D-87C0-6ABBD343C969}" type="pres">
      <dgm:prSet presAssocID="{309066F1-42FB-4FA7-A2CA-668EBBA74CF8}" presName="accentRepeatNode" presStyleLbl="solidFgAcc1" presStyleIdx="0" presStyleCnt="6">
        <dgm:style>
          <a:lnRef idx="2">
            <a:schemeClr val="accent4"/>
          </a:lnRef>
          <a:fillRef idx="1">
            <a:schemeClr val="lt1"/>
          </a:fillRef>
          <a:effectRef idx="0">
            <a:schemeClr val="accent4"/>
          </a:effectRef>
          <a:fontRef idx="minor">
            <a:schemeClr val="dk1"/>
          </a:fontRef>
        </dgm:style>
      </dgm:prSet>
      <dgm:spPr>
        <a:ln w="12700"/>
      </dgm:spPr>
    </dgm:pt>
    <dgm:pt modelId="{A6AFFBF5-18AB-473F-ACB7-C0B2C0D384FD}" type="pres">
      <dgm:prSet presAssocID="{90B82ECC-5B5B-4A45-B825-2AA51A305891}" presName="text_2" presStyleLbl="node1" presStyleIdx="1" presStyleCnt="6">
        <dgm:presLayoutVars>
          <dgm:bulletEnabled val="1"/>
        </dgm:presLayoutVars>
      </dgm:prSet>
      <dgm:spPr/>
      <dgm:t>
        <a:bodyPr/>
        <a:lstStyle/>
        <a:p>
          <a:endParaRPr lang="en-US"/>
        </a:p>
      </dgm:t>
    </dgm:pt>
    <dgm:pt modelId="{76A8FC53-44C4-4AC2-A9E5-C96026F9A739}" type="pres">
      <dgm:prSet presAssocID="{90B82ECC-5B5B-4A45-B825-2AA51A305891}" presName="accent_2" presStyleCnt="0"/>
      <dgm:spPr/>
    </dgm:pt>
    <dgm:pt modelId="{CFDEA066-FF05-4BAE-A52E-C4D39EF3AA18}" type="pres">
      <dgm:prSet presAssocID="{90B82ECC-5B5B-4A45-B825-2AA51A305891}" presName="accentRepeatNode" presStyleLbl="solidFgAcc1" presStyleIdx="1" presStyleCnt="6">
        <dgm:style>
          <a:lnRef idx="2">
            <a:schemeClr val="accent4"/>
          </a:lnRef>
          <a:fillRef idx="1">
            <a:schemeClr val="lt1"/>
          </a:fillRef>
          <a:effectRef idx="0">
            <a:schemeClr val="accent4"/>
          </a:effectRef>
          <a:fontRef idx="minor">
            <a:schemeClr val="dk1"/>
          </a:fontRef>
        </dgm:style>
      </dgm:prSet>
      <dgm:spPr>
        <a:ln w="12700"/>
      </dgm:spPr>
    </dgm:pt>
    <dgm:pt modelId="{9620DD70-1F95-4DB6-AEEF-16511B5FD4AD}" type="pres">
      <dgm:prSet presAssocID="{2C28E14E-79B1-4B05-B3D6-14A028083459}" presName="text_3" presStyleLbl="node1" presStyleIdx="2" presStyleCnt="6">
        <dgm:presLayoutVars>
          <dgm:bulletEnabled val="1"/>
        </dgm:presLayoutVars>
      </dgm:prSet>
      <dgm:spPr/>
      <dgm:t>
        <a:bodyPr/>
        <a:lstStyle/>
        <a:p>
          <a:endParaRPr lang="en-US"/>
        </a:p>
      </dgm:t>
    </dgm:pt>
    <dgm:pt modelId="{B6098D7F-F492-421D-948A-932A3E3EB62B}" type="pres">
      <dgm:prSet presAssocID="{2C28E14E-79B1-4B05-B3D6-14A028083459}" presName="accent_3" presStyleCnt="0"/>
      <dgm:spPr/>
    </dgm:pt>
    <dgm:pt modelId="{68AC407C-097D-4F9E-9ADC-02E564D5F73A}" type="pres">
      <dgm:prSet presAssocID="{2C28E14E-79B1-4B05-B3D6-14A028083459}" presName="accentRepeatNode" presStyleLbl="solidFgAcc1" presStyleIdx="2" presStyleCnt="6">
        <dgm:style>
          <a:lnRef idx="2">
            <a:schemeClr val="accent4"/>
          </a:lnRef>
          <a:fillRef idx="1">
            <a:schemeClr val="lt1"/>
          </a:fillRef>
          <a:effectRef idx="0">
            <a:schemeClr val="accent4"/>
          </a:effectRef>
          <a:fontRef idx="minor">
            <a:schemeClr val="dk1"/>
          </a:fontRef>
        </dgm:style>
      </dgm:prSet>
      <dgm:spPr>
        <a:ln w="12700"/>
      </dgm:spPr>
    </dgm:pt>
    <dgm:pt modelId="{017403D9-E19D-4614-B1AC-583BC36362D7}" type="pres">
      <dgm:prSet presAssocID="{2CC127F7-01F5-44D6-9ABE-9A7CC3C7D365}" presName="text_4" presStyleLbl="node1" presStyleIdx="3" presStyleCnt="6">
        <dgm:presLayoutVars>
          <dgm:bulletEnabled val="1"/>
        </dgm:presLayoutVars>
      </dgm:prSet>
      <dgm:spPr/>
      <dgm:t>
        <a:bodyPr/>
        <a:lstStyle/>
        <a:p>
          <a:endParaRPr lang="en-US"/>
        </a:p>
      </dgm:t>
    </dgm:pt>
    <dgm:pt modelId="{B9E1FB55-84CD-4C50-A893-B7F9D30D38A0}" type="pres">
      <dgm:prSet presAssocID="{2CC127F7-01F5-44D6-9ABE-9A7CC3C7D365}" presName="accent_4" presStyleCnt="0"/>
      <dgm:spPr/>
    </dgm:pt>
    <dgm:pt modelId="{EDC42C5F-EFE2-426D-9248-2CE5D1CD8C69}" type="pres">
      <dgm:prSet presAssocID="{2CC127F7-01F5-44D6-9ABE-9A7CC3C7D365}" presName="accentRepeatNode" presStyleLbl="solidFgAcc1" presStyleIdx="3" presStyleCnt="6">
        <dgm:style>
          <a:lnRef idx="2">
            <a:schemeClr val="accent4"/>
          </a:lnRef>
          <a:fillRef idx="1">
            <a:schemeClr val="lt1"/>
          </a:fillRef>
          <a:effectRef idx="0">
            <a:schemeClr val="accent4"/>
          </a:effectRef>
          <a:fontRef idx="minor">
            <a:schemeClr val="dk1"/>
          </a:fontRef>
        </dgm:style>
      </dgm:prSet>
      <dgm:spPr>
        <a:ln w="12700"/>
      </dgm:spPr>
    </dgm:pt>
    <dgm:pt modelId="{651EC0D7-B997-4A33-8ACA-E18ECA446DFD}" type="pres">
      <dgm:prSet presAssocID="{DA69DB07-273B-4BEF-BE3A-99E3B705ED28}" presName="text_5" presStyleLbl="node1" presStyleIdx="4" presStyleCnt="6">
        <dgm:presLayoutVars>
          <dgm:bulletEnabled val="1"/>
        </dgm:presLayoutVars>
      </dgm:prSet>
      <dgm:spPr/>
      <dgm:t>
        <a:bodyPr/>
        <a:lstStyle/>
        <a:p>
          <a:endParaRPr lang="en-US"/>
        </a:p>
      </dgm:t>
    </dgm:pt>
    <dgm:pt modelId="{362FF089-6C9E-4141-B5BC-AF337D44410A}" type="pres">
      <dgm:prSet presAssocID="{DA69DB07-273B-4BEF-BE3A-99E3B705ED28}" presName="accent_5" presStyleCnt="0"/>
      <dgm:spPr/>
    </dgm:pt>
    <dgm:pt modelId="{DDBC71F2-CD8F-4DC8-B57F-578839629528}" type="pres">
      <dgm:prSet presAssocID="{DA69DB07-273B-4BEF-BE3A-99E3B705ED28}" presName="accentRepeatNode" presStyleLbl="solidFgAcc1" presStyleIdx="4" presStyleCnt="6">
        <dgm:style>
          <a:lnRef idx="2">
            <a:schemeClr val="accent4"/>
          </a:lnRef>
          <a:fillRef idx="1">
            <a:schemeClr val="lt1"/>
          </a:fillRef>
          <a:effectRef idx="0">
            <a:schemeClr val="accent4"/>
          </a:effectRef>
          <a:fontRef idx="minor">
            <a:schemeClr val="dk1"/>
          </a:fontRef>
        </dgm:style>
      </dgm:prSet>
      <dgm:spPr>
        <a:ln w="12700"/>
      </dgm:spPr>
    </dgm:pt>
    <dgm:pt modelId="{97EFE64B-6C05-4B51-A026-405EB8AB4979}" type="pres">
      <dgm:prSet presAssocID="{DA15B0C9-9054-4F60-910F-7850A1725BDF}" presName="text_6" presStyleLbl="node1" presStyleIdx="5" presStyleCnt="6">
        <dgm:presLayoutVars>
          <dgm:bulletEnabled val="1"/>
        </dgm:presLayoutVars>
      </dgm:prSet>
      <dgm:spPr/>
      <dgm:t>
        <a:bodyPr/>
        <a:lstStyle/>
        <a:p>
          <a:endParaRPr lang="en-US"/>
        </a:p>
      </dgm:t>
    </dgm:pt>
    <dgm:pt modelId="{D286F51C-FCD0-4F3F-B1AF-5130B85343B4}" type="pres">
      <dgm:prSet presAssocID="{DA15B0C9-9054-4F60-910F-7850A1725BDF}" presName="accent_6" presStyleCnt="0"/>
      <dgm:spPr/>
    </dgm:pt>
    <dgm:pt modelId="{32A8F333-840D-4AEE-AFF6-8B93D821DE82}" type="pres">
      <dgm:prSet presAssocID="{DA15B0C9-9054-4F60-910F-7850A1725BDF}" presName="accentRepeatNode" presStyleLbl="solidFgAcc1" presStyleIdx="5" presStyleCnt="6">
        <dgm:style>
          <a:lnRef idx="2">
            <a:schemeClr val="accent4"/>
          </a:lnRef>
          <a:fillRef idx="1">
            <a:schemeClr val="lt1"/>
          </a:fillRef>
          <a:effectRef idx="0">
            <a:schemeClr val="accent4"/>
          </a:effectRef>
          <a:fontRef idx="minor">
            <a:schemeClr val="dk1"/>
          </a:fontRef>
        </dgm:style>
      </dgm:prSet>
      <dgm:spPr>
        <a:ln w="12700"/>
      </dgm:spPr>
    </dgm:pt>
  </dgm:ptLst>
  <dgm:cxnLst>
    <dgm:cxn modelId="{2EB557A4-963F-402C-BD39-80EC7DEA3FB9}" type="presOf" srcId="{DA69DB07-273B-4BEF-BE3A-99E3B705ED28}" destId="{651EC0D7-B997-4A33-8ACA-E18ECA446DFD}" srcOrd="0" destOrd="0" presId="urn:microsoft.com/office/officeart/2008/layout/VerticalCurvedList"/>
    <dgm:cxn modelId="{07260329-1557-420F-B66C-575BAADE3B24}" type="presOf" srcId="{DA15B0C9-9054-4F60-910F-7850A1725BDF}" destId="{97EFE64B-6C05-4B51-A026-405EB8AB4979}" srcOrd="0" destOrd="0" presId="urn:microsoft.com/office/officeart/2008/layout/VerticalCurvedList"/>
    <dgm:cxn modelId="{C6870E57-92FF-4220-91F1-AF329AA12755}" type="presOf" srcId="{90B82ECC-5B5B-4A45-B825-2AA51A305891}" destId="{A6AFFBF5-18AB-473F-ACB7-C0B2C0D384FD}" srcOrd="0" destOrd="0" presId="urn:microsoft.com/office/officeart/2008/layout/VerticalCurvedList"/>
    <dgm:cxn modelId="{BD2B74A2-8CEF-4201-9CF3-1BF0E0D9F7CA}" type="presOf" srcId="{64C3FC69-7B67-44DC-87CA-94F8E699AEE2}" destId="{734EB452-DC14-4E1F-AF50-1EC1B0BD6215}" srcOrd="0" destOrd="0" presId="urn:microsoft.com/office/officeart/2008/layout/VerticalCurvedList"/>
    <dgm:cxn modelId="{1FF5685A-1C60-4E83-B0A5-C931B38E7232}" type="presOf" srcId="{309066F1-42FB-4FA7-A2CA-668EBBA74CF8}" destId="{53A3CEEF-36AD-4A47-974C-0F2518A7D234}" srcOrd="0" destOrd="0" presId="urn:microsoft.com/office/officeart/2008/layout/VerticalCurvedList"/>
    <dgm:cxn modelId="{7F8094AF-6ED6-415A-BAA7-CD0732B854BB}" srcId="{64C3FC69-7B67-44DC-87CA-94F8E699AEE2}" destId="{DA69DB07-273B-4BEF-BE3A-99E3B705ED28}" srcOrd="4" destOrd="0" parTransId="{BFB48F8A-404D-490C-9F49-F1C3842CF37F}" sibTransId="{28365DD2-AECF-45BE-803E-4530AB741D3D}"/>
    <dgm:cxn modelId="{EED9E3DD-2241-46FD-911A-FF5E64510CE0}" srcId="{64C3FC69-7B67-44DC-87CA-94F8E699AEE2}" destId="{309066F1-42FB-4FA7-A2CA-668EBBA74CF8}" srcOrd="0" destOrd="0" parTransId="{3EF2D94E-4BF5-4417-BD50-8C3043C530DC}" sibTransId="{C54AD45E-99F0-4D31-84EE-8B9BAFB3EB3A}"/>
    <dgm:cxn modelId="{2B77C4EF-8B78-467B-9225-9E0DD2AD651C}" srcId="{64C3FC69-7B67-44DC-87CA-94F8E699AEE2}" destId="{DA15B0C9-9054-4F60-910F-7850A1725BDF}" srcOrd="5" destOrd="0" parTransId="{08CD2ACF-655E-4EAE-976E-E53DC040EB48}" sibTransId="{8F32040D-D0C2-4060-8011-DC6E005EF086}"/>
    <dgm:cxn modelId="{D7731F8C-51AE-4300-8112-010D824DED4E}" type="presOf" srcId="{2C28E14E-79B1-4B05-B3D6-14A028083459}" destId="{9620DD70-1F95-4DB6-AEEF-16511B5FD4AD}" srcOrd="0" destOrd="0" presId="urn:microsoft.com/office/officeart/2008/layout/VerticalCurvedList"/>
    <dgm:cxn modelId="{0E8E8A10-6E8F-409C-832F-B4F1D8C2DACC}" srcId="{64C3FC69-7B67-44DC-87CA-94F8E699AEE2}" destId="{2CC127F7-01F5-44D6-9ABE-9A7CC3C7D365}" srcOrd="3" destOrd="0" parTransId="{E85CBFE3-A15D-4C59-86E9-A7F2AD87FF05}" sibTransId="{3CA26B51-FA1F-4B39-913E-22191FEDC896}"/>
    <dgm:cxn modelId="{3FC2FFDF-87C7-42AD-805B-123E36881165}" srcId="{64C3FC69-7B67-44DC-87CA-94F8E699AEE2}" destId="{2C28E14E-79B1-4B05-B3D6-14A028083459}" srcOrd="2" destOrd="0" parTransId="{70EADC54-1A08-4264-894E-5827273B0EC2}" sibTransId="{0DE33A08-1633-4BF4-8EED-62FCCE00CAEB}"/>
    <dgm:cxn modelId="{D1355674-F51D-40B4-86D1-54748A13B52E}" type="presOf" srcId="{2CC127F7-01F5-44D6-9ABE-9A7CC3C7D365}" destId="{017403D9-E19D-4614-B1AC-583BC36362D7}" srcOrd="0" destOrd="0" presId="urn:microsoft.com/office/officeart/2008/layout/VerticalCurvedList"/>
    <dgm:cxn modelId="{1D747D5D-EA51-415A-B542-CD1F209581DC}" srcId="{64C3FC69-7B67-44DC-87CA-94F8E699AEE2}" destId="{90B82ECC-5B5B-4A45-B825-2AA51A305891}" srcOrd="1" destOrd="0" parTransId="{9CDBDF0C-55D7-410D-90BC-692B401AB95A}" sibTransId="{D5CC72A6-03FA-47E5-9FB2-B3D1933DF422}"/>
    <dgm:cxn modelId="{CFE3AAB1-0B7D-49E6-9791-8313CF548D11}" type="presOf" srcId="{C54AD45E-99F0-4D31-84EE-8B9BAFB3EB3A}" destId="{AA16FB1C-BC6F-4233-B553-2BDF519B7FDC}" srcOrd="0" destOrd="0" presId="urn:microsoft.com/office/officeart/2008/layout/VerticalCurvedList"/>
    <dgm:cxn modelId="{C5E111E0-74A5-40EA-8254-9A4244064498}" type="presParOf" srcId="{734EB452-DC14-4E1F-AF50-1EC1B0BD6215}" destId="{2A8A243B-448B-4DB8-94D7-CAF904D678B7}" srcOrd="0" destOrd="0" presId="urn:microsoft.com/office/officeart/2008/layout/VerticalCurvedList"/>
    <dgm:cxn modelId="{8DC13FC8-09F5-4327-A45B-6416854943B4}" type="presParOf" srcId="{2A8A243B-448B-4DB8-94D7-CAF904D678B7}" destId="{57958970-44CB-4163-925E-12EA61EC60B4}" srcOrd="0" destOrd="0" presId="urn:microsoft.com/office/officeart/2008/layout/VerticalCurvedList"/>
    <dgm:cxn modelId="{B1C961FD-7448-454B-BF16-0E137303244A}" type="presParOf" srcId="{57958970-44CB-4163-925E-12EA61EC60B4}" destId="{8D1372E9-85B1-4F7E-BF6D-1261E93C28CD}" srcOrd="0" destOrd="0" presId="urn:microsoft.com/office/officeart/2008/layout/VerticalCurvedList"/>
    <dgm:cxn modelId="{72BAB2F5-F141-4A28-8888-0A20A13B6500}" type="presParOf" srcId="{57958970-44CB-4163-925E-12EA61EC60B4}" destId="{AA16FB1C-BC6F-4233-B553-2BDF519B7FDC}" srcOrd="1" destOrd="0" presId="urn:microsoft.com/office/officeart/2008/layout/VerticalCurvedList"/>
    <dgm:cxn modelId="{E7D949C9-D706-498E-BAB5-ABA22B4BEC18}" type="presParOf" srcId="{57958970-44CB-4163-925E-12EA61EC60B4}" destId="{4449F374-2830-4117-BE53-B09161D54C7E}" srcOrd="2" destOrd="0" presId="urn:microsoft.com/office/officeart/2008/layout/VerticalCurvedList"/>
    <dgm:cxn modelId="{7C999D2E-7B71-4171-BF01-66E1B81B319A}" type="presParOf" srcId="{57958970-44CB-4163-925E-12EA61EC60B4}" destId="{ED28EC6A-697D-4DEA-B7FF-91EE1CDE5E88}" srcOrd="3" destOrd="0" presId="urn:microsoft.com/office/officeart/2008/layout/VerticalCurvedList"/>
    <dgm:cxn modelId="{77F6C89E-3974-4345-A46C-68FFAF87B783}" type="presParOf" srcId="{2A8A243B-448B-4DB8-94D7-CAF904D678B7}" destId="{53A3CEEF-36AD-4A47-974C-0F2518A7D234}" srcOrd="1" destOrd="0" presId="urn:microsoft.com/office/officeart/2008/layout/VerticalCurvedList"/>
    <dgm:cxn modelId="{C6B84963-519F-4E93-B031-C2D73B4988B5}" type="presParOf" srcId="{2A8A243B-448B-4DB8-94D7-CAF904D678B7}" destId="{60832D63-440D-474B-9E98-2B30EB965647}" srcOrd="2" destOrd="0" presId="urn:microsoft.com/office/officeart/2008/layout/VerticalCurvedList"/>
    <dgm:cxn modelId="{15DF4A90-7C14-40EA-92EC-3764F420E17B}" type="presParOf" srcId="{60832D63-440D-474B-9E98-2B30EB965647}" destId="{1DF32A1A-9FB0-4F3D-87C0-6ABBD343C969}" srcOrd="0" destOrd="0" presId="urn:microsoft.com/office/officeart/2008/layout/VerticalCurvedList"/>
    <dgm:cxn modelId="{178D7B8A-BD14-4101-9192-90E88928DACD}" type="presParOf" srcId="{2A8A243B-448B-4DB8-94D7-CAF904D678B7}" destId="{A6AFFBF5-18AB-473F-ACB7-C0B2C0D384FD}" srcOrd="3" destOrd="0" presId="urn:microsoft.com/office/officeart/2008/layout/VerticalCurvedList"/>
    <dgm:cxn modelId="{4773C024-1429-4842-9494-A4E61B28E555}" type="presParOf" srcId="{2A8A243B-448B-4DB8-94D7-CAF904D678B7}" destId="{76A8FC53-44C4-4AC2-A9E5-C96026F9A739}" srcOrd="4" destOrd="0" presId="urn:microsoft.com/office/officeart/2008/layout/VerticalCurvedList"/>
    <dgm:cxn modelId="{46E5C194-7F3B-40DA-8D9E-2E9FBCEDE47D}" type="presParOf" srcId="{76A8FC53-44C4-4AC2-A9E5-C96026F9A739}" destId="{CFDEA066-FF05-4BAE-A52E-C4D39EF3AA18}" srcOrd="0" destOrd="0" presId="urn:microsoft.com/office/officeart/2008/layout/VerticalCurvedList"/>
    <dgm:cxn modelId="{3A7354C3-1DBE-41DC-B3A5-302AA7AD8938}" type="presParOf" srcId="{2A8A243B-448B-4DB8-94D7-CAF904D678B7}" destId="{9620DD70-1F95-4DB6-AEEF-16511B5FD4AD}" srcOrd="5" destOrd="0" presId="urn:microsoft.com/office/officeart/2008/layout/VerticalCurvedList"/>
    <dgm:cxn modelId="{27557BCD-B2F0-40B3-8FC9-37D163E44EC5}" type="presParOf" srcId="{2A8A243B-448B-4DB8-94D7-CAF904D678B7}" destId="{B6098D7F-F492-421D-948A-932A3E3EB62B}" srcOrd="6" destOrd="0" presId="urn:microsoft.com/office/officeart/2008/layout/VerticalCurvedList"/>
    <dgm:cxn modelId="{CE904BF8-EDA4-4279-A5E9-E5B8D8FC81AD}" type="presParOf" srcId="{B6098D7F-F492-421D-948A-932A3E3EB62B}" destId="{68AC407C-097D-4F9E-9ADC-02E564D5F73A}" srcOrd="0" destOrd="0" presId="urn:microsoft.com/office/officeart/2008/layout/VerticalCurvedList"/>
    <dgm:cxn modelId="{0886847A-CF89-4267-9BE4-F8EF00629A86}" type="presParOf" srcId="{2A8A243B-448B-4DB8-94D7-CAF904D678B7}" destId="{017403D9-E19D-4614-B1AC-583BC36362D7}" srcOrd="7" destOrd="0" presId="urn:microsoft.com/office/officeart/2008/layout/VerticalCurvedList"/>
    <dgm:cxn modelId="{75B2E820-B6CB-4B75-8758-53BD60C3891C}" type="presParOf" srcId="{2A8A243B-448B-4DB8-94D7-CAF904D678B7}" destId="{B9E1FB55-84CD-4C50-A893-B7F9D30D38A0}" srcOrd="8" destOrd="0" presId="urn:microsoft.com/office/officeart/2008/layout/VerticalCurvedList"/>
    <dgm:cxn modelId="{6A764BD7-C8FC-4587-BBD7-9934AB7C99D6}" type="presParOf" srcId="{B9E1FB55-84CD-4C50-A893-B7F9D30D38A0}" destId="{EDC42C5F-EFE2-426D-9248-2CE5D1CD8C69}" srcOrd="0" destOrd="0" presId="urn:microsoft.com/office/officeart/2008/layout/VerticalCurvedList"/>
    <dgm:cxn modelId="{8888F1E6-812E-4224-BA58-7873EB6606F2}" type="presParOf" srcId="{2A8A243B-448B-4DB8-94D7-CAF904D678B7}" destId="{651EC0D7-B997-4A33-8ACA-E18ECA446DFD}" srcOrd="9" destOrd="0" presId="urn:microsoft.com/office/officeart/2008/layout/VerticalCurvedList"/>
    <dgm:cxn modelId="{986DB1C5-89D5-404C-99B3-E14B37F33A18}" type="presParOf" srcId="{2A8A243B-448B-4DB8-94D7-CAF904D678B7}" destId="{362FF089-6C9E-4141-B5BC-AF337D44410A}" srcOrd="10" destOrd="0" presId="urn:microsoft.com/office/officeart/2008/layout/VerticalCurvedList"/>
    <dgm:cxn modelId="{F2AE4AAC-16BA-4D27-954B-91D5D7D0DEBF}" type="presParOf" srcId="{362FF089-6C9E-4141-B5BC-AF337D44410A}" destId="{DDBC71F2-CD8F-4DC8-B57F-578839629528}" srcOrd="0" destOrd="0" presId="urn:microsoft.com/office/officeart/2008/layout/VerticalCurvedList"/>
    <dgm:cxn modelId="{A84A0A99-B3EA-4383-8B9A-91DD45B012B3}" type="presParOf" srcId="{2A8A243B-448B-4DB8-94D7-CAF904D678B7}" destId="{97EFE64B-6C05-4B51-A026-405EB8AB4979}" srcOrd="11" destOrd="0" presId="urn:microsoft.com/office/officeart/2008/layout/VerticalCurvedList"/>
    <dgm:cxn modelId="{E4A809A4-1CA4-4281-BC89-5FD305BCFD4D}" type="presParOf" srcId="{2A8A243B-448B-4DB8-94D7-CAF904D678B7}" destId="{D286F51C-FCD0-4F3F-B1AF-5130B85343B4}" srcOrd="12" destOrd="0" presId="urn:microsoft.com/office/officeart/2008/layout/VerticalCurvedList"/>
    <dgm:cxn modelId="{BD8C561E-0124-4106-85FB-40815F1DB82F}" type="presParOf" srcId="{D286F51C-FCD0-4F3F-B1AF-5130B85343B4}" destId="{32A8F333-840D-4AEE-AFF6-8B93D821DE8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96D38-B4DF-44A0-AA67-51EDC8A6878B}">
      <dsp:nvSpPr>
        <dsp:cNvPr id="0" name=""/>
        <dsp:cNvSpPr/>
      </dsp:nvSpPr>
      <dsp:spPr>
        <a:xfrm>
          <a:off x="0" y="0"/>
          <a:ext cx="4135877" cy="550489"/>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3 States of Alarm</a:t>
          </a:r>
          <a:endParaRPr lang="en-US" sz="1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0" y="0"/>
        <a:ext cx="4135877" cy="550489"/>
      </dsp:txXfrm>
    </dsp:sp>
    <dsp:sp modelId="{2A9E3F8B-4F69-4A0C-900D-5047B83D037A}">
      <dsp:nvSpPr>
        <dsp:cNvPr id="0" name=""/>
        <dsp:cNvSpPr/>
      </dsp:nvSpPr>
      <dsp:spPr>
        <a:xfrm>
          <a:off x="2019" y="550489"/>
          <a:ext cx="1377279" cy="1156027"/>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OK</a:t>
          </a:r>
          <a:endParaRPr lang="en-US" sz="1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2019" y="550489"/>
        <a:ext cx="1377279" cy="1156027"/>
      </dsp:txXfrm>
    </dsp:sp>
    <dsp:sp modelId="{6AC8F695-ABB0-40EB-837D-943826DDCE81}">
      <dsp:nvSpPr>
        <dsp:cNvPr id="0" name=""/>
        <dsp:cNvSpPr/>
      </dsp:nvSpPr>
      <dsp:spPr>
        <a:xfrm>
          <a:off x="1379298" y="550489"/>
          <a:ext cx="1377279" cy="1156027"/>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ALARM</a:t>
          </a:r>
          <a:endParaRPr lang="en-US" sz="1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1379298" y="550489"/>
        <a:ext cx="1377279" cy="1156027"/>
      </dsp:txXfrm>
    </dsp:sp>
    <dsp:sp modelId="{F503D8BC-7A85-4B3D-B90C-ECB930B24617}">
      <dsp:nvSpPr>
        <dsp:cNvPr id="0" name=""/>
        <dsp:cNvSpPr/>
      </dsp:nvSpPr>
      <dsp:spPr>
        <a:xfrm>
          <a:off x="2756578" y="550489"/>
          <a:ext cx="1377279" cy="1156027"/>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2756578" y="550489"/>
        <a:ext cx="1377279" cy="1156027"/>
      </dsp:txXfrm>
    </dsp:sp>
    <dsp:sp modelId="{79E81DB1-9EE5-4F1A-87D4-4201AC27784E}">
      <dsp:nvSpPr>
        <dsp:cNvPr id="0" name=""/>
        <dsp:cNvSpPr/>
      </dsp:nvSpPr>
      <dsp:spPr>
        <a:xfrm>
          <a:off x="0" y="1706517"/>
          <a:ext cx="4135877" cy="128447"/>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dsp:spPr>
      <dsp:style>
        <a:lnRef idx="1">
          <a:schemeClr val="accent4"/>
        </a:lnRef>
        <a:fillRef idx="2">
          <a:schemeClr val="accent4"/>
        </a:fillRef>
        <a:effectRef idx="1">
          <a:schemeClr val="accent4"/>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pPr/>
              <a:t>10/20/2015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pPr/>
              <a:t>‹#›</a:t>
            </a:fld>
            <a:endParaRPr lang="en-US" dirty="0"/>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pPr/>
              <a:t>10/20/2015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pPr/>
              <a:t>‹#›</a:t>
            </a:fld>
            <a:endParaRPr lang="en-US" dirty="0"/>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seconds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dirty="0" smtClean="0"/>
              <a:t>Click icon to add picture</a:t>
            </a:r>
            <a:endParaRPr lang="en-US" dirty="0"/>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61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207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48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16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09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119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318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199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469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63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405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seconds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413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Tree>
    <p:extLst>
      <p:ext uri="{BB962C8B-B14F-4D97-AF65-F5344CB8AC3E}">
        <p14:creationId xmlns:p14="http://schemas.microsoft.com/office/powerpoint/2010/main" val="76388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12028803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397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580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dirty="0" smtClean="0"/>
              <a:t>Click icon to add picture</a:t>
            </a:r>
            <a:endParaRPr lang="en-US" dirty="0"/>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8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quarter" idx="10"/>
          </p:nvPr>
        </p:nvSpPr>
        <p:spPr>
          <a:xfrm>
            <a:off x="8701088" y="4795838"/>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jpe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6593393" y="4793820"/>
            <a:ext cx="2570063" cy="276999"/>
          </a:xfrm>
          <a:prstGeom prst="rect">
            <a:avLst/>
          </a:prstGeom>
        </p:spPr>
        <p:txBody>
          <a:bodyPr wrap="none">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6593393" y="4793820"/>
            <a:ext cx="2570063" cy="276999"/>
          </a:xfrm>
          <a:prstGeom prst="rect">
            <a:avLst/>
          </a:prstGeom>
        </p:spPr>
        <p:txBody>
          <a:bodyPr wrap="none">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133094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p15:clr>
            <a:srgbClr val="F26B43"/>
          </p15:clr>
        </p15:guide>
        <p15:guide id="2"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nsole.aws.amazon.com/sns/" TargetMode="Externa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9.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hyperlink" Target="https://console.aws.amazon.com/cloudwatch/" TargetMode="Externa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console.aws.amazon.com/iam/" TargetMode="Externa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9.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hyperlink" Target="https://s3.amazonaws.com/aws-cloudwatch/downloads/" TargetMode="External"/><Relationship Id="rId2" Type="http://schemas.openxmlformats.org/officeDocument/2006/relationships/hyperlink" Target="https://console.aws.amazon.com/opsworks/"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hyperlink" Target="https://console.aws.amazon.com/opsworks/" TargetMode="Externa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hyperlink" Target="https://console.aws.amazon.com/opsworks/" TargetMode="Externa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jpe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hyperlink" Target="https://console.aws.amazon.com/cloudwatch/" TargetMode="Externa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hyperlink" Target="https://console.aws.amazon.com/cloudwatch/" TargetMode="Externa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hyperlink" Target="https://console.aws.amazon.com/cloudwatch/" TargetMode="Externa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hyperlink" Target="https://console.aws.amazon.com/cloudwatch/" TargetMode="Externa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19.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9.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9.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5.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s://console.aws.amazon.com/ec2/" TargetMode="Externa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hyperlink" Target="https://console.aws.amazon.com/rds/" TargetMode="Externa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nsole.aws.amazon.com/sns/" TargetMode="Externa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onsole.aws.amazon.com/sns/" TargetMode="External"/><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console.aws.amazon.com/sns/" TargetMode="External"/><Relationship Id="rId2" Type="http://schemas.openxmlformats.org/officeDocument/2006/relationships/image" Target="../media/image27.png"/><Relationship Id="rId1" Type="http://schemas.openxmlformats.org/officeDocument/2006/relationships/slideLayout" Target="../slideLayouts/slideLayout1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 - 5 </a:t>
            </a:r>
            <a:r>
              <a:rPr lang="en-US" b="1" dirty="0"/>
              <a:t/>
            </a:r>
            <a:br>
              <a:rPr lang="en-US" b="1" dirty="0"/>
            </a:br>
            <a:r>
              <a:rPr lang="en-US" b="1" dirty="0"/>
              <a:t>Monitoring and Metrics</a:t>
            </a:r>
          </a:p>
        </p:txBody>
      </p:sp>
      <p:sp>
        <p:nvSpPr>
          <p:cNvPr id="4" name="Rectangle 3"/>
          <p:cNvSpPr/>
          <p:nvPr/>
        </p:nvSpPr>
        <p:spPr>
          <a:xfrm>
            <a:off x="6593393" y="4793820"/>
            <a:ext cx="2570063" cy="276999"/>
          </a:xfrm>
          <a:prstGeom prst="rect">
            <a:avLst/>
          </a:prstGeom>
        </p:spPr>
        <p:txBody>
          <a:bodyPr wrap="none">
            <a:spAutoFit/>
          </a:bodyPr>
          <a:lstStyle/>
          <a:p>
            <a:r>
              <a:rPr lang="en-US" sz="1200" dirty="0" smtClean="0">
                <a:solidFill>
                  <a:prstClr val="white"/>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596" y="751009"/>
            <a:ext cx="2748808" cy="2748808"/>
          </a:xfrm>
          <a:prstGeom prst="rect">
            <a:avLst/>
          </a:prstGeom>
        </p:spPr>
      </p:pic>
    </p:spTree>
    <p:extLst>
      <p:ext uri="{BB962C8B-B14F-4D97-AF65-F5344CB8AC3E}">
        <p14:creationId xmlns:p14="http://schemas.microsoft.com/office/powerpoint/2010/main" val="360458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Management Console (Contd.)</a:t>
            </a:r>
          </a:p>
        </p:txBody>
      </p:sp>
      <p:sp>
        <p:nvSpPr>
          <p:cNvPr id="6" name="Content Placeholder 2"/>
          <p:cNvSpPr>
            <a:spLocks noGrp="1"/>
          </p:cNvSpPr>
          <p:nvPr>
            <p:ph idx="1"/>
          </p:nvPr>
        </p:nvSpPr>
        <p:spPr>
          <a:xfrm>
            <a:off x="457200" y="868136"/>
            <a:ext cx="8258784" cy="3927702"/>
          </a:xfrm>
        </p:spPr>
        <p:txBody>
          <a:bodyPr/>
          <a:lstStyle/>
          <a:p>
            <a:pPr marL="0" indent="0" algn="l">
              <a:buNone/>
            </a:pPr>
            <a:r>
              <a:rPr lang="en-US" dirty="0">
                <a:solidFill>
                  <a:srgbClr val="0070C0"/>
                </a:solidFill>
              </a:rPr>
              <a:t>Publish to an Amazon Simple Notification Service topic</a:t>
            </a:r>
          </a:p>
          <a:p>
            <a:pPr marL="0" lvl="0" indent="0">
              <a:buNone/>
            </a:pPr>
            <a:r>
              <a:rPr lang="en-US" dirty="0" smtClean="0">
                <a:solidFill>
                  <a:srgbClr val="262626"/>
                </a:solidFill>
                <a:latin typeface="Arial" charset="0"/>
                <a:cs typeface="Arial" charset="0"/>
              </a:rPr>
              <a:t>Open </a:t>
            </a:r>
            <a:r>
              <a:rPr lang="en-US" dirty="0">
                <a:solidFill>
                  <a:srgbClr val="262626"/>
                </a:solidFill>
                <a:latin typeface="Arial" charset="0"/>
                <a:cs typeface="Arial" charset="0"/>
              </a:rPr>
              <a:t>the Amazon SNS console at </a:t>
            </a:r>
            <a:r>
              <a:rPr lang="en-US" u="sng" dirty="0">
                <a:solidFill>
                  <a:srgbClr val="262626"/>
                </a:solidFill>
                <a:latin typeface="Arial" charset="0"/>
                <a:cs typeface="Arial" charset="0"/>
                <a:hlinkClick r:id="rId2"/>
              </a:rPr>
              <a:t>https://console.aws.amazon.com/sns/</a:t>
            </a:r>
            <a:endParaRPr lang="en-US" u="sng" dirty="0">
              <a:solidFill>
                <a:srgbClr val="262626"/>
              </a:solidFill>
              <a:latin typeface="Arial" charset="0"/>
              <a:cs typeface="Arial" charset="0"/>
            </a:endParaRPr>
          </a:p>
          <a:p>
            <a:pPr marL="0" indent="0">
              <a:buNone/>
            </a:pPr>
            <a:endParaRPr lang="en-US" dirty="0"/>
          </a:p>
        </p:txBody>
      </p:sp>
      <p:pic>
        <p:nvPicPr>
          <p:cNvPr id="5" name="Picture 2"/>
          <p:cNvPicPr>
            <a:picLocks noChangeAspect="1" noChangeArrowheads="1"/>
          </p:cNvPicPr>
          <p:nvPr/>
        </p:nvPicPr>
        <p:blipFill rotWithShape="1">
          <a:blip r:embed="rId3"/>
          <a:srcRect l="4678" t="56" r="4384" b="3546"/>
          <a:stretch/>
        </p:blipFill>
        <p:spPr bwMode="auto">
          <a:xfrm>
            <a:off x="1079771" y="1838528"/>
            <a:ext cx="1614791" cy="2644403"/>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7" name="Picture 2"/>
          <p:cNvPicPr>
            <a:picLocks noChangeAspect="1" noChangeArrowheads="1"/>
          </p:cNvPicPr>
          <p:nvPr/>
        </p:nvPicPr>
        <p:blipFill rotWithShape="1">
          <a:blip r:embed="rId4"/>
          <a:srcRect l="1563" t="1623" r="1660" b="3322"/>
          <a:stretch/>
        </p:blipFill>
        <p:spPr bwMode="auto">
          <a:xfrm>
            <a:off x="3720830" y="1838528"/>
            <a:ext cx="3968885" cy="2850204"/>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3" name="Rectangle 2"/>
          <p:cNvSpPr/>
          <p:nvPr/>
        </p:nvSpPr>
        <p:spPr>
          <a:xfrm>
            <a:off x="6809360" y="4492659"/>
            <a:ext cx="807397" cy="14748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50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 Line Tools</a:t>
            </a:r>
          </a:p>
        </p:txBody>
      </p:sp>
      <p:sp>
        <p:nvSpPr>
          <p:cNvPr id="6" name="Content Placeholder 2"/>
          <p:cNvSpPr>
            <a:spLocks noGrp="1"/>
          </p:cNvSpPr>
          <p:nvPr>
            <p:ph idx="1"/>
          </p:nvPr>
        </p:nvSpPr>
        <p:spPr>
          <a:xfrm>
            <a:off x="457200" y="868136"/>
            <a:ext cx="8258784" cy="3927702"/>
          </a:xfrm>
        </p:spPr>
        <p:txBody>
          <a:bodyPr/>
          <a:lstStyle/>
          <a:p>
            <a:pPr marL="0" indent="0" algn="l">
              <a:buNone/>
            </a:pPr>
            <a:r>
              <a:rPr lang="en-US" dirty="0" smtClean="0">
                <a:solidFill>
                  <a:srgbClr val="262626"/>
                </a:solidFill>
              </a:rPr>
              <a:t>Create </a:t>
            </a:r>
            <a:r>
              <a:rPr lang="en-US" dirty="0">
                <a:solidFill>
                  <a:srgbClr val="262626"/>
                </a:solidFill>
              </a:rPr>
              <a:t>the topic using the create-topic command. You receive a topic resource name as a return </a:t>
            </a:r>
            <a:r>
              <a:rPr lang="en-US" dirty="0" smtClean="0">
                <a:solidFill>
                  <a:srgbClr val="262626"/>
                </a:solidFill>
              </a:rPr>
              <a:t>value</a:t>
            </a:r>
          </a:p>
          <a:p>
            <a:pPr marL="0" indent="0" algn="l">
              <a:buNone/>
            </a:pPr>
            <a:endParaRPr lang="en-US" dirty="0" smtClean="0">
              <a:solidFill>
                <a:srgbClr val="262626"/>
              </a:solidFill>
            </a:endParaRPr>
          </a:p>
          <a:p>
            <a:pPr marL="0" indent="0" algn="l">
              <a:buNone/>
            </a:pPr>
            <a:r>
              <a:rPr lang="en-US" dirty="0" smtClean="0">
                <a:solidFill>
                  <a:srgbClr val="262626"/>
                </a:solidFill>
              </a:rPr>
              <a:t>Amazon </a:t>
            </a:r>
            <a:r>
              <a:rPr lang="en-US" dirty="0">
                <a:solidFill>
                  <a:srgbClr val="262626"/>
                </a:solidFill>
              </a:rPr>
              <a:t>Simple Notification Service returns the following Topic </a:t>
            </a:r>
            <a:r>
              <a:rPr lang="en-US" dirty="0" smtClean="0">
                <a:solidFill>
                  <a:srgbClr val="262626"/>
                </a:solidFill>
              </a:rPr>
              <a:t>ARN</a:t>
            </a:r>
          </a:p>
          <a:p>
            <a:pPr algn="l"/>
            <a:endParaRPr lang="en-US" dirty="0">
              <a:solidFill>
                <a:srgbClr val="262626"/>
              </a:solidFill>
            </a:endParaRPr>
          </a:p>
          <a:p>
            <a:pPr marL="0" indent="0" algn="l">
              <a:buNone/>
            </a:pPr>
            <a:endParaRPr lang="en-US" dirty="0" smtClean="0">
              <a:solidFill>
                <a:srgbClr val="262626"/>
              </a:solidFill>
            </a:endParaRPr>
          </a:p>
          <a:p>
            <a:pPr marL="0" indent="0" algn="l">
              <a:buNone/>
            </a:pPr>
            <a:r>
              <a:rPr lang="en-US" dirty="0" smtClean="0">
                <a:solidFill>
                  <a:srgbClr val="262626"/>
                </a:solidFill>
              </a:rPr>
              <a:t>Subscribe </a:t>
            </a:r>
            <a:r>
              <a:rPr lang="en-US" dirty="0">
                <a:solidFill>
                  <a:srgbClr val="262626"/>
                </a:solidFill>
              </a:rPr>
              <a:t>your email address to the topic using the subscribe command. You will receive a confirmation email message if the subscription request succeeds</a:t>
            </a:r>
          </a:p>
          <a:p>
            <a:pPr algn="l"/>
            <a:endParaRPr lang="en-US" dirty="0">
              <a:solidFill>
                <a:srgbClr val="262626"/>
              </a:solidFill>
              <a:latin typeface="Arial" charset="0"/>
              <a:cs typeface="Arial" charset="0"/>
            </a:endParaRPr>
          </a:p>
          <a:p>
            <a:pPr algn="l"/>
            <a:endParaRPr lang="en-US" dirty="0">
              <a:solidFill>
                <a:srgbClr val="262626"/>
              </a:solidFill>
              <a:latin typeface="Arial" charset="0"/>
              <a:cs typeface="Arial" charset="0"/>
            </a:endParaRPr>
          </a:p>
          <a:p>
            <a:endParaRPr lang="en-US" dirty="0"/>
          </a:p>
        </p:txBody>
      </p:sp>
      <p:pic>
        <p:nvPicPr>
          <p:cNvPr id="8" name="Picture 2"/>
          <p:cNvPicPr>
            <a:picLocks noChangeAspect="1" noChangeArrowheads="1"/>
          </p:cNvPicPr>
          <p:nvPr/>
        </p:nvPicPr>
        <p:blipFill>
          <a:blip r:embed="rId2"/>
          <a:srcRect/>
          <a:stretch>
            <a:fillRect/>
          </a:stretch>
        </p:blipFill>
        <p:spPr bwMode="auto">
          <a:xfrm>
            <a:off x="477296" y="1258007"/>
            <a:ext cx="3485272" cy="236284"/>
          </a:xfrm>
          <a:prstGeom prst="rect">
            <a:avLst/>
          </a:prstGeom>
          <a:noFill/>
          <a:ln w="9525">
            <a:noFill/>
            <a:miter lim="800000"/>
            <a:headEnd/>
            <a:tailEnd/>
          </a:ln>
        </p:spPr>
      </p:pic>
      <p:pic>
        <p:nvPicPr>
          <p:cNvPr id="9" name="Picture 3"/>
          <p:cNvPicPr>
            <a:picLocks noChangeAspect="1" noChangeArrowheads="1"/>
          </p:cNvPicPr>
          <p:nvPr/>
        </p:nvPicPr>
        <p:blipFill>
          <a:blip r:embed="rId3"/>
          <a:srcRect/>
          <a:stretch>
            <a:fillRect/>
          </a:stretch>
        </p:blipFill>
        <p:spPr bwMode="auto">
          <a:xfrm>
            <a:off x="477296" y="1884162"/>
            <a:ext cx="4845118" cy="497274"/>
          </a:xfrm>
          <a:prstGeom prst="rect">
            <a:avLst/>
          </a:prstGeom>
          <a:noFill/>
          <a:ln w="9525">
            <a:noFill/>
            <a:miter lim="800000"/>
            <a:headEnd/>
            <a:tailEnd/>
          </a:ln>
        </p:spPr>
      </p:pic>
      <p:pic>
        <p:nvPicPr>
          <p:cNvPr id="10" name="Picture 4"/>
          <p:cNvPicPr>
            <a:picLocks noChangeAspect="1" noChangeArrowheads="1"/>
          </p:cNvPicPr>
          <p:nvPr/>
        </p:nvPicPr>
        <p:blipFill>
          <a:blip r:embed="rId4"/>
          <a:srcRect/>
          <a:stretch>
            <a:fillRect/>
          </a:stretch>
        </p:blipFill>
        <p:spPr bwMode="auto">
          <a:xfrm>
            <a:off x="477296" y="3132350"/>
            <a:ext cx="8102500" cy="265112"/>
          </a:xfrm>
          <a:prstGeom prst="rect">
            <a:avLst/>
          </a:prstGeom>
          <a:noFill/>
          <a:ln w="9525">
            <a:noFill/>
            <a:miter lim="800000"/>
            <a:headEnd/>
            <a:tailEnd/>
          </a:ln>
        </p:spPr>
      </p:pic>
    </p:spTree>
    <p:extLst>
      <p:ext uri="{BB962C8B-B14F-4D97-AF65-F5344CB8AC3E}">
        <p14:creationId xmlns:p14="http://schemas.microsoft.com/office/powerpoint/2010/main" val="924243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 Line Tools (Contd.)</a:t>
            </a:r>
          </a:p>
        </p:txBody>
      </p:sp>
      <p:sp>
        <p:nvSpPr>
          <p:cNvPr id="6" name="Content Placeholder 2"/>
          <p:cNvSpPr>
            <a:spLocks noGrp="1"/>
          </p:cNvSpPr>
          <p:nvPr>
            <p:ph idx="1"/>
          </p:nvPr>
        </p:nvSpPr>
        <p:spPr>
          <a:xfrm>
            <a:off x="457200" y="868136"/>
            <a:ext cx="8258784" cy="3927702"/>
          </a:xfrm>
        </p:spPr>
        <p:txBody>
          <a:bodyPr/>
          <a:lstStyle/>
          <a:p>
            <a:pPr marL="0" indent="0" algn="l">
              <a:buNone/>
            </a:pPr>
            <a:r>
              <a:rPr lang="en-US" dirty="0" smtClean="0">
                <a:solidFill>
                  <a:srgbClr val="262626"/>
                </a:solidFill>
              </a:rPr>
              <a:t>Amazon </a:t>
            </a:r>
            <a:r>
              <a:rPr lang="en-US" dirty="0">
                <a:solidFill>
                  <a:srgbClr val="262626"/>
                </a:solidFill>
              </a:rPr>
              <a:t>Simple Notification Service returns the </a:t>
            </a:r>
            <a:r>
              <a:rPr lang="en-US" dirty="0" smtClean="0">
                <a:solidFill>
                  <a:srgbClr val="262626"/>
                </a:solidFill>
              </a:rPr>
              <a:t>following</a:t>
            </a:r>
            <a:endParaRPr lang="en-US" dirty="0">
              <a:solidFill>
                <a:srgbClr val="262626"/>
              </a:solidFill>
            </a:endParaRPr>
          </a:p>
          <a:p>
            <a:pPr marL="0" indent="0" algn="l">
              <a:buNone/>
            </a:pPr>
            <a:endParaRPr lang="en-US" dirty="0" smtClean="0">
              <a:solidFill>
                <a:srgbClr val="262626"/>
              </a:solidFill>
            </a:endParaRPr>
          </a:p>
          <a:p>
            <a:pPr marL="0" indent="0" algn="l">
              <a:buNone/>
            </a:pPr>
            <a:endParaRPr lang="en-US" dirty="0" smtClean="0">
              <a:solidFill>
                <a:srgbClr val="262626"/>
              </a:solidFill>
            </a:endParaRPr>
          </a:p>
          <a:p>
            <a:pPr marL="0" indent="0" algn="l">
              <a:buNone/>
            </a:pPr>
            <a:r>
              <a:rPr lang="en-US" dirty="0" smtClean="0">
                <a:solidFill>
                  <a:srgbClr val="262626"/>
                </a:solidFill>
              </a:rPr>
              <a:t>Confirm </a:t>
            </a:r>
            <a:r>
              <a:rPr lang="en-US" dirty="0">
                <a:solidFill>
                  <a:srgbClr val="262626"/>
                </a:solidFill>
              </a:rPr>
              <a:t>if you intend to receive email from Amazon Simple Notification Service by clicking the confirmation link of the message which you </a:t>
            </a:r>
            <a:r>
              <a:rPr lang="en-US" dirty="0" smtClean="0">
                <a:solidFill>
                  <a:srgbClr val="262626"/>
                </a:solidFill>
              </a:rPr>
              <a:t>receive </a:t>
            </a:r>
            <a:r>
              <a:rPr lang="en-US" dirty="0">
                <a:solidFill>
                  <a:srgbClr val="262626"/>
                </a:solidFill>
              </a:rPr>
              <a:t>to complete the subscription </a:t>
            </a:r>
            <a:r>
              <a:rPr lang="en-US" dirty="0" smtClean="0">
                <a:solidFill>
                  <a:srgbClr val="262626"/>
                </a:solidFill>
              </a:rPr>
              <a:t>process</a:t>
            </a:r>
          </a:p>
          <a:p>
            <a:pPr marL="0" indent="0" algn="l">
              <a:buNone/>
            </a:pPr>
            <a:r>
              <a:rPr lang="en-US" dirty="0" smtClean="0">
                <a:solidFill>
                  <a:srgbClr val="262626"/>
                </a:solidFill>
              </a:rPr>
              <a:t>Check the subscription using the list-subscriptions-by-topic command in CLI</a:t>
            </a:r>
          </a:p>
          <a:p>
            <a:pPr algn="l"/>
            <a:endParaRPr lang="en-US" dirty="0">
              <a:solidFill>
                <a:srgbClr val="262626"/>
              </a:solidFill>
              <a:latin typeface="Arial" charset="0"/>
              <a:cs typeface="Arial" charset="0"/>
            </a:endParaRPr>
          </a:p>
          <a:p>
            <a:endParaRPr lang="en-US" dirty="0"/>
          </a:p>
        </p:txBody>
      </p:sp>
      <p:pic>
        <p:nvPicPr>
          <p:cNvPr id="7" name="Picture 2"/>
          <p:cNvPicPr>
            <a:picLocks noChangeAspect="1" noChangeArrowheads="1"/>
          </p:cNvPicPr>
          <p:nvPr/>
        </p:nvPicPr>
        <p:blipFill>
          <a:blip r:embed="rId2"/>
          <a:srcRect/>
          <a:stretch>
            <a:fillRect/>
          </a:stretch>
        </p:blipFill>
        <p:spPr bwMode="auto">
          <a:xfrm>
            <a:off x="477296" y="1258007"/>
            <a:ext cx="3326927" cy="437715"/>
          </a:xfrm>
          <a:prstGeom prst="rect">
            <a:avLst/>
          </a:prstGeom>
          <a:noFill/>
          <a:ln w="9525">
            <a:noFill/>
            <a:miter lim="800000"/>
            <a:headEnd/>
            <a:tailEnd/>
          </a:ln>
        </p:spPr>
      </p:pic>
      <p:pic>
        <p:nvPicPr>
          <p:cNvPr id="11" name="Picture 3"/>
          <p:cNvPicPr>
            <a:picLocks noChangeAspect="1" noChangeArrowheads="1"/>
          </p:cNvPicPr>
          <p:nvPr/>
        </p:nvPicPr>
        <p:blipFill>
          <a:blip r:embed="rId3"/>
          <a:srcRect/>
          <a:stretch>
            <a:fillRect/>
          </a:stretch>
        </p:blipFill>
        <p:spPr bwMode="auto">
          <a:xfrm>
            <a:off x="477297" y="2767148"/>
            <a:ext cx="8083044" cy="248426"/>
          </a:xfrm>
          <a:prstGeom prst="rect">
            <a:avLst/>
          </a:prstGeom>
          <a:noFill/>
          <a:ln w="9525">
            <a:noFill/>
            <a:miter lim="800000"/>
            <a:headEnd/>
            <a:tailEnd/>
          </a:ln>
        </p:spPr>
      </p:pic>
    </p:spTree>
    <p:extLst>
      <p:ext uri="{BB962C8B-B14F-4D97-AF65-F5344CB8AC3E}">
        <p14:creationId xmlns:p14="http://schemas.microsoft.com/office/powerpoint/2010/main" val="2331135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 Line Tools (Contd.)</a:t>
            </a:r>
          </a:p>
        </p:txBody>
      </p:sp>
      <p:sp>
        <p:nvSpPr>
          <p:cNvPr id="6" name="Content Placeholder 2"/>
          <p:cNvSpPr>
            <a:spLocks noGrp="1"/>
          </p:cNvSpPr>
          <p:nvPr>
            <p:ph idx="1"/>
          </p:nvPr>
        </p:nvSpPr>
        <p:spPr>
          <a:xfrm>
            <a:off x="457200" y="868136"/>
            <a:ext cx="8258784" cy="3927702"/>
          </a:xfrm>
        </p:spPr>
        <p:txBody>
          <a:bodyPr/>
          <a:lstStyle/>
          <a:p>
            <a:pPr marL="0" indent="0" algn="l">
              <a:buNone/>
            </a:pPr>
            <a:r>
              <a:rPr lang="en-US" dirty="0" smtClean="0">
                <a:solidFill>
                  <a:srgbClr val="262626"/>
                </a:solidFill>
              </a:rPr>
              <a:t>Amazon </a:t>
            </a:r>
            <a:r>
              <a:rPr lang="en-US" dirty="0">
                <a:solidFill>
                  <a:srgbClr val="262626"/>
                </a:solidFill>
              </a:rPr>
              <a:t>Simple Notification Service returns the </a:t>
            </a:r>
            <a:r>
              <a:rPr lang="en-US" dirty="0" smtClean="0">
                <a:solidFill>
                  <a:srgbClr val="262626"/>
                </a:solidFill>
              </a:rPr>
              <a:t>following</a:t>
            </a:r>
          </a:p>
          <a:p>
            <a:pPr marL="0" indent="0" algn="l">
              <a:buNone/>
            </a:pPr>
            <a:endParaRPr lang="en-US" dirty="0">
              <a:solidFill>
                <a:srgbClr val="262626"/>
              </a:solidFill>
            </a:endParaRPr>
          </a:p>
          <a:p>
            <a:pPr marL="0" indent="0" algn="l">
              <a:buNone/>
            </a:pPr>
            <a:endParaRPr lang="en-US" dirty="0" smtClean="0">
              <a:solidFill>
                <a:srgbClr val="262626"/>
              </a:solidFill>
            </a:endParaRPr>
          </a:p>
          <a:p>
            <a:pPr marL="0" indent="0" algn="l">
              <a:buNone/>
            </a:pPr>
            <a:endParaRPr lang="en-US" dirty="0">
              <a:solidFill>
                <a:srgbClr val="262626"/>
              </a:solidFill>
            </a:endParaRPr>
          </a:p>
          <a:p>
            <a:pPr marL="0" indent="0" algn="l">
              <a:buNone/>
            </a:pPr>
            <a:endParaRPr lang="en-US" dirty="0">
              <a:solidFill>
                <a:srgbClr val="262626"/>
              </a:solidFill>
            </a:endParaRPr>
          </a:p>
          <a:p>
            <a:pPr marL="0" indent="0" algn="l">
              <a:buNone/>
            </a:pPr>
            <a:endParaRPr lang="en-US" dirty="0" smtClean="0">
              <a:solidFill>
                <a:srgbClr val="262626"/>
              </a:solidFill>
            </a:endParaRPr>
          </a:p>
          <a:p>
            <a:pPr marL="0" indent="0" algn="l">
              <a:buNone/>
            </a:pPr>
            <a:endParaRPr lang="en-US" dirty="0" smtClean="0">
              <a:solidFill>
                <a:srgbClr val="262626"/>
              </a:solidFill>
            </a:endParaRPr>
          </a:p>
          <a:p>
            <a:pPr marL="0" indent="0" algn="l">
              <a:buNone/>
            </a:pPr>
            <a:r>
              <a:rPr lang="en-US" dirty="0">
                <a:solidFill>
                  <a:srgbClr val="262626"/>
                </a:solidFill>
              </a:rPr>
              <a:t>Publish a message directly to the topic using the publish command to ensure that the topic is properly configured</a:t>
            </a:r>
          </a:p>
          <a:p>
            <a:pPr algn="l"/>
            <a:endParaRPr lang="en-US" dirty="0">
              <a:solidFill>
                <a:srgbClr val="262626"/>
              </a:solidFill>
              <a:latin typeface="Arial" charset="0"/>
              <a:cs typeface="Arial" charset="0"/>
            </a:endParaRPr>
          </a:p>
          <a:p>
            <a:endParaRPr lang="en-US" dirty="0"/>
          </a:p>
        </p:txBody>
      </p:sp>
      <p:pic>
        <p:nvPicPr>
          <p:cNvPr id="7" name="Picture 2"/>
          <p:cNvPicPr>
            <a:picLocks noChangeAspect="1" noChangeArrowheads="1"/>
          </p:cNvPicPr>
          <p:nvPr/>
        </p:nvPicPr>
        <p:blipFill>
          <a:blip r:embed="rId2"/>
          <a:srcRect/>
          <a:stretch>
            <a:fillRect/>
          </a:stretch>
        </p:blipFill>
        <p:spPr bwMode="auto">
          <a:xfrm>
            <a:off x="477296" y="1258007"/>
            <a:ext cx="3326927" cy="437715"/>
          </a:xfrm>
          <a:prstGeom prst="rect">
            <a:avLst/>
          </a:prstGeom>
          <a:noFill/>
          <a:ln w="9525">
            <a:noFill/>
            <a:miter lim="800000"/>
            <a:headEnd/>
            <a:tailEnd/>
          </a:ln>
        </p:spPr>
      </p:pic>
      <p:pic>
        <p:nvPicPr>
          <p:cNvPr id="8" name="Picture 2"/>
          <p:cNvPicPr>
            <a:picLocks noChangeAspect="1" noChangeArrowheads="1"/>
          </p:cNvPicPr>
          <p:nvPr/>
        </p:nvPicPr>
        <p:blipFill>
          <a:blip r:embed="rId3"/>
          <a:srcRect/>
          <a:stretch>
            <a:fillRect/>
          </a:stretch>
        </p:blipFill>
        <p:spPr bwMode="auto">
          <a:xfrm>
            <a:off x="477296" y="1258007"/>
            <a:ext cx="6129472" cy="1593299"/>
          </a:xfrm>
          <a:prstGeom prst="rect">
            <a:avLst/>
          </a:prstGeom>
          <a:noFill/>
          <a:ln w="9525">
            <a:noFill/>
            <a:miter lim="800000"/>
            <a:headEnd/>
            <a:tailEnd/>
          </a:ln>
        </p:spPr>
      </p:pic>
      <p:pic>
        <p:nvPicPr>
          <p:cNvPr id="9" name="Picture 3"/>
          <p:cNvPicPr>
            <a:picLocks noChangeAspect="1" noChangeArrowheads="1"/>
          </p:cNvPicPr>
          <p:nvPr/>
        </p:nvPicPr>
        <p:blipFill>
          <a:blip r:embed="rId4"/>
          <a:srcRect/>
          <a:stretch>
            <a:fillRect/>
          </a:stretch>
        </p:blipFill>
        <p:spPr bwMode="auto">
          <a:xfrm>
            <a:off x="477296" y="3466808"/>
            <a:ext cx="6129472" cy="239429"/>
          </a:xfrm>
          <a:prstGeom prst="rect">
            <a:avLst/>
          </a:prstGeom>
          <a:noFill/>
          <a:ln w="9525">
            <a:noFill/>
            <a:miter lim="800000"/>
            <a:headEnd/>
            <a:tailEnd/>
          </a:ln>
        </p:spPr>
      </p:pic>
      <p:pic>
        <p:nvPicPr>
          <p:cNvPr id="10" name="Picture 4"/>
          <p:cNvPicPr>
            <a:picLocks noChangeAspect="1" noChangeArrowheads="1"/>
          </p:cNvPicPr>
          <p:nvPr/>
        </p:nvPicPr>
        <p:blipFill>
          <a:blip r:embed="rId5"/>
          <a:srcRect/>
          <a:stretch>
            <a:fillRect/>
          </a:stretch>
        </p:blipFill>
        <p:spPr bwMode="auto">
          <a:xfrm>
            <a:off x="477297" y="3826323"/>
            <a:ext cx="3511044" cy="395481"/>
          </a:xfrm>
          <a:prstGeom prst="rect">
            <a:avLst/>
          </a:prstGeom>
          <a:noFill/>
          <a:ln w="9525">
            <a:noFill/>
            <a:miter lim="800000"/>
            <a:headEnd/>
            <a:tailEnd/>
          </a:ln>
        </p:spPr>
      </p:pic>
    </p:spTree>
    <p:extLst>
      <p:ext uri="{BB962C8B-B14F-4D97-AF65-F5344CB8AC3E}">
        <p14:creationId xmlns:p14="http://schemas.microsoft.com/office/powerpoint/2010/main" val="4008777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Alarm</a:t>
            </a:r>
          </a:p>
        </p:txBody>
      </p:sp>
      <p:sp>
        <p:nvSpPr>
          <p:cNvPr id="2" name="Content Placeholder 1"/>
          <p:cNvSpPr>
            <a:spLocks noGrp="1"/>
          </p:cNvSpPr>
          <p:nvPr>
            <p:ph sz="half" idx="1"/>
          </p:nvPr>
        </p:nvSpPr>
        <p:spPr>
          <a:xfrm>
            <a:off x="457199" y="838723"/>
            <a:ext cx="8472791" cy="3017520"/>
          </a:xfrm>
        </p:spPr>
        <p:txBody>
          <a:bodyPr>
            <a:normAutofit/>
          </a:bodyPr>
          <a:lstStyle/>
          <a:p>
            <a:pPr marL="0" indent="0" algn="l">
              <a:buNone/>
            </a:pPr>
            <a:r>
              <a:rPr lang="en-US" dirty="0" smtClean="0">
                <a:solidFill>
                  <a:srgbClr val="0070C0"/>
                </a:solidFill>
                <a:latin typeface="Tamoha"/>
                <a:cs typeface="Arial" charset="0"/>
              </a:rPr>
              <a:t>Step 1: </a:t>
            </a:r>
            <a:r>
              <a:rPr lang="en-US" dirty="0" smtClean="0">
                <a:latin typeface="Tamoha"/>
                <a:cs typeface="Arial" charset="0"/>
              </a:rPr>
              <a:t>Open the Amazon CloudWatch console at </a:t>
            </a:r>
            <a:r>
              <a:rPr lang="en-US" u="sng" dirty="0" smtClean="0">
                <a:latin typeface="Tamoha"/>
                <a:cs typeface="Arial" charset="0"/>
                <a:hlinkClick r:id="rId2"/>
              </a:rPr>
              <a:t>https://console.aws.amazon.com/cloudwatch/</a:t>
            </a:r>
            <a:r>
              <a:rPr lang="en-US" u="sng" dirty="0" smtClean="0">
                <a:latin typeface="Tamoha"/>
                <a:cs typeface="Arial" charset="0"/>
              </a:rPr>
              <a:t> </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2: </a:t>
            </a:r>
            <a:r>
              <a:rPr lang="en-US" dirty="0" smtClean="0">
                <a:latin typeface="Tamoha"/>
                <a:cs typeface="Arial" charset="0"/>
              </a:rPr>
              <a:t>Select </a:t>
            </a:r>
            <a:r>
              <a:rPr lang="en-US" dirty="0">
                <a:latin typeface="Tamoha"/>
                <a:cs typeface="Arial" charset="0"/>
              </a:rPr>
              <a:t>your region</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3: </a:t>
            </a:r>
            <a:r>
              <a:rPr lang="en-US" dirty="0" smtClean="0">
                <a:latin typeface="Tamoha"/>
                <a:cs typeface="Arial" charset="0"/>
              </a:rPr>
              <a:t>In </a:t>
            </a:r>
            <a:r>
              <a:rPr lang="en-US" dirty="0">
                <a:latin typeface="Tamoha"/>
                <a:cs typeface="Arial" charset="0"/>
              </a:rPr>
              <a:t>the navigation pane, click Alarms</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4: </a:t>
            </a:r>
            <a:r>
              <a:rPr lang="en-US" dirty="0" smtClean="0">
                <a:latin typeface="Tamoha"/>
                <a:cs typeface="Arial" charset="0"/>
              </a:rPr>
              <a:t>Click</a:t>
            </a:r>
            <a:r>
              <a:rPr lang="en-US" dirty="0">
                <a:latin typeface="Tamoha"/>
                <a:cs typeface="Arial" charset="0"/>
              </a:rPr>
              <a:t> Create Alarm, and then in the CloudWatch Metrics by Category pane, select a metric </a:t>
            </a:r>
            <a:r>
              <a:rPr lang="en-US" dirty="0" smtClean="0">
                <a:latin typeface="Tamoha"/>
                <a:cs typeface="Arial" charset="0"/>
              </a:rPr>
              <a:t>category</a:t>
            </a:r>
            <a:br>
              <a:rPr lang="en-US" dirty="0" smtClean="0">
                <a:latin typeface="Tamoha"/>
                <a:cs typeface="Arial" charset="0"/>
              </a:rPr>
            </a:br>
            <a:r>
              <a:rPr lang="en-US" dirty="0" smtClean="0">
                <a:latin typeface="Tamoha"/>
                <a:cs typeface="Arial" charset="0"/>
              </a:rPr>
              <a:t>For </a:t>
            </a:r>
            <a:r>
              <a:rPr lang="en-US" dirty="0">
                <a:latin typeface="Tamoha"/>
                <a:cs typeface="Arial" charset="0"/>
              </a:rPr>
              <a:t>example, EC2 Metrics</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5: </a:t>
            </a:r>
            <a:r>
              <a:rPr lang="en-US" dirty="0" smtClean="0">
                <a:latin typeface="Tamoha"/>
                <a:cs typeface="Arial" charset="0"/>
              </a:rPr>
              <a:t>Select </a:t>
            </a:r>
            <a:r>
              <a:rPr lang="en-US" dirty="0">
                <a:latin typeface="Tamoha"/>
                <a:cs typeface="Arial" charset="0"/>
              </a:rPr>
              <a:t>a metric, (for example, </a:t>
            </a:r>
            <a:r>
              <a:rPr lang="en-US" dirty="0" smtClean="0">
                <a:latin typeface="Tamoha"/>
                <a:cs typeface="Arial" charset="0"/>
              </a:rPr>
              <a:t>CPU Utilization</a:t>
            </a:r>
            <a:r>
              <a:rPr lang="en-US" dirty="0">
                <a:latin typeface="Tamoha"/>
                <a:cs typeface="Arial" charset="0"/>
              </a:rPr>
              <a:t>), and then click Next</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6: </a:t>
            </a:r>
            <a:r>
              <a:rPr lang="en-US" dirty="0" smtClean="0">
                <a:latin typeface="Tamoha"/>
                <a:cs typeface="Arial" charset="0"/>
              </a:rPr>
              <a:t>Under</a:t>
            </a:r>
            <a:r>
              <a:rPr lang="en-US" dirty="0">
                <a:latin typeface="Tamoha"/>
                <a:cs typeface="Arial" charset="0"/>
              </a:rPr>
              <a:t> Alarm Threshold, complete the fields, and then under Actions, select the type of action you want the alarm to perform when the alarm is triggered</a:t>
            </a:r>
            <a:endParaRPr lang="en-US" dirty="0">
              <a:latin typeface="Tamoha"/>
            </a:endParaRPr>
          </a:p>
          <a:p>
            <a:pPr algn="l"/>
            <a:endParaRPr lang="en-US" dirty="0"/>
          </a:p>
        </p:txBody>
      </p:sp>
    </p:spTree>
    <p:extLst>
      <p:ext uri="{BB962C8B-B14F-4D97-AF65-F5344CB8AC3E}">
        <p14:creationId xmlns:p14="http://schemas.microsoft.com/office/powerpoint/2010/main" val="1704710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Alarm (Contd.)</a:t>
            </a:r>
          </a:p>
        </p:txBody>
      </p:sp>
      <p:pic>
        <p:nvPicPr>
          <p:cNvPr id="5" name="Picture 2"/>
          <p:cNvPicPr>
            <a:picLocks noChangeAspect="1" noChangeArrowheads="1"/>
          </p:cNvPicPr>
          <p:nvPr/>
        </p:nvPicPr>
        <p:blipFill rotWithShape="1">
          <a:blip r:embed="rId2"/>
          <a:srcRect l="1812" t="1811" r="2194" b="1399"/>
          <a:stretch/>
        </p:blipFill>
        <p:spPr bwMode="auto">
          <a:xfrm>
            <a:off x="1914524" y="942975"/>
            <a:ext cx="5391151" cy="375285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6" name="Rectangle 5"/>
          <p:cNvSpPr/>
          <p:nvPr/>
        </p:nvSpPr>
        <p:spPr>
          <a:xfrm>
            <a:off x="6507803" y="4519764"/>
            <a:ext cx="674047" cy="16653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4286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Alarms </a:t>
            </a:r>
            <a:r>
              <a:rPr lang="en-US" dirty="0" smtClean="0"/>
              <a:t>to </a:t>
            </a:r>
            <a:r>
              <a:rPr lang="en-US" dirty="0"/>
              <a:t>Stop or Terminate an Instance</a:t>
            </a:r>
          </a:p>
        </p:txBody>
      </p:sp>
      <p:sp>
        <p:nvSpPr>
          <p:cNvPr id="2" name="Content Placeholder 1"/>
          <p:cNvSpPr>
            <a:spLocks noGrp="1"/>
          </p:cNvSpPr>
          <p:nvPr>
            <p:ph sz="half" idx="1"/>
          </p:nvPr>
        </p:nvSpPr>
        <p:spPr>
          <a:xfrm>
            <a:off x="457199" y="838723"/>
            <a:ext cx="8472791" cy="3017520"/>
          </a:xfrm>
        </p:spPr>
        <p:txBody>
          <a:bodyPr>
            <a:normAutofit/>
          </a:bodyPr>
          <a:lstStyle/>
          <a:p>
            <a:pPr algn="l"/>
            <a:r>
              <a:rPr lang="en-US" dirty="0" smtClean="0">
                <a:latin typeface="Tamoha"/>
                <a:cs typeface="Arial" charset="0"/>
              </a:rPr>
              <a:t>Adding </a:t>
            </a:r>
            <a:r>
              <a:rPr lang="en-US" dirty="0">
                <a:latin typeface="Tamoha"/>
                <a:cs typeface="Arial" charset="0"/>
              </a:rPr>
              <a:t>Actions to Amazon CloudWatch Alarms</a:t>
            </a:r>
          </a:p>
          <a:p>
            <a:pPr algn="l"/>
            <a:r>
              <a:rPr lang="en-US" dirty="0" smtClean="0">
                <a:latin typeface="Tamoha"/>
                <a:cs typeface="Arial" charset="0"/>
              </a:rPr>
              <a:t>Using </a:t>
            </a:r>
            <a:r>
              <a:rPr lang="en-US" dirty="0">
                <a:latin typeface="Tamoha"/>
                <a:cs typeface="Arial" charset="0"/>
              </a:rPr>
              <a:t>the Amazon EC2 Console to Create an Alarm to Stop an Instance</a:t>
            </a:r>
          </a:p>
          <a:p>
            <a:pPr marL="0" indent="0" algn="l">
              <a:buNone/>
            </a:pPr>
            <a:r>
              <a:rPr lang="en-US" dirty="0" smtClean="0">
                <a:solidFill>
                  <a:srgbClr val="0070C0"/>
                </a:solidFill>
                <a:latin typeface="Tamoha"/>
                <a:cs typeface="Arial" charset="0"/>
              </a:rPr>
              <a:t>Step 1: </a:t>
            </a:r>
            <a:r>
              <a:rPr lang="en-US" dirty="0" smtClean="0">
                <a:latin typeface="Tamoha"/>
                <a:cs typeface="Arial" charset="0"/>
              </a:rPr>
              <a:t>Open </a:t>
            </a:r>
            <a:r>
              <a:rPr lang="en-US" dirty="0">
                <a:latin typeface="Tamoha"/>
                <a:cs typeface="Arial" charset="0"/>
              </a:rPr>
              <a:t>the Amazon EC2 console at </a:t>
            </a:r>
            <a:r>
              <a:rPr lang="en-US" u="sng" dirty="0">
                <a:solidFill>
                  <a:srgbClr val="262626"/>
                </a:solidFill>
                <a:latin typeface="Arial" charset="0"/>
                <a:cs typeface="Arial" charset="0"/>
                <a:hlinkClick r:id="rId2"/>
              </a:rPr>
              <a:t> https://console.aws.amazon.com/ec2/</a:t>
            </a:r>
            <a:r>
              <a:rPr lang="en-US" u="sng" dirty="0">
                <a:solidFill>
                  <a:srgbClr val="262626"/>
                </a:solidFill>
                <a:latin typeface="Arial" charset="0"/>
                <a:cs typeface="Arial" charset="0"/>
              </a:rPr>
              <a:t> </a:t>
            </a:r>
            <a:endParaRPr lang="en-US" u="sng" dirty="0" smtClean="0">
              <a:solidFill>
                <a:srgbClr val="262626"/>
              </a:solidFill>
              <a:latin typeface="Arial" charset="0"/>
              <a:cs typeface="Arial" charset="0"/>
            </a:endParaRP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2: </a:t>
            </a:r>
            <a:r>
              <a:rPr lang="en-US" dirty="0" smtClean="0">
                <a:latin typeface="Tamoha"/>
                <a:cs typeface="Arial" charset="0"/>
              </a:rPr>
              <a:t>Select </a:t>
            </a:r>
            <a:r>
              <a:rPr lang="en-US" dirty="0">
                <a:latin typeface="Tamoha"/>
                <a:cs typeface="Arial" charset="0"/>
              </a:rPr>
              <a:t>your region </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3: </a:t>
            </a:r>
            <a:r>
              <a:rPr lang="en-US" dirty="0" smtClean="0">
                <a:latin typeface="Tamoha"/>
                <a:cs typeface="Arial" charset="0"/>
              </a:rPr>
              <a:t>In </a:t>
            </a:r>
            <a:r>
              <a:rPr lang="en-US" dirty="0">
                <a:latin typeface="Tamoha"/>
                <a:cs typeface="Arial" charset="0"/>
              </a:rPr>
              <a:t>the navigation pane, under INSTANCES, click Instances</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4: </a:t>
            </a:r>
            <a:r>
              <a:rPr lang="en-US" dirty="0" smtClean="0">
                <a:latin typeface="Tamoha"/>
                <a:cs typeface="Arial" charset="0"/>
              </a:rPr>
              <a:t>In </a:t>
            </a:r>
            <a:r>
              <a:rPr lang="en-US" dirty="0">
                <a:latin typeface="Tamoha"/>
                <a:cs typeface="Arial" charset="0"/>
              </a:rPr>
              <a:t>the upper pane, right-click an instance, and then click Add/Edit </a:t>
            </a:r>
            <a:r>
              <a:rPr lang="en-US" dirty="0" smtClean="0">
                <a:latin typeface="Tamoha"/>
                <a:cs typeface="Arial" charset="0"/>
              </a:rPr>
              <a:t>Alarms or</a:t>
            </a:r>
            <a:r>
              <a:rPr lang="en-US" dirty="0">
                <a:latin typeface="Tamoha"/>
                <a:cs typeface="Arial" charset="0"/>
              </a:rPr>
              <a:t>, you can also select the instance, and then in the lower pane on the Monitoring tab, click Create Alarm</a:t>
            </a:r>
          </a:p>
          <a:p>
            <a:pPr algn="l"/>
            <a:endParaRPr lang="en-US" dirty="0"/>
          </a:p>
        </p:txBody>
      </p:sp>
    </p:spTree>
    <p:extLst>
      <p:ext uri="{BB962C8B-B14F-4D97-AF65-F5344CB8AC3E}">
        <p14:creationId xmlns:p14="http://schemas.microsoft.com/office/powerpoint/2010/main" val="2630378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Alarms </a:t>
            </a:r>
            <a:r>
              <a:rPr lang="en-US" dirty="0" smtClean="0"/>
              <a:t>to </a:t>
            </a:r>
            <a:r>
              <a:rPr lang="en-US" dirty="0"/>
              <a:t>Stop or Terminate an Instance</a:t>
            </a:r>
          </a:p>
        </p:txBody>
      </p:sp>
      <p:pic>
        <p:nvPicPr>
          <p:cNvPr id="5" name="Picture 2"/>
          <p:cNvPicPr>
            <a:picLocks noChangeAspect="1" noChangeArrowheads="1"/>
          </p:cNvPicPr>
          <p:nvPr/>
        </p:nvPicPr>
        <p:blipFill rotWithShape="1">
          <a:blip r:embed="rId2"/>
          <a:srcRect l="1944" t="2124" r="670" b="3051"/>
          <a:stretch/>
        </p:blipFill>
        <p:spPr bwMode="auto">
          <a:xfrm>
            <a:off x="747712" y="962025"/>
            <a:ext cx="7724776" cy="377190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6" name="Rectangle 5"/>
          <p:cNvSpPr/>
          <p:nvPr/>
        </p:nvSpPr>
        <p:spPr>
          <a:xfrm>
            <a:off x="7431728" y="4362449"/>
            <a:ext cx="932268" cy="2571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6098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 </a:t>
            </a:r>
            <a:r>
              <a:rPr lang="en-US" dirty="0" smtClean="0"/>
              <a:t>the </a:t>
            </a:r>
            <a:r>
              <a:rPr lang="en-US" dirty="0"/>
              <a:t>Estimated Charges Using </a:t>
            </a:r>
            <a:r>
              <a:rPr lang="en-US" dirty="0" smtClean="0"/>
              <a:t>CloudWatch</a:t>
            </a:r>
            <a:endParaRPr lang="en-US" dirty="0"/>
          </a:p>
        </p:txBody>
      </p:sp>
      <p:sp>
        <p:nvSpPr>
          <p:cNvPr id="2" name="Content Placeholder 1"/>
          <p:cNvSpPr>
            <a:spLocks noGrp="1"/>
          </p:cNvSpPr>
          <p:nvPr>
            <p:ph sz="half" idx="1"/>
          </p:nvPr>
        </p:nvSpPr>
        <p:spPr>
          <a:xfrm>
            <a:off x="457199" y="838723"/>
            <a:ext cx="8472791" cy="3017520"/>
          </a:xfrm>
        </p:spPr>
        <p:txBody>
          <a:bodyPr>
            <a:normAutofit/>
          </a:bodyPr>
          <a:lstStyle/>
          <a:p>
            <a:pPr algn="l"/>
            <a:r>
              <a:rPr lang="en-US" dirty="0">
                <a:latin typeface="Tamoha"/>
                <a:cs typeface="Arial" charset="0"/>
              </a:rPr>
              <a:t>Amazon CloudWatch can store the metric data for 14 days</a:t>
            </a:r>
          </a:p>
          <a:p>
            <a:pPr algn="l"/>
            <a:r>
              <a:rPr lang="en-US" dirty="0" smtClean="0">
                <a:latin typeface="Tamoha"/>
                <a:cs typeface="Arial" charset="0"/>
              </a:rPr>
              <a:t>Billing </a:t>
            </a:r>
            <a:r>
              <a:rPr lang="en-US" dirty="0">
                <a:latin typeface="Tamoha"/>
                <a:cs typeface="Arial" charset="0"/>
              </a:rPr>
              <a:t>metric data is stored in the US East (N. Virginia) region </a:t>
            </a:r>
          </a:p>
          <a:p>
            <a:pPr algn="l"/>
            <a:r>
              <a:rPr lang="en-US" dirty="0" smtClean="0">
                <a:latin typeface="Tamoha"/>
                <a:cs typeface="Arial" charset="0"/>
              </a:rPr>
              <a:t>This </a:t>
            </a:r>
            <a:r>
              <a:rPr lang="en-US" dirty="0">
                <a:latin typeface="Tamoha"/>
                <a:cs typeface="Arial" charset="0"/>
              </a:rPr>
              <a:t>data includes the estimated charges for every service in AWS that you use, as well as the estimated overall total of your AWS charges </a:t>
            </a:r>
          </a:p>
          <a:p>
            <a:pPr algn="l"/>
            <a:r>
              <a:rPr lang="en-US" dirty="0" smtClean="0">
                <a:latin typeface="Tamoha"/>
                <a:cs typeface="Arial" charset="0"/>
              </a:rPr>
              <a:t>The </a:t>
            </a:r>
            <a:r>
              <a:rPr lang="en-US" dirty="0">
                <a:latin typeface="Tamoha"/>
                <a:cs typeface="Arial" charset="0"/>
              </a:rPr>
              <a:t>metrics are provided free of charge </a:t>
            </a:r>
          </a:p>
          <a:p>
            <a:pPr algn="l"/>
            <a:r>
              <a:rPr lang="en-US" dirty="0" smtClean="0">
                <a:latin typeface="Tamoha"/>
                <a:cs typeface="Arial" charset="0"/>
              </a:rPr>
              <a:t>Below </a:t>
            </a:r>
            <a:r>
              <a:rPr lang="en-US" dirty="0">
                <a:latin typeface="Tamoha"/>
                <a:cs typeface="Arial" charset="0"/>
              </a:rPr>
              <a:t>are the services free per month from Amazon</a:t>
            </a:r>
          </a:p>
          <a:p>
            <a:pPr lvl="1" algn="l"/>
            <a:r>
              <a:rPr lang="en-US" dirty="0">
                <a:latin typeface="Tamoha"/>
                <a:cs typeface="Arial" charset="0"/>
              </a:rPr>
              <a:t>10 Amazon CloudWatch alarms</a:t>
            </a:r>
          </a:p>
          <a:p>
            <a:pPr lvl="1" algn="l"/>
            <a:r>
              <a:rPr lang="en-US" dirty="0" smtClean="0">
                <a:latin typeface="Tamoha"/>
                <a:cs typeface="Arial" charset="0"/>
              </a:rPr>
              <a:t>1,000 </a:t>
            </a:r>
            <a:r>
              <a:rPr lang="en-US" dirty="0">
                <a:latin typeface="Tamoha"/>
                <a:cs typeface="Arial" charset="0"/>
              </a:rPr>
              <a:t>Amazon SNS email notifications per customer</a:t>
            </a:r>
          </a:p>
          <a:p>
            <a:pPr algn="l"/>
            <a:endParaRPr lang="en-US" dirty="0"/>
          </a:p>
        </p:txBody>
      </p:sp>
    </p:spTree>
    <p:extLst>
      <p:ext uri="{BB962C8B-B14F-4D97-AF65-F5344CB8AC3E}">
        <p14:creationId xmlns:p14="http://schemas.microsoft.com/office/powerpoint/2010/main" val="1903195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Enabling the Monitoring of </a:t>
            </a:r>
            <a:r>
              <a:rPr lang="en-US" dirty="0" smtClean="0"/>
              <a:t>Estimated </a:t>
            </a:r>
            <a:r>
              <a:rPr lang="en-US" dirty="0"/>
              <a:t>Charges</a:t>
            </a:r>
          </a:p>
        </p:txBody>
      </p:sp>
      <p:sp>
        <p:nvSpPr>
          <p:cNvPr id="2" name="Content Placeholder 1"/>
          <p:cNvSpPr>
            <a:spLocks noGrp="1"/>
          </p:cNvSpPr>
          <p:nvPr>
            <p:ph sz="half" idx="1"/>
          </p:nvPr>
        </p:nvSpPr>
        <p:spPr>
          <a:xfrm>
            <a:off x="457199" y="838723"/>
            <a:ext cx="8472791" cy="3017520"/>
          </a:xfrm>
        </p:spPr>
        <p:txBody>
          <a:bodyPr>
            <a:normAutofit/>
          </a:bodyPr>
          <a:lstStyle/>
          <a:p>
            <a:pPr marL="0" indent="0" algn="l">
              <a:buNone/>
            </a:pPr>
            <a:r>
              <a:rPr lang="en-US" dirty="0" smtClean="0">
                <a:solidFill>
                  <a:srgbClr val="0070C0"/>
                </a:solidFill>
                <a:latin typeface="Tamoha"/>
                <a:cs typeface="Arial" charset="0"/>
              </a:rPr>
              <a:t>Step 1: </a:t>
            </a:r>
            <a:r>
              <a:rPr lang="en-US" dirty="0" smtClean="0">
                <a:latin typeface="Tamoha"/>
                <a:cs typeface="Arial" charset="0"/>
              </a:rPr>
              <a:t>Open </a:t>
            </a:r>
            <a:r>
              <a:rPr lang="en-US" dirty="0">
                <a:latin typeface="Tamoha"/>
                <a:cs typeface="Arial" charset="0"/>
              </a:rPr>
              <a:t>the Billing and Cost Management console at https://console.aws.amazon.com/billing/home?#</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2: </a:t>
            </a:r>
            <a:r>
              <a:rPr lang="en-US" dirty="0" smtClean="0">
                <a:latin typeface="Tamoha"/>
                <a:cs typeface="Arial" charset="0"/>
              </a:rPr>
              <a:t>Select </a:t>
            </a:r>
            <a:r>
              <a:rPr lang="en-US" dirty="0">
                <a:latin typeface="Tamoha"/>
                <a:cs typeface="Arial" charset="0"/>
              </a:rPr>
              <a:t>your region</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3: </a:t>
            </a:r>
            <a:r>
              <a:rPr lang="en-US" dirty="0" smtClean="0">
                <a:latin typeface="Tamoha"/>
                <a:cs typeface="Arial" charset="0"/>
              </a:rPr>
              <a:t>In </a:t>
            </a:r>
            <a:r>
              <a:rPr lang="en-US" dirty="0">
                <a:latin typeface="Tamoha"/>
                <a:cs typeface="Arial" charset="0"/>
              </a:rPr>
              <a:t>the navigation pane, click Preferences, and then select the Receive Billing Alerts check box</a:t>
            </a:r>
          </a:p>
          <a:p>
            <a:pPr algn="l"/>
            <a:endParaRPr lang="en-US" dirty="0"/>
          </a:p>
        </p:txBody>
      </p:sp>
      <p:pic>
        <p:nvPicPr>
          <p:cNvPr id="5" name="Picture 2"/>
          <p:cNvPicPr>
            <a:picLocks noChangeAspect="1" noChangeArrowheads="1"/>
          </p:cNvPicPr>
          <p:nvPr/>
        </p:nvPicPr>
        <p:blipFill>
          <a:blip r:embed="rId2"/>
          <a:srcRect/>
          <a:stretch>
            <a:fillRect/>
          </a:stretch>
        </p:blipFill>
        <p:spPr bwMode="auto">
          <a:xfrm>
            <a:off x="1070301" y="2052302"/>
            <a:ext cx="6700689" cy="2348247"/>
          </a:xfrm>
          <a:prstGeom prst="rect">
            <a:avLst/>
          </a:prstGeom>
          <a:noFill/>
          <a:ln w="9525">
            <a:no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1876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5" name="Content Placeholder 1"/>
          <p:cNvSpPr>
            <a:spLocks noGrp="1"/>
          </p:cNvSpPr>
          <p:nvPr>
            <p:ph sz="half" idx="1"/>
          </p:nvPr>
        </p:nvSpPr>
        <p:spPr>
          <a:xfrm>
            <a:off x="477748" y="859271"/>
            <a:ext cx="4950286" cy="3017520"/>
          </a:xfrm>
        </p:spPr>
        <p:txBody>
          <a:bodyPr>
            <a:noAutofit/>
          </a:bodyPr>
          <a:lstStyle/>
          <a:p>
            <a:pPr algn="l">
              <a:lnSpc>
                <a:spcPct val="100000"/>
              </a:lnSpc>
              <a:buClr>
                <a:srgbClr val="0070C0"/>
              </a:buClr>
            </a:pPr>
            <a:r>
              <a:rPr lang="en-US" dirty="0">
                <a:solidFill>
                  <a:srgbClr val="0070C0"/>
                </a:solidFill>
              </a:rPr>
              <a:t>Module 1 </a:t>
            </a:r>
            <a:endParaRPr lang="en-IN" dirty="0">
              <a:solidFill>
                <a:srgbClr val="0070C0"/>
              </a:solidFill>
            </a:endParaRPr>
          </a:p>
          <a:p>
            <a:pPr lvl="1" algn="l">
              <a:lnSpc>
                <a:spcPct val="100000"/>
              </a:lnSpc>
            </a:pPr>
            <a:r>
              <a:rPr lang="en-US" dirty="0"/>
              <a:t>AWS Cloud </a:t>
            </a:r>
            <a:r>
              <a:rPr lang="en-US" dirty="0" smtClean="0"/>
              <a:t>Essentials - </a:t>
            </a:r>
            <a:r>
              <a:rPr lang="en-US" dirty="0"/>
              <a:t>An </a:t>
            </a:r>
            <a:r>
              <a:rPr lang="en-US" dirty="0" smtClean="0"/>
              <a:t>overview</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2</a:t>
            </a:r>
            <a:endParaRPr lang="en-IN" dirty="0">
              <a:solidFill>
                <a:srgbClr val="0070C0"/>
              </a:solidFill>
            </a:endParaRPr>
          </a:p>
          <a:p>
            <a:pPr lvl="1" algn="l">
              <a:lnSpc>
                <a:spcPct val="100000"/>
              </a:lnSpc>
            </a:pPr>
            <a:r>
              <a:rPr lang="en-IN" dirty="0"/>
              <a:t>AWS </a:t>
            </a:r>
            <a:r>
              <a:rPr lang="en-IN" dirty="0" smtClean="0"/>
              <a:t>Fundamentals</a:t>
            </a:r>
          </a:p>
          <a:p>
            <a:pPr lvl="1" algn="l">
              <a:lnSpc>
                <a:spcPct val="100000"/>
              </a:lnSpc>
            </a:pPr>
            <a:endParaRPr lang="en-IN" dirty="0"/>
          </a:p>
          <a:p>
            <a:pPr algn="l">
              <a:lnSpc>
                <a:spcPct val="100000"/>
              </a:lnSpc>
              <a:buClr>
                <a:srgbClr val="0070C0"/>
              </a:buClr>
            </a:pPr>
            <a:r>
              <a:rPr lang="en-US" dirty="0">
                <a:solidFill>
                  <a:srgbClr val="0070C0"/>
                </a:solidFill>
              </a:rPr>
              <a:t>Module </a:t>
            </a:r>
            <a:r>
              <a:rPr lang="en-US" dirty="0" smtClean="0">
                <a:solidFill>
                  <a:srgbClr val="0070C0"/>
                </a:solidFill>
              </a:rPr>
              <a:t>3</a:t>
            </a:r>
            <a:endParaRPr lang="en-US" dirty="0">
              <a:solidFill>
                <a:srgbClr val="0070C0"/>
              </a:solidFill>
            </a:endParaRPr>
          </a:p>
          <a:p>
            <a:pPr lvl="1" algn="l">
              <a:lnSpc>
                <a:spcPct val="100000"/>
              </a:lnSpc>
            </a:pPr>
            <a:r>
              <a:rPr lang="en-IN" dirty="0"/>
              <a:t>AWS Console and </a:t>
            </a:r>
            <a:r>
              <a:rPr lang="en-IN" dirty="0" smtClean="0"/>
              <a:t>Usage</a:t>
            </a:r>
          </a:p>
          <a:p>
            <a:pPr lvl="1" algn="l">
              <a:lnSpc>
                <a:spcPct val="100000"/>
              </a:lnSpc>
            </a:pPr>
            <a:endParaRPr lang="en-IN" b="1" dirty="0"/>
          </a:p>
          <a:p>
            <a:pPr algn="l">
              <a:lnSpc>
                <a:spcPct val="100000"/>
              </a:lnSpc>
              <a:buClr>
                <a:srgbClr val="0070C0"/>
              </a:buClr>
            </a:pPr>
            <a:r>
              <a:rPr lang="en-US" dirty="0">
                <a:solidFill>
                  <a:srgbClr val="0070C0"/>
                </a:solidFill>
              </a:rPr>
              <a:t>Module 4</a:t>
            </a:r>
            <a:endParaRPr lang="en-IN" dirty="0">
              <a:solidFill>
                <a:srgbClr val="0070C0"/>
              </a:solidFill>
            </a:endParaRPr>
          </a:p>
          <a:p>
            <a:pPr lvl="1" algn="l">
              <a:lnSpc>
                <a:spcPct val="100000"/>
              </a:lnSpc>
            </a:pPr>
            <a:r>
              <a:rPr lang="en-US" dirty="0"/>
              <a:t>AWS Software </a:t>
            </a:r>
            <a:r>
              <a:rPr lang="en-US" dirty="0" smtClean="0"/>
              <a:t>Development </a:t>
            </a:r>
            <a:r>
              <a:rPr lang="en-US" dirty="0"/>
              <a:t>Kit and </a:t>
            </a:r>
            <a:r>
              <a:rPr lang="en-US" dirty="0" smtClean="0"/>
              <a:t>Command </a:t>
            </a:r>
            <a:r>
              <a:rPr lang="en-US" dirty="0"/>
              <a:t>L</a:t>
            </a:r>
            <a:r>
              <a:rPr lang="en-US" dirty="0" smtClean="0"/>
              <a:t>ine </a:t>
            </a:r>
            <a:r>
              <a:rPr lang="en-US" dirty="0"/>
              <a:t>T</a:t>
            </a:r>
            <a:r>
              <a:rPr lang="en-US" dirty="0" smtClean="0"/>
              <a:t>ool kit</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5</a:t>
            </a:r>
            <a:endParaRPr lang="en-IN" dirty="0">
              <a:solidFill>
                <a:srgbClr val="0070C0"/>
              </a:solidFill>
            </a:endParaRPr>
          </a:p>
          <a:p>
            <a:pPr lvl="1" algn="l">
              <a:lnSpc>
                <a:spcPct val="100000"/>
              </a:lnSpc>
            </a:pPr>
            <a:r>
              <a:rPr lang="en-US" b="1" dirty="0"/>
              <a:t>Monitoring and </a:t>
            </a:r>
            <a:r>
              <a:rPr lang="en-US" b="1" dirty="0" smtClean="0"/>
              <a:t>Metrics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6</a:t>
            </a:r>
            <a:endParaRPr lang="en-IN" dirty="0">
              <a:solidFill>
                <a:srgbClr val="0070C0"/>
              </a:solidFill>
            </a:endParaRPr>
          </a:p>
          <a:p>
            <a:pPr lvl="1" algn="l">
              <a:lnSpc>
                <a:spcPct val="100000"/>
              </a:lnSpc>
            </a:pPr>
            <a:r>
              <a:rPr lang="en-US" dirty="0"/>
              <a:t>High Availability</a:t>
            </a:r>
            <a:endParaRPr lang="en-IN" dirty="0"/>
          </a:p>
        </p:txBody>
      </p:sp>
      <p:sp>
        <p:nvSpPr>
          <p:cNvPr id="6" name="Content Placeholder 2"/>
          <p:cNvSpPr>
            <a:spLocks noGrp="1"/>
          </p:cNvSpPr>
          <p:nvPr>
            <p:ph sz="half" idx="2"/>
          </p:nvPr>
        </p:nvSpPr>
        <p:spPr>
          <a:xfrm>
            <a:off x="5173173" y="859271"/>
            <a:ext cx="4066315" cy="3975376"/>
          </a:xfrm>
        </p:spPr>
        <p:txBody>
          <a:bodyPr>
            <a:normAutofit/>
          </a:bodyPr>
          <a:lstStyle/>
          <a:p>
            <a:pPr algn="l">
              <a:lnSpc>
                <a:spcPct val="100000"/>
              </a:lnSpc>
              <a:buClr>
                <a:srgbClr val="0070C0"/>
              </a:buClr>
            </a:pPr>
            <a:r>
              <a:rPr lang="en-US" dirty="0">
                <a:solidFill>
                  <a:srgbClr val="0070C0"/>
                </a:solidFill>
              </a:rPr>
              <a:t>Module </a:t>
            </a:r>
            <a:r>
              <a:rPr lang="en-US" dirty="0" smtClean="0">
                <a:solidFill>
                  <a:srgbClr val="0070C0"/>
                </a:solidFill>
              </a:rPr>
              <a:t>7 </a:t>
            </a:r>
            <a:endParaRPr lang="en-IN" dirty="0">
              <a:solidFill>
                <a:srgbClr val="0070C0"/>
              </a:solidFill>
            </a:endParaRPr>
          </a:p>
          <a:p>
            <a:pPr lvl="1" algn="l">
              <a:lnSpc>
                <a:spcPct val="100000"/>
              </a:lnSpc>
            </a:pPr>
            <a:r>
              <a:rPr lang="en-IN" dirty="0"/>
              <a:t>Analysis and Data </a:t>
            </a:r>
            <a:r>
              <a:rPr lang="en-IN" dirty="0" smtClean="0"/>
              <a:t>Management</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a:t>
            </a:r>
            <a:r>
              <a:rPr lang="en-US" dirty="0" smtClean="0">
                <a:solidFill>
                  <a:srgbClr val="0070C0"/>
                </a:solidFill>
              </a:rPr>
              <a:t>8</a:t>
            </a:r>
            <a:endParaRPr lang="en-IN" dirty="0">
              <a:solidFill>
                <a:srgbClr val="0070C0"/>
              </a:solidFill>
            </a:endParaRPr>
          </a:p>
          <a:p>
            <a:pPr lvl="1" algn="l">
              <a:lnSpc>
                <a:spcPct val="100000"/>
              </a:lnSpc>
            </a:pPr>
            <a:r>
              <a:rPr lang="en-US" dirty="0"/>
              <a:t>Security and </a:t>
            </a:r>
            <a:r>
              <a:rPr lang="en-US" dirty="0" smtClean="0"/>
              <a:t>Networking</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9</a:t>
            </a:r>
            <a:endParaRPr lang="en-IN" dirty="0">
              <a:solidFill>
                <a:srgbClr val="0070C0"/>
              </a:solidFill>
            </a:endParaRPr>
          </a:p>
          <a:p>
            <a:pPr lvl="1" algn="l">
              <a:lnSpc>
                <a:spcPct val="100000"/>
              </a:lnSpc>
            </a:pPr>
            <a:r>
              <a:rPr lang="en-US" dirty="0"/>
              <a:t>Deployment and </a:t>
            </a:r>
            <a:r>
              <a:rPr lang="en-US" dirty="0" smtClean="0"/>
              <a:t>Provisioning</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10</a:t>
            </a:r>
            <a:endParaRPr lang="en-IN" dirty="0">
              <a:solidFill>
                <a:srgbClr val="0070C0"/>
              </a:solidFill>
            </a:endParaRPr>
          </a:p>
          <a:p>
            <a:pPr lvl="1" algn="l">
              <a:lnSpc>
                <a:spcPct val="100000"/>
              </a:lnSpc>
            </a:pPr>
            <a:r>
              <a:rPr lang="en-US" dirty="0"/>
              <a:t>Big </a:t>
            </a:r>
            <a:r>
              <a:rPr lang="en-US" dirty="0" smtClean="0"/>
              <a:t>Data </a:t>
            </a:r>
            <a:r>
              <a:rPr lang="en-US" dirty="0"/>
              <a:t>and </a:t>
            </a:r>
            <a:r>
              <a:rPr lang="en-US" dirty="0" smtClean="0"/>
              <a:t>Analytics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11</a:t>
            </a:r>
            <a:endParaRPr lang="en-IN" dirty="0">
              <a:solidFill>
                <a:srgbClr val="0070C0"/>
              </a:solidFill>
            </a:endParaRPr>
          </a:p>
          <a:p>
            <a:pPr lvl="1" algn="l">
              <a:lnSpc>
                <a:spcPct val="100000"/>
              </a:lnSpc>
            </a:pPr>
            <a:r>
              <a:rPr lang="en-US" dirty="0"/>
              <a:t>Cloud Best </a:t>
            </a:r>
            <a:r>
              <a:rPr lang="en-US" dirty="0" smtClean="0"/>
              <a:t>Practices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12</a:t>
            </a:r>
            <a:endParaRPr lang="en-IN" dirty="0">
              <a:solidFill>
                <a:srgbClr val="0070C0"/>
              </a:solidFill>
            </a:endParaRPr>
          </a:p>
          <a:p>
            <a:pPr lvl="1" algn="l">
              <a:lnSpc>
                <a:spcPct val="100000"/>
              </a:lnSpc>
            </a:pPr>
            <a:r>
              <a:rPr lang="en-US" dirty="0" smtClean="0"/>
              <a:t>Cost Optimization</a:t>
            </a:r>
            <a:endParaRPr lang="en-US" dirty="0"/>
          </a:p>
          <a:p>
            <a:pPr lvl="1" algn="l">
              <a:lnSpc>
                <a:spcPct val="100000"/>
              </a:lnSpc>
            </a:pPr>
            <a:endParaRPr lang="en-US" dirty="0" smtClean="0"/>
          </a:p>
          <a:p>
            <a:pPr lvl="1" algn="l">
              <a:lnSpc>
                <a:spcPct val="100000"/>
              </a:lnSpc>
            </a:pPr>
            <a:endParaRPr lang="en-IN" altLang="en-US" dirty="0"/>
          </a:p>
          <a:p>
            <a:pPr algn="l">
              <a:lnSpc>
                <a:spcPct val="100000"/>
              </a:lnSpc>
            </a:pPr>
            <a:endParaRPr lang="en-US" dirty="0"/>
          </a:p>
        </p:txBody>
      </p:sp>
    </p:spTree>
    <p:extLst>
      <p:ext uri="{BB962C8B-B14F-4D97-AF65-F5344CB8AC3E}">
        <p14:creationId xmlns:p14="http://schemas.microsoft.com/office/powerpoint/2010/main" val="876037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Billing Alarm</a:t>
            </a:r>
          </a:p>
        </p:txBody>
      </p:sp>
      <p:sp>
        <p:nvSpPr>
          <p:cNvPr id="2" name="Content Placeholder 1"/>
          <p:cNvSpPr>
            <a:spLocks noGrp="1"/>
          </p:cNvSpPr>
          <p:nvPr>
            <p:ph sz="half" idx="1"/>
          </p:nvPr>
        </p:nvSpPr>
        <p:spPr>
          <a:xfrm>
            <a:off x="457199" y="838723"/>
            <a:ext cx="8472791" cy="3017520"/>
          </a:xfrm>
        </p:spPr>
        <p:txBody>
          <a:bodyPr>
            <a:normAutofit/>
          </a:bodyPr>
          <a:lstStyle/>
          <a:p>
            <a:pPr marL="0" indent="0" algn="l">
              <a:buNone/>
            </a:pPr>
            <a:r>
              <a:rPr lang="en-US" dirty="0" smtClean="0">
                <a:solidFill>
                  <a:srgbClr val="0070C0"/>
                </a:solidFill>
                <a:latin typeface="Tamoha"/>
                <a:cs typeface="Arial" charset="0"/>
              </a:rPr>
              <a:t>Step 1: </a:t>
            </a:r>
            <a:r>
              <a:rPr lang="en-US" dirty="0" smtClean="0">
                <a:latin typeface="Tamoha"/>
                <a:cs typeface="Arial" charset="0"/>
              </a:rPr>
              <a:t>Open </a:t>
            </a:r>
            <a:r>
              <a:rPr lang="en-US" dirty="0">
                <a:latin typeface="Tamoha"/>
                <a:cs typeface="Arial" charset="0"/>
              </a:rPr>
              <a:t>the Amazon CloudWatch console at https://console.aws.amazon.com/cloudwatch/</a:t>
            </a:r>
          </a:p>
          <a:p>
            <a:pPr marL="0" indent="0" algn="l">
              <a:buNone/>
            </a:pPr>
            <a:r>
              <a:rPr lang="en-US" dirty="0" smtClean="0">
                <a:solidFill>
                  <a:srgbClr val="0070C0"/>
                </a:solidFill>
                <a:latin typeface="Tamoha"/>
                <a:cs typeface="Arial" charset="0"/>
              </a:rPr>
              <a:t>Step 2: </a:t>
            </a:r>
            <a:r>
              <a:rPr lang="en-US" dirty="0" smtClean="0">
                <a:latin typeface="Tamoha"/>
                <a:cs typeface="Arial" charset="0"/>
              </a:rPr>
              <a:t>Select </a:t>
            </a:r>
            <a:r>
              <a:rPr lang="en-US" dirty="0">
                <a:latin typeface="Tamoha"/>
                <a:cs typeface="Arial" charset="0"/>
              </a:rPr>
              <a:t>your region</a:t>
            </a:r>
          </a:p>
          <a:p>
            <a:pPr marL="0" indent="0" algn="l">
              <a:buNone/>
            </a:pPr>
            <a:r>
              <a:rPr lang="en-US" dirty="0" smtClean="0">
                <a:solidFill>
                  <a:srgbClr val="0070C0"/>
                </a:solidFill>
                <a:latin typeface="Tamoha"/>
                <a:cs typeface="Arial" charset="0"/>
              </a:rPr>
              <a:t>Step 3: </a:t>
            </a:r>
            <a:r>
              <a:rPr lang="en-US" dirty="0" smtClean="0">
                <a:latin typeface="Tamoha"/>
                <a:cs typeface="Arial" charset="0"/>
              </a:rPr>
              <a:t>In </a:t>
            </a:r>
            <a:r>
              <a:rPr lang="en-US" dirty="0">
                <a:latin typeface="Tamoha"/>
                <a:cs typeface="Arial" charset="0"/>
              </a:rPr>
              <a:t>the navigation pane, click Alarms, and then in the Alarms pane, click Create Alarm</a:t>
            </a:r>
          </a:p>
          <a:p>
            <a:pPr marL="0" indent="0" algn="l">
              <a:buNone/>
            </a:pPr>
            <a:r>
              <a:rPr lang="en-US" dirty="0" smtClean="0">
                <a:solidFill>
                  <a:srgbClr val="0070C0"/>
                </a:solidFill>
                <a:latin typeface="Tamoha"/>
                <a:cs typeface="Arial" charset="0"/>
              </a:rPr>
              <a:t>Step 4:</a:t>
            </a:r>
            <a:r>
              <a:rPr lang="en-US" dirty="0" smtClean="0">
                <a:latin typeface="Tamoha"/>
                <a:cs typeface="Arial" charset="0"/>
              </a:rPr>
              <a:t> </a:t>
            </a:r>
            <a:r>
              <a:rPr lang="en-US" dirty="0">
                <a:latin typeface="Tamoha"/>
                <a:cs typeface="Arial" charset="0"/>
              </a:rPr>
              <a:t>In the CloudWatch Metrics by Category pane, under Billing Metrics, click By Service</a:t>
            </a:r>
          </a:p>
          <a:p>
            <a:pPr marL="0" indent="0" algn="l">
              <a:buNone/>
            </a:pPr>
            <a:r>
              <a:rPr lang="en-US" dirty="0" smtClean="0">
                <a:solidFill>
                  <a:srgbClr val="0070C0"/>
                </a:solidFill>
                <a:latin typeface="Tamoha"/>
                <a:cs typeface="Arial" charset="0"/>
              </a:rPr>
              <a:t>Step 5:</a:t>
            </a:r>
            <a:r>
              <a:rPr lang="en-US" dirty="0" smtClean="0">
                <a:latin typeface="Tamoha"/>
                <a:cs typeface="Arial" charset="0"/>
              </a:rPr>
              <a:t> Select </a:t>
            </a:r>
            <a:r>
              <a:rPr lang="en-US" dirty="0">
                <a:latin typeface="Tamoha"/>
                <a:cs typeface="Arial" charset="0"/>
              </a:rPr>
              <a:t>your required instance, Click Next</a:t>
            </a:r>
          </a:p>
          <a:p>
            <a:pPr algn="l"/>
            <a:endParaRPr lang="en-US" dirty="0"/>
          </a:p>
        </p:txBody>
      </p:sp>
    </p:spTree>
    <p:extLst>
      <p:ext uri="{BB962C8B-B14F-4D97-AF65-F5344CB8AC3E}">
        <p14:creationId xmlns:p14="http://schemas.microsoft.com/office/powerpoint/2010/main" val="3362916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Billing Alarm (Contd.)</a:t>
            </a:r>
          </a:p>
        </p:txBody>
      </p:sp>
      <p:pic>
        <p:nvPicPr>
          <p:cNvPr id="5" name="Picture 2"/>
          <p:cNvPicPr>
            <a:picLocks noChangeAspect="1" noChangeArrowheads="1"/>
          </p:cNvPicPr>
          <p:nvPr/>
        </p:nvPicPr>
        <p:blipFill rotWithShape="1">
          <a:blip r:embed="rId2"/>
          <a:srcRect l="1913" t="1609" r="2769" b="1363"/>
          <a:stretch/>
        </p:blipFill>
        <p:spPr bwMode="auto">
          <a:xfrm>
            <a:off x="1323975" y="800100"/>
            <a:ext cx="6134100" cy="4067175"/>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6" name="Rectangle 5"/>
          <p:cNvSpPr/>
          <p:nvPr/>
        </p:nvSpPr>
        <p:spPr>
          <a:xfrm>
            <a:off x="6525807" y="4610100"/>
            <a:ext cx="932268" cy="2571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949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Log Files</a:t>
            </a:r>
          </a:p>
        </p:txBody>
      </p:sp>
      <p:sp>
        <p:nvSpPr>
          <p:cNvPr id="2" name="Content Placeholder 1"/>
          <p:cNvSpPr>
            <a:spLocks noGrp="1"/>
          </p:cNvSpPr>
          <p:nvPr>
            <p:ph sz="half" idx="1"/>
          </p:nvPr>
        </p:nvSpPr>
        <p:spPr>
          <a:xfrm>
            <a:off x="457199" y="838723"/>
            <a:ext cx="8472791" cy="3114152"/>
          </a:xfrm>
        </p:spPr>
        <p:txBody>
          <a:bodyPr>
            <a:normAutofit/>
          </a:bodyPr>
          <a:lstStyle/>
          <a:p>
            <a:pPr algn="l"/>
            <a:r>
              <a:rPr lang="en-US" dirty="0" smtClean="0">
                <a:latin typeface="Tamoha"/>
                <a:cs typeface="Arial" charset="0"/>
              </a:rPr>
              <a:t>Monitor </a:t>
            </a:r>
            <a:r>
              <a:rPr lang="en-US" dirty="0">
                <a:latin typeface="Tamoha"/>
                <a:cs typeface="Arial" charset="0"/>
              </a:rPr>
              <a:t>Logs from Amazon EC2 Instances in Real-time</a:t>
            </a:r>
          </a:p>
          <a:p>
            <a:pPr algn="l"/>
            <a:r>
              <a:rPr lang="en-US" dirty="0" smtClean="0">
                <a:latin typeface="Tamoha"/>
                <a:cs typeface="Arial" charset="0"/>
              </a:rPr>
              <a:t>Monitor </a:t>
            </a:r>
            <a:r>
              <a:rPr lang="en-US" dirty="0">
                <a:latin typeface="Tamoha"/>
                <a:cs typeface="Arial" charset="0"/>
              </a:rPr>
              <a:t>AWS CloudTrail Logged Events</a:t>
            </a:r>
          </a:p>
          <a:p>
            <a:pPr algn="l"/>
            <a:r>
              <a:rPr lang="en-US" dirty="0" smtClean="0">
                <a:latin typeface="Tamoha"/>
                <a:cs typeface="Arial" charset="0"/>
              </a:rPr>
              <a:t>Archive </a:t>
            </a:r>
            <a:r>
              <a:rPr lang="en-US" dirty="0">
                <a:latin typeface="Tamoha"/>
                <a:cs typeface="Arial" charset="0"/>
              </a:rPr>
              <a:t>Log Data</a:t>
            </a:r>
          </a:p>
          <a:p>
            <a:pPr marL="0" indent="0" algn="l">
              <a:buNone/>
            </a:pPr>
            <a:r>
              <a:rPr lang="en-US" dirty="0" smtClean="0">
                <a:solidFill>
                  <a:srgbClr val="0070C0"/>
                </a:solidFill>
                <a:latin typeface="Tamoha"/>
                <a:cs typeface="Arial" charset="0"/>
              </a:rPr>
              <a:t>Event </a:t>
            </a:r>
            <a:r>
              <a:rPr lang="en-US" dirty="0">
                <a:solidFill>
                  <a:srgbClr val="0070C0"/>
                </a:solidFill>
                <a:latin typeface="Tamoha"/>
                <a:cs typeface="Arial" charset="0"/>
              </a:rPr>
              <a:t>messages must be UTF-8 encoded</a:t>
            </a:r>
          </a:p>
          <a:p>
            <a:pPr algn="l"/>
            <a:endParaRPr lang="en-US" dirty="0"/>
          </a:p>
        </p:txBody>
      </p:sp>
      <p:pic>
        <p:nvPicPr>
          <p:cNvPr id="6" name="Picture 5"/>
          <p:cNvPicPr>
            <a:picLocks noChangeAspect="1"/>
          </p:cNvPicPr>
          <p:nvPr/>
        </p:nvPicPr>
        <p:blipFill>
          <a:blip r:embed="rId2"/>
          <a:stretch>
            <a:fillRect/>
          </a:stretch>
        </p:blipFill>
        <p:spPr>
          <a:xfrm>
            <a:off x="3795751" y="768350"/>
            <a:ext cx="5134239" cy="3424537"/>
          </a:xfrm>
          <a:prstGeom prst="rect">
            <a:avLst/>
          </a:prstGeom>
        </p:spPr>
      </p:pic>
    </p:spTree>
    <p:extLst>
      <p:ext uri="{BB962C8B-B14F-4D97-AF65-F5344CB8AC3E}">
        <p14:creationId xmlns:p14="http://schemas.microsoft.com/office/powerpoint/2010/main" val="4252251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Getting Started with CloudWatch Logs</a:t>
            </a:r>
          </a:p>
        </p:txBody>
      </p:sp>
      <p:sp>
        <p:nvSpPr>
          <p:cNvPr id="2" name="Content Placeholder 1"/>
          <p:cNvSpPr>
            <a:spLocks noGrp="1"/>
          </p:cNvSpPr>
          <p:nvPr>
            <p:ph sz="half" idx="1"/>
          </p:nvPr>
        </p:nvSpPr>
        <p:spPr>
          <a:xfrm>
            <a:off x="457199" y="838722"/>
            <a:ext cx="8472791" cy="4019027"/>
          </a:xfrm>
        </p:spPr>
        <p:txBody>
          <a:bodyPr>
            <a:normAutofit/>
          </a:bodyPr>
          <a:lstStyle/>
          <a:p>
            <a:pPr algn="l"/>
            <a:r>
              <a:rPr lang="en-US" dirty="0" smtClean="0">
                <a:latin typeface="Tamoha"/>
                <a:cs typeface="Arial" charset="0"/>
              </a:rPr>
              <a:t>CloudWatch </a:t>
            </a:r>
            <a:r>
              <a:rPr lang="en-US" dirty="0">
                <a:latin typeface="Tamoha"/>
                <a:cs typeface="Arial" charset="0"/>
              </a:rPr>
              <a:t>Logs can consume logs from resources in any region</a:t>
            </a:r>
          </a:p>
          <a:p>
            <a:pPr algn="l"/>
            <a:r>
              <a:rPr lang="en-US" dirty="0" smtClean="0">
                <a:latin typeface="Tamoha"/>
                <a:cs typeface="Arial" charset="0"/>
              </a:rPr>
              <a:t>Need </a:t>
            </a:r>
            <a:r>
              <a:rPr lang="en-US" dirty="0">
                <a:latin typeface="Tamoha"/>
                <a:cs typeface="Arial" charset="0"/>
              </a:rPr>
              <a:t>to install CloudWatch Logs agent on the target instance to watch the logs on console</a:t>
            </a:r>
          </a:p>
          <a:p>
            <a:pPr algn="l"/>
            <a:r>
              <a:rPr lang="en-US" dirty="0" smtClean="0">
                <a:latin typeface="Tamoha"/>
                <a:cs typeface="Arial" charset="0"/>
              </a:rPr>
              <a:t>But </a:t>
            </a:r>
            <a:r>
              <a:rPr lang="en-US" dirty="0">
                <a:latin typeface="Tamoha"/>
                <a:cs typeface="Arial" charset="0"/>
              </a:rPr>
              <a:t>you can only view the log data in the CloudWatch console in</a:t>
            </a:r>
          </a:p>
          <a:p>
            <a:pPr lvl="1" algn="l"/>
            <a:r>
              <a:rPr lang="en-US" dirty="0" smtClean="0">
                <a:latin typeface="Tamoha"/>
                <a:cs typeface="Arial" charset="0"/>
              </a:rPr>
              <a:t>US </a:t>
            </a:r>
            <a:r>
              <a:rPr lang="en-US" dirty="0">
                <a:latin typeface="Tamoha"/>
                <a:cs typeface="Arial" charset="0"/>
              </a:rPr>
              <a:t>East (N. Virginia), </a:t>
            </a:r>
          </a:p>
          <a:p>
            <a:pPr lvl="1" algn="l"/>
            <a:r>
              <a:rPr lang="en-US" dirty="0" smtClean="0">
                <a:latin typeface="Tamoha"/>
                <a:cs typeface="Arial" charset="0"/>
              </a:rPr>
              <a:t>US </a:t>
            </a:r>
            <a:r>
              <a:rPr lang="en-US" dirty="0">
                <a:latin typeface="Tamoha"/>
                <a:cs typeface="Arial" charset="0"/>
              </a:rPr>
              <a:t>West (Oregon), </a:t>
            </a:r>
          </a:p>
          <a:p>
            <a:pPr lvl="1" algn="l"/>
            <a:r>
              <a:rPr lang="en-US" dirty="0" smtClean="0">
                <a:latin typeface="Tamoha"/>
                <a:cs typeface="Arial" charset="0"/>
              </a:rPr>
              <a:t>EU </a:t>
            </a:r>
            <a:r>
              <a:rPr lang="en-US" dirty="0">
                <a:latin typeface="Tamoha"/>
                <a:cs typeface="Arial" charset="0"/>
              </a:rPr>
              <a:t>(Ireland), </a:t>
            </a:r>
          </a:p>
          <a:p>
            <a:pPr lvl="1" algn="l"/>
            <a:r>
              <a:rPr lang="en-US" dirty="0" smtClean="0">
                <a:latin typeface="Tamoha"/>
                <a:cs typeface="Arial" charset="0"/>
              </a:rPr>
              <a:t>EU </a:t>
            </a:r>
            <a:r>
              <a:rPr lang="en-US" dirty="0">
                <a:latin typeface="Tamoha"/>
                <a:cs typeface="Arial" charset="0"/>
              </a:rPr>
              <a:t>(Frankfurt), </a:t>
            </a:r>
            <a:endParaRPr lang="en-US" dirty="0" smtClean="0">
              <a:latin typeface="Tamoha"/>
              <a:cs typeface="Arial" charset="0"/>
            </a:endParaRPr>
          </a:p>
          <a:p>
            <a:pPr lvl="1" algn="l"/>
            <a:r>
              <a:rPr lang="en-US" dirty="0" smtClean="0">
                <a:latin typeface="Tamoha"/>
                <a:cs typeface="Arial" charset="0"/>
              </a:rPr>
              <a:t>Asia </a:t>
            </a:r>
            <a:r>
              <a:rPr lang="en-US" dirty="0">
                <a:latin typeface="Tamoha"/>
                <a:cs typeface="Arial" charset="0"/>
              </a:rPr>
              <a:t>Pacific (Singapore), </a:t>
            </a:r>
          </a:p>
          <a:p>
            <a:pPr lvl="1" algn="l"/>
            <a:r>
              <a:rPr lang="en-US" dirty="0" smtClean="0">
                <a:latin typeface="Tamoha"/>
                <a:cs typeface="Arial" charset="0"/>
              </a:rPr>
              <a:t>Asia </a:t>
            </a:r>
            <a:r>
              <a:rPr lang="en-US" dirty="0">
                <a:latin typeface="Tamoha"/>
                <a:cs typeface="Arial" charset="0"/>
              </a:rPr>
              <a:t>Pacific (Sydney), </a:t>
            </a:r>
          </a:p>
          <a:p>
            <a:pPr lvl="1" algn="l"/>
            <a:r>
              <a:rPr lang="en-US" dirty="0" smtClean="0">
                <a:latin typeface="Tamoha"/>
                <a:cs typeface="Arial" charset="0"/>
              </a:rPr>
              <a:t>Asia </a:t>
            </a:r>
            <a:r>
              <a:rPr lang="en-US" dirty="0">
                <a:latin typeface="Tamoha"/>
                <a:cs typeface="Arial" charset="0"/>
              </a:rPr>
              <a:t>Pacific (Tokyo)</a:t>
            </a:r>
          </a:p>
          <a:p>
            <a:pPr algn="l"/>
            <a:endParaRPr lang="en-US" dirty="0"/>
          </a:p>
        </p:txBody>
      </p:sp>
    </p:spTree>
    <p:extLst>
      <p:ext uri="{BB962C8B-B14F-4D97-AF65-F5344CB8AC3E}">
        <p14:creationId xmlns:p14="http://schemas.microsoft.com/office/powerpoint/2010/main" val="1224781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Getting Started with CloudWatch </a:t>
            </a:r>
            <a:r>
              <a:rPr lang="en-US" dirty="0" smtClean="0">
                <a:latin typeface="+mn-lt"/>
              </a:rPr>
              <a:t>Logs </a:t>
            </a:r>
            <a:r>
              <a:rPr lang="en-US" dirty="0"/>
              <a:t>(Contd.)</a:t>
            </a:r>
            <a:endParaRPr lang="en-US" dirty="0">
              <a:latin typeface="+mn-lt"/>
            </a:endParaRPr>
          </a:p>
        </p:txBody>
      </p:sp>
      <p:sp>
        <p:nvSpPr>
          <p:cNvPr id="2" name="Content Placeholder 1"/>
          <p:cNvSpPr>
            <a:spLocks noGrp="1"/>
          </p:cNvSpPr>
          <p:nvPr>
            <p:ph sz="half" idx="1"/>
          </p:nvPr>
        </p:nvSpPr>
        <p:spPr>
          <a:xfrm>
            <a:off x="457199" y="838722"/>
            <a:ext cx="8472791" cy="4019027"/>
          </a:xfrm>
        </p:spPr>
        <p:txBody>
          <a:bodyPr>
            <a:normAutofit/>
          </a:bodyPr>
          <a:lstStyle/>
          <a:p>
            <a:pPr algn="l"/>
            <a:r>
              <a:rPr lang="en-US" dirty="0" smtClean="0">
                <a:latin typeface="Tamoha"/>
                <a:cs typeface="Arial" charset="0"/>
              </a:rPr>
              <a:t>The </a:t>
            </a:r>
            <a:r>
              <a:rPr lang="en-US" dirty="0">
                <a:latin typeface="Tamoha"/>
                <a:cs typeface="Arial" charset="0"/>
              </a:rPr>
              <a:t>CloudWatch Logs agent requires the following versions of Python and Linux</a:t>
            </a:r>
          </a:p>
          <a:p>
            <a:pPr lvl="1" algn="l"/>
            <a:r>
              <a:rPr lang="en-US" dirty="0">
                <a:latin typeface="Tamoha"/>
                <a:cs typeface="Arial" charset="0"/>
              </a:rPr>
              <a:t>Python version 2.6, 2.7, 3.0, or 3.3</a:t>
            </a:r>
          </a:p>
          <a:p>
            <a:pPr lvl="1" algn="l"/>
            <a:r>
              <a:rPr lang="en-US" dirty="0">
                <a:latin typeface="Tamoha"/>
                <a:cs typeface="Arial" charset="0"/>
              </a:rPr>
              <a:t>Amazon Linux version 2014.03.02</a:t>
            </a:r>
          </a:p>
          <a:p>
            <a:pPr lvl="1" algn="l"/>
            <a:r>
              <a:rPr lang="en-US" dirty="0">
                <a:latin typeface="Tamoha"/>
                <a:cs typeface="Arial" charset="0"/>
              </a:rPr>
              <a:t>Ubuntu Server version 12.04, or 14.04</a:t>
            </a:r>
          </a:p>
          <a:p>
            <a:pPr lvl="1" algn="l"/>
            <a:r>
              <a:rPr lang="en-US" dirty="0">
                <a:latin typeface="Tamoha"/>
                <a:cs typeface="Arial" charset="0"/>
              </a:rPr>
              <a:t>CentOS version 6, 6.3, 6.4, or 6.5</a:t>
            </a:r>
          </a:p>
          <a:p>
            <a:pPr lvl="1" algn="l"/>
            <a:r>
              <a:rPr lang="en-US" dirty="0">
                <a:latin typeface="Tamoha"/>
                <a:cs typeface="Arial" charset="0"/>
              </a:rPr>
              <a:t>Red Hat Enterprise Linux (RHEL) version 6.5 or 7.0</a:t>
            </a:r>
          </a:p>
          <a:p>
            <a:pPr algn="l"/>
            <a:endParaRPr lang="en-US" dirty="0"/>
          </a:p>
        </p:txBody>
      </p:sp>
    </p:spTree>
    <p:extLst>
      <p:ext uri="{BB962C8B-B14F-4D97-AF65-F5344CB8AC3E}">
        <p14:creationId xmlns:p14="http://schemas.microsoft.com/office/powerpoint/2010/main" val="817924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latin typeface="Tamoha"/>
                <a:cs typeface="Arial" charset="0"/>
              </a:rPr>
              <a:t>Install and Configure the CloudWatch Logs Agent on an Existing EC2 </a:t>
            </a:r>
            <a:r>
              <a:rPr lang="en-US" dirty="0" smtClean="0">
                <a:solidFill>
                  <a:srgbClr val="0070C0"/>
                </a:solidFill>
                <a:latin typeface="Tamoha"/>
                <a:cs typeface="Arial" charset="0"/>
              </a:rPr>
              <a:t>Instance</a:t>
            </a:r>
          </a:p>
          <a:p>
            <a:pPr marL="0" indent="0" algn="l">
              <a:buNone/>
            </a:pPr>
            <a:r>
              <a:rPr lang="en-US" dirty="0" smtClean="0">
                <a:solidFill>
                  <a:srgbClr val="0070C0"/>
                </a:solidFill>
                <a:latin typeface="Tamoha"/>
                <a:cs typeface="Arial" charset="0"/>
              </a:rPr>
              <a:t>Configure </a:t>
            </a:r>
            <a:r>
              <a:rPr lang="en-US" dirty="0">
                <a:solidFill>
                  <a:srgbClr val="0070C0"/>
                </a:solidFill>
                <a:latin typeface="Tamoha"/>
                <a:cs typeface="Arial" charset="0"/>
              </a:rPr>
              <a:t>your IAM role or user for CloudWatch </a:t>
            </a:r>
            <a:r>
              <a:rPr lang="en-US" dirty="0" smtClean="0">
                <a:solidFill>
                  <a:srgbClr val="0070C0"/>
                </a:solidFill>
                <a:latin typeface="Tamoha"/>
                <a:cs typeface="Arial" charset="0"/>
              </a:rPr>
              <a:t>Logs:</a:t>
            </a:r>
            <a:endParaRPr lang="en-US" dirty="0">
              <a:solidFill>
                <a:srgbClr val="0070C0"/>
              </a:solidFill>
              <a:latin typeface="Tamoha"/>
              <a:cs typeface="Arial" charset="0"/>
            </a:endParaRPr>
          </a:p>
          <a:p>
            <a:pPr algn="l"/>
            <a:r>
              <a:rPr lang="en-US" dirty="0" smtClean="0">
                <a:latin typeface="Tamoha"/>
                <a:cs typeface="Arial" charset="0"/>
              </a:rPr>
              <a:t>The </a:t>
            </a:r>
            <a:r>
              <a:rPr lang="en-US" dirty="0">
                <a:latin typeface="Tamoha"/>
                <a:cs typeface="Arial" charset="0"/>
              </a:rPr>
              <a:t>CloudWatch Logs agent supports IAM roles and users</a:t>
            </a:r>
          </a:p>
          <a:p>
            <a:pPr algn="l"/>
            <a:r>
              <a:rPr lang="en-US" dirty="0" smtClean="0">
                <a:latin typeface="Tamoha"/>
                <a:cs typeface="Arial" charset="0"/>
              </a:rPr>
              <a:t>If </a:t>
            </a:r>
            <a:r>
              <a:rPr lang="en-US" dirty="0">
                <a:latin typeface="Tamoha"/>
                <a:cs typeface="Arial" charset="0"/>
              </a:rPr>
              <a:t>your instance already has an IAM role associated with it, make sure that you include the IAM policy</a:t>
            </a:r>
          </a:p>
          <a:p>
            <a:pPr algn="l"/>
            <a:r>
              <a:rPr lang="en-US" dirty="0" smtClean="0">
                <a:latin typeface="Tamoha"/>
                <a:cs typeface="Arial" charset="0"/>
              </a:rPr>
              <a:t>If </a:t>
            </a:r>
            <a:r>
              <a:rPr lang="en-US" dirty="0">
                <a:latin typeface="Tamoha"/>
                <a:cs typeface="Arial" charset="0"/>
              </a:rPr>
              <a:t>you don't already have an IAM role assigned to your instance, you'll need to use your IAM credentials for the next steps because you cannot assign an IAM role to an existing </a:t>
            </a:r>
            <a:r>
              <a:rPr lang="en-US" dirty="0" smtClean="0">
                <a:latin typeface="Tamoha"/>
                <a:cs typeface="Arial" charset="0"/>
              </a:rPr>
              <a:t>instance you </a:t>
            </a:r>
            <a:r>
              <a:rPr lang="en-US" dirty="0">
                <a:latin typeface="Tamoha"/>
                <a:cs typeface="Arial" charset="0"/>
              </a:rPr>
              <a:t>can only specify a role when you launch a new instance</a:t>
            </a:r>
          </a:p>
          <a:p>
            <a:pPr algn="l"/>
            <a:endParaRPr lang="en-US" dirty="0"/>
          </a:p>
        </p:txBody>
      </p:sp>
    </p:spTree>
    <p:extLst>
      <p:ext uri="{BB962C8B-B14F-4D97-AF65-F5344CB8AC3E}">
        <p14:creationId xmlns:p14="http://schemas.microsoft.com/office/powerpoint/2010/main" val="1953055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n-lt"/>
              </a:rPr>
              <a:t>Configure IAM </a:t>
            </a:r>
            <a:r>
              <a:rPr lang="en-US" dirty="0">
                <a:latin typeface="+mn-lt"/>
              </a:rPr>
              <a:t>role or user for CloudWatch Logs</a:t>
            </a:r>
          </a:p>
        </p:txBody>
      </p:sp>
      <p:sp>
        <p:nvSpPr>
          <p:cNvPr id="2" name="Content Placeholder 1"/>
          <p:cNvSpPr>
            <a:spLocks noGrp="1"/>
          </p:cNvSpPr>
          <p:nvPr>
            <p:ph sz="half" idx="1"/>
          </p:nvPr>
        </p:nvSpPr>
        <p:spPr>
          <a:xfrm>
            <a:off x="457200" y="838722"/>
            <a:ext cx="8239126" cy="4019027"/>
          </a:xfrm>
        </p:spPr>
        <p:txBody>
          <a:bodyPr>
            <a:normAutofit/>
          </a:bodyPr>
          <a:lstStyle/>
          <a:p>
            <a:pPr marL="0" lvl="0" indent="0">
              <a:buNone/>
            </a:pPr>
            <a:r>
              <a:rPr lang="en-US" dirty="0" smtClean="0">
                <a:solidFill>
                  <a:srgbClr val="0070C0"/>
                </a:solidFill>
                <a:latin typeface="Tamoha"/>
                <a:cs typeface="Arial" charset="0"/>
              </a:rPr>
              <a:t>Step 1: </a:t>
            </a:r>
            <a:r>
              <a:rPr lang="en-US" dirty="0" smtClean="0">
                <a:latin typeface="Tamoha"/>
                <a:cs typeface="Arial" charset="0"/>
              </a:rPr>
              <a:t>Open </a:t>
            </a:r>
            <a:r>
              <a:rPr lang="en-US" dirty="0">
                <a:latin typeface="Tamoha"/>
                <a:cs typeface="Arial" charset="0"/>
              </a:rPr>
              <a:t>the IAM console at </a:t>
            </a:r>
            <a:r>
              <a:rPr lang="en-US" u="sng" dirty="0">
                <a:solidFill>
                  <a:srgbClr val="262626"/>
                </a:solidFill>
                <a:latin typeface="Arial" charset="0"/>
                <a:cs typeface="Arial" charset="0"/>
                <a:hlinkClick r:id="rId2"/>
              </a:rPr>
              <a:t>https://console.aws.amazon.com/iam/</a:t>
            </a:r>
            <a:endParaRPr lang="en-US" u="sng" dirty="0">
              <a:solidFill>
                <a:srgbClr val="262626"/>
              </a:solidFill>
              <a:latin typeface="Arial" charset="0"/>
              <a:cs typeface="Arial" charset="0"/>
            </a:endParaRPr>
          </a:p>
          <a:p>
            <a:pPr marL="0" indent="0" algn="l">
              <a:buNone/>
            </a:pPr>
            <a:r>
              <a:rPr lang="en-US" dirty="0" smtClean="0">
                <a:solidFill>
                  <a:srgbClr val="0070C0"/>
                </a:solidFill>
                <a:latin typeface="Tamoha"/>
                <a:cs typeface="Arial" charset="0"/>
              </a:rPr>
              <a:t>Step 2: </a:t>
            </a:r>
            <a:r>
              <a:rPr lang="en-US" dirty="0" smtClean="0">
                <a:latin typeface="Tamoha"/>
                <a:cs typeface="Arial" charset="0"/>
              </a:rPr>
              <a:t>In </a:t>
            </a:r>
            <a:r>
              <a:rPr lang="en-US" dirty="0">
                <a:latin typeface="Tamoha"/>
                <a:cs typeface="Arial" charset="0"/>
              </a:rPr>
              <a:t>the navigation pane, click Roles, and then in the Role Name column, click an IAM role</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3: </a:t>
            </a:r>
            <a:r>
              <a:rPr lang="en-US" dirty="0" smtClean="0">
                <a:latin typeface="Tamoha"/>
                <a:cs typeface="Arial" charset="0"/>
              </a:rPr>
              <a:t>Click</a:t>
            </a:r>
            <a:r>
              <a:rPr lang="en-US" dirty="0">
                <a:latin typeface="Tamoha"/>
                <a:cs typeface="Arial" charset="0"/>
              </a:rPr>
              <a:t> Permissions, and then click Attach Role Policy</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4: </a:t>
            </a:r>
            <a:r>
              <a:rPr lang="en-US" dirty="0" smtClean="0">
                <a:latin typeface="Tamoha"/>
                <a:cs typeface="Arial" charset="0"/>
              </a:rPr>
              <a:t>On </a:t>
            </a:r>
            <a:r>
              <a:rPr lang="en-US" dirty="0">
                <a:latin typeface="Tamoha"/>
                <a:cs typeface="Arial" charset="0"/>
              </a:rPr>
              <a:t>the Set Permissions page, click Custom Policy, and then click Select</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5: </a:t>
            </a:r>
            <a:r>
              <a:rPr lang="en-US" dirty="0" smtClean="0">
                <a:latin typeface="Tamoha"/>
                <a:cs typeface="Arial" charset="0"/>
              </a:rPr>
              <a:t>On </a:t>
            </a:r>
            <a:r>
              <a:rPr lang="en-US" dirty="0">
                <a:latin typeface="Tamoha"/>
                <a:cs typeface="Arial" charset="0"/>
              </a:rPr>
              <a:t>the second Set Permissions page, in the Policy Name field, type a name for the </a:t>
            </a:r>
            <a:r>
              <a:rPr lang="en-US" dirty="0" smtClean="0">
                <a:latin typeface="Tamoha"/>
                <a:cs typeface="Arial" charset="0"/>
              </a:rPr>
              <a:t>policy</a:t>
            </a:r>
          </a:p>
          <a:p>
            <a:pPr marL="0" indent="0" algn="l">
              <a:buNone/>
            </a:pPr>
            <a:r>
              <a:rPr lang="en-US" dirty="0">
                <a:latin typeface="Tamoha"/>
                <a:cs typeface="Arial" charset="0"/>
              </a:rPr>
              <a:t>In the </a:t>
            </a:r>
            <a:r>
              <a:rPr lang="en-US" dirty="0">
                <a:solidFill>
                  <a:srgbClr val="0070C0"/>
                </a:solidFill>
                <a:latin typeface="Tamoha"/>
                <a:cs typeface="Arial" charset="0"/>
              </a:rPr>
              <a:t>Policy Document field</a:t>
            </a:r>
            <a:r>
              <a:rPr lang="en-US" dirty="0">
                <a:latin typeface="Tamoha"/>
                <a:cs typeface="Arial" charset="0"/>
              </a:rPr>
              <a:t>, paste in the following </a:t>
            </a:r>
            <a:r>
              <a:rPr lang="en-US" dirty="0" smtClean="0">
                <a:latin typeface="Tamoha"/>
                <a:cs typeface="Arial" charset="0"/>
              </a:rPr>
              <a:t>policy </a:t>
            </a:r>
            <a:r>
              <a:rPr lang="en-US" dirty="0">
                <a:latin typeface="Tamoha"/>
                <a:cs typeface="Arial" charset="0"/>
              </a:rPr>
              <a:t>and </a:t>
            </a:r>
            <a:r>
              <a:rPr lang="en-US" dirty="0" smtClean="0">
                <a:latin typeface="Tamoha"/>
                <a:cs typeface="Arial" charset="0"/>
              </a:rPr>
              <a:t>click</a:t>
            </a:r>
            <a:r>
              <a:rPr lang="en-US" dirty="0">
                <a:latin typeface="Tamoha"/>
                <a:cs typeface="Arial" charset="0"/>
              </a:rPr>
              <a:t> </a:t>
            </a:r>
            <a:r>
              <a:rPr lang="en-US" dirty="0" smtClean="0">
                <a:latin typeface="Tamoha"/>
                <a:cs typeface="Arial" charset="0"/>
              </a:rPr>
              <a:t>on </a:t>
            </a:r>
            <a:r>
              <a:rPr lang="en-US" dirty="0" smtClean="0">
                <a:solidFill>
                  <a:srgbClr val="0070C0"/>
                </a:solidFill>
                <a:latin typeface="Tamoha"/>
                <a:cs typeface="Arial" charset="0"/>
              </a:rPr>
              <a:t>Apply </a:t>
            </a:r>
            <a:r>
              <a:rPr lang="en-US" dirty="0">
                <a:solidFill>
                  <a:srgbClr val="0070C0"/>
                </a:solidFill>
                <a:latin typeface="Tamoha"/>
                <a:cs typeface="Arial" charset="0"/>
              </a:rPr>
              <a:t>Policy</a:t>
            </a:r>
          </a:p>
          <a:p>
            <a:pPr marL="0" indent="0" algn="l">
              <a:buNone/>
            </a:pPr>
            <a:endParaRPr lang="en-US" dirty="0" smtClean="0">
              <a:latin typeface="Tamoha"/>
              <a:cs typeface="Arial" charset="0"/>
            </a:endParaRPr>
          </a:p>
          <a:p>
            <a:pPr algn="l"/>
            <a:endParaRPr lang="en-US" dirty="0"/>
          </a:p>
        </p:txBody>
      </p:sp>
      <p:pic>
        <p:nvPicPr>
          <p:cNvPr id="5" name="Picture 2"/>
          <p:cNvPicPr>
            <a:picLocks noChangeAspect="1" noChangeArrowheads="1"/>
          </p:cNvPicPr>
          <p:nvPr/>
        </p:nvPicPr>
        <p:blipFill>
          <a:blip r:embed="rId3"/>
          <a:srcRect/>
          <a:stretch>
            <a:fillRect/>
          </a:stretch>
        </p:blipFill>
        <p:spPr bwMode="auto">
          <a:xfrm>
            <a:off x="3533443" y="2786165"/>
            <a:ext cx="2077114" cy="1995386"/>
          </a:xfrm>
          <a:prstGeom prst="rect">
            <a:avLst/>
          </a:prstGeom>
          <a:noFill/>
          <a:ln w="9525">
            <a:noFill/>
            <a:miter lim="800000"/>
            <a:headEnd/>
            <a:tailEnd/>
          </a:ln>
        </p:spPr>
      </p:pic>
    </p:spTree>
    <p:extLst>
      <p:ext uri="{BB962C8B-B14F-4D97-AF65-F5344CB8AC3E}">
        <p14:creationId xmlns:p14="http://schemas.microsoft.com/office/powerpoint/2010/main" val="1849288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latin typeface="Tamoha"/>
                <a:cs typeface="Arial" charset="0"/>
              </a:rPr>
              <a:t>Install and configure CloudWatch Logs on an existing Amazon EC2 </a:t>
            </a:r>
            <a:r>
              <a:rPr lang="en-US" dirty="0" smtClean="0">
                <a:solidFill>
                  <a:srgbClr val="0070C0"/>
                </a:solidFill>
                <a:latin typeface="Tamoha"/>
                <a:cs typeface="Arial" charset="0"/>
              </a:rPr>
              <a:t>instance (Linux instance)</a:t>
            </a:r>
          </a:p>
          <a:p>
            <a:pPr marL="0" indent="0" algn="l">
              <a:buNone/>
            </a:pPr>
            <a:r>
              <a:rPr lang="en-US" dirty="0" smtClean="0">
                <a:solidFill>
                  <a:srgbClr val="0070C0"/>
                </a:solidFill>
                <a:latin typeface="Tamoha"/>
                <a:cs typeface="Arial" charset="0"/>
              </a:rPr>
              <a:t>Step 1: </a:t>
            </a:r>
            <a:r>
              <a:rPr lang="en-US" dirty="0" smtClean="0">
                <a:latin typeface="Tamoha"/>
                <a:cs typeface="Arial" charset="0"/>
              </a:rPr>
              <a:t>Connect </a:t>
            </a:r>
            <a:r>
              <a:rPr lang="en-US" dirty="0">
                <a:latin typeface="Tamoha"/>
                <a:cs typeface="Arial" charset="0"/>
              </a:rPr>
              <a:t>to your Amazon Linux instance</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2: </a:t>
            </a:r>
            <a:r>
              <a:rPr lang="en-US" dirty="0" smtClean="0">
                <a:latin typeface="Tamoha"/>
                <a:cs typeface="Arial" charset="0"/>
              </a:rPr>
              <a:t>Update </a:t>
            </a:r>
            <a:r>
              <a:rPr lang="en-US" dirty="0">
                <a:latin typeface="Tamoha"/>
                <a:cs typeface="Arial" charset="0"/>
              </a:rPr>
              <a:t>your Amazon Linux instance to pick up the latest changes in the package </a:t>
            </a:r>
            <a:r>
              <a:rPr lang="en-US" dirty="0" smtClean="0">
                <a:latin typeface="Tamoha"/>
                <a:cs typeface="Arial" charset="0"/>
              </a:rPr>
              <a:t>repositories</a:t>
            </a:r>
          </a:p>
          <a:p>
            <a:pPr algn="l"/>
            <a:endParaRPr lang="en-US" dirty="0">
              <a:latin typeface="Tamoha"/>
              <a:cs typeface="Arial" charset="0"/>
            </a:endParaRP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3: </a:t>
            </a:r>
            <a:r>
              <a:rPr lang="en-US" dirty="0" smtClean="0">
                <a:latin typeface="Tamoha"/>
                <a:cs typeface="Arial" charset="0"/>
              </a:rPr>
              <a:t>Install </a:t>
            </a:r>
            <a:r>
              <a:rPr lang="en-US" dirty="0">
                <a:latin typeface="Tamoha"/>
                <a:cs typeface="Arial" charset="0"/>
              </a:rPr>
              <a:t>the </a:t>
            </a:r>
            <a:r>
              <a:rPr lang="en-US" dirty="0">
                <a:solidFill>
                  <a:srgbClr val="0070C0"/>
                </a:solidFill>
                <a:latin typeface="Tamoha"/>
                <a:cs typeface="Arial" charset="0"/>
              </a:rPr>
              <a:t>awslogs</a:t>
            </a:r>
            <a:r>
              <a:rPr lang="en-US" dirty="0">
                <a:latin typeface="Tamoha"/>
                <a:cs typeface="Arial" charset="0"/>
              </a:rPr>
              <a:t> </a:t>
            </a:r>
            <a:r>
              <a:rPr lang="en-US" dirty="0" smtClean="0">
                <a:latin typeface="Tamoha"/>
                <a:cs typeface="Arial" charset="0"/>
              </a:rPr>
              <a:t>package</a:t>
            </a:r>
          </a:p>
          <a:p>
            <a:pPr algn="l"/>
            <a:endParaRPr lang="en-US" dirty="0" smtClean="0">
              <a:latin typeface="Tamoha"/>
              <a:cs typeface="Arial" charset="0"/>
            </a:endParaRP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4: </a:t>
            </a:r>
            <a:r>
              <a:rPr lang="en-US" dirty="0" smtClean="0">
                <a:latin typeface="Tamoha"/>
                <a:cs typeface="Arial" charset="0"/>
              </a:rPr>
              <a:t>Edit </a:t>
            </a:r>
            <a:r>
              <a:rPr lang="en-US" dirty="0">
                <a:latin typeface="Tamoha"/>
                <a:cs typeface="Arial" charset="0"/>
              </a:rPr>
              <a:t>the /etc/awslogs/awscli.conf file and in the [default] section, specify the region where you want to view log data and add your </a:t>
            </a:r>
            <a:r>
              <a:rPr lang="en-US" dirty="0" smtClean="0">
                <a:latin typeface="Tamoha"/>
                <a:cs typeface="Arial" charset="0"/>
              </a:rPr>
              <a:t>credentials</a:t>
            </a:r>
          </a:p>
          <a:p>
            <a:pPr algn="l"/>
            <a:endParaRPr lang="en-US" dirty="0">
              <a:latin typeface="Tamoha"/>
              <a:cs typeface="Arial" charset="0"/>
            </a:endParaRPr>
          </a:p>
          <a:p>
            <a:pPr algn="l"/>
            <a:endParaRPr lang="en-US" dirty="0" smtClean="0">
              <a:latin typeface="Tamoha"/>
              <a:cs typeface="Arial" charset="0"/>
            </a:endParaRP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5: </a:t>
            </a:r>
            <a:r>
              <a:rPr lang="en-US" dirty="0" smtClean="0">
                <a:latin typeface="Tamoha"/>
                <a:cs typeface="Arial" charset="0"/>
              </a:rPr>
              <a:t>Start </a:t>
            </a:r>
            <a:r>
              <a:rPr lang="en-US" dirty="0">
                <a:latin typeface="Tamoha"/>
                <a:cs typeface="Arial" charset="0"/>
              </a:rPr>
              <a:t>the awslogs service</a:t>
            </a:r>
          </a:p>
          <a:p>
            <a:pPr algn="l"/>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pic>
        <p:nvPicPr>
          <p:cNvPr id="5" name="Picture 2"/>
          <p:cNvPicPr>
            <a:picLocks noChangeAspect="1" noChangeArrowheads="1"/>
          </p:cNvPicPr>
          <p:nvPr/>
        </p:nvPicPr>
        <p:blipFill>
          <a:blip r:embed="rId2"/>
          <a:srcRect/>
          <a:stretch>
            <a:fillRect/>
          </a:stretch>
        </p:blipFill>
        <p:spPr bwMode="auto">
          <a:xfrm>
            <a:off x="477297" y="1779351"/>
            <a:ext cx="2513554" cy="258999"/>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457200" y="2412703"/>
            <a:ext cx="3138901" cy="242414"/>
          </a:xfrm>
          <a:prstGeom prst="rect">
            <a:avLst/>
          </a:prstGeom>
          <a:noFill/>
          <a:ln w="9525">
            <a:noFill/>
            <a:miter lim="800000"/>
            <a:headEnd/>
            <a:tailEnd/>
          </a:ln>
        </p:spPr>
      </p:pic>
      <p:pic>
        <p:nvPicPr>
          <p:cNvPr id="7" name="Picture 6"/>
          <p:cNvPicPr>
            <a:picLocks noChangeAspect="1" noChangeArrowheads="1"/>
          </p:cNvPicPr>
          <p:nvPr/>
        </p:nvPicPr>
        <p:blipFill>
          <a:blip r:embed="rId4"/>
          <a:srcRect/>
          <a:stretch>
            <a:fillRect/>
          </a:stretch>
        </p:blipFill>
        <p:spPr bwMode="auto">
          <a:xfrm>
            <a:off x="477296" y="3276574"/>
            <a:ext cx="4704304" cy="600101"/>
          </a:xfrm>
          <a:prstGeom prst="rect">
            <a:avLst/>
          </a:prstGeom>
          <a:noFill/>
          <a:ln w="9525">
            <a:noFill/>
            <a:miter lim="800000"/>
            <a:headEnd/>
            <a:tailEnd/>
          </a:ln>
        </p:spPr>
      </p:pic>
      <p:pic>
        <p:nvPicPr>
          <p:cNvPr id="8" name="Picture 6"/>
          <p:cNvPicPr>
            <a:picLocks noChangeAspect="1" noChangeArrowheads="1"/>
          </p:cNvPicPr>
          <p:nvPr/>
        </p:nvPicPr>
        <p:blipFill>
          <a:blip r:embed="rId5"/>
          <a:srcRect/>
          <a:stretch>
            <a:fillRect/>
          </a:stretch>
        </p:blipFill>
        <p:spPr bwMode="auto">
          <a:xfrm>
            <a:off x="457200" y="4206020"/>
            <a:ext cx="4414669" cy="368312"/>
          </a:xfrm>
          <a:prstGeom prst="rect">
            <a:avLst/>
          </a:prstGeom>
          <a:noFill/>
          <a:ln w="9525">
            <a:noFill/>
            <a:miter lim="800000"/>
            <a:headEnd/>
            <a:tailEnd/>
          </a:ln>
        </p:spPr>
      </p:pic>
    </p:spTree>
    <p:extLst>
      <p:ext uri="{BB962C8B-B14F-4D97-AF65-F5344CB8AC3E}">
        <p14:creationId xmlns:p14="http://schemas.microsoft.com/office/powerpoint/2010/main" val="2661972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 </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smtClean="0">
                <a:solidFill>
                  <a:srgbClr val="0070C0"/>
                </a:solidFill>
                <a:latin typeface="Tamoha"/>
                <a:cs typeface="Arial" charset="0"/>
              </a:rPr>
              <a:t>(</a:t>
            </a:r>
            <a:r>
              <a:rPr lang="en-US" dirty="0">
                <a:solidFill>
                  <a:srgbClr val="0070C0"/>
                </a:solidFill>
                <a:latin typeface="Tamoha"/>
                <a:cs typeface="Arial" charset="0"/>
              </a:rPr>
              <a:t>Optional) </a:t>
            </a:r>
            <a:r>
              <a:rPr lang="en-US" dirty="0">
                <a:latin typeface="Tamoha"/>
                <a:cs typeface="Arial" charset="0"/>
              </a:rPr>
              <a:t>Check the /var/log/awslogs.log file for errors logged when starting the service</a:t>
            </a:r>
          </a:p>
          <a:p>
            <a:pPr marL="0" indent="0" algn="l">
              <a:buNone/>
            </a:pPr>
            <a:r>
              <a:rPr lang="en-US" dirty="0">
                <a:solidFill>
                  <a:srgbClr val="0070C0"/>
                </a:solidFill>
                <a:latin typeface="Tamoha"/>
                <a:cs typeface="Arial" charset="0"/>
              </a:rPr>
              <a:t>(Optional) </a:t>
            </a:r>
            <a:r>
              <a:rPr lang="en-US" dirty="0">
                <a:latin typeface="Tamoha"/>
                <a:cs typeface="Arial" charset="0"/>
              </a:rPr>
              <a:t>Run the following command to start the awslogs service at each system </a:t>
            </a:r>
            <a:r>
              <a:rPr lang="en-US" dirty="0" smtClean="0">
                <a:latin typeface="Tamoha"/>
                <a:cs typeface="Arial" charset="0"/>
              </a:rPr>
              <a:t>boot</a:t>
            </a:r>
          </a:p>
          <a:p>
            <a:pPr marL="0" indent="0" algn="l">
              <a:buNone/>
            </a:pPr>
            <a:endParaRPr lang="en-US" dirty="0">
              <a:latin typeface="Tamoha"/>
              <a:cs typeface="Arial" charset="0"/>
            </a:endParaRPr>
          </a:p>
          <a:p>
            <a:pPr marL="0" indent="0" algn="l">
              <a:buNone/>
            </a:pPr>
            <a:r>
              <a:rPr lang="en-US" dirty="0" smtClean="0">
                <a:latin typeface="Tamoha"/>
                <a:cs typeface="Arial" charset="0"/>
              </a:rPr>
              <a:t>You </a:t>
            </a:r>
            <a:r>
              <a:rPr lang="en-US" dirty="0">
                <a:latin typeface="Tamoha"/>
                <a:cs typeface="Arial" charset="0"/>
              </a:rPr>
              <a:t>should see the newly created log group and log stream in the CloudWatch console after the agent has been running for a few moments</a:t>
            </a:r>
          </a:p>
          <a:p>
            <a:pPr marL="0" indent="0" algn="l">
              <a:buNone/>
            </a:pPr>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pic>
        <p:nvPicPr>
          <p:cNvPr id="9" name="Picture 2"/>
          <p:cNvPicPr>
            <a:picLocks noChangeAspect="1" noChangeArrowheads="1"/>
          </p:cNvPicPr>
          <p:nvPr/>
        </p:nvPicPr>
        <p:blipFill>
          <a:blip r:embed="rId2"/>
          <a:srcRect/>
          <a:stretch>
            <a:fillRect/>
          </a:stretch>
        </p:blipFill>
        <p:spPr bwMode="auto">
          <a:xfrm>
            <a:off x="477296" y="1465263"/>
            <a:ext cx="3118644" cy="273961"/>
          </a:xfrm>
          <a:prstGeom prst="rect">
            <a:avLst/>
          </a:prstGeom>
          <a:noFill/>
          <a:ln w="9525">
            <a:noFill/>
            <a:miter lim="800000"/>
            <a:headEnd/>
            <a:tailEnd/>
          </a:ln>
        </p:spPr>
      </p:pic>
    </p:spTree>
    <p:extLst>
      <p:ext uri="{BB962C8B-B14F-4D97-AF65-F5344CB8AC3E}">
        <p14:creationId xmlns:p14="http://schemas.microsoft.com/office/powerpoint/2010/main" val="910131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smtClean="0">
                <a:solidFill>
                  <a:srgbClr val="0070C0"/>
                </a:solidFill>
                <a:latin typeface="Tamoha"/>
                <a:cs typeface="Arial" charset="0"/>
              </a:rPr>
              <a:t>To </a:t>
            </a:r>
            <a:r>
              <a:rPr lang="en-US" dirty="0">
                <a:solidFill>
                  <a:srgbClr val="0070C0"/>
                </a:solidFill>
                <a:latin typeface="Tamoha"/>
                <a:cs typeface="Arial" charset="0"/>
              </a:rPr>
              <a:t>install and configure CloudWatch Logs on an existing Ubuntu Server, CentOS, or Red Hat </a:t>
            </a:r>
            <a:r>
              <a:rPr lang="en-US" dirty="0" smtClean="0">
                <a:solidFill>
                  <a:srgbClr val="0070C0"/>
                </a:solidFill>
                <a:latin typeface="Tamoha"/>
                <a:cs typeface="Arial" charset="0"/>
              </a:rPr>
              <a:t>instance:</a:t>
            </a:r>
            <a:endParaRPr lang="en-US" dirty="0">
              <a:solidFill>
                <a:srgbClr val="0070C0"/>
              </a:solidFill>
              <a:latin typeface="Tamoha"/>
              <a:cs typeface="Arial" charset="0"/>
            </a:endParaRPr>
          </a:p>
          <a:p>
            <a:pPr marL="0" indent="0" algn="l">
              <a:buNone/>
            </a:pPr>
            <a:r>
              <a:rPr lang="en-US" dirty="0" smtClean="0">
                <a:solidFill>
                  <a:srgbClr val="0070C0"/>
                </a:solidFill>
                <a:latin typeface="Tamoha"/>
                <a:cs typeface="Arial" charset="0"/>
              </a:rPr>
              <a:t>Step 1: </a:t>
            </a:r>
            <a:r>
              <a:rPr lang="en-US" dirty="0">
                <a:latin typeface="Tamoha"/>
                <a:cs typeface="Arial" charset="0"/>
              </a:rPr>
              <a:t>Connect to your EC2 instance</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2: </a:t>
            </a:r>
            <a:r>
              <a:rPr lang="en-US" dirty="0" smtClean="0">
                <a:latin typeface="Tamoha"/>
                <a:cs typeface="Arial" charset="0"/>
              </a:rPr>
              <a:t>Run </a:t>
            </a:r>
            <a:r>
              <a:rPr lang="en-US" dirty="0">
                <a:latin typeface="Tamoha"/>
                <a:cs typeface="Arial" charset="0"/>
              </a:rPr>
              <a:t>the CloudWatch Logs agent installer</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3: </a:t>
            </a:r>
            <a:r>
              <a:rPr lang="en-US" dirty="0" smtClean="0">
                <a:latin typeface="Tamoha"/>
                <a:cs typeface="Arial" charset="0"/>
              </a:rPr>
              <a:t>On </a:t>
            </a:r>
            <a:r>
              <a:rPr lang="en-US" dirty="0">
                <a:latin typeface="Tamoha"/>
                <a:cs typeface="Arial" charset="0"/>
              </a:rPr>
              <a:t>Ubuntu, run apt-get update before running the commands </a:t>
            </a:r>
            <a:r>
              <a:rPr lang="en-US" dirty="0" smtClean="0">
                <a:latin typeface="Tamoha"/>
                <a:cs typeface="Arial" charset="0"/>
              </a:rPr>
              <a:t>below</a:t>
            </a:r>
          </a:p>
          <a:p>
            <a:pPr marL="0" indent="0" algn="l">
              <a:buNone/>
            </a:pPr>
            <a:endParaRPr lang="en-US" dirty="0">
              <a:latin typeface="Tamoha"/>
              <a:cs typeface="Arial" charset="0"/>
            </a:endParaRPr>
          </a:p>
          <a:p>
            <a:pPr marL="0" indent="0" algn="l">
              <a:buNone/>
            </a:pPr>
            <a:endParaRPr lang="en-US" dirty="0">
              <a:latin typeface="Tamoha"/>
              <a:cs typeface="Arial" charset="0"/>
            </a:endParaRPr>
          </a:p>
          <a:p>
            <a:pPr marL="0" indent="0" algn="l">
              <a:buNone/>
            </a:pPr>
            <a:r>
              <a:rPr lang="en-US" dirty="0" smtClean="0">
                <a:latin typeface="Tamoha"/>
                <a:cs typeface="Arial" charset="0"/>
              </a:rPr>
              <a:t>You </a:t>
            </a:r>
            <a:r>
              <a:rPr lang="en-US" dirty="0">
                <a:latin typeface="Tamoha"/>
                <a:cs typeface="Arial" charset="0"/>
              </a:rPr>
              <a:t>should see the newly created log group and log stream in the CloudWatch console after the agent has been running for a few moments</a:t>
            </a:r>
          </a:p>
          <a:p>
            <a:pPr marL="0" indent="0" algn="l">
              <a:buNone/>
            </a:pPr>
            <a:endParaRPr lang="en-US" dirty="0" smtClean="0">
              <a:latin typeface="Tamoha"/>
              <a:cs typeface="Arial" charset="0"/>
            </a:endParaRPr>
          </a:p>
          <a:p>
            <a:pPr algn="l"/>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pic>
        <p:nvPicPr>
          <p:cNvPr id="9" name="Picture 2"/>
          <p:cNvPicPr>
            <a:picLocks noChangeAspect="1" noChangeArrowheads="1"/>
          </p:cNvPicPr>
          <p:nvPr/>
        </p:nvPicPr>
        <p:blipFill>
          <a:blip r:embed="rId2"/>
          <a:srcRect/>
          <a:stretch>
            <a:fillRect/>
          </a:stretch>
        </p:blipFill>
        <p:spPr bwMode="auto">
          <a:xfrm>
            <a:off x="477296" y="2135221"/>
            <a:ext cx="6644984" cy="258895"/>
          </a:xfrm>
          <a:prstGeom prst="rect">
            <a:avLst/>
          </a:prstGeom>
          <a:noFill/>
          <a:ln w="9525">
            <a:noFill/>
            <a:miter lim="800000"/>
            <a:headEnd/>
            <a:tailEnd/>
          </a:ln>
        </p:spPr>
      </p:pic>
      <p:pic>
        <p:nvPicPr>
          <p:cNvPr id="10" name="Picture 3"/>
          <p:cNvPicPr>
            <a:picLocks noChangeAspect="1" noChangeArrowheads="1"/>
          </p:cNvPicPr>
          <p:nvPr/>
        </p:nvPicPr>
        <p:blipFill>
          <a:blip r:embed="rId3"/>
          <a:srcRect/>
          <a:stretch>
            <a:fillRect/>
          </a:stretch>
        </p:blipFill>
        <p:spPr bwMode="auto">
          <a:xfrm>
            <a:off x="477296" y="2436309"/>
            <a:ext cx="4480330" cy="270881"/>
          </a:xfrm>
          <a:prstGeom prst="rect">
            <a:avLst/>
          </a:prstGeom>
          <a:noFill/>
          <a:ln w="9525">
            <a:noFill/>
            <a:miter lim="800000"/>
            <a:headEnd/>
            <a:tailEnd/>
          </a:ln>
        </p:spPr>
      </p:pic>
    </p:spTree>
    <p:extLst>
      <p:ext uri="{BB962C8B-B14F-4D97-AF65-F5344CB8AC3E}">
        <p14:creationId xmlns:p14="http://schemas.microsoft.com/office/powerpoint/2010/main" val="3987665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a:t>At the end of this </a:t>
            </a:r>
            <a:r>
              <a:rPr lang="en-US" dirty="0" smtClean="0"/>
              <a:t>module</a:t>
            </a:r>
            <a:r>
              <a:rPr lang="en-US" dirty="0"/>
              <a:t>, you will be able to understand:</a:t>
            </a:r>
          </a:p>
          <a:p>
            <a:pPr algn="l"/>
            <a:r>
              <a:rPr lang="en-US" dirty="0" smtClean="0"/>
              <a:t>To create </a:t>
            </a:r>
            <a:r>
              <a:rPr lang="en-US" dirty="0"/>
              <a:t>CloudWatch Alarms</a:t>
            </a:r>
          </a:p>
          <a:p>
            <a:pPr algn="l"/>
            <a:r>
              <a:rPr lang="en-US" dirty="0" smtClean="0"/>
              <a:t>Monitor the </a:t>
            </a:r>
            <a:r>
              <a:rPr lang="en-US" dirty="0"/>
              <a:t>Log Files</a:t>
            </a:r>
          </a:p>
          <a:p>
            <a:pPr algn="l"/>
            <a:r>
              <a:rPr lang="en-US" dirty="0" smtClean="0"/>
              <a:t>Install </a:t>
            </a:r>
            <a:r>
              <a:rPr lang="en-US" dirty="0"/>
              <a:t>And </a:t>
            </a:r>
            <a:r>
              <a:rPr lang="en-US" dirty="0" smtClean="0"/>
              <a:t>Configure </a:t>
            </a:r>
            <a:r>
              <a:rPr lang="en-US" dirty="0"/>
              <a:t>Monitoring Scripts for Amazon  EC2 Instances</a:t>
            </a:r>
          </a:p>
          <a:p>
            <a:pPr algn="l"/>
            <a:r>
              <a:rPr lang="en-US" dirty="0" smtClean="0"/>
              <a:t>Monitor EBS, RDS, ElastiCache </a:t>
            </a:r>
            <a:r>
              <a:rPr lang="en-US" dirty="0"/>
              <a:t>For Performance And Availability</a:t>
            </a:r>
          </a:p>
          <a:p>
            <a:pPr algn="l"/>
            <a:r>
              <a:rPr lang="en-US" dirty="0" smtClean="0"/>
              <a:t>Billing </a:t>
            </a:r>
            <a:r>
              <a:rPr lang="en-US" dirty="0"/>
              <a:t>And Linking AWS Accounts</a:t>
            </a:r>
          </a:p>
          <a:p>
            <a:pPr algn="l"/>
            <a:r>
              <a:rPr lang="en-US" dirty="0" smtClean="0"/>
              <a:t>Billing </a:t>
            </a:r>
            <a:r>
              <a:rPr lang="en-US" dirty="0"/>
              <a:t>Dimensions and Metrics For </a:t>
            </a:r>
            <a:r>
              <a:rPr lang="en-US" dirty="0" smtClean="0"/>
              <a:t>CloudWatch and</a:t>
            </a:r>
            <a:endParaRPr lang="en-US" dirty="0"/>
          </a:p>
          <a:p>
            <a:pPr algn="l"/>
            <a:r>
              <a:rPr lang="en-US" dirty="0"/>
              <a:t>Cost Optimization</a:t>
            </a:r>
          </a:p>
          <a:p>
            <a:pPr marL="0" indent="0">
              <a:buNone/>
            </a:pPr>
            <a:endParaRPr lang="en-US" dirty="0"/>
          </a:p>
        </p:txBody>
      </p:sp>
    </p:spTree>
    <p:extLst>
      <p:ext uri="{BB962C8B-B14F-4D97-AF65-F5344CB8AC3E}">
        <p14:creationId xmlns:p14="http://schemas.microsoft.com/office/powerpoint/2010/main" val="1058566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latin typeface="Tamoha"/>
                <a:cs typeface="Arial" charset="0"/>
              </a:rPr>
              <a:t>Install and Configure the CloudWatch Logs Agent on a New EC2 </a:t>
            </a:r>
            <a:r>
              <a:rPr lang="en-US" dirty="0" smtClean="0">
                <a:solidFill>
                  <a:srgbClr val="0070C0"/>
                </a:solidFill>
                <a:latin typeface="Tamoha"/>
                <a:cs typeface="Arial" charset="0"/>
              </a:rPr>
              <a:t>Instance</a:t>
            </a:r>
          </a:p>
          <a:p>
            <a:pPr marL="0" indent="0" algn="l">
              <a:buNone/>
            </a:pPr>
            <a:r>
              <a:rPr lang="en-US" dirty="0" smtClean="0">
                <a:latin typeface="Tamoha"/>
                <a:cs typeface="Arial" charset="0"/>
              </a:rPr>
              <a:t>Create </a:t>
            </a:r>
            <a:r>
              <a:rPr lang="en-US" dirty="0">
                <a:latin typeface="Tamoha"/>
                <a:cs typeface="Arial" charset="0"/>
              </a:rPr>
              <a:t>an agent configuration file that describes all your log groups and log </a:t>
            </a:r>
            <a:r>
              <a:rPr lang="en-US" dirty="0" smtClean="0">
                <a:latin typeface="Tamoha"/>
                <a:cs typeface="Arial" charset="0"/>
              </a:rPr>
              <a:t>streams</a:t>
            </a:r>
            <a:endParaRPr lang="en-US" dirty="0">
              <a:latin typeface="Tamoha"/>
              <a:cs typeface="Arial" charset="0"/>
            </a:endParaRPr>
          </a:p>
          <a:p>
            <a:pPr marL="0" indent="0" algn="l">
              <a:buNone/>
            </a:pPr>
            <a:endParaRPr lang="en-US" dirty="0" smtClean="0">
              <a:latin typeface="Tamoha"/>
              <a:cs typeface="Arial" charset="0"/>
            </a:endParaRPr>
          </a:p>
          <a:p>
            <a:pPr algn="l"/>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grpSp>
        <p:nvGrpSpPr>
          <p:cNvPr id="6" name="Group 5"/>
          <p:cNvGrpSpPr/>
          <p:nvPr/>
        </p:nvGrpSpPr>
        <p:grpSpPr>
          <a:xfrm>
            <a:off x="544290" y="2009256"/>
            <a:ext cx="7923296" cy="1862033"/>
            <a:chOff x="544290" y="1618731"/>
            <a:chExt cx="7923296" cy="1862033"/>
          </a:xfrm>
        </p:grpSpPr>
        <p:sp>
          <p:nvSpPr>
            <p:cNvPr id="3" name="Rectangle 2"/>
            <p:cNvSpPr/>
            <p:nvPr/>
          </p:nvSpPr>
          <p:spPr>
            <a:xfrm>
              <a:off x="544290" y="1618731"/>
              <a:ext cx="3502783" cy="323850"/>
            </a:xfrm>
            <a:prstGeom prst="rect">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buNone/>
              </a:pPr>
              <a:r>
                <a:rPr lang="en-US" sz="1200" dirty="0">
                  <a:latin typeface="Tahoma" panose="020B0604030504040204" pitchFamily="34" charset="0"/>
                  <a:ea typeface="Tahoma" panose="020B0604030504040204" pitchFamily="34" charset="0"/>
                  <a:cs typeface="Tahoma" panose="020B0604030504040204" pitchFamily="34" charset="0"/>
                </a:rPr>
                <a:t>Sample agent configuration file for Amazon Linux</a:t>
              </a:r>
            </a:p>
          </p:txBody>
        </p:sp>
        <p:pic>
          <p:nvPicPr>
            <p:cNvPr id="7" name="Picture 2"/>
            <p:cNvPicPr>
              <a:picLocks noChangeAspect="1" noChangeArrowheads="1"/>
            </p:cNvPicPr>
            <p:nvPr/>
          </p:nvPicPr>
          <p:blipFill>
            <a:blip r:embed="rId2"/>
            <a:srcRect/>
            <a:stretch>
              <a:fillRect/>
            </a:stretch>
          </p:blipFill>
          <p:spPr bwMode="auto">
            <a:xfrm>
              <a:off x="544290" y="2104100"/>
              <a:ext cx="3502783" cy="1376664"/>
            </a:xfrm>
            <a:prstGeom prst="rect">
              <a:avLst/>
            </a:prstGeom>
            <a:noFill/>
            <a:ln w="9525">
              <a:noFill/>
              <a:miter lim="800000"/>
              <a:headEnd/>
              <a:tailEnd/>
            </a:ln>
          </p:spPr>
        </p:pic>
        <p:sp>
          <p:nvSpPr>
            <p:cNvPr id="8" name="Rectangle 7"/>
            <p:cNvSpPr/>
            <p:nvPr/>
          </p:nvSpPr>
          <p:spPr>
            <a:xfrm>
              <a:off x="5292085" y="1618731"/>
              <a:ext cx="3175501" cy="323850"/>
            </a:xfrm>
            <a:prstGeom prst="rect">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buNone/>
              </a:pPr>
              <a:r>
                <a:rPr lang="en-US" sz="1200" dirty="0">
                  <a:latin typeface="Tahoma" panose="020B0604030504040204" pitchFamily="34" charset="0"/>
                  <a:ea typeface="Tahoma" panose="020B0604030504040204" pitchFamily="34" charset="0"/>
                  <a:cs typeface="Tahoma" panose="020B0604030504040204" pitchFamily="34" charset="0"/>
                </a:rPr>
                <a:t> Sample agent configuration file for Ubuntu</a:t>
              </a:r>
            </a:p>
          </p:txBody>
        </p:sp>
        <p:pic>
          <p:nvPicPr>
            <p:cNvPr id="12" name="Picture 3"/>
            <p:cNvPicPr>
              <a:picLocks noChangeAspect="1" noChangeArrowheads="1"/>
            </p:cNvPicPr>
            <p:nvPr/>
          </p:nvPicPr>
          <p:blipFill>
            <a:blip r:embed="rId3"/>
            <a:srcRect/>
            <a:stretch>
              <a:fillRect/>
            </a:stretch>
          </p:blipFill>
          <p:spPr bwMode="auto">
            <a:xfrm>
              <a:off x="5292085" y="2090033"/>
              <a:ext cx="3175501" cy="1390731"/>
            </a:xfrm>
            <a:prstGeom prst="rect">
              <a:avLst/>
            </a:prstGeom>
            <a:noFill/>
            <a:ln w="9525">
              <a:noFill/>
              <a:miter lim="800000"/>
              <a:headEnd/>
              <a:tailEnd/>
            </a:ln>
          </p:spPr>
        </p:pic>
      </p:grpSp>
    </p:spTree>
    <p:extLst>
      <p:ext uri="{BB962C8B-B14F-4D97-AF65-F5344CB8AC3E}">
        <p14:creationId xmlns:p14="http://schemas.microsoft.com/office/powerpoint/2010/main" val="3411647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latin typeface="Tamoha"/>
                <a:cs typeface="Arial" charset="0"/>
              </a:rPr>
              <a:t>Install and Configure the CloudWatch Logs Agent on a New EC2 </a:t>
            </a:r>
            <a:r>
              <a:rPr lang="en-US" dirty="0" smtClean="0">
                <a:solidFill>
                  <a:srgbClr val="0070C0"/>
                </a:solidFill>
                <a:latin typeface="Tamoha"/>
                <a:cs typeface="Arial" charset="0"/>
              </a:rPr>
              <a:t>Instance</a:t>
            </a:r>
          </a:p>
          <a:p>
            <a:pPr marL="0" indent="0" algn="l">
              <a:buNone/>
            </a:pPr>
            <a:r>
              <a:rPr lang="en-US" dirty="0" smtClean="0">
                <a:latin typeface="Tamoha"/>
                <a:cs typeface="Arial" charset="0"/>
              </a:rPr>
              <a:t>Create </a:t>
            </a:r>
            <a:r>
              <a:rPr lang="en-US" dirty="0">
                <a:latin typeface="Tamoha"/>
                <a:cs typeface="Arial" charset="0"/>
              </a:rPr>
              <a:t>an agent configuration file that describes all your log groups and log </a:t>
            </a:r>
            <a:r>
              <a:rPr lang="en-US" dirty="0" smtClean="0">
                <a:latin typeface="Tamoha"/>
                <a:cs typeface="Arial" charset="0"/>
              </a:rPr>
              <a:t>streams</a:t>
            </a:r>
            <a:endParaRPr lang="en-US" dirty="0">
              <a:latin typeface="Tamoha"/>
              <a:cs typeface="Arial" charset="0"/>
            </a:endParaRPr>
          </a:p>
          <a:p>
            <a:pPr marL="0" indent="0" algn="l">
              <a:buNone/>
            </a:pPr>
            <a:endParaRPr lang="en-US" dirty="0" smtClean="0">
              <a:latin typeface="Tamoha"/>
              <a:cs typeface="Arial" charset="0"/>
            </a:endParaRPr>
          </a:p>
          <a:p>
            <a:pPr algn="l"/>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grpSp>
        <p:nvGrpSpPr>
          <p:cNvPr id="5" name="Group 4"/>
          <p:cNvGrpSpPr/>
          <p:nvPr/>
        </p:nvGrpSpPr>
        <p:grpSpPr>
          <a:xfrm>
            <a:off x="3090725" y="1699914"/>
            <a:ext cx="2962550" cy="3066947"/>
            <a:chOff x="3090725" y="1995189"/>
            <a:chExt cx="2962550" cy="3066947"/>
          </a:xfrm>
        </p:grpSpPr>
        <p:sp>
          <p:nvSpPr>
            <p:cNvPr id="8" name="Rectangle 7"/>
            <p:cNvSpPr/>
            <p:nvPr/>
          </p:nvSpPr>
          <p:spPr>
            <a:xfrm>
              <a:off x="3090725" y="1995189"/>
              <a:ext cx="2962550" cy="323850"/>
            </a:xfrm>
            <a:prstGeom prst="rect">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lgn="ctr">
                <a:buNone/>
              </a:pPr>
              <a:r>
                <a:rPr lang="en-US" sz="1200" dirty="0">
                  <a:latin typeface="Tahoma" panose="020B0604030504040204" pitchFamily="34" charset="0"/>
                  <a:ea typeface="Tahoma" panose="020B0604030504040204" pitchFamily="34" charset="0"/>
                  <a:cs typeface="Tahoma" panose="020B0604030504040204" pitchFamily="34" charset="0"/>
                </a:rPr>
                <a:t>Create IAM Role</a:t>
              </a:r>
            </a:p>
          </p:txBody>
        </p:sp>
        <p:pic>
          <p:nvPicPr>
            <p:cNvPr id="9" name="Picture 2"/>
            <p:cNvPicPr>
              <a:picLocks noChangeAspect="1" noChangeArrowheads="1"/>
            </p:cNvPicPr>
            <p:nvPr/>
          </p:nvPicPr>
          <p:blipFill>
            <a:blip r:embed="rId2"/>
            <a:srcRect/>
            <a:stretch>
              <a:fillRect/>
            </a:stretch>
          </p:blipFill>
          <p:spPr bwMode="auto">
            <a:xfrm>
              <a:off x="3090725" y="2480558"/>
              <a:ext cx="2962549" cy="2581578"/>
            </a:xfrm>
            <a:prstGeom prst="rect">
              <a:avLst/>
            </a:prstGeom>
            <a:noFill/>
            <a:ln w="9525">
              <a:noFill/>
              <a:miter lim="800000"/>
              <a:headEnd/>
              <a:tailEnd/>
            </a:ln>
          </p:spPr>
        </p:pic>
      </p:grpSp>
    </p:spTree>
    <p:extLst>
      <p:ext uri="{BB962C8B-B14F-4D97-AF65-F5344CB8AC3E}">
        <p14:creationId xmlns:p14="http://schemas.microsoft.com/office/powerpoint/2010/main" val="2743030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latin typeface="Tamoha"/>
                <a:cs typeface="Arial" charset="0"/>
              </a:rPr>
              <a:t>Install and Configure the CloudWatch Logs Agent on a New EC2 </a:t>
            </a:r>
            <a:r>
              <a:rPr lang="en-US" dirty="0" smtClean="0">
                <a:solidFill>
                  <a:srgbClr val="0070C0"/>
                </a:solidFill>
                <a:latin typeface="Tamoha"/>
                <a:cs typeface="Arial" charset="0"/>
              </a:rPr>
              <a:t>Instance</a:t>
            </a:r>
          </a:p>
          <a:p>
            <a:pPr marL="0" indent="0" algn="l">
              <a:buNone/>
            </a:pPr>
            <a:r>
              <a:rPr lang="en-US" dirty="0" smtClean="0">
                <a:solidFill>
                  <a:srgbClr val="0070C0"/>
                </a:solidFill>
                <a:latin typeface="Tamoha"/>
                <a:cs typeface="Arial" charset="0"/>
              </a:rPr>
              <a:t>Step 1:</a:t>
            </a:r>
            <a:r>
              <a:rPr lang="en-US" dirty="0">
                <a:latin typeface="Tamoha"/>
                <a:cs typeface="Arial" charset="0"/>
              </a:rPr>
              <a:t> </a:t>
            </a:r>
            <a:r>
              <a:rPr lang="en-US" dirty="0" smtClean="0">
                <a:latin typeface="Tamoha"/>
                <a:cs typeface="Arial" charset="0"/>
              </a:rPr>
              <a:t>Open </a:t>
            </a:r>
            <a:r>
              <a:rPr lang="en-US" dirty="0">
                <a:latin typeface="Tamoha"/>
                <a:cs typeface="Arial" charset="0"/>
              </a:rPr>
              <a:t>the Amazon EC2 console at https://console.aws.amazon.com/ec2/</a:t>
            </a:r>
          </a:p>
          <a:p>
            <a:pPr marL="0" indent="0" algn="l">
              <a:buNone/>
            </a:pPr>
            <a:r>
              <a:rPr lang="en-US" dirty="0" smtClean="0">
                <a:solidFill>
                  <a:srgbClr val="0070C0"/>
                </a:solidFill>
                <a:latin typeface="Tamoha"/>
                <a:cs typeface="Arial" charset="0"/>
              </a:rPr>
              <a:t>Step 2: </a:t>
            </a:r>
            <a:r>
              <a:rPr lang="en-US" dirty="0" smtClean="0">
                <a:latin typeface="Tamoha"/>
                <a:cs typeface="Arial" charset="0"/>
              </a:rPr>
              <a:t>Select </a:t>
            </a:r>
            <a:r>
              <a:rPr lang="en-US" dirty="0">
                <a:latin typeface="Tamoha"/>
                <a:cs typeface="Arial" charset="0"/>
              </a:rPr>
              <a:t>your Region</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3:</a:t>
            </a:r>
            <a:r>
              <a:rPr lang="en-US" dirty="0" smtClean="0">
                <a:latin typeface="Tamoha"/>
                <a:cs typeface="Arial" charset="0"/>
              </a:rPr>
              <a:t> </a:t>
            </a:r>
            <a:r>
              <a:rPr lang="en-US" dirty="0">
                <a:latin typeface="Tamoha"/>
                <a:cs typeface="Arial" charset="0"/>
              </a:rPr>
              <a:t>On the Amazon EC2 console dashboard, click Launch Instance</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4: </a:t>
            </a:r>
            <a:r>
              <a:rPr lang="en-US" dirty="0" smtClean="0">
                <a:latin typeface="Tamoha"/>
                <a:cs typeface="Arial" charset="0"/>
              </a:rPr>
              <a:t>Choose </a:t>
            </a:r>
            <a:r>
              <a:rPr lang="en-US" dirty="0">
                <a:latin typeface="Tamoha"/>
                <a:cs typeface="Arial" charset="0"/>
              </a:rPr>
              <a:t>an Amazon Machine Image (AMI) page, select the Linux instance type you want to launch</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5: </a:t>
            </a:r>
            <a:r>
              <a:rPr lang="en-US" dirty="0" smtClean="0">
                <a:latin typeface="Tamoha"/>
                <a:cs typeface="Arial" charset="0"/>
              </a:rPr>
              <a:t>Choose </a:t>
            </a:r>
            <a:r>
              <a:rPr lang="en-US" dirty="0">
                <a:latin typeface="Tamoha"/>
                <a:cs typeface="Arial" charset="0"/>
              </a:rPr>
              <a:t>an Instance Type page, click Next: Configure Instance Details</a:t>
            </a:r>
          </a:p>
          <a:p>
            <a:pPr marL="0" indent="0" algn="l">
              <a:buNone/>
            </a:pPr>
            <a:r>
              <a:rPr lang="en-US" dirty="0">
                <a:solidFill>
                  <a:srgbClr val="0070C0"/>
                </a:solidFill>
                <a:latin typeface="Tamoha"/>
                <a:cs typeface="Arial" charset="0"/>
              </a:rPr>
              <a:t>Step </a:t>
            </a:r>
            <a:r>
              <a:rPr lang="en-US" dirty="0" smtClean="0">
                <a:solidFill>
                  <a:srgbClr val="0070C0"/>
                </a:solidFill>
                <a:latin typeface="Tamoha"/>
                <a:cs typeface="Arial" charset="0"/>
              </a:rPr>
              <a:t>6:</a:t>
            </a:r>
            <a:r>
              <a:rPr lang="en-US" dirty="0" smtClean="0">
                <a:latin typeface="Tamoha"/>
                <a:cs typeface="Arial" charset="0"/>
              </a:rPr>
              <a:t> </a:t>
            </a:r>
            <a:r>
              <a:rPr lang="en-US" dirty="0">
                <a:latin typeface="Tamoha"/>
                <a:cs typeface="Arial" charset="0"/>
              </a:rPr>
              <a:t>Configure Instance Details page, In the IAM role field, select the IAM role that you created above</a:t>
            </a:r>
          </a:p>
          <a:p>
            <a:pPr marL="0" indent="0" algn="l">
              <a:buNone/>
            </a:pPr>
            <a:endParaRPr lang="en-US" dirty="0" smtClean="0">
              <a:latin typeface="Tamoha"/>
              <a:cs typeface="Arial" charset="0"/>
            </a:endParaRPr>
          </a:p>
          <a:p>
            <a:pPr algn="l"/>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spTree>
    <p:extLst>
      <p:ext uri="{BB962C8B-B14F-4D97-AF65-F5344CB8AC3E}">
        <p14:creationId xmlns:p14="http://schemas.microsoft.com/office/powerpoint/2010/main" val="226820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latin typeface="Tamoha"/>
                <a:cs typeface="Arial" charset="0"/>
              </a:rPr>
              <a:t>Install and Configure the CloudWatch Logs Agent on a New EC2 </a:t>
            </a:r>
            <a:r>
              <a:rPr lang="en-US" dirty="0" smtClean="0">
                <a:solidFill>
                  <a:srgbClr val="0070C0"/>
                </a:solidFill>
                <a:latin typeface="Tamoha"/>
                <a:cs typeface="Arial" charset="0"/>
              </a:rPr>
              <a:t>Instance</a:t>
            </a:r>
          </a:p>
          <a:p>
            <a:pPr marL="0" indent="0" algn="l">
              <a:buNone/>
            </a:pPr>
            <a:r>
              <a:rPr lang="en-US" dirty="0" smtClean="0">
                <a:latin typeface="Tamoha"/>
                <a:cs typeface="Arial" charset="0"/>
              </a:rPr>
              <a:t>Under</a:t>
            </a:r>
            <a:r>
              <a:rPr lang="en-US" dirty="0">
                <a:latin typeface="Tamoha"/>
                <a:cs typeface="Arial" charset="0"/>
              </a:rPr>
              <a:t> Advanced Details, in the User data field, paste in the script and update the -c option with the location of the configuration </a:t>
            </a:r>
            <a:r>
              <a:rPr lang="en-US" dirty="0" smtClean="0">
                <a:latin typeface="Tamoha"/>
                <a:cs typeface="Arial" charset="0"/>
              </a:rPr>
              <a:t>file</a:t>
            </a:r>
          </a:p>
          <a:p>
            <a:pPr marL="0" indent="0" algn="l">
              <a:buNone/>
            </a:pPr>
            <a:endParaRPr lang="en-US" dirty="0">
              <a:latin typeface="Tamoha"/>
              <a:cs typeface="Arial" charset="0"/>
            </a:endParaRPr>
          </a:p>
          <a:p>
            <a:pPr marL="0" indent="0" algn="l">
              <a:buNone/>
            </a:pPr>
            <a:endParaRPr lang="en-US" dirty="0" smtClean="0">
              <a:latin typeface="Tamoha"/>
              <a:cs typeface="Arial" charset="0"/>
            </a:endParaRPr>
          </a:p>
          <a:p>
            <a:pPr marL="0" indent="0" algn="l">
              <a:buNone/>
            </a:pPr>
            <a:endParaRPr lang="en-US" dirty="0" smtClean="0">
              <a:latin typeface="Tamoha"/>
              <a:cs typeface="Arial" charset="0"/>
            </a:endParaRPr>
          </a:p>
          <a:p>
            <a:pPr marL="0" indent="0" algn="l">
              <a:buNone/>
            </a:pPr>
            <a:r>
              <a:rPr lang="en-US" dirty="0" smtClean="0">
                <a:latin typeface="Tamoha"/>
                <a:cs typeface="Arial" charset="0"/>
              </a:rPr>
              <a:t>Make </a:t>
            </a:r>
            <a:r>
              <a:rPr lang="en-US" dirty="0">
                <a:latin typeface="Tamoha"/>
                <a:cs typeface="Arial" charset="0"/>
              </a:rPr>
              <a:t>any other changes to the instance that you want, review your launch settings, and then click Launch</a:t>
            </a:r>
          </a:p>
          <a:p>
            <a:pPr marL="0" indent="0" algn="l">
              <a:buNone/>
            </a:pPr>
            <a:r>
              <a:rPr lang="en-US" dirty="0" smtClean="0">
                <a:latin typeface="Tamoha"/>
                <a:cs typeface="Arial" charset="0"/>
              </a:rPr>
              <a:t>You </a:t>
            </a:r>
            <a:r>
              <a:rPr lang="en-US" dirty="0">
                <a:latin typeface="Tamoha"/>
                <a:cs typeface="Arial" charset="0"/>
              </a:rPr>
              <a:t>should see the newly created log group and log stream in the CloudWatch console after the agent has been running for a few moments</a:t>
            </a:r>
          </a:p>
          <a:p>
            <a:pPr marL="0" indent="0" algn="l">
              <a:buNone/>
            </a:pPr>
            <a:endParaRPr lang="en-US" dirty="0" smtClean="0">
              <a:latin typeface="Tamoha"/>
              <a:cs typeface="Arial" charset="0"/>
            </a:endParaRPr>
          </a:p>
          <a:p>
            <a:pPr marL="0" indent="0" algn="l">
              <a:buNone/>
            </a:pPr>
            <a:endParaRPr lang="en-US" dirty="0" smtClean="0">
              <a:latin typeface="Tamoha"/>
              <a:cs typeface="Arial" charset="0"/>
            </a:endParaRPr>
          </a:p>
          <a:p>
            <a:pPr algn="l"/>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pic>
        <p:nvPicPr>
          <p:cNvPr id="5" name="Picture 2"/>
          <p:cNvPicPr>
            <a:picLocks noChangeAspect="1" noChangeArrowheads="1"/>
          </p:cNvPicPr>
          <p:nvPr/>
        </p:nvPicPr>
        <p:blipFill>
          <a:blip r:embed="rId2"/>
          <a:srcRect/>
          <a:stretch>
            <a:fillRect/>
          </a:stretch>
        </p:blipFill>
        <p:spPr bwMode="auto">
          <a:xfrm>
            <a:off x="477296" y="1829475"/>
            <a:ext cx="6289202" cy="758817"/>
          </a:xfrm>
          <a:prstGeom prst="rect">
            <a:avLst/>
          </a:prstGeom>
          <a:noFill/>
          <a:ln w="9525">
            <a:noFill/>
            <a:miter lim="800000"/>
            <a:headEnd/>
            <a:tailEnd/>
          </a:ln>
        </p:spPr>
      </p:pic>
    </p:spTree>
    <p:extLst>
      <p:ext uri="{BB962C8B-B14F-4D97-AF65-F5344CB8AC3E}">
        <p14:creationId xmlns:p14="http://schemas.microsoft.com/office/powerpoint/2010/main" val="2460711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latin typeface="Tamoha"/>
                <a:cs typeface="Arial" charset="0"/>
              </a:rPr>
              <a:t>Install the CloudWatch Logs Agent Using AWS OpsWorks and </a:t>
            </a:r>
            <a:r>
              <a:rPr lang="en-US" dirty="0" smtClean="0">
                <a:solidFill>
                  <a:srgbClr val="0070C0"/>
                </a:solidFill>
                <a:latin typeface="Tamoha"/>
                <a:cs typeface="Arial" charset="0"/>
              </a:rPr>
              <a:t>Chef</a:t>
            </a:r>
          </a:p>
          <a:p>
            <a:pPr marL="0" indent="0" algn="l">
              <a:buNone/>
            </a:pPr>
            <a:r>
              <a:rPr lang="en-US" dirty="0" smtClean="0">
                <a:solidFill>
                  <a:srgbClr val="0070C0"/>
                </a:solidFill>
                <a:latin typeface="Tamoha"/>
                <a:cs typeface="Arial" charset="0"/>
              </a:rPr>
              <a:t>Step 1</a:t>
            </a:r>
            <a:r>
              <a:rPr lang="en-US" dirty="0">
                <a:solidFill>
                  <a:srgbClr val="0070C0"/>
                </a:solidFill>
                <a:latin typeface="Tamoha"/>
                <a:cs typeface="Arial" charset="0"/>
              </a:rPr>
              <a:t>: </a:t>
            </a:r>
            <a:r>
              <a:rPr lang="en-US" dirty="0">
                <a:latin typeface="Tamoha"/>
                <a:cs typeface="Arial" charset="0"/>
              </a:rPr>
              <a:t>Create Custom Recipes</a:t>
            </a:r>
          </a:p>
          <a:p>
            <a:pPr marL="0" indent="0" algn="l">
              <a:buNone/>
            </a:pPr>
            <a:endParaRPr lang="en-US" dirty="0" smtClean="0">
              <a:latin typeface="Tamoha"/>
              <a:cs typeface="Arial" charset="0"/>
            </a:endParaRPr>
          </a:p>
          <a:p>
            <a:pPr marL="0" indent="0" algn="l">
              <a:buNone/>
            </a:pPr>
            <a:endParaRPr lang="en-US" dirty="0">
              <a:latin typeface="Tamoha"/>
              <a:cs typeface="Arial" charset="0"/>
            </a:endParaRPr>
          </a:p>
          <a:p>
            <a:pPr marL="0" indent="0" algn="l">
              <a:buNone/>
            </a:pPr>
            <a:endParaRPr lang="en-US" dirty="0" smtClean="0">
              <a:latin typeface="Tamoha"/>
              <a:cs typeface="Arial" charset="0"/>
            </a:endParaRPr>
          </a:p>
          <a:p>
            <a:pPr marL="0" indent="0" algn="l">
              <a:buNone/>
            </a:pPr>
            <a:endParaRPr lang="en-US" dirty="0" smtClean="0">
              <a:latin typeface="Tamoha"/>
              <a:cs typeface="Arial" charset="0"/>
            </a:endParaRPr>
          </a:p>
          <a:p>
            <a:pPr marL="0" indent="0" algn="l">
              <a:buNone/>
            </a:pPr>
            <a:endParaRPr lang="en-US" dirty="0" smtClean="0">
              <a:latin typeface="Tamoha"/>
              <a:cs typeface="Arial" charset="0"/>
            </a:endParaRPr>
          </a:p>
          <a:p>
            <a:pPr marL="0" indent="0" algn="l">
              <a:buNone/>
            </a:pPr>
            <a:endParaRPr lang="en-US" dirty="0" smtClean="0">
              <a:latin typeface="Tamoha"/>
              <a:cs typeface="Arial" charset="0"/>
            </a:endParaRPr>
          </a:p>
          <a:p>
            <a:pPr algn="l"/>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pic>
        <p:nvPicPr>
          <p:cNvPr id="6" name="Picture 2"/>
          <p:cNvPicPr>
            <a:picLocks noChangeAspect="1" noChangeArrowheads="1"/>
          </p:cNvPicPr>
          <p:nvPr/>
        </p:nvPicPr>
        <p:blipFill>
          <a:blip r:embed="rId2"/>
          <a:srcRect/>
          <a:stretch>
            <a:fillRect/>
          </a:stretch>
        </p:blipFill>
        <p:spPr bwMode="auto">
          <a:xfrm>
            <a:off x="477296" y="1568723"/>
            <a:ext cx="2482054" cy="910278"/>
          </a:xfrm>
          <a:prstGeom prst="rect">
            <a:avLst/>
          </a:prstGeom>
          <a:noFill/>
          <a:ln w="9525">
            <a:noFill/>
            <a:miter lim="800000"/>
            <a:headEnd/>
            <a:tailEnd/>
          </a:ln>
        </p:spPr>
      </p:pic>
      <p:pic>
        <p:nvPicPr>
          <p:cNvPr id="7" name="Picture 3"/>
          <p:cNvPicPr>
            <a:picLocks noChangeAspect="1" noChangeArrowheads="1"/>
          </p:cNvPicPr>
          <p:nvPr/>
        </p:nvPicPr>
        <p:blipFill>
          <a:blip r:embed="rId3"/>
          <a:srcRect/>
          <a:stretch>
            <a:fillRect/>
          </a:stretch>
        </p:blipFill>
        <p:spPr bwMode="auto">
          <a:xfrm>
            <a:off x="472755" y="2827851"/>
            <a:ext cx="2486595" cy="1589154"/>
          </a:xfrm>
          <a:prstGeom prst="rect">
            <a:avLst/>
          </a:prstGeom>
          <a:noFill/>
          <a:ln w="9525">
            <a:noFill/>
            <a:miter lim="800000"/>
            <a:headEnd/>
            <a:tailEnd/>
          </a:ln>
        </p:spPr>
      </p:pic>
      <p:pic>
        <p:nvPicPr>
          <p:cNvPr id="8" name="Picture 4"/>
          <p:cNvPicPr>
            <a:picLocks noChangeAspect="1" noChangeArrowheads="1"/>
          </p:cNvPicPr>
          <p:nvPr/>
        </p:nvPicPr>
        <p:blipFill>
          <a:blip r:embed="rId4"/>
          <a:srcRect/>
          <a:stretch>
            <a:fillRect/>
          </a:stretch>
        </p:blipFill>
        <p:spPr bwMode="auto">
          <a:xfrm>
            <a:off x="3204142" y="2827851"/>
            <a:ext cx="5573781" cy="1793514"/>
          </a:xfrm>
          <a:prstGeom prst="rect">
            <a:avLst/>
          </a:prstGeom>
          <a:noFill/>
          <a:ln w="9525">
            <a:noFill/>
            <a:miter lim="800000"/>
            <a:headEnd/>
            <a:tailEnd/>
          </a:ln>
        </p:spPr>
      </p:pic>
    </p:spTree>
    <p:extLst>
      <p:ext uri="{BB962C8B-B14F-4D97-AF65-F5344CB8AC3E}">
        <p14:creationId xmlns:p14="http://schemas.microsoft.com/office/powerpoint/2010/main" val="2907520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latin typeface="Tamoha"/>
                <a:cs typeface="Arial" charset="0"/>
              </a:rPr>
              <a:t>Install the CloudWatch Logs Agent Using AWS OpsWorks and </a:t>
            </a:r>
            <a:r>
              <a:rPr lang="en-US" dirty="0" smtClean="0">
                <a:solidFill>
                  <a:srgbClr val="0070C0"/>
                </a:solidFill>
                <a:latin typeface="Tamoha"/>
                <a:cs typeface="Arial" charset="0"/>
              </a:rPr>
              <a:t>Chef</a:t>
            </a:r>
          </a:p>
          <a:p>
            <a:pPr marL="0" indent="0" algn="l">
              <a:buNone/>
            </a:pPr>
            <a:r>
              <a:rPr lang="en-US" dirty="0" smtClean="0">
                <a:solidFill>
                  <a:srgbClr val="0070C0"/>
                </a:solidFill>
                <a:latin typeface="Tamoha"/>
                <a:cs typeface="Arial" charset="0"/>
              </a:rPr>
              <a:t>Step 1</a:t>
            </a:r>
            <a:r>
              <a:rPr lang="en-US" dirty="0">
                <a:solidFill>
                  <a:srgbClr val="0070C0"/>
                </a:solidFill>
                <a:latin typeface="Tamoha"/>
                <a:cs typeface="Arial" charset="0"/>
              </a:rPr>
              <a:t>: </a:t>
            </a:r>
            <a:r>
              <a:rPr lang="en-US" dirty="0">
                <a:latin typeface="Tamoha"/>
                <a:cs typeface="Arial" charset="0"/>
              </a:rPr>
              <a:t>Create Custom Recipes</a:t>
            </a:r>
          </a:p>
          <a:p>
            <a:pPr marL="0" indent="0" algn="l">
              <a:buNone/>
            </a:pPr>
            <a:endParaRPr lang="en-US" dirty="0" smtClean="0">
              <a:latin typeface="Tamoha"/>
              <a:cs typeface="Arial" charset="0"/>
            </a:endParaRPr>
          </a:p>
          <a:p>
            <a:pPr marL="0" indent="0" algn="l">
              <a:buNone/>
            </a:pPr>
            <a:endParaRPr lang="en-US" dirty="0">
              <a:latin typeface="Tamoha"/>
              <a:cs typeface="Arial" charset="0"/>
            </a:endParaRPr>
          </a:p>
          <a:p>
            <a:pPr marL="0" indent="0" algn="l">
              <a:buNone/>
            </a:pPr>
            <a:endParaRPr lang="en-US" dirty="0" smtClean="0">
              <a:latin typeface="Tamoha"/>
              <a:cs typeface="Arial" charset="0"/>
            </a:endParaRPr>
          </a:p>
          <a:p>
            <a:pPr marL="0" indent="0" algn="l">
              <a:buNone/>
            </a:pPr>
            <a:endParaRPr lang="en-US" dirty="0" smtClean="0">
              <a:latin typeface="Tamoha"/>
              <a:cs typeface="Arial" charset="0"/>
            </a:endParaRPr>
          </a:p>
          <a:p>
            <a:pPr marL="0" indent="0" algn="l">
              <a:buNone/>
            </a:pPr>
            <a:endParaRPr lang="en-US" dirty="0" smtClean="0">
              <a:latin typeface="Tamoha"/>
              <a:cs typeface="Arial" charset="0"/>
            </a:endParaRPr>
          </a:p>
          <a:p>
            <a:pPr marL="0" indent="0" algn="l">
              <a:buNone/>
            </a:pPr>
            <a:endParaRPr lang="en-US" dirty="0" smtClean="0">
              <a:latin typeface="Tamoha"/>
              <a:cs typeface="Arial" charset="0"/>
            </a:endParaRPr>
          </a:p>
          <a:p>
            <a:pPr algn="l"/>
            <a:endParaRPr lang="en-US" dirty="0" smtClean="0">
              <a:latin typeface="Tamoha"/>
              <a:cs typeface="Arial" charset="0"/>
            </a:endParaRPr>
          </a:p>
          <a:p>
            <a:pPr algn="l"/>
            <a:endParaRPr lang="en-US" dirty="0" smtClean="0">
              <a:latin typeface="Tamoha"/>
              <a:cs typeface="Arial" charset="0"/>
            </a:endParaRPr>
          </a:p>
          <a:p>
            <a:pPr algn="l"/>
            <a:endParaRPr lang="en-US" dirty="0">
              <a:latin typeface="Tamoha"/>
              <a:cs typeface="Arial" charset="0"/>
            </a:endParaRPr>
          </a:p>
          <a:p>
            <a:pPr algn="l"/>
            <a:endParaRPr lang="en-US" dirty="0"/>
          </a:p>
        </p:txBody>
      </p:sp>
      <p:pic>
        <p:nvPicPr>
          <p:cNvPr id="9" name="Picture 2"/>
          <p:cNvPicPr>
            <a:picLocks noChangeAspect="1" noChangeArrowheads="1"/>
          </p:cNvPicPr>
          <p:nvPr/>
        </p:nvPicPr>
        <p:blipFill>
          <a:blip r:embed="rId2"/>
          <a:srcRect/>
          <a:stretch>
            <a:fillRect/>
          </a:stretch>
        </p:blipFill>
        <p:spPr bwMode="auto">
          <a:xfrm>
            <a:off x="477296" y="1570376"/>
            <a:ext cx="3504154" cy="3170958"/>
          </a:xfrm>
          <a:prstGeom prst="rect">
            <a:avLst/>
          </a:prstGeom>
          <a:noFill/>
          <a:ln w="9525">
            <a:noFill/>
            <a:miter lim="800000"/>
            <a:headEnd/>
            <a:tailEnd/>
          </a:ln>
        </p:spPr>
      </p:pic>
      <p:pic>
        <p:nvPicPr>
          <p:cNvPr id="10" name="Picture 3"/>
          <p:cNvPicPr>
            <a:picLocks noChangeAspect="1" noChangeArrowheads="1"/>
          </p:cNvPicPr>
          <p:nvPr/>
        </p:nvPicPr>
        <p:blipFill>
          <a:blip r:embed="rId3"/>
          <a:srcRect/>
          <a:stretch>
            <a:fillRect/>
          </a:stretch>
        </p:blipFill>
        <p:spPr bwMode="auto">
          <a:xfrm>
            <a:off x="4066560" y="4542727"/>
            <a:ext cx="5077440" cy="198607"/>
          </a:xfrm>
          <a:prstGeom prst="rect">
            <a:avLst/>
          </a:prstGeom>
          <a:noFill/>
          <a:ln w="9525">
            <a:noFill/>
            <a:miter lim="800000"/>
            <a:headEnd/>
            <a:tailEnd/>
          </a:ln>
        </p:spPr>
      </p:pic>
    </p:spTree>
    <p:extLst>
      <p:ext uri="{BB962C8B-B14F-4D97-AF65-F5344CB8AC3E}">
        <p14:creationId xmlns:p14="http://schemas.microsoft.com/office/powerpoint/2010/main" val="36407395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rPr>
              <a:t>Install the CloudWatch Logs Agent Using AWS OpsWorks and </a:t>
            </a:r>
            <a:r>
              <a:rPr lang="en-US" dirty="0" smtClean="0">
                <a:solidFill>
                  <a:srgbClr val="0070C0"/>
                </a:solidFill>
              </a:rPr>
              <a:t>Chef</a:t>
            </a:r>
          </a:p>
          <a:p>
            <a:pPr marL="0" indent="0" algn="l">
              <a:buNone/>
            </a:pPr>
            <a:r>
              <a:rPr lang="en-US" dirty="0">
                <a:solidFill>
                  <a:srgbClr val="0070C0"/>
                </a:solidFill>
              </a:rPr>
              <a:t>Step 2: </a:t>
            </a:r>
            <a:r>
              <a:rPr lang="en-US" dirty="0"/>
              <a:t>Create an AWS OpsWorks </a:t>
            </a:r>
            <a:r>
              <a:rPr lang="en-US" dirty="0" smtClean="0"/>
              <a:t>Stack</a:t>
            </a:r>
          </a:p>
          <a:p>
            <a:pPr lvl="1" algn="l"/>
            <a:r>
              <a:rPr lang="en-US" dirty="0" smtClean="0">
                <a:solidFill>
                  <a:srgbClr val="0070C0"/>
                </a:solidFill>
              </a:rPr>
              <a:t>Step a: </a:t>
            </a:r>
            <a:r>
              <a:rPr lang="en-US" dirty="0" smtClean="0"/>
              <a:t>Open </a:t>
            </a:r>
            <a:r>
              <a:rPr lang="en-US" dirty="0"/>
              <a:t>the AWS OpsWorks console at </a:t>
            </a:r>
            <a:r>
              <a:rPr lang="en-US" u="sng" dirty="0">
                <a:hlinkClick r:id="rId2"/>
              </a:rPr>
              <a:t>https://console.aws.amazon.com/opsworks/</a:t>
            </a:r>
            <a:endParaRPr lang="en-US" u="sng" dirty="0"/>
          </a:p>
          <a:p>
            <a:pPr lvl="1" algn="l"/>
            <a:r>
              <a:rPr lang="en-US" dirty="0" smtClean="0">
                <a:solidFill>
                  <a:srgbClr val="0070C0"/>
                </a:solidFill>
              </a:rPr>
              <a:t>Step b: </a:t>
            </a:r>
            <a:r>
              <a:rPr lang="en-US" dirty="0" smtClean="0"/>
              <a:t>Select</a:t>
            </a:r>
            <a:r>
              <a:rPr lang="en-US" dirty="0"/>
              <a:t> Add a Stack to create an AWS OpsWorks stack</a:t>
            </a:r>
          </a:p>
          <a:p>
            <a:pPr lvl="1" algn="l"/>
            <a:r>
              <a:rPr lang="en-US" dirty="0">
                <a:solidFill>
                  <a:srgbClr val="0070C0"/>
                </a:solidFill>
              </a:rPr>
              <a:t>Step </a:t>
            </a:r>
            <a:r>
              <a:rPr lang="en-US" dirty="0" smtClean="0">
                <a:solidFill>
                  <a:srgbClr val="0070C0"/>
                </a:solidFill>
              </a:rPr>
              <a:t>c:</a:t>
            </a:r>
            <a:r>
              <a:rPr lang="en-US" dirty="0"/>
              <a:t> </a:t>
            </a:r>
            <a:r>
              <a:rPr lang="en-US" dirty="0" smtClean="0"/>
              <a:t>Give </a:t>
            </a:r>
            <a:r>
              <a:rPr lang="en-US" dirty="0"/>
              <a:t>it a name and click Advanced</a:t>
            </a:r>
          </a:p>
          <a:p>
            <a:pPr lvl="1" algn="l"/>
            <a:r>
              <a:rPr lang="en-US" dirty="0">
                <a:solidFill>
                  <a:srgbClr val="0070C0"/>
                </a:solidFill>
              </a:rPr>
              <a:t>Step </a:t>
            </a:r>
            <a:r>
              <a:rPr lang="en-US" dirty="0" smtClean="0">
                <a:solidFill>
                  <a:srgbClr val="0070C0"/>
                </a:solidFill>
              </a:rPr>
              <a:t>d: </a:t>
            </a:r>
            <a:r>
              <a:rPr lang="en-US" dirty="0" smtClean="0"/>
              <a:t>Under</a:t>
            </a:r>
            <a:r>
              <a:rPr lang="en-US" dirty="0"/>
              <a:t> Configuration Management, set Use custom Chef Cookbooks to Yes</a:t>
            </a:r>
          </a:p>
          <a:p>
            <a:pPr lvl="1" algn="l"/>
            <a:r>
              <a:rPr lang="en-US" dirty="0">
                <a:solidFill>
                  <a:srgbClr val="0070C0"/>
                </a:solidFill>
              </a:rPr>
              <a:t>Step </a:t>
            </a:r>
            <a:r>
              <a:rPr lang="en-US" dirty="0" smtClean="0">
                <a:solidFill>
                  <a:srgbClr val="0070C0"/>
                </a:solidFill>
              </a:rPr>
              <a:t>e: </a:t>
            </a:r>
            <a:r>
              <a:rPr lang="en-US" dirty="0" smtClean="0"/>
              <a:t>In </a:t>
            </a:r>
            <a:r>
              <a:rPr lang="en-US" dirty="0"/>
              <a:t>the Repository type list, select the repository type you use. If you're using the above example, choose Http Archive</a:t>
            </a:r>
          </a:p>
          <a:p>
            <a:pPr lvl="1" algn="l"/>
            <a:r>
              <a:rPr lang="en-US" dirty="0" smtClean="0">
                <a:solidFill>
                  <a:srgbClr val="0070C0"/>
                </a:solidFill>
              </a:rPr>
              <a:t>Step f: </a:t>
            </a:r>
            <a:r>
              <a:rPr lang="en-US" dirty="0" smtClean="0"/>
              <a:t>In </a:t>
            </a:r>
            <a:r>
              <a:rPr lang="en-US" dirty="0"/>
              <a:t>the Repository URL </a:t>
            </a:r>
            <a:r>
              <a:rPr lang="en-US" dirty="0" smtClean="0"/>
              <a:t>field: </a:t>
            </a:r>
            <a:r>
              <a:rPr lang="en-US" dirty="0" smtClean="0">
                <a:hlinkClick r:id="rId3"/>
              </a:rPr>
              <a:t>https</a:t>
            </a:r>
            <a:r>
              <a:rPr lang="en-US" dirty="0">
                <a:hlinkClick r:id="rId3"/>
              </a:rPr>
              <a:t>://s3.amazonaws.com/aws-cloudwatch/downloads/CloudWatchLogs-Cookbooks.zip.</a:t>
            </a:r>
          </a:p>
          <a:p>
            <a:pPr lvl="1" algn="l"/>
            <a:r>
              <a:rPr lang="en-US" dirty="0" smtClean="0">
                <a:solidFill>
                  <a:srgbClr val="0070C0"/>
                </a:solidFill>
              </a:rPr>
              <a:t>Step g: </a:t>
            </a:r>
            <a:r>
              <a:rPr lang="en-US" dirty="0" smtClean="0"/>
              <a:t>Click</a:t>
            </a:r>
            <a:r>
              <a:rPr lang="en-US" dirty="0"/>
              <a:t> Add Stack to create the stack</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2767119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rPr>
              <a:t>Install the CloudWatch Logs Agent Using AWS OpsWorks and </a:t>
            </a:r>
            <a:r>
              <a:rPr lang="en-US" dirty="0" smtClean="0">
                <a:solidFill>
                  <a:srgbClr val="0070C0"/>
                </a:solidFill>
              </a:rPr>
              <a:t>Chef</a:t>
            </a:r>
          </a:p>
          <a:p>
            <a:pPr marL="0" indent="0" algn="l">
              <a:buNone/>
            </a:pPr>
            <a:r>
              <a:rPr lang="en-US" dirty="0" smtClean="0">
                <a:solidFill>
                  <a:srgbClr val="0070C0"/>
                </a:solidFill>
              </a:rPr>
              <a:t>Step 3: </a:t>
            </a:r>
            <a:r>
              <a:rPr lang="en-US" dirty="0"/>
              <a:t>Extend Your IAM Role</a:t>
            </a:r>
          </a:p>
          <a:p>
            <a:pPr marL="0" indent="0" algn="l">
              <a:buNone/>
            </a:pPr>
            <a:r>
              <a:rPr lang="en-US" dirty="0">
                <a:solidFill>
                  <a:srgbClr val="0070C0"/>
                </a:solidFill>
              </a:rPr>
              <a:t>Step </a:t>
            </a:r>
            <a:r>
              <a:rPr lang="en-US" dirty="0" smtClean="0">
                <a:solidFill>
                  <a:srgbClr val="0070C0"/>
                </a:solidFill>
              </a:rPr>
              <a:t>4: </a:t>
            </a:r>
            <a:r>
              <a:rPr lang="en-US" dirty="0"/>
              <a:t>Add a </a:t>
            </a:r>
            <a:r>
              <a:rPr lang="en-US" dirty="0" smtClean="0"/>
              <a:t>Layer</a:t>
            </a:r>
          </a:p>
          <a:p>
            <a:pPr lvl="1"/>
            <a:r>
              <a:rPr lang="en-US" dirty="0" smtClean="0">
                <a:solidFill>
                  <a:srgbClr val="0070C0"/>
                </a:solidFill>
              </a:rPr>
              <a:t>Step a: </a:t>
            </a:r>
            <a:r>
              <a:rPr lang="en-US" dirty="0" smtClean="0"/>
              <a:t>Open </a:t>
            </a:r>
            <a:r>
              <a:rPr lang="en-US" dirty="0"/>
              <a:t>the AWS OpsWorks console at </a:t>
            </a:r>
            <a:r>
              <a:rPr lang="en-US" u="sng" dirty="0">
                <a:hlinkClick r:id="rId2"/>
              </a:rPr>
              <a:t>https://console.aws.amazon.com/opsworks/</a:t>
            </a:r>
            <a:endParaRPr lang="en-US" u="sng" dirty="0"/>
          </a:p>
          <a:p>
            <a:pPr lvl="1"/>
            <a:r>
              <a:rPr lang="en-US" dirty="0">
                <a:solidFill>
                  <a:srgbClr val="0070C0"/>
                </a:solidFill>
              </a:rPr>
              <a:t>Step b</a:t>
            </a:r>
            <a:r>
              <a:rPr lang="en-US" dirty="0" smtClean="0">
                <a:solidFill>
                  <a:srgbClr val="0070C0"/>
                </a:solidFill>
              </a:rPr>
              <a:t>: </a:t>
            </a:r>
            <a:r>
              <a:rPr lang="en-US" dirty="0" smtClean="0"/>
              <a:t>In </a:t>
            </a:r>
            <a:r>
              <a:rPr lang="en-US" dirty="0"/>
              <a:t>the navigation pane, click Layers</a:t>
            </a:r>
          </a:p>
          <a:p>
            <a:pPr lvl="1"/>
            <a:r>
              <a:rPr lang="en-US" dirty="0" smtClean="0">
                <a:solidFill>
                  <a:srgbClr val="0070C0"/>
                </a:solidFill>
              </a:rPr>
              <a:t>Step c: </a:t>
            </a:r>
            <a:r>
              <a:rPr lang="en-US" dirty="0" smtClean="0"/>
              <a:t>In </a:t>
            </a:r>
            <a:r>
              <a:rPr lang="en-US" dirty="0"/>
              <a:t>the contents pane, select a layer, and then click Add a layer</a:t>
            </a:r>
          </a:p>
          <a:p>
            <a:pPr lvl="1"/>
            <a:r>
              <a:rPr lang="en-US" dirty="0">
                <a:solidFill>
                  <a:srgbClr val="0070C0"/>
                </a:solidFill>
              </a:rPr>
              <a:t>Step </a:t>
            </a:r>
            <a:r>
              <a:rPr lang="en-US" dirty="0" smtClean="0">
                <a:solidFill>
                  <a:srgbClr val="0070C0"/>
                </a:solidFill>
              </a:rPr>
              <a:t>d: </a:t>
            </a:r>
            <a:r>
              <a:rPr lang="en-US" dirty="0"/>
              <a:t>In the contents pane, click the new layer, and then click Recipes</a:t>
            </a:r>
          </a:p>
          <a:p>
            <a:pPr lvl="1"/>
            <a:r>
              <a:rPr lang="en-US" dirty="0">
                <a:solidFill>
                  <a:srgbClr val="0070C0"/>
                </a:solidFill>
              </a:rPr>
              <a:t>Step e</a:t>
            </a:r>
            <a:r>
              <a:rPr lang="en-US" dirty="0" smtClean="0">
                <a:solidFill>
                  <a:srgbClr val="0070C0"/>
                </a:solidFill>
              </a:rPr>
              <a:t>: </a:t>
            </a:r>
            <a:r>
              <a:rPr lang="en-US" dirty="0"/>
              <a:t>Enter logs::config, logs::install next to Setup, click + to add it to the list, and then click Save</a:t>
            </a:r>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1346478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rPr>
              <a:t>Install the CloudWatch Logs Agent Using AWS OpsWorks and </a:t>
            </a:r>
            <a:r>
              <a:rPr lang="en-US" dirty="0" smtClean="0">
                <a:solidFill>
                  <a:srgbClr val="0070C0"/>
                </a:solidFill>
              </a:rPr>
              <a:t>Chef</a:t>
            </a:r>
          </a:p>
          <a:p>
            <a:pPr marL="0" indent="0" algn="l">
              <a:buNone/>
            </a:pPr>
            <a:r>
              <a:rPr lang="en-US" dirty="0" smtClean="0">
                <a:solidFill>
                  <a:srgbClr val="0070C0"/>
                </a:solidFill>
              </a:rPr>
              <a:t>Step 5: </a:t>
            </a:r>
            <a:r>
              <a:rPr lang="en-US" dirty="0"/>
              <a:t>Add a </a:t>
            </a:r>
            <a:r>
              <a:rPr lang="en-US" dirty="0" smtClean="0"/>
              <a:t>Instance</a:t>
            </a:r>
          </a:p>
          <a:p>
            <a:pPr lvl="1" algn="l"/>
            <a:r>
              <a:rPr lang="en-US" dirty="0" smtClean="0">
                <a:solidFill>
                  <a:srgbClr val="0070C0"/>
                </a:solidFill>
              </a:rPr>
              <a:t>Step a: </a:t>
            </a:r>
            <a:r>
              <a:rPr lang="en-US" dirty="0" smtClean="0"/>
              <a:t>Open </a:t>
            </a:r>
            <a:r>
              <a:rPr lang="en-US" dirty="0"/>
              <a:t>the AWS OpsWorks console at </a:t>
            </a:r>
            <a:r>
              <a:rPr lang="en-US" u="sng" dirty="0">
                <a:solidFill>
                  <a:srgbClr val="262626"/>
                </a:solidFill>
                <a:hlinkClick r:id="rId2"/>
              </a:rPr>
              <a:t> https://console.aws.amazon.com/opsworks</a:t>
            </a:r>
            <a:r>
              <a:rPr lang="en-US" u="sng" dirty="0" smtClean="0">
                <a:solidFill>
                  <a:srgbClr val="262626"/>
                </a:solidFill>
                <a:hlinkClick r:id="rId2"/>
              </a:rPr>
              <a:t>/</a:t>
            </a:r>
            <a:endParaRPr lang="en-US" u="sng" dirty="0" smtClean="0">
              <a:solidFill>
                <a:srgbClr val="262626"/>
              </a:solidFill>
            </a:endParaRPr>
          </a:p>
          <a:p>
            <a:pPr lvl="1" algn="l"/>
            <a:r>
              <a:rPr lang="en-US" dirty="0" smtClean="0">
                <a:solidFill>
                  <a:srgbClr val="0070C0"/>
                </a:solidFill>
              </a:rPr>
              <a:t>Step b: </a:t>
            </a:r>
            <a:r>
              <a:rPr lang="en-US" dirty="0" smtClean="0"/>
              <a:t>In </a:t>
            </a:r>
            <a:r>
              <a:rPr lang="en-US" dirty="0"/>
              <a:t>the navigation pane, click Instances, and then under your layer, click + Instance</a:t>
            </a:r>
          </a:p>
          <a:p>
            <a:pPr lvl="1" algn="l"/>
            <a:r>
              <a:rPr lang="en-US" dirty="0" smtClean="0">
                <a:solidFill>
                  <a:srgbClr val="0070C0"/>
                </a:solidFill>
              </a:rPr>
              <a:t>Step c: </a:t>
            </a:r>
            <a:r>
              <a:rPr lang="en-US" dirty="0" smtClean="0"/>
              <a:t>Accept </a:t>
            </a:r>
            <a:r>
              <a:rPr lang="en-US" dirty="0"/>
              <a:t>the default settings, and then click Add Instance to add the instance to the layer </a:t>
            </a:r>
          </a:p>
          <a:p>
            <a:pPr lvl="1" algn="l"/>
            <a:r>
              <a:rPr lang="en-US" dirty="0">
                <a:solidFill>
                  <a:srgbClr val="0070C0"/>
                </a:solidFill>
              </a:rPr>
              <a:t>Step </a:t>
            </a:r>
            <a:r>
              <a:rPr lang="en-US" dirty="0" smtClean="0">
                <a:solidFill>
                  <a:srgbClr val="0070C0"/>
                </a:solidFill>
              </a:rPr>
              <a:t>d: </a:t>
            </a:r>
            <a:r>
              <a:rPr lang="en-US" dirty="0" smtClean="0"/>
              <a:t>In </a:t>
            </a:r>
            <a:r>
              <a:rPr lang="en-US" dirty="0"/>
              <a:t>the row's Actions column, click start to start the instance</a:t>
            </a:r>
          </a:p>
          <a:p>
            <a:pPr marL="0" indent="0" algn="l">
              <a:buNone/>
            </a:pPr>
            <a:r>
              <a:rPr lang="en-US" dirty="0">
                <a:solidFill>
                  <a:srgbClr val="0070C0"/>
                </a:solidFill>
              </a:rPr>
              <a:t>Step </a:t>
            </a:r>
            <a:r>
              <a:rPr lang="en-US" dirty="0" smtClean="0">
                <a:solidFill>
                  <a:srgbClr val="0070C0"/>
                </a:solidFill>
              </a:rPr>
              <a:t>6: </a:t>
            </a:r>
            <a:r>
              <a:rPr lang="en-US" dirty="0"/>
              <a:t>View Your Logs</a:t>
            </a:r>
          </a:p>
          <a:p>
            <a:pPr marL="0" indent="0" algn="l">
              <a:buNone/>
            </a:pPr>
            <a:r>
              <a:rPr lang="en-US" dirty="0"/>
              <a:t>You should see the newly created log group and log stream in the CloudWatch console after the agent has been running for a few moments</a:t>
            </a:r>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2762617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rPr>
              <a:t>Install the CloudWatch Logs Agent Using AWS </a:t>
            </a:r>
            <a:r>
              <a:rPr lang="en-US" dirty="0" smtClean="0">
                <a:solidFill>
                  <a:srgbClr val="0070C0"/>
                </a:solidFill>
              </a:rPr>
              <a:t>CloudFormation</a:t>
            </a:r>
            <a:br>
              <a:rPr lang="en-US" dirty="0" smtClean="0">
                <a:solidFill>
                  <a:srgbClr val="0070C0"/>
                </a:solidFill>
              </a:rPr>
            </a:br>
            <a:r>
              <a:rPr lang="en-US" dirty="0" smtClean="0"/>
              <a:t>AWS </a:t>
            </a:r>
            <a:r>
              <a:rPr lang="en-US" dirty="0"/>
              <a:t>CloudFormation enables you to describe your AWS resources in JSON-formatted templates</a:t>
            </a:r>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pic>
        <p:nvPicPr>
          <p:cNvPr id="5" name="Picture 2"/>
          <p:cNvPicPr>
            <a:picLocks noChangeAspect="1" noChangeArrowheads="1"/>
          </p:cNvPicPr>
          <p:nvPr/>
        </p:nvPicPr>
        <p:blipFill>
          <a:blip r:embed="rId2"/>
          <a:srcRect/>
          <a:stretch>
            <a:fillRect/>
          </a:stretch>
        </p:blipFill>
        <p:spPr bwMode="auto">
          <a:xfrm>
            <a:off x="1314314" y="1523360"/>
            <a:ext cx="6524898" cy="3026550"/>
          </a:xfrm>
          <a:prstGeom prst="rect">
            <a:avLst/>
          </a:prstGeom>
          <a:noFill/>
          <a:ln w="9525">
            <a:noFill/>
            <a:miter lim="800000"/>
            <a:headEnd/>
            <a:tailEnd/>
          </a:ln>
        </p:spPr>
      </p:pic>
    </p:spTree>
    <p:extLst>
      <p:ext uri="{BB962C8B-B14F-4D97-AF65-F5344CB8AC3E}">
        <p14:creationId xmlns:p14="http://schemas.microsoft.com/office/powerpoint/2010/main" val="189149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CloudWatch </a:t>
            </a:r>
            <a:r>
              <a:rPr lang="en-US" dirty="0" smtClean="0"/>
              <a:t>Alarm</a:t>
            </a:r>
            <a:endParaRPr lang="en-US" dirty="0"/>
          </a:p>
        </p:txBody>
      </p:sp>
      <p:sp>
        <p:nvSpPr>
          <p:cNvPr id="6" name="Content Placeholder 2"/>
          <p:cNvSpPr>
            <a:spLocks noGrp="1"/>
          </p:cNvSpPr>
          <p:nvPr>
            <p:ph idx="1"/>
          </p:nvPr>
        </p:nvSpPr>
        <p:spPr>
          <a:xfrm>
            <a:off x="457200" y="868136"/>
            <a:ext cx="5087566" cy="3927702"/>
          </a:xfrm>
        </p:spPr>
        <p:txBody>
          <a:bodyPr/>
          <a:lstStyle/>
          <a:p>
            <a:pPr algn="l"/>
            <a:r>
              <a:rPr lang="en-US" dirty="0" smtClean="0"/>
              <a:t>Your </a:t>
            </a:r>
            <a:r>
              <a:rPr lang="en-US" dirty="0"/>
              <a:t>Amazon Web Services (AWS) resources and the  applications you run on AWS </a:t>
            </a:r>
            <a:r>
              <a:rPr lang="en-US" dirty="0" smtClean="0"/>
              <a:t>is monitored by </a:t>
            </a:r>
            <a:r>
              <a:rPr lang="en-US" dirty="0"/>
              <a:t>Amazon CloudWatch </a:t>
            </a:r>
            <a:endParaRPr lang="en-US" dirty="0" smtClean="0"/>
          </a:p>
          <a:p>
            <a:pPr algn="l"/>
            <a:r>
              <a:rPr lang="en-US" dirty="0" smtClean="0"/>
              <a:t>Whenever there is a change in the alarm state, CloudWatch </a:t>
            </a:r>
            <a:r>
              <a:rPr lang="en-US" dirty="0"/>
              <a:t>alarm </a:t>
            </a:r>
            <a:r>
              <a:rPr lang="en-US" dirty="0" smtClean="0"/>
              <a:t>sends </a:t>
            </a:r>
            <a:r>
              <a:rPr lang="en-US" dirty="0"/>
              <a:t>an Amazon Simple Notification Service message </a:t>
            </a:r>
            <a:endParaRPr lang="en-US" dirty="0" smtClean="0"/>
          </a:p>
          <a:p>
            <a:pPr algn="l"/>
            <a:r>
              <a:rPr lang="en-US" dirty="0" smtClean="0"/>
              <a:t>Alarms </a:t>
            </a:r>
            <a:r>
              <a:rPr lang="en-US" dirty="0"/>
              <a:t>invoke actions for sustained state changes only</a:t>
            </a:r>
          </a:p>
          <a:p>
            <a:pPr marL="0" indent="0">
              <a:buNone/>
            </a:pP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0886" y="848421"/>
            <a:ext cx="2477312" cy="1652367"/>
          </a:xfrm>
          <a:prstGeom prst="rect">
            <a:avLst/>
          </a:prstGeom>
        </p:spPr>
      </p:pic>
      <p:grpSp>
        <p:nvGrpSpPr>
          <p:cNvPr id="9" name="Group 8"/>
          <p:cNvGrpSpPr/>
          <p:nvPr/>
        </p:nvGrpSpPr>
        <p:grpSpPr>
          <a:xfrm>
            <a:off x="708498" y="2571750"/>
            <a:ext cx="4135877" cy="1834965"/>
            <a:chOff x="1827178" y="1637809"/>
            <a:chExt cx="4135877" cy="1834965"/>
          </a:xfrm>
        </p:grpSpPr>
        <p:graphicFrame>
          <p:nvGraphicFramePr>
            <p:cNvPr id="10" name="Diagram 9"/>
            <p:cNvGraphicFramePr/>
            <p:nvPr>
              <p:extLst>
                <p:ext uri="{D42A27DB-BD31-4B8C-83A1-F6EECF244321}">
                  <p14:modId xmlns:p14="http://schemas.microsoft.com/office/powerpoint/2010/main" val="2056969426"/>
                </p:ext>
              </p:extLst>
            </p:nvPr>
          </p:nvGraphicFramePr>
          <p:xfrm>
            <a:off x="1827178" y="1637809"/>
            <a:ext cx="4135877" cy="1834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697649" y="2484201"/>
              <a:ext cx="1265406" cy="461665"/>
            </a:xfrm>
            <a:prstGeom prst="rect">
              <a:avLst/>
            </a:prstGeom>
          </p:spPr>
          <p:txBody>
            <a:bodyPr wrap="square">
              <a:spAutoFit/>
            </a:bodyPr>
            <a:lstStyle/>
            <a:p>
              <a:pPr lvl="0" algn="ctr" defTabSz="914400"/>
              <a:r>
                <a:rPr lang="en-US" sz="1200" kern="0" dirty="0">
                  <a:solidFill>
                    <a:srgbClr val="262626"/>
                  </a:solidFill>
                  <a:latin typeface="Tahoma" panose="020B0604030504040204" pitchFamily="34" charset="0"/>
                  <a:ea typeface="Tahoma" panose="020B0604030504040204" pitchFamily="34" charset="0"/>
                  <a:cs typeface="Tahoma" panose="020B0604030504040204" pitchFamily="34" charset="0"/>
                </a:rPr>
                <a:t>INSUFFICIENT_DATA</a:t>
              </a:r>
            </a:p>
          </p:txBody>
        </p:sp>
      </p:grpSp>
      <p:grpSp>
        <p:nvGrpSpPr>
          <p:cNvPr id="12" name="Group 11"/>
          <p:cNvGrpSpPr/>
          <p:nvPr/>
        </p:nvGrpSpPr>
        <p:grpSpPr>
          <a:xfrm>
            <a:off x="5525600" y="2481072"/>
            <a:ext cx="3368721" cy="2581624"/>
            <a:chOff x="6336709" y="1318337"/>
            <a:chExt cx="2502487" cy="2581624"/>
          </a:xfrm>
        </p:grpSpPr>
        <p:grpSp>
          <p:nvGrpSpPr>
            <p:cNvPr id="13" name="Group 12"/>
            <p:cNvGrpSpPr/>
            <p:nvPr/>
          </p:nvGrpSpPr>
          <p:grpSpPr>
            <a:xfrm>
              <a:off x="6350944" y="1564323"/>
              <a:ext cx="2488252" cy="2335638"/>
              <a:chOff x="5177621" y="999434"/>
              <a:chExt cx="2125739" cy="5097309"/>
            </a:xfrm>
          </p:grpSpPr>
          <p:sp>
            <p:nvSpPr>
              <p:cNvPr id="15" name="Folded Corner 14"/>
              <p:cNvSpPr/>
              <p:nvPr/>
            </p:nvSpPr>
            <p:spPr>
              <a:xfrm>
                <a:off x="5177622" y="999434"/>
                <a:ext cx="2125738" cy="4436346"/>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5177621" y="1462060"/>
                <a:ext cx="2125738" cy="4634683"/>
              </a:xfrm>
              <a:prstGeom prst="rect">
                <a:avLst/>
              </a:prstGeom>
              <a:noFill/>
            </p:spPr>
            <p:txBody>
              <a:bodyPr wrap="square" rtlCol="0">
                <a:spAutoFit/>
              </a:bodyPr>
              <a:lstStyle/>
              <a:p>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CloudWatch doesn't test or validate the actions you specify, nor does it detect any Auto Scaling or SNS errors resulting from an attempt to invoke nonexistent </a:t>
                </a: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actions</a:t>
                </a:r>
              </a:p>
              <a:p>
                <a:endPar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Some AWS resources do not send metric data to CloudWatch under certain </a:t>
                </a: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conditions. E.g., Amazon </a:t>
                </a: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EBS may not send metric data for an available volume that is not attached to an Amazon EC2 instance</a:t>
                </a:r>
              </a:p>
              <a:p>
                <a:endPar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pic>
          <p:nvPicPr>
            <p:cNvPr id="14" name="Picture 1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336709" y="1318337"/>
              <a:ext cx="380150" cy="514067"/>
            </a:xfrm>
            <a:prstGeom prst="rect">
              <a:avLst/>
            </a:prstGeom>
          </p:spPr>
        </p:pic>
      </p:grpSp>
    </p:spTree>
    <p:extLst>
      <p:ext uri="{BB962C8B-B14F-4D97-AF65-F5344CB8AC3E}">
        <p14:creationId xmlns:p14="http://schemas.microsoft.com/office/powerpoint/2010/main" val="3713018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Install and Configure the CloudWatch </a:t>
            </a:r>
            <a:r>
              <a:rPr lang="en-US" dirty="0" smtClean="0">
                <a:latin typeface="+mn-lt"/>
              </a:rPr>
              <a:t>Logs</a:t>
            </a:r>
            <a:endParaRPr lang="en-US" dirty="0">
              <a:latin typeface="+mn-lt"/>
            </a:endParaRPr>
          </a:p>
        </p:txBody>
      </p:sp>
      <p:sp>
        <p:nvSpPr>
          <p:cNvPr id="2" name="Content Placeholder 1"/>
          <p:cNvSpPr>
            <a:spLocks noGrp="1"/>
          </p:cNvSpPr>
          <p:nvPr>
            <p:ph sz="half" idx="1"/>
          </p:nvPr>
        </p:nvSpPr>
        <p:spPr>
          <a:xfrm>
            <a:off x="457200" y="838722"/>
            <a:ext cx="8239126" cy="4019027"/>
          </a:xfrm>
        </p:spPr>
        <p:txBody>
          <a:bodyPr>
            <a:normAutofit/>
          </a:bodyPr>
          <a:lstStyle/>
          <a:p>
            <a:pPr marL="0" indent="0" algn="l">
              <a:buNone/>
            </a:pPr>
            <a:r>
              <a:rPr lang="en-US" dirty="0">
                <a:solidFill>
                  <a:srgbClr val="0070C0"/>
                </a:solidFill>
              </a:rPr>
              <a:t>Install the CloudWatch Logs Agent Using AWS </a:t>
            </a:r>
            <a:r>
              <a:rPr lang="en-US" dirty="0" smtClean="0">
                <a:solidFill>
                  <a:srgbClr val="0070C0"/>
                </a:solidFill>
              </a:rPr>
              <a:t>CloudFormation</a:t>
            </a:r>
            <a:br>
              <a:rPr lang="en-US" dirty="0" smtClean="0">
                <a:solidFill>
                  <a:srgbClr val="0070C0"/>
                </a:solidFill>
              </a:rPr>
            </a:b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grpSp>
        <p:nvGrpSpPr>
          <p:cNvPr id="3" name="Group 2"/>
          <p:cNvGrpSpPr/>
          <p:nvPr/>
        </p:nvGrpSpPr>
        <p:grpSpPr>
          <a:xfrm>
            <a:off x="1996091" y="1699914"/>
            <a:ext cx="5151818" cy="2333363"/>
            <a:chOff x="3001582" y="1699914"/>
            <a:chExt cx="5151818" cy="2333363"/>
          </a:xfrm>
        </p:grpSpPr>
        <p:pic>
          <p:nvPicPr>
            <p:cNvPr id="6" name="Picture 2"/>
            <p:cNvPicPr>
              <a:picLocks noChangeAspect="1" noChangeArrowheads="1"/>
            </p:cNvPicPr>
            <p:nvPr/>
          </p:nvPicPr>
          <p:blipFill>
            <a:blip r:embed="rId2"/>
            <a:srcRect/>
            <a:stretch>
              <a:fillRect/>
            </a:stretch>
          </p:blipFill>
          <p:spPr bwMode="auto">
            <a:xfrm>
              <a:off x="6324600" y="1765539"/>
              <a:ext cx="1828800" cy="192600"/>
            </a:xfrm>
            <a:prstGeom prst="rect">
              <a:avLst/>
            </a:prstGeom>
            <a:noFill/>
            <a:ln w="9525">
              <a:noFill/>
              <a:miter lim="800000"/>
              <a:headEnd/>
              <a:tailEnd/>
            </a:ln>
          </p:spPr>
        </p:pic>
        <p:pic>
          <p:nvPicPr>
            <p:cNvPr id="7" name="Picture 3"/>
            <p:cNvPicPr>
              <a:picLocks noChangeAspect="1" noChangeArrowheads="1"/>
            </p:cNvPicPr>
            <p:nvPr/>
          </p:nvPicPr>
          <p:blipFill>
            <a:blip r:embed="rId3"/>
            <a:srcRect/>
            <a:stretch>
              <a:fillRect/>
            </a:stretch>
          </p:blipFill>
          <p:spPr bwMode="auto">
            <a:xfrm>
              <a:off x="6324600" y="2725935"/>
              <a:ext cx="1828800" cy="244600"/>
            </a:xfrm>
            <a:prstGeom prst="rect">
              <a:avLst/>
            </a:prstGeom>
            <a:noFill/>
            <a:ln w="9525">
              <a:noFill/>
              <a:miter lim="800000"/>
              <a:headEnd/>
              <a:tailEnd/>
            </a:ln>
          </p:spPr>
        </p:pic>
        <p:sp>
          <p:nvSpPr>
            <p:cNvPr id="9" name="Rectangle 8"/>
            <p:cNvSpPr/>
            <p:nvPr/>
          </p:nvSpPr>
          <p:spPr>
            <a:xfrm>
              <a:off x="3001584" y="1699914"/>
              <a:ext cx="3140835" cy="323850"/>
            </a:xfrm>
            <a:prstGeom prst="rect">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lvl="0" defTabSz="914378">
                <a:spcBef>
                  <a:spcPct val="20000"/>
                </a:spcBef>
              </a:pPr>
              <a:r>
                <a:rPr lang="en-US" sz="1100" dirty="0">
                  <a:solidFill>
                    <a:srgbClr val="262626"/>
                  </a:solidFill>
                  <a:latin typeface="Tahoma" panose="020B0604030504040204" pitchFamily="34" charset="0"/>
                  <a:ea typeface="Tahoma" panose="020B0604030504040204" pitchFamily="34" charset="0"/>
                  <a:cs typeface="Tahoma" panose="020B0604030504040204" pitchFamily="34" charset="0"/>
                </a:rPr>
                <a:t>Report the CloudWatch Logs Agent's Status</a:t>
              </a:r>
            </a:p>
          </p:txBody>
        </p:sp>
        <p:sp>
          <p:nvSpPr>
            <p:cNvPr id="10" name="Rectangle 9"/>
            <p:cNvSpPr/>
            <p:nvPr/>
          </p:nvSpPr>
          <p:spPr>
            <a:xfrm>
              <a:off x="3001583" y="2686310"/>
              <a:ext cx="3140835" cy="323850"/>
            </a:xfrm>
            <a:prstGeom prst="rect">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lvl="0" algn="ctr" defTabSz="914378">
                <a:spcBef>
                  <a:spcPct val="20000"/>
                </a:spcBef>
              </a:pPr>
              <a:r>
                <a:rPr lang="en-US" sz="1100" dirty="0">
                  <a:solidFill>
                    <a:srgbClr val="262626"/>
                  </a:solidFill>
                  <a:latin typeface="Tahoma" panose="020B0604030504040204" pitchFamily="34" charset="0"/>
                  <a:ea typeface="Tahoma" panose="020B0604030504040204" pitchFamily="34" charset="0"/>
                  <a:cs typeface="Tahoma" panose="020B0604030504040204" pitchFamily="34" charset="0"/>
                </a:rPr>
                <a:t>Start the CloudWatch Logs Agent</a:t>
              </a:r>
            </a:p>
          </p:txBody>
        </p:sp>
        <p:pic>
          <p:nvPicPr>
            <p:cNvPr id="11" name="Picture 3"/>
            <p:cNvPicPr>
              <a:picLocks noChangeAspect="1" noChangeArrowheads="1"/>
            </p:cNvPicPr>
            <p:nvPr/>
          </p:nvPicPr>
          <p:blipFill>
            <a:blip r:embed="rId3"/>
            <a:srcRect/>
            <a:stretch>
              <a:fillRect/>
            </a:stretch>
          </p:blipFill>
          <p:spPr bwMode="auto">
            <a:xfrm>
              <a:off x="6324600" y="3749052"/>
              <a:ext cx="1828800" cy="244600"/>
            </a:xfrm>
            <a:prstGeom prst="rect">
              <a:avLst/>
            </a:prstGeom>
            <a:noFill/>
            <a:ln w="9525">
              <a:noFill/>
              <a:miter lim="800000"/>
              <a:headEnd/>
              <a:tailEnd/>
            </a:ln>
          </p:spPr>
        </p:pic>
        <p:sp>
          <p:nvSpPr>
            <p:cNvPr id="12" name="Rectangle 11"/>
            <p:cNvSpPr/>
            <p:nvPr/>
          </p:nvSpPr>
          <p:spPr>
            <a:xfrm>
              <a:off x="3001582" y="3709427"/>
              <a:ext cx="3140835" cy="323850"/>
            </a:xfrm>
            <a:prstGeom prst="rect">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lvl="0" algn="ctr" defTabSz="914378">
                <a:spcBef>
                  <a:spcPct val="20000"/>
                </a:spcBef>
              </a:pPr>
              <a:r>
                <a:rPr lang="en-US" sz="1100" dirty="0">
                  <a:solidFill>
                    <a:srgbClr val="262626"/>
                  </a:solidFill>
                  <a:latin typeface="Tahoma" panose="020B0604030504040204" pitchFamily="34" charset="0"/>
                  <a:ea typeface="Tahoma" panose="020B0604030504040204" pitchFamily="34" charset="0"/>
                  <a:cs typeface="Tahoma" panose="020B0604030504040204" pitchFamily="34" charset="0"/>
                </a:rPr>
                <a:t>Start the CloudWatch Logs Agent</a:t>
              </a:r>
            </a:p>
          </p:txBody>
        </p:sp>
      </p:grpSp>
    </p:spTree>
    <p:extLst>
      <p:ext uri="{BB962C8B-B14F-4D97-AF65-F5344CB8AC3E}">
        <p14:creationId xmlns:p14="http://schemas.microsoft.com/office/powerpoint/2010/main" val="4823789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Viewing Log Data</a:t>
            </a:r>
          </a:p>
        </p:txBody>
      </p:sp>
      <p:sp>
        <p:nvSpPr>
          <p:cNvPr id="2" name="Content Placeholder 1"/>
          <p:cNvSpPr>
            <a:spLocks noGrp="1"/>
          </p:cNvSpPr>
          <p:nvPr>
            <p:ph sz="half" idx="1"/>
          </p:nvPr>
        </p:nvSpPr>
        <p:spPr>
          <a:xfrm>
            <a:off x="457200" y="838722"/>
            <a:ext cx="8591550" cy="4019027"/>
          </a:xfrm>
        </p:spPr>
        <p:txBody>
          <a:bodyPr>
            <a:normAutofit/>
          </a:bodyPr>
          <a:lstStyle/>
          <a:p>
            <a:pPr marL="0" lvl="0" indent="0">
              <a:buNone/>
            </a:pPr>
            <a:r>
              <a:rPr lang="en-US" dirty="0" smtClean="0">
                <a:solidFill>
                  <a:srgbClr val="0070C0"/>
                </a:solidFill>
              </a:rPr>
              <a:t>Step 1: </a:t>
            </a:r>
            <a:r>
              <a:rPr lang="en-US" dirty="0" smtClean="0"/>
              <a:t>Open </a:t>
            </a:r>
            <a:r>
              <a:rPr lang="en-US" dirty="0"/>
              <a:t>the Amazon CloudWatch console </a:t>
            </a:r>
            <a:r>
              <a:rPr lang="en-US" dirty="0" smtClean="0"/>
              <a:t>at </a:t>
            </a:r>
            <a:r>
              <a:rPr lang="en-US" u="sng" dirty="0" smtClean="0">
                <a:solidFill>
                  <a:srgbClr val="262626"/>
                </a:solidFill>
                <a:latin typeface="Arial" charset="0"/>
                <a:cs typeface="Arial" charset="0"/>
                <a:hlinkClick r:id="rId2"/>
              </a:rPr>
              <a:t>https</a:t>
            </a:r>
            <a:r>
              <a:rPr lang="en-US" u="sng" dirty="0">
                <a:solidFill>
                  <a:srgbClr val="262626"/>
                </a:solidFill>
                <a:latin typeface="Arial" charset="0"/>
                <a:cs typeface="Arial" charset="0"/>
                <a:hlinkClick r:id="rId2"/>
              </a:rPr>
              <a:t>://console.aws.amazon.com/cloudwatch/</a:t>
            </a:r>
            <a:r>
              <a:rPr lang="en-US" u="sng" dirty="0">
                <a:solidFill>
                  <a:srgbClr val="262626"/>
                </a:solidFill>
                <a:latin typeface="Arial" charset="0"/>
                <a:cs typeface="Arial" charset="0"/>
              </a:rPr>
              <a:t> </a:t>
            </a:r>
          </a:p>
          <a:p>
            <a:pPr marL="0" indent="0" algn="l">
              <a:buNone/>
            </a:pPr>
            <a:r>
              <a:rPr lang="en-US" dirty="0" smtClean="0">
                <a:solidFill>
                  <a:srgbClr val="0070C0"/>
                </a:solidFill>
              </a:rPr>
              <a:t>Step 2: </a:t>
            </a:r>
            <a:r>
              <a:rPr lang="en-US" dirty="0" smtClean="0"/>
              <a:t>Select </a:t>
            </a:r>
            <a:r>
              <a:rPr lang="en-US" dirty="0"/>
              <a:t>your Region</a:t>
            </a:r>
          </a:p>
          <a:p>
            <a:pPr marL="0" indent="0" algn="l">
              <a:buNone/>
            </a:pPr>
            <a:r>
              <a:rPr lang="en-US" dirty="0">
                <a:solidFill>
                  <a:srgbClr val="0070C0"/>
                </a:solidFill>
              </a:rPr>
              <a:t>Step </a:t>
            </a:r>
            <a:r>
              <a:rPr lang="en-US" dirty="0" smtClean="0">
                <a:solidFill>
                  <a:srgbClr val="0070C0"/>
                </a:solidFill>
              </a:rPr>
              <a:t>3: </a:t>
            </a:r>
            <a:r>
              <a:rPr lang="en-US" dirty="0" smtClean="0"/>
              <a:t>In </a:t>
            </a:r>
            <a:r>
              <a:rPr lang="en-US" dirty="0"/>
              <a:t>the navigation pane, click Logs</a:t>
            </a:r>
          </a:p>
          <a:p>
            <a:pPr marL="0" indent="0" algn="l">
              <a:buNone/>
            </a:pPr>
            <a:r>
              <a:rPr lang="en-US" dirty="0">
                <a:solidFill>
                  <a:srgbClr val="0070C0"/>
                </a:solidFill>
              </a:rPr>
              <a:t>Step </a:t>
            </a:r>
            <a:r>
              <a:rPr lang="en-US" dirty="0" smtClean="0">
                <a:solidFill>
                  <a:srgbClr val="0070C0"/>
                </a:solidFill>
              </a:rPr>
              <a:t>4: </a:t>
            </a:r>
            <a:r>
              <a:rPr lang="en-US" dirty="0" smtClean="0"/>
              <a:t>In </a:t>
            </a:r>
            <a:r>
              <a:rPr lang="en-US" dirty="0"/>
              <a:t>the contents pane, in the Log Groups column, click the log group for which you want to view data</a:t>
            </a:r>
          </a:p>
          <a:p>
            <a:pPr marL="0" indent="0" algn="l">
              <a:buNone/>
            </a:pPr>
            <a:r>
              <a:rPr lang="en-US" dirty="0">
                <a:solidFill>
                  <a:srgbClr val="0070C0"/>
                </a:solidFill>
              </a:rPr>
              <a:t>Step </a:t>
            </a:r>
            <a:r>
              <a:rPr lang="en-US" dirty="0" smtClean="0">
                <a:solidFill>
                  <a:srgbClr val="0070C0"/>
                </a:solidFill>
              </a:rPr>
              <a:t>5: </a:t>
            </a:r>
            <a:r>
              <a:rPr lang="en-US" dirty="0" smtClean="0"/>
              <a:t>In </a:t>
            </a:r>
            <a:r>
              <a:rPr lang="en-US" dirty="0"/>
              <a:t>the Log Groups &gt; Streams for pane, in the Log Streams column, click the log stream's name to view the log data</a:t>
            </a:r>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22986380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Changing Log Retention</a:t>
            </a:r>
          </a:p>
        </p:txBody>
      </p:sp>
      <p:sp>
        <p:nvSpPr>
          <p:cNvPr id="2" name="Content Placeholder 1"/>
          <p:cNvSpPr>
            <a:spLocks noGrp="1"/>
          </p:cNvSpPr>
          <p:nvPr>
            <p:ph sz="half" idx="1"/>
          </p:nvPr>
        </p:nvSpPr>
        <p:spPr>
          <a:xfrm>
            <a:off x="457200" y="838722"/>
            <a:ext cx="8591550" cy="4019027"/>
          </a:xfrm>
        </p:spPr>
        <p:txBody>
          <a:bodyPr>
            <a:normAutofit/>
          </a:bodyPr>
          <a:lstStyle/>
          <a:p>
            <a:pPr marL="0" indent="0" algn="l">
              <a:buNone/>
            </a:pPr>
            <a:r>
              <a:rPr lang="en-US" dirty="0" smtClean="0">
                <a:solidFill>
                  <a:srgbClr val="0070C0"/>
                </a:solidFill>
              </a:rPr>
              <a:t>Step 1: </a:t>
            </a:r>
            <a:r>
              <a:rPr lang="en-US" dirty="0" smtClean="0"/>
              <a:t>Open </a:t>
            </a:r>
            <a:r>
              <a:rPr lang="en-US" dirty="0"/>
              <a:t>the Amazon CloudWatch console at </a:t>
            </a:r>
            <a:r>
              <a:rPr lang="en-US" u="sng" dirty="0">
                <a:latin typeface="Arial" charset="0"/>
                <a:cs typeface="Arial" charset="0"/>
                <a:hlinkClick r:id="rId2"/>
              </a:rPr>
              <a:t>https://console.aws.amazon.com/cloudwatch/</a:t>
            </a:r>
            <a:r>
              <a:rPr lang="en-US" u="sng" dirty="0">
                <a:latin typeface="Arial" charset="0"/>
                <a:cs typeface="Arial" charset="0"/>
              </a:rPr>
              <a:t> </a:t>
            </a:r>
          </a:p>
          <a:p>
            <a:pPr marL="0" indent="0" algn="l">
              <a:buNone/>
            </a:pPr>
            <a:r>
              <a:rPr lang="en-US" dirty="0" smtClean="0">
                <a:solidFill>
                  <a:srgbClr val="0070C0"/>
                </a:solidFill>
              </a:rPr>
              <a:t>Step 2: </a:t>
            </a:r>
            <a:r>
              <a:rPr lang="en-US" dirty="0" smtClean="0"/>
              <a:t>Select </a:t>
            </a:r>
            <a:r>
              <a:rPr lang="en-US" dirty="0"/>
              <a:t>your Region</a:t>
            </a:r>
          </a:p>
          <a:p>
            <a:pPr marL="0" indent="0" algn="l">
              <a:buNone/>
            </a:pPr>
            <a:r>
              <a:rPr lang="en-US" dirty="0">
                <a:solidFill>
                  <a:srgbClr val="0070C0"/>
                </a:solidFill>
              </a:rPr>
              <a:t>Step </a:t>
            </a:r>
            <a:r>
              <a:rPr lang="en-US" dirty="0" smtClean="0">
                <a:solidFill>
                  <a:srgbClr val="0070C0"/>
                </a:solidFill>
              </a:rPr>
              <a:t>3: </a:t>
            </a:r>
            <a:r>
              <a:rPr lang="en-US" dirty="0" smtClean="0"/>
              <a:t>In </a:t>
            </a:r>
            <a:r>
              <a:rPr lang="en-US" dirty="0"/>
              <a:t>the navigation pane, click Logs</a:t>
            </a:r>
          </a:p>
          <a:p>
            <a:pPr marL="0" indent="0" algn="l">
              <a:buNone/>
            </a:pPr>
            <a:r>
              <a:rPr lang="en-US" dirty="0">
                <a:solidFill>
                  <a:srgbClr val="0070C0"/>
                </a:solidFill>
              </a:rPr>
              <a:t>Step </a:t>
            </a:r>
            <a:r>
              <a:rPr lang="en-US" dirty="0" smtClean="0">
                <a:solidFill>
                  <a:srgbClr val="0070C0"/>
                </a:solidFill>
              </a:rPr>
              <a:t>4: </a:t>
            </a:r>
            <a:r>
              <a:rPr lang="en-US" dirty="0" smtClean="0"/>
              <a:t>In </a:t>
            </a:r>
            <a:r>
              <a:rPr lang="en-US" dirty="0"/>
              <a:t>the contents pane, in the Expire Events After column, click the retention setting you want to change</a:t>
            </a:r>
          </a:p>
          <a:p>
            <a:pPr marL="0" indent="0" algn="l">
              <a:buNone/>
            </a:pPr>
            <a:r>
              <a:rPr lang="en-US" dirty="0" smtClean="0">
                <a:solidFill>
                  <a:srgbClr val="0070C0"/>
                </a:solidFill>
              </a:rPr>
              <a:t>Step 5: </a:t>
            </a:r>
            <a:r>
              <a:rPr lang="en-US" dirty="0"/>
              <a:t>In the Edit Retention dialog box, in the New Retention list, select the desired log retention, and then click OK</a:t>
            </a:r>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24802163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Example: Counting Log Events</a:t>
            </a: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smtClean="0">
                <a:solidFill>
                  <a:srgbClr val="0070C0"/>
                </a:solidFill>
              </a:rPr>
              <a:t>Step 1: </a:t>
            </a:r>
            <a:r>
              <a:rPr lang="en-US" dirty="0" smtClean="0"/>
              <a:t>Open </a:t>
            </a:r>
            <a:r>
              <a:rPr lang="en-US" dirty="0"/>
              <a:t>the Amazon CloudWatch console at </a:t>
            </a:r>
            <a:r>
              <a:rPr lang="en-US" u="sng" dirty="0">
                <a:latin typeface="Arial" charset="0"/>
                <a:cs typeface="Arial" charset="0"/>
                <a:hlinkClick r:id="rId2"/>
              </a:rPr>
              <a:t>https://console.aws.amazon.com/cloudwatch/</a:t>
            </a:r>
            <a:r>
              <a:rPr lang="en-US" u="sng" dirty="0">
                <a:latin typeface="Arial" charset="0"/>
                <a:cs typeface="Arial" charset="0"/>
              </a:rPr>
              <a:t> </a:t>
            </a:r>
          </a:p>
          <a:p>
            <a:pPr marL="0" indent="0" algn="l">
              <a:buNone/>
            </a:pPr>
            <a:r>
              <a:rPr lang="en-US" dirty="0" smtClean="0">
                <a:solidFill>
                  <a:srgbClr val="0070C0"/>
                </a:solidFill>
              </a:rPr>
              <a:t>Step 2: </a:t>
            </a:r>
            <a:r>
              <a:rPr lang="en-US" dirty="0" smtClean="0"/>
              <a:t>Select </a:t>
            </a:r>
            <a:r>
              <a:rPr lang="en-US" dirty="0"/>
              <a:t>your Region</a:t>
            </a:r>
          </a:p>
          <a:p>
            <a:pPr marL="0" indent="0" algn="l">
              <a:buNone/>
            </a:pPr>
            <a:r>
              <a:rPr lang="en-US" dirty="0">
                <a:solidFill>
                  <a:srgbClr val="0070C0"/>
                </a:solidFill>
              </a:rPr>
              <a:t>Step </a:t>
            </a:r>
            <a:r>
              <a:rPr lang="en-US" dirty="0" smtClean="0">
                <a:solidFill>
                  <a:srgbClr val="0070C0"/>
                </a:solidFill>
              </a:rPr>
              <a:t>3: </a:t>
            </a:r>
            <a:r>
              <a:rPr lang="en-US" dirty="0" smtClean="0"/>
              <a:t>In </a:t>
            </a:r>
            <a:r>
              <a:rPr lang="en-US" dirty="0"/>
              <a:t>the navigation pane, click Logs</a:t>
            </a:r>
          </a:p>
          <a:p>
            <a:pPr marL="0" indent="0" algn="l">
              <a:buNone/>
            </a:pPr>
            <a:r>
              <a:rPr lang="en-US" dirty="0">
                <a:solidFill>
                  <a:srgbClr val="0070C0"/>
                </a:solidFill>
              </a:rPr>
              <a:t>Step </a:t>
            </a:r>
            <a:r>
              <a:rPr lang="en-US" dirty="0" smtClean="0">
                <a:solidFill>
                  <a:srgbClr val="0070C0"/>
                </a:solidFill>
              </a:rPr>
              <a:t>4: </a:t>
            </a:r>
            <a:r>
              <a:rPr lang="en-US" dirty="0" smtClean="0"/>
              <a:t>In </a:t>
            </a:r>
            <a:r>
              <a:rPr lang="en-US" dirty="0"/>
              <a:t>the contents pane, select a log group, and then click Create Metric </a:t>
            </a:r>
            <a:r>
              <a:rPr lang="en-US" dirty="0" smtClean="0"/>
              <a:t>Filter</a:t>
            </a:r>
          </a:p>
          <a:p>
            <a:pPr marL="0" indent="0" algn="l">
              <a:buNone/>
            </a:pPr>
            <a:r>
              <a:rPr lang="en-US" dirty="0" smtClean="0">
                <a:solidFill>
                  <a:srgbClr val="0070C0"/>
                </a:solidFill>
              </a:rPr>
              <a:t>Step 5: </a:t>
            </a:r>
            <a:r>
              <a:rPr lang="en-US" dirty="0"/>
              <a:t>On the Define Logs Metric Filter screen, leave the Filter Pattern field blank</a:t>
            </a:r>
          </a:p>
          <a:p>
            <a:pPr marL="0" indent="0" algn="l">
              <a:buNone/>
            </a:pPr>
            <a:r>
              <a:rPr lang="en-US" dirty="0">
                <a:solidFill>
                  <a:srgbClr val="0070C0"/>
                </a:solidFill>
              </a:rPr>
              <a:t>Step </a:t>
            </a:r>
            <a:r>
              <a:rPr lang="en-US" dirty="0" smtClean="0">
                <a:solidFill>
                  <a:srgbClr val="0070C0"/>
                </a:solidFill>
              </a:rPr>
              <a:t>6: </a:t>
            </a:r>
            <a:r>
              <a:rPr lang="en-US" dirty="0"/>
              <a:t>Click Assign Metric, and then on the Create Metric Filter and Assign a Metric screen, in the Filter Name field, enter MyAppAccessCount</a:t>
            </a:r>
          </a:p>
          <a:p>
            <a:pPr marL="0" indent="0" algn="l">
              <a:buNone/>
            </a:pPr>
            <a:r>
              <a:rPr lang="en-US" dirty="0" smtClean="0">
                <a:solidFill>
                  <a:srgbClr val="0070C0"/>
                </a:solidFill>
              </a:rPr>
              <a:t>Step 7: </a:t>
            </a:r>
            <a:r>
              <a:rPr lang="en-US" dirty="0"/>
              <a:t>Under Metric Details, in the Metric Namespace field, enter YourNameSpace</a:t>
            </a:r>
          </a:p>
          <a:p>
            <a:pPr marL="0" indent="0" algn="l">
              <a:buNone/>
            </a:pPr>
            <a:r>
              <a:rPr lang="en-US" dirty="0" smtClean="0">
                <a:solidFill>
                  <a:srgbClr val="0070C0"/>
                </a:solidFill>
              </a:rPr>
              <a:t>Step 8: </a:t>
            </a:r>
            <a:r>
              <a:rPr lang="en-US" dirty="0"/>
              <a:t>In the Metric Name field, enter MyAppAccessEventCount, and then click Create Filter</a:t>
            </a:r>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22444481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Example: Counting Log </a:t>
            </a:r>
            <a:r>
              <a:rPr lang="en-US" dirty="0" smtClean="0">
                <a:latin typeface="+mn-lt"/>
              </a:rPr>
              <a:t>Events </a:t>
            </a:r>
            <a:r>
              <a:rPr lang="en-US" dirty="0"/>
              <a:t>(Contd.)</a:t>
            </a:r>
            <a:endParaRPr lang="en-US" dirty="0">
              <a:latin typeface="+mn-lt"/>
            </a:endParaRP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smtClean="0"/>
              <a:t>To </a:t>
            </a:r>
            <a:r>
              <a:rPr lang="en-US" dirty="0"/>
              <a:t>create a metric filter using the AWS </a:t>
            </a:r>
            <a:r>
              <a:rPr lang="en-US" dirty="0" smtClean="0"/>
              <a:t>CLI</a:t>
            </a:r>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r>
              <a:rPr lang="en-US" dirty="0" smtClean="0"/>
              <a:t>To </a:t>
            </a:r>
            <a:r>
              <a:rPr lang="en-US" dirty="0"/>
              <a:t>post event data using the AWS CLI</a:t>
            </a:r>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pic>
        <p:nvPicPr>
          <p:cNvPr id="5" name="Picture 2"/>
          <p:cNvPicPr>
            <a:picLocks noChangeAspect="1" noChangeArrowheads="1"/>
          </p:cNvPicPr>
          <p:nvPr/>
        </p:nvPicPr>
        <p:blipFill>
          <a:blip r:embed="rId2"/>
          <a:srcRect/>
          <a:stretch>
            <a:fillRect/>
          </a:stretch>
        </p:blipFill>
        <p:spPr bwMode="auto">
          <a:xfrm>
            <a:off x="477296" y="1231698"/>
            <a:ext cx="5314138" cy="968713"/>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77296" y="2752557"/>
            <a:ext cx="5314138" cy="986044"/>
          </a:xfrm>
          <a:prstGeom prst="rect">
            <a:avLst/>
          </a:prstGeom>
          <a:noFill/>
          <a:ln w="9525">
            <a:noFill/>
            <a:miter lim="800000"/>
            <a:headEnd/>
            <a:tailEnd/>
          </a:ln>
        </p:spPr>
      </p:pic>
    </p:spTree>
    <p:extLst>
      <p:ext uri="{BB962C8B-B14F-4D97-AF65-F5344CB8AC3E}">
        <p14:creationId xmlns:p14="http://schemas.microsoft.com/office/powerpoint/2010/main" val="501751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Listing Metric Filters</a:t>
            </a: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smtClean="0">
                <a:solidFill>
                  <a:srgbClr val="0070C0"/>
                </a:solidFill>
              </a:rPr>
              <a:t>Step 1: </a:t>
            </a:r>
            <a:r>
              <a:rPr lang="en-US" dirty="0" smtClean="0"/>
              <a:t>Open </a:t>
            </a:r>
            <a:r>
              <a:rPr lang="en-US" dirty="0"/>
              <a:t>the Amazon CloudWatch console at </a:t>
            </a:r>
            <a:r>
              <a:rPr lang="en-US" u="sng" dirty="0">
                <a:latin typeface="Arial" charset="0"/>
                <a:cs typeface="Arial" charset="0"/>
                <a:hlinkClick r:id="rId2"/>
              </a:rPr>
              <a:t>https://console.aws.amazon.com/cloudwatch/</a:t>
            </a:r>
            <a:r>
              <a:rPr lang="en-US" u="sng" dirty="0">
                <a:latin typeface="Arial" charset="0"/>
                <a:cs typeface="Arial" charset="0"/>
              </a:rPr>
              <a:t> </a:t>
            </a:r>
          </a:p>
          <a:p>
            <a:pPr marL="0" indent="0" algn="l">
              <a:buNone/>
            </a:pPr>
            <a:r>
              <a:rPr lang="en-US" dirty="0" smtClean="0">
                <a:solidFill>
                  <a:srgbClr val="0070C0"/>
                </a:solidFill>
              </a:rPr>
              <a:t>Step 2: </a:t>
            </a:r>
            <a:r>
              <a:rPr lang="en-US" dirty="0" smtClean="0"/>
              <a:t>Select </a:t>
            </a:r>
            <a:r>
              <a:rPr lang="en-US" dirty="0"/>
              <a:t>your Region</a:t>
            </a:r>
          </a:p>
          <a:p>
            <a:pPr marL="0" indent="0" algn="l">
              <a:buNone/>
            </a:pPr>
            <a:r>
              <a:rPr lang="en-US" dirty="0">
                <a:solidFill>
                  <a:srgbClr val="0070C0"/>
                </a:solidFill>
              </a:rPr>
              <a:t>Step </a:t>
            </a:r>
            <a:r>
              <a:rPr lang="en-US" dirty="0" smtClean="0">
                <a:solidFill>
                  <a:srgbClr val="0070C0"/>
                </a:solidFill>
              </a:rPr>
              <a:t>3: </a:t>
            </a:r>
            <a:r>
              <a:rPr lang="en-US" dirty="0" smtClean="0"/>
              <a:t>In </a:t>
            </a:r>
            <a:r>
              <a:rPr lang="en-US" dirty="0"/>
              <a:t>the navigation pane, click Logs</a:t>
            </a:r>
          </a:p>
          <a:p>
            <a:pPr marL="0" indent="0" algn="l">
              <a:buNone/>
            </a:pPr>
            <a:r>
              <a:rPr lang="en-US" dirty="0">
                <a:solidFill>
                  <a:srgbClr val="0070C0"/>
                </a:solidFill>
              </a:rPr>
              <a:t>Step </a:t>
            </a:r>
            <a:r>
              <a:rPr lang="en-US" dirty="0" smtClean="0">
                <a:solidFill>
                  <a:srgbClr val="0070C0"/>
                </a:solidFill>
              </a:rPr>
              <a:t>4: </a:t>
            </a:r>
            <a:r>
              <a:rPr lang="en-US" dirty="0" smtClean="0"/>
              <a:t>In </a:t>
            </a:r>
            <a:r>
              <a:rPr lang="en-US" dirty="0"/>
              <a:t>the contents pane, in the list of log groups, in the Metric Filters column, click the number of filters</a:t>
            </a:r>
          </a:p>
          <a:p>
            <a:pPr marL="0" indent="0" algn="l">
              <a:buNone/>
            </a:pPr>
            <a:r>
              <a:rPr lang="en-US" dirty="0" smtClean="0">
                <a:solidFill>
                  <a:srgbClr val="0070C0"/>
                </a:solidFill>
              </a:rPr>
              <a:t>Step 5: </a:t>
            </a:r>
            <a:r>
              <a:rPr lang="en-US" dirty="0"/>
              <a:t>The Log Groups &gt; Filters for screen lists all metric filters associated with the log group</a:t>
            </a:r>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11015098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Listing Metric </a:t>
            </a:r>
            <a:r>
              <a:rPr lang="en-US" dirty="0" smtClean="0">
                <a:latin typeface="+mn-lt"/>
              </a:rPr>
              <a:t>Filters </a:t>
            </a:r>
            <a:r>
              <a:rPr lang="en-US" dirty="0"/>
              <a:t>(Contd.)</a:t>
            </a:r>
            <a:endParaRPr lang="en-US" dirty="0">
              <a:latin typeface="+mn-lt"/>
            </a:endParaRP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smtClean="0"/>
              <a:t>To </a:t>
            </a:r>
            <a:r>
              <a:rPr lang="en-US" dirty="0"/>
              <a:t>list metric filters using the AWS </a:t>
            </a:r>
            <a:r>
              <a:rPr lang="en-US" dirty="0" smtClean="0"/>
              <a:t>CLI</a:t>
            </a:r>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r>
              <a:rPr lang="en-US" dirty="0" smtClean="0"/>
              <a:t>To </a:t>
            </a:r>
            <a:r>
              <a:rPr lang="en-US" dirty="0"/>
              <a:t>delete a metric filter using the AWS CLI</a:t>
            </a:r>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pic>
        <p:nvPicPr>
          <p:cNvPr id="5" name="Picture 2"/>
          <p:cNvPicPr>
            <a:picLocks noChangeAspect="1" noChangeArrowheads="1"/>
          </p:cNvPicPr>
          <p:nvPr/>
        </p:nvPicPr>
        <p:blipFill>
          <a:blip r:embed="rId2"/>
          <a:srcRect/>
          <a:stretch>
            <a:fillRect/>
          </a:stretch>
        </p:blipFill>
        <p:spPr bwMode="auto">
          <a:xfrm>
            <a:off x="477296" y="1231698"/>
            <a:ext cx="5183863" cy="968713"/>
          </a:xfrm>
          <a:prstGeom prst="rect">
            <a:avLst/>
          </a:prstGeom>
          <a:noFill/>
          <a:ln w="9525">
            <a:noFill/>
            <a:miter lim="800000"/>
            <a:headEnd/>
            <a:tailEnd/>
          </a:ln>
        </p:spPr>
      </p:pic>
      <p:pic>
        <p:nvPicPr>
          <p:cNvPr id="7" name="Picture 2"/>
          <p:cNvPicPr>
            <a:picLocks noChangeAspect="1" noChangeArrowheads="1"/>
          </p:cNvPicPr>
          <p:nvPr/>
        </p:nvPicPr>
        <p:blipFill>
          <a:blip r:embed="rId3"/>
          <a:srcRect/>
          <a:stretch>
            <a:fillRect/>
          </a:stretch>
        </p:blipFill>
        <p:spPr bwMode="auto">
          <a:xfrm>
            <a:off x="457200" y="1229349"/>
            <a:ext cx="5232906" cy="2161246"/>
          </a:xfrm>
          <a:prstGeom prst="rect">
            <a:avLst/>
          </a:prstGeom>
          <a:noFill/>
          <a:ln w="9525">
            <a:noFill/>
            <a:miter lim="800000"/>
            <a:headEnd/>
            <a:tailEnd/>
          </a:ln>
        </p:spPr>
      </p:pic>
      <p:pic>
        <p:nvPicPr>
          <p:cNvPr id="8" name="Picture 3"/>
          <p:cNvPicPr>
            <a:picLocks noChangeAspect="1" noChangeArrowheads="1"/>
          </p:cNvPicPr>
          <p:nvPr/>
        </p:nvPicPr>
        <p:blipFill>
          <a:blip r:embed="rId4"/>
          <a:srcRect/>
          <a:stretch>
            <a:fillRect/>
          </a:stretch>
        </p:blipFill>
        <p:spPr bwMode="auto">
          <a:xfrm>
            <a:off x="477296" y="4023396"/>
            <a:ext cx="5061186" cy="396358"/>
          </a:xfrm>
          <a:prstGeom prst="rect">
            <a:avLst/>
          </a:prstGeom>
          <a:noFill/>
          <a:ln w="9525">
            <a:noFill/>
            <a:miter lim="800000"/>
            <a:headEnd/>
            <a:tailEnd/>
          </a:ln>
        </p:spPr>
      </p:pic>
    </p:spTree>
    <p:extLst>
      <p:ext uri="{BB962C8B-B14F-4D97-AF65-F5344CB8AC3E}">
        <p14:creationId xmlns:p14="http://schemas.microsoft.com/office/powerpoint/2010/main" val="2396024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Best Practices for Monitoring</a:t>
            </a:r>
          </a:p>
        </p:txBody>
      </p:sp>
      <p:graphicFrame>
        <p:nvGraphicFramePr>
          <p:cNvPr id="6" name="Diagram 5"/>
          <p:cNvGraphicFramePr/>
          <p:nvPr>
            <p:extLst>
              <p:ext uri="{D42A27DB-BD31-4B8C-83A1-F6EECF244321}">
                <p14:modId xmlns:p14="http://schemas.microsoft.com/office/powerpoint/2010/main" val="652502150"/>
              </p:ext>
            </p:extLst>
          </p:nvPr>
        </p:nvGraphicFramePr>
        <p:xfrm>
          <a:off x="2267996" y="1323975"/>
          <a:ext cx="43053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814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Scripts for Amazon EC2 Instances</a:t>
            </a: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smtClean="0">
                <a:solidFill>
                  <a:srgbClr val="0070C0"/>
                </a:solidFill>
              </a:rPr>
              <a:t>Prerequisites: </a:t>
            </a:r>
            <a:r>
              <a:rPr lang="en-US" dirty="0" smtClean="0"/>
              <a:t>Amazon </a:t>
            </a:r>
            <a:r>
              <a:rPr lang="en-US" dirty="0"/>
              <a:t>Linux </a:t>
            </a:r>
            <a:r>
              <a:rPr lang="en-US" dirty="0" smtClean="0"/>
              <a:t>AMI</a:t>
            </a:r>
          </a:p>
          <a:p>
            <a:pPr marL="0" indent="0" algn="l">
              <a:buNone/>
            </a:pPr>
            <a:endParaRPr lang="en-US" dirty="0"/>
          </a:p>
          <a:p>
            <a:pPr marL="0" indent="0" algn="l">
              <a:buNone/>
            </a:pPr>
            <a:r>
              <a:rPr lang="en-US" dirty="0">
                <a:solidFill>
                  <a:srgbClr val="0070C0"/>
                </a:solidFill>
              </a:rPr>
              <a:t>Red Hat Enterprise Linux or SUSE Linux</a:t>
            </a:r>
          </a:p>
          <a:p>
            <a:pPr algn="l"/>
            <a:r>
              <a:rPr lang="en-US" dirty="0"/>
              <a:t>At a command prompt, type </a:t>
            </a:r>
            <a:r>
              <a:rPr lang="en-US" dirty="0">
                <a:solidFill>
                  <a:srgbClr val="0070C0"/>
                </a:solidFill>
              </a:rPr>
              <a:t>cd / </a:t>
            </a:r>
            <a:r>
              <a:rPr lang="en-US" dirty="0"/>
              <a:t>to switch to the root directory</a:t>
            </a:r>
          </a:p>
          <a:p>
            <a:pPr algn="l"/>
            <a:r>
              <a:rPr lang="en-US" dirty="0"/>
              <a:t>Type </a:t>
            </a:r>
            <a:r>
              <a:rPr lang="en-US" dirty="0">
                <a:solidFill>
                  <a:srgbClr val="0070C0"/>
                </a:solidFill>
              </a:rPr>
              <a:t>perl -MCPAN -e shell, </a:t>
            </a:r>
            <a:r>
              <a:rPr lang="en-US" dirty="0"/>
              <a:t>and then type yes at every prompt</a:t>
            </a:r>
          </a:p>
          <a:p>
            <a:pPr algn="l"/>
            <a:r>
              <a:rPr lang="en-US" dirty="0"/>
              <a:t>At the </a:t>
            </a:r>
            <a:r>
              <a:rPr lang="en-US" dirty="0">
                <a:solidFill>
                  <a:srgbClr val="0070C0"/>
                </a:solidFill>
              </a:rPr>
              <a:t>cpan[1]&gt; </a:t>
            </a:r>
            <a:r>
              <a:rPr lang="en-US" dirty="0"/>
              <a:t>prompt, type </a:t>
            </a:r>
            <a:r>
              <a:rPr lang="en-US" dirty="0">
                <a:solidFill>
                  <a:srgbClr val="0070C0"/>
                </a:solidFill>
              </a:rPr>
              <a:t>install</a:t>
            </a:r>
            <a:r>
              <a:rPr lang="en-US" dirty="0"/>
              <a:t> </a:t>
            </a:r>
            <a:r>
              <a:rPr lang="en-US" dirty="0">
                <a:solidFill>
                  <a:srgbClr val="0070C0"/>
                </a:solidFill>
              </a:rPr>
              <a:t>Bundle::LWP5_837 LWP</a:t>
            </a:r>
            <a:r>
              <a:rPr lang="en-US" dirty="0"/>
              <a:t> to install the LWP bundle and update to LWP version 6.03. </a:t>
            </a:r>
          </a:p>
          <a:p>
            <a:pPr algn="l"/>
            <a:r>
              <a:rPr lang="en-US" dirty="0"/>
              <a:t>Type</a:t>
            </a:r>
            <a:r>
              <a:rPr lang="en-US" dirty="0">
                <a:solidFill>
                  <a:srgbClr val="0070C0"/>
                </a:solidFill>
              </a:rPr>
              <a:t> yes </a:t>
            </a:r>
            <a:r>
              <a:rPr lang="en-US" dirty="0"/>
              <a:t>at every prompt</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pic>
        <p:nvPicPr>
          <p:cNvPr id="9" name="Picture 2"/>
          <p:cNvPicPr>
            <a:picLocks noChangeAspect="1" noChangeArrowheads="1"/>
          </p:cNvPicPr>
          <p:nvPr/>
        </p:nvPicPr>
        <p:blipFill>
          <a:blip r:embed="rId2"/>
          <a:srcRect/>
          <a:stretch>
            <a:fillRect/>
          </a:stretch>
        </p:blipFill>
        <p:spPr bwMode="auto">
          <a:xfrm>
            <a:off x="457200" y="1199272"/>
            <a:ext cx="4152900" cy="277103"/>
          </a:xfrm>
          <a:prstGeom prst="rect">
            <a:avLst/>
          </a:prstGeom>
          <a:noFill/>
          <a:ln w="9525">
            <a:noFill/>
            <a:miter lim="800000"/>
            <a:headEnd/>
            <a:tailEnd/>
          </a:ln>
        </p:spPr>
      </p:pic>
    </p:spTree>
    <p:extLst>
      <p:ext uri="{BB962C8B-B14F-4D97-AF65-F5344CB8AC3E}">
        <p14:creationId xmlns:p14="http://schemas.microsoft.com/office/powerpoint/2010/main" val="41014453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Scripts for Amazon EC2 Instances</a:t>
            </a: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a:solidFill>
                  <a:srgbClr val="0070C0"/>
                </a:solidFill>
              </a:rPr>
              <a:t>Ubuntu </a:t>
            </a:r>
            <a:r>
              <a:rPr lang="en-US" dirty="0" smtClean="0">
                <a:solidFill>
                  <a:srgbClr val="0070C0"/>
                </a:solidFill>
              </a:rPr>
              <a:t>Server</a:t>
            </a:r>
          </a:p>
          <a:p>
            <a:pPr marL="0" indent="0" algn="l">
              <a:buNone/>
            </a:pPr>
            <a:endParaRPr lang="en-US" dirty="0">
              <a:solidFill>
                <a:srgbClr val="0070C0"/>
              </a:solidFill>
            </a:endParaRPr>
          </a:p>
          <a:p>
            <a:pPr marL="0" indent="0" algn="l">
              <a:buNone/>
            </a:pPr>
            <a:endParaRPr lang="en-US" dirty="0" smtClean="0">
              <a:solidFill>
                <a:srgbClr val="0070C0"/>
              </a:solidFill>
            </a:endParaRPr>
          </a:p>
          <a:p>
            <a:pPr marL="0" indent="0" algn="l">
              <a:buNone/>
            </a:pPr>
            <a:endParaRPr lang="en-US" dirty="0" smtClean="0">
              <a:solidFill>
                <a:srgbClr val="0070C0"/>
              </a:solidFill>
            </a:endParaRPr>
          </a:p>
          <a:p>
            <a:pPr marL="0" indent="0" algn="l">
              <a:buNone/>
            </a:pPr>
            <a:r>
              <a:rPr lang="en-US" dirty="0" smtClean="0">
                <a:solidFill>
                  <a:srgbClr val="0070C0"/>
                </a:solidFill>
              </a:rPr>
              <a:t>To </a:t>
            </a:r>
            <a:r>
              <a:rPr lang="en-US" dirty="0">
                <a:solidFill>
                  <a:srgbClr val="0070C0"/>
                </a:solidFill>
              </a:rPr>
              <a:t>download, install, and configure the script</a:t>
            </a:r>
          </a:p>
          <a:p>
            <a:pPr marL="0" indent="0" algn="l">
              <a:buNone/>
            </a:pPr>
            <a:endParaRPr lang="en-US" dirty="0" smtClean="0">
              <a:solidFill>
                <a:srgbClr val="0070C0"/>
              </a:solidFill>
            </a:endParaRPr>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pic>
        <p:nvPicPr>
          <p:cNvPr id="5" name="Picture 2"/>
          <p:cNvPicPr>
            <a:picLocks noChangeAspect="1" noChangeArrowheads="1"/>
          </p:cNvPicPr>
          <p:nvPr/>
        </p:nvPicPr>
        <p:blipFill>
          <a:blip r:embed="rId2"/>
          <a:srcRect/>
          <a:stretch>
            <a:fillRect/>
          </a:stretch>
        </p:blipFill>
        <p:spPr bwMode="auto">
          <a:xfrm>
            <a:off x="477296" y="1264636"/>
            <a:ext cx="4865675" cy="255679"/>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77296" y="1681835"/>
            <a:ext cx="2704054" cy="264393"/>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477296" y="2514862"/>
            <a:ext cx="6709882" cy="734978"/>
          </a:xfrm>
          <a:prstGeom prst="rect">
            <a:avLst/>
          </a:prstGeom>
          <a:noFill/>
          <a:ln w="9525">
            <a:noFill/>
            <a:miter lim="800000"/>
            <a:headEnd/>
            <a:tailEnd/>
          </a:ln>
        </p:spPr>
      </p:pic>
    </p:spTree>
    <p:extLst>
      <p:ext uri="{BB962C8B-B14F-4D97-AF65-F5344CB8AC3E}">
        <p14:creationId xmlns:p14="http://schemas.microsoft.com/office/powerpoint/2010/main" val="4263698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CloudWatch Alarm (Contd.)</a:t>
            </a:r>
          </a:p>
        </p:txBody>
      </p:sp>
      <p:pic>
        <p:nvPicPr>
          <p:cNvPr id="12" name="Picture 2"/>
          <p:cNvPicPr>
            <a:picLocks noChangeAspect="1" noChangeArrowheads="1"/>
          </p:cNvPicPr>
          <p:nvPr/>
        </p:nvPicPr>
        <p:blipFill rotWithShape="1">
          <a:blip r:embed="rId2"/>
          <a:srcRect l="3703" t="1875" r="2964" b="3233"/>
          <a:stretch/>
        </p:blipFill>
        <p:spPr bwMode="auto">
          <a:xfrm>
            <a:off x="2105226" y="933855"/>
            <a:ext cx="4873559" cy="3822970"/>
          </a:xfrm>
          <a:prstGeom prst="rect">
            <a:avLst/>
          </a:prstGeom>
          <a:noFill/>
          <a:ln w="9525">
            <a:no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974995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Scripts for Amazon EC2 Instances</a:t>
            </a: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a:solidFill>
                  <a:srgbClr val="0070C0"/>
                </a:solidFill>
              </a:rPr>
              <a:t> The CloudWatchMonitoringScripts-v1.1.0.zip package contains these files:</a:t>
            </a:r>
          </a:p>
          <a:p>
            <a:pPr algn="l"/>
            <a:r>
              <a:rPr lang="en-US" dirty="0" smtClean="0">
                <a:solidFill>
                  <a:srgbClr val="0070C0"/>
                </a:solidFill>
              </a:rPr>
              <a:t>CloudWatchClient.pm - </a:t>
            </a:r>
            <a:r>
              <a:rPr lang="en-US" dirty="0" smtClean="0"/>
              <a:t>Shared </a:t>
            </a:r>
            <a:r>
              <a:rPr lang="en-US" dirty="0"/>
              <a:t>Perl module that simplifies calling Amazon CloudWatch from other scripts</a:t>
            </a:r>
          </a:p>
          <a:p>
            <a:pPr algn="l"/>
            <a:r>
              <a:rPr lang="en-US" dirty="0">
                <a:solidFill>
                  <a:srgbClr val="0070C0"/>
                </a:solidFill>
              </a:rPr>
              <a:t>mon-put-instance-data.pl - </a:t>
            </a:r>
            <a:r>
              <a:rPr lang="en-US" dirty="0" smtClean="0"/>
              <a:t>Collects </a:t>
            </a:r>
            <a:r>
              <a:rPr lang="en-US" dirty="0"/>
              <a:t>system metrics on an Amazon EC2 instance (memory, swap, disk space utilization) and sends them to Amazon CloudWatch</a:t>
            </a:r>
          </a:p>
          <a:p>
            <a:pPr algn="l"/>
            <a:r>
              <a:rPr lang="en-US" dirty="0">
                <a:solidFill>
                  <a:srgbClr val="0070C0"/>
                </a:solidFill>
              </a:rPr>
              <a:t>mon-get-instance-stats.pl - </a:t>
            </a:r>
            <a:r>
              <a:rPr lang="en-US" dirty="0" smtClean="0"/>
              <a:t>Queries </a:t>
            </a:r>
            <a:r>
              <a:rPr lang="en-US" dirty="0"/>
              <a:t>Amazon CloudWatch and displays the most recent utilization statistics for the EC2 instance on which this script is executed</a:t>
            </a:r>
          </a:p>
          <a:p>
            <a:pPr algn="l"/>
            <a:r>
              <a:rPr lang="en-US" dirty="0"/>
              <a:t>-File template for AWS credentials that stores your access key ID and secret access key</a:t>
            </a:r>
          </a:p>
          <a:p>
            <a:pPr algn="l"/>
            <a:r>
              <a:rPr lang="en-US" dirty="0">
                <a:solidFill>
                  <a:srgbClr val="0070C0"/>
                </a:solidFill>
              </a:rPr>
              <a:t>LICENSE.txt - </a:t>
            </a:r>
            <a:r>
              <a:rPr lang="en-US" dirty="0" smtClean="0"/>
              <a:t>Text </a:t>
            </a:r>
            <a:r>
              <a:rPr lang="en-US" dirty="0"/>
              <a:t>file containing the Apache 2.0 license</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35865417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n-lt"/>
              </a:rPr>
              <a:t>Examples</a:t>
            </a:r>
            <a:endParaRPr lang="en-US" dirty="0">
              <a:latin typeface="+mn-lt"/>
            </a:endParaRPr>
          </a:p>
        </p:txBody>
      </p:sp>
      <p:pic>
        <p:nvPicPr>
          <p:cNvPr id="5" name="Picture 2"/>
          <p:cNvPicPr>
            <a:picLocks noChangeAspect="1" noChangeArrowheads="1"/>
          </p:cNvPicPr>
          <p:nvPr/>
        </p:nvPicPr>
        <p:blipFill>
          <a:blip r:embed="rId2"/>
          <a:srcRect/>
          <a:stretch>
            <a:fillRect/>
          </a:stretch>
        </p:blipFill>
        <p:spPr bwMode="auto">
          <a:xfrm>
            <a:off x="457200" y="857250"/>
            <a:ext cx="4582392" cy="261821"/>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79967" y="1264297"/>
            <a:ext cx="4536858" cy="255613"/>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457200" y="1639981"/>
            <a:ext cx="800100" cy="226919"/>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477296" y="2008182"/>
            <a:ext cx="6899755" cy="179488"/>
          </a:xfrm>
          <a:prstGeom prst="rect">
            <a:avLst/>
          </a:prstGeom>
          <a:noFill/>
          <a:ln w="9525">
            <a:noFill/>
            <a:miter lim="800000"/>
            <a:headEnd/>
            <a:tailEnd/>
          </a:ln>
        </p:spPr>
      </p:pic>
      <p:pic>
        <p:nvPicPr>
          <p:cNvPr id="9" name="Picture 6"/>
          <p:cNvPicPr>
            <a:picLocks noChangeAspect="1" noChangeArrowheads="1"/>
          </p:cNvPicPr>
          <p:nvPr/>
        </p:nvPicPr>
        <p:blipFill>
          <a:blip r:embed="rId6"/>
          <a:srcRect/>
          <a:stretch>
            <a:fillRect/>
          </a:stretch>
        </p:blipFill>
        <p:spPr bwMode="auto">
          <a:xfrm>
            <a:off x="457200" y="2305017"/>
            <a:ext cx="3416097" cy="208008"/>
          </a:xfrm>
          <a:prstGeom prst="rect">
            <a:avLst/>
          </a:prstGeom>
          <a:noFill/>
          <a:ln w="9525">
            <a:noFill/>
            <a:miter lim="800000"/>
            <a:headEnd/>
            <a:tailEnd/>
          </a:ln>
        </p:spPr>
      </p:pic>
    </p:spTree>
    <p:extLst>
      <p:ext uri="{BB962C8B-B14F-4D97-AF65-F5344CB8AC3E}">
        <p14:creationId xmlns:p14="http://schemas.microsoft.com/office/powerpoint/2010/main" val="41709939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the Status of </a:t>
            </a:r>
            <a:r>
              <a:rPr lang="en-US" dirty="0" smtClean="0">
                <a:latin typeface="+mn-lt"/>
              </a:rPr>
              <a:t>Volumes</a:t>
            </a:r>
            <a:endParaRPr lang="en-US" dirty="0">
              <a:latin typeface="+mn-lt"/>
            </a:endParaRP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a:solidFill>
                  <a:srgbClr val="0070C0"/>
                </a:solidFill>
              </a:rPr>
              <a:t>Monitoring Volumes with Status </a:t>
            </a:r>
            <a:r>
              <a:rPr lang="en-US" dirty="0" smtClean="0">
                <a:solidFill>
                  <a:srgbClr val="0070C0"/>
                </a:solidFill>
              </a:rPr>
              <a:t>Checks:</a:t>
            </a:r>
            <a:endParaRPr lang="en-US" dirty="0">
              <a:solidFill>
                <a:srgbClr val="0070C0"/>
              </a:solidFill>
            </a:endParaRPr>
          </a:p>
          <a:p>
            <a:pPr algn="l"/>
            <a:r>
              <a:rPr lang="en-US" dirty="0" smtClean="0"/>
              <a:t>Volume </a:t>
            </a:r>
            <a:r>
              <a:rPr lang="en-US" dirty="0"/>
              <a:t>status checks are automated tests that run every 5 minutes and return a pass or fail status</a:t>
            </a:r>
          </a:p>
          <a:p>
            <a:pPr algn="l"/>
            <a:r>
              <a:rPr lang="en-US" dirty="0" smtClean="0"/>
              <a:t>If </a:t>
            </a:r>
            <a:r>
              <a:rPr lang="en-US" dirty="0"/>
              <a:t>all checks pass, the status of the volume is ok</a:t>
            </a:r>
          </a:p>
          <a:p>
            <a:pPr algn="l"/>
            <a:r>
              <a:rPr lang="en-US" dirty="0" smtClean="0"/>
              <a:t>If </a:t>
            </a:r>
            <a:r>
              <a:rPr lang="en-US" dirty="0"/>
              <a:t>a check fails, the status of the volume is impaired</a:t>
            </a:r>
          </a:p>
          <a:p>
            <a:pPr algn="l"/>
            <a:r>
              <a:rPr lang="en-US" dirty="0" smtClean="0"/>
              <a:t>If </a:t>
            </a:r>
            <a:r>
              <a:rPr lang="en-US" dirty="0"/>
              <a:t>the status is insufficient-data, the checks may still be in progress on the volume</a:t>
            </a:r>
          </a:p>
          <a:p>
            <a:pPr algn="l"/>
            <a:r>
              <a:rPr lang="en-US" dirty="0" smtClean="0"/>
              <a:t>When </a:t>
            </a:r>
            <a:r>
              <a:rPr lang="en-US" dirty="0"/>
              <a:t>Amazon EBS determines that a volume's data is potentially inconsistent, the default is that it disables I/O to the volume from any attached EC2 instances, which helps to prevent data corruption</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14983082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the Status of </a:t>
            </a:r>
            <a:r>
              <a:rPr lang="en-US" dirty="0" smtClean="0">
                <a:latin typeface="+mn-lt"/>
              </a:rPr>
              <a:t>Volumes </a:t>
            </a:r>
            <a:r>
              <a:rPr lang="en-US" dirty="0"/>
              <a:t>(Contd.)</a:t>
            </a:r>
            <a:endParaRPr lang="en-US" dirty="0">
              <a:latin typeface="+mn-lt"/>
            </a:endParaRP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a:solidFill>
                  <a:srgbClr val="0070C0"/>
                </a:solidFill>
              </a:rPr>
              <a:t>To view status checks in the console</a:t>
            </a:r>
          </a:p>
          <a:p>
            <a:pPr lvl="0"/>
            <a:r>
              <a:rPr lang="en-US" dirty="0" smtClean="0">
                <a:solidFill>
                  <a:srgbClr val="262626"/>
                </a:solidFill>
                <a:latin typeface="Arial" charset="0"/>
                <a:cs typeface="Arial" charset="0"/>
              </a:rPr>
              <a:t>Open </a:t>
            </a:r>
            <a:r>
              <a:rPr lang="en-US" dirty="0">
                <a:solidFill>
                  <a:srgbClr val="262626"/>
                </a:solidFill>
                <a:latin typeface="Arial" charset="0"/>
                <a:cs typeface="Arial" charset="0"/>
              </a:rPr>
              <a:t>the Amazon EC2 console at </a:t>
            </a:r>
            <a:r>
              <a:rPr lang="en-US" u="sng" dirty="0">
                <a:solidFill>
                  <a:srgbClr val="262626"/>
                </a:solidFill>
                <a:latin typeface="Arial" charset="0"/>
                <a:cs typeface="Arial" charset="0"/>
                <a:hlinkClick r:id="rId2"/>
              </a:rPr>
              <a:t>https://console.aws.amazon.com/ec2/</a:t>
            </a:r>
            <a:endParaRPr lang="en-US" u="sng" dirty="0">
              <a:solidFill>
                <a:srgbClr val="262626"/>
              </a:solidFill>
              <a:latin typeface="Arial" charset="0"/>
              <a:cs typeface="Arial" charset="0"/>
            </a:endParaRPr>
          </a:p>
          <a:p>
            <a:pPr lvl="0"/>
            <a:r>
              <a:rPr lang="en-US" dirty="0" smtClean="0">
                <a:solidFill>
                  <a:srgbClr val="262626"/>
                </a:solidFill>
                <a:latin typeface="Arial" charset="0"/>
                <a:cs typeface="Arial" charset="0"/>
              </a:rPr>
              <a:t>In </a:t>
            </a:r>
            <a:r>
              <a:rPr lang="en-US" dirty="0">
                <a:solidFill>
                  <a:srgbClr val="262626"/>
                </a:solidFill>
                <a:latin typeface="Arial" charset="0"/>
                <a:cs typeface="Arial" charset="0"/>
              </a:rPr>
              <a:t>the navigation pane, click Volumes</a:t>
            </a:r>
          </a:p>
          <a:p>
            <a:pPr lvl="0"/>
            <a:r>
              <a:rPr lang="en-US" dirty="0" smtClean="0">
                <a:solidFill>
                  <a:srgbClr val="262626"/>
                </a:solidFill>
                <a:latin typeface="Arial" charset="0"/>
                <a:cs typeface="Arial" charset="0"/>
              </a:rPr>
              <a:t>On </a:t>
            </a:r>
            <a:r>
              <a:rPr lang="en-US" dirty="0">
                <a:solidFill>
                  <a:srgbClr val="262626"/>
                </a:solidFill>
                <a:latin typeface="Arial" charset="0"/>
                <a:cs typeface="Arial" charset="0"/>
              </a:rPr>
              <a:t>the EBS Volumes page, the Volume Status column lists the operational status of each volume</a:t>
            </a:r>
          </a:p>
          <a:p>
            <a:pPr lvl="0"/>
            <a:r>
              <a:rPr lang="en-US" dirty="0" smtClean="0">
                <a:solidFill>
                  <a:srgbClr val="262626"/>
                </a:solidFill>
                <a:latin typeface="Arial" charset="0"/>
                <a:cs typeface="Arial" charset="0"/>
              </a:rPr>
              <a:t>To </a:t>
            </a:r>
            <a:r>
              <a:rPr lang="en-US" dirty="0">
                <a:solidFill>
                  <a:srgbClr val="262626"/>
                </a:solidFill>
                <a:latin typeface="Arial" charset="0"/>
                <a:cs typeface="Arial" charset="0"/>
              </a:rPr>
              <a:t>view an individual volume's status, select the volume, and then click the Status Checks tab</a:t>
            </a:r>
          </a:p>
          <a:p>
            <a:pPr lvl="0"/>
            <a:r>
              <a:rPr lang="en-US" dirty="0" smtClean="0">
                <a:solidFill>
                  <a:srgbClr val="262626"/>
                </a:solidFill>
                <a:latin typeface="Arial" charset="0"/>
                <a:cs typeface="Arial" charset="0"/>
              </a:rPr>
              <a:t>Alternatively</a:t>
            </a:r>
            <a:r>
              <a:rPr lang="en-US" dirty="0">
                <a:solidFill>
                  <a:srgbClr val="262626"/>
                </a:solidFill>
                <a:latin typeface="Arial" charset="0"/>
                <a:cs typeface="Arial" charset="0"/>
              </a:rPr>
              <a:t>, you can use the Events pane to view all events for your instances and volumes in a single pane</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15239194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the Status of </a:t>
            </a:r>
            <a:r>
              <a:rPr lang="en-US" dirty="0" smtClean="0">
                <a:latin typeface="+mn-lt"/>
              </a:rPr>
              <a:t>Volumes </a:t>
            </a:r>
            <a:r>
              <a:rPr lang="en-US" dirty="0"/>
              <a:t>(Contd.)</a:t>
            </a:r>
            <a:endParaRPr lang="en-US" dirty="0">
              <a:latin typeface="+mn-lt"/>
            </a:endParaRPr>
          </a:p>
        </p:txBody>
      </p:sp>
      <p:pic>
        <p:nvPicPr>
          <p:cNvPr id="6" name="Picture 5"/>
          <p:cNvPicPr>
            <a:picLocks noChangeAspect="1"/>
          </p:cNvPicPr>
          <p:nvPr/>
        </p:nvPicPr>
        <p:blipFill>
          <a:blip r:embed="rId2"/>
          <a:stretch>
            <a:fillRect/>
          </a:stretch>
        </p:blipFill>
        <p:spPr>
          <a:xfrm>
            <a:off x="3876675" y="950495"/>
            <a:ext cx="5181864" cy="3461485"/>
          </a:xfrm>
          <a:prstGeom prst="rect">
            <a:avLst/>
          </a:prstGeom>
        </p:spPr>
      </p:pic>
      <p:grpSp>
        <p:nvGrpSpPr>
          <p:cNvPr id="7" name="Group 6"/>
          <p:cNvGrpSpPr/>
          <p:nvPr/>
        </p:nvGrpSpPr>
        <p:grpSpPr>
          <a:xfrm>
            <a:off x="610700" y="1499997"/>
            <a:ext cx="3368721" cy="1904516"/>
            <a:chOff x="6336709" y="1318337"/>
            <a:chExt cx="2502487" cy="1904516"/>
          </a:xfrm>
        </p:grpSpPr>
        <p:grpSp>
          <p:nvGrpSpPr>
            <p:cNvPr id="8" name="Group 7"/>
            <p:cNvGrpSpPr/>
            <p:nvPr/>
          </p:nvGrpSpPr>
          <p:grpSpPr>
            <a:xfrm>
              <a:off x="6350944" y="1564323"/>
              <a:ext cx="2488252" cy="1658530"/>
              <a:chOff x="5177621" y="999434"/>
              <a:chExt cx="2125739" cy="3619585"/>
            </a:xfrm>
          </p:grpSpPr>
          <p:sp>
            <p:nvSpPr>
              <p:cNvPr id="10" name="Folded Corner 9"/>
              <p:cNvSpPr/>
              <p:nvPr/>
            </p:nvSpPr>
            <p:spPr>
              <a:xfrm>
                <a:off x="5177622" y="999434"/>
                <a:ext cx="2125738" cy="3007828"/>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5177621" y="1462060"/>
                <a:ext cx="2125738" cy="3156959"/>
              </a:xfrm>
              <a:prstGeom prst="rect">
                <a:avLst/>
              </a:prstGeom>
              <a:noFill/>
            </p:spPr>
            <p:txBody>
              <a:bodyPr wrap="square" rtlCol="0">
                <a:spAutoFit/>
              </a:bodyPr>
              <a:lstStyle/>
              <a:p>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Volume status does not indicate volumes in the error </a:t>
                </a: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state</a:t>
                </a:r>
              </a:p>
              <a:p>
                <a:endPar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You can override the default behavior by configuring the volume to automatically enable I/O (AutoEnableIO)</a:t>
                </a:r>
              </a:p>
              <a:p>
                <a:endPar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36709" y="1318337"/>
              <a:ext cx="380150" cy="514067"/>
            </a:xfrm>
            <a:prstGeom prst="rect">
              <a:avLst/>
            </a:prstGeom>
          </p:spPr>
        </p:pic>
      </p:grpSp>
    </p:spTree>
    <p:extLst>
      <p:ext uri="{BB962C8B-B14F-4D97-AF65-F5344CB8AC3E}">
        <p14:creationId xmlns:p14="http://schemas.microsoft.com/office/powerpoint/2010/main" val="27992091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the Status of </a:t>
            </a:r>
            <a:r>
              <a:rPr lang="en-US" dirty="0" smtClean="0">
                <a:latin typeface="+mn-lt"/>
              </a:rPr>
              <a:t>Volumes </a:t>
            </a:r>
            <a:r>
              <a:rPr lang="en-US" dirty="0"/>
              <a:t>(Contd.)</a:t>
            </a:r>
            <a:endParaRPr lang="en-US" dirty="0">
              <a:latin typeface="+mn-lt"/>
            </a:endParaRP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a:solidFill>
                  <a:srgbClr val="0070C0"/>
                </a:solidFill>
              </a:rPr>
              <a:t>To view events for your volumes in the console :</a:t>
            </a:r>
          </a:p>
          <a:p>
            <a:pPr lvl="0"/>
            <a:r>
              <a:rPr lang="en-US" dirty="0" smtClean="0">
                <a:solidFill>
                  <a:srgbClr val="262626"/>
                </a:solidFill>
                <a:latin typeface="Arial" charset="0"/>
                <a:cs typeface="Arial" charset="0"/>
              </a:rPr>
              <a:t>Open </a:t>
            </a:r>
            <a:r>
              <a:rPr lang="en-US" dirty="0">
                <a:solidFill>
                  <a:srgbClr val="262626"/>
                </a:solidFill>
                <a:latin typeface="Arial" charset="0"/>
                <a:cs typeface="Arial" charset="0"/>
              </a:rPr>
              <a:t>the Amazon EC2 console at </a:t>
            </a:r>
            <a:r>
              <a:rPr lang="en-US" u="sng" dirty="0">
                <a:solidFill>
                  <a:srgbClr val="262626"/>
                </a:solidFill>
                <a:latin typeface="Arial" charset="0"/>
                <a:cs typeface="Arial" charset="0"/>
                <a:hlinkClick r:id="rId2"/>
              </a:rPr>
              <a:t>https://console.aws.amazon.com/ec2/</a:t>
            </a:r>
            <a:endParaRPr lang="en-US" u="sng" dirty="0">
              <a:solidFill>
                <a:srgbClr val="262626"/>
              </a:solidFill>
              <a:latin typeface="Arial" charset="0"/>
              <a:cs typeface="Arial" charset="0"/>
            </a:endParaRPr>
          </a:p>
          <a:p>
            <a:pPr lvl="0"/>
            <a:r>
              <a:rPr lang="en-US" dirty="0" smtClean="0">
                <a:solidFill>
                  <a:srgbClr val="262626"/>
                </a:solidFill>
                <a:latin typeface="Arial" charset="0"/>
                <a:cs typeface="Arial" charset="0"/>
              </a:rPr>
              <a:t>In </a:t>
            </a:r>
            <a:r>
              <a:rPr lang="en-US" dirty="0">
                <a:solidFill>
                  <a:srgbClr val="262626"/>
                </a:solidFill>
                <a:latin typeface="Arial" charset="0"/>
                <a:cs typeface="Arial" charset="0"/>
              </a:rPr>
              <a:t>the navigation pane, click Events</a:t>
            </a:r>
          </a:p>
          <a:p>
            <a:pPr lvl="0"/>
            <a:r>
              <a:rPr lang="en-US" dirty="0" smtClean="0">
                <a:solidFill>
                  <a:srgbClr val="262626"/>
                </a:solidFill>
                <a:latin typeface="Arial" charset="0"/>
                <a:cs typeface="Arial" charset="0"/>
              </a:rPr>
              <a:t>Select </a:t>
            </a:r>
            <a:r>
              <a:rPr lang="en-US" dirty="0">
                <a:solidFill>
                  <a:srgbClr val="262626"/>
                </a:solidFill>
                <a:latin typeface="Arial" charset="0"/>
                <a:cs typeface="Arial" charset="0"/>
              </a:rPr>
              <a:t>a volume to view its specific event</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pic>
        <p:nvPicPr>
          <p:cNvPr id="5" name="Picture 2"/>
          <p:cNvPicPr>
            <a:picLocks noChangeAspect="1" noChangeArrowheads="1"/>
          </p:cNvPicPr>
          <p:nvPr/>
        </p:nvPicPr>
        <p:blipFill>
          <a:blip r:embed="rId3"/>
          <a:srcRect/>
          <a:stretch>
            <a:fillRect/>
          </a:stretch>
        </p:blipFill>
        <p:spPr bwMode="auto">
          <a:xfrm>
            <a:off x="1508110" y="2198283"/>
            <a:ext cx="6127780" cy="2611841"/>
          </a:xfrm>
          <a:prstGeom prst="rect">
            <a:avLst/>
          </a:prstGeom>
          <a:noFill/>
          <a:ln w="9525">
            <a:no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44815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Working with an Impaired Volume</a:t>
            </a: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a:solidFill>
                  <a:srgbClr val="0070C0"/>
                </a:solidFill>
              </a:rPr>
              <a:t>To perform a consistency check on an attached volume :</a:t>
            </a:r>
          </a:p>
          <a:p>
            <a:pPr lvl="0"/>
            <a:r>
              <a:rPr lang="en-US" dirty="0" smtClean="0">
                <a:solidFill>
                  <a:srgbClr val="262626"/>
                </a:solidFill>
                <a:latin typeface="Arial" charset="0"/>
                <a:cs typeface="Arial" charset="0"/>
              </a:rPr>
              <a:t>Stop </a:t>
            </a:r>
            <a:r>
              <a:rPr lang="en-US" dirty="0">
                <a:solidFill>
                  <a:srgbClr val="262626"/>
                </a:solidFill>
                <a:latin typeface="Arial" charset="0"/>
                <a:cs typeface="Arial" charset="0"/>
              </a:rPr>
              <a:t>any applications from using the volume</a:t>
            </a:r>
          </a:p>
          <a:p>
            <a:pPr lvl="0"/>
            <a:r>
              <a:rPr lang="en-US" dirty="0" smtClean="0">
                <a:solidFill>
                  <a:srgbClr val="262626"/>
                </a:solidFill>
                <a:latin typeface="Arial" charset="0"/>
                <a:cs typeface="Arial" charset="0"/>
              </a:rPr>
              <a:t>Enable </a:t>
            </a:r>
            <a:r>
              <a:rPr lang="en-US" dirty="0">
                <a:solidFill>
                  <a:srgbClr val="262626"/>
                </a:solidFill>
                <a:latin typeface="Arial" charset="0"/>
                <a:cs typeface="Arial" charset="0"/>
              </a:rPr>
              <a:t>I/O on the volume</a:t>
            </a:r>
          </a:p>
          <a:p>
            <a:pPr lvl="0"/>
            <a:r>
              <a:rPr lang="en-US" dirty="0" smtClean="0">
                <a:solidFill>
                  <a:srgbClr val="262626"/>
                </a:solidFill>
                <a:latin typeface="Arial" charset="0"/>
                <a:cs typeface="Arial" charset="0"/>
              </a:rPr>
              <a:t>Open </a:t>
            </a:r>
            <a:r>
              <a:rPr lang="en-US" dirty="0">
                <a:solidFill>
                  <a:srgbClr val="262626"/>
                </a:solidFill>
                <a:latin typeface="Arial" charset="0"/>
                <a:cs typeface="Arial" charset="0"/>
              </a:rPr>
              <a:t>the Amazon EC2 console at </a:t>
            </a:r>
            <a:r>
              <a:rPr lang="en-US" u="sng" dirty="0">
                <a:solidFill>
                  <a:srgbClr val="262626"/>
                </a:solidFill>
                <a:latin typeface="Arial" charset="0"/>
                <a:cs typeface="Arial" charset="0"/>
                <a:hlinkClick r:id="rId2"/>
              </a:rPr>
              <a:t>https://console.aws.amazon.com/ec2/</a:t>
            </a:r>
            <a:endParaRPr lang="en-US" u="sng" dirty="0">
              <a:solidFill>
                <a:srgbClr val="262626"/>
              </a:solidFill>
              <a:latin typeface="Arial" charset="0"/>
              <a:cs typeface="Arial" charset="0"/>
            </a:endParaRPr>
          </a:p>
          <a:p>
            <a:pPr lvl="0"/>
            <a:r>
              <a:rPr lang="en-US" dirty="0" smtClean="0">
                <a:solidFill>
                  <a:srgbClr val="262626"/>
                </a:solidFill>
                <a:latin typeface="Arial" charset="0"/>
                <a:cs typeface="Arial" charset="0"/>
              </a:rPr>
              <a:t>In </a:t>
            </a:r>
            <a:r>
              <a:rPr lang="en-US" dirty="0">
                <a:solidFill>
                  <a:srgbClr val="262626"/>
                </a:solidFill>
                <a:latin typeface="Arial" charset="0"/>
                <a:cs typeface="Arial" charset="0"/>
              </a:rPr>
              <a:t>the navigation pane, click Volumes</a:t>
            </a:r>
          </a:p>
          <a:p>
            <a:pPr lvl="0"/>
            <a:r>
              <a:rPr lang="en-US" dirty="0" smtClean="0">
                <a:solidFill>
                  <a:srgbClr val="262626"/>
                </a:solidFill>
                <a:latin typeface="Arial" charset="0"/>
                <a:cs typeface="Arial" charset="0"/>
              </a:rPr>
              <a:t>Select </a:t>
            </a:r>
            <a:r>
              <a:rPr lang="en-US" dirty="0">
                <a:solidFill>
                  <a:srgbClr val="262626"/>
                </a:solidFill>
                <a:latin typeface="Arial" charset="0"/>
                <a:cs typeface="Arial" charset="0"/>
              </a:rPr>
              <a:t>the volume on which you want to enable I/O operations</a:t>
            </a:r>
          </a:p>
          <a:p>
            <a:pPr lvl="0"/>
            <a:r>
              <a:rPr lang="en-US" dirty="0" smtClean="0">
                <a:solidFill>
                  <a:srgbClr val="262626"/>
                </a:solidFill>
                <a:latin typeface="Arial" charset="0"/>
                <a:cs typeface="Arial" charset="0"/>
              </a:rPr>
              <a:t>In </a:t>
            </a:r>
            <a:r>
              <a:rPr lang="en-US" dirty="0">
                <a:solidFill>
                  <a:srgbClr val="262626"/>
                </a:solidFill>
                <a:latin typeface="Arial" charset="0"/>
                <a:cs typeface="Arial" charset="0"/>
              </a:rPr>
              <a:t>the details pane, click Enable Volume IO</a:t>
            </a:r>
          </a:p>
          <a:p>
            <a:pPr lvl="0"/>
            <a:r>
              <a:rPr lang="en-US" dirty="0" smtClean="0">
                <a:solidFill>
                  <a:srgbClr val="262626"/>
                </a:solidFill>
                <a:latin typeface="Arial" charset="0"/>
                <a:cs typeface="Arial" charset="0"/>
              </a:rPr>
              <a:t>Run </a:t>
            </a:r>
            <a:r>
              <a:rPr lang="en-US" dirty="0">
                <a:solidFill>
                  <a:srgbClr val="262626"/>
                </a:solidFill>
                <a:latin typeface="Arial" charset="0"/>
                <a:cs typeface="Arial" charset="0"/>
              </a:rPr>
              <a:t>the fsck command, if EBS impaired please troubleshoot</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38653825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Amazon RDS</a:t>
            </a: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a:solidFill>
                  <a:srgbClr val="0070C0"/>
                </a:solidFill>
              </a:rPr>
              <a:t>AWS Management </a:t>
            </a:r>
            <a:r>
              <a:rPr lang="en-US" dirty="0" smtClean="0">
                <a:solidFill>
                  <a:srgbClr val="0070C0"/>
                </a:solidFill>
              </a:rPr>
              <a:t>Console:</a:t>
            </a:r>
            <a:endParaRPr lang="en-US" dirty="0">
              <a:solidFill>
                <a:srgbClr val="262626"/>
              </a:solidFill>
              <a:latin typeface="Arial" charset="0"/>
              <a:cs typeface="Arial" charset="0"/>
            </a:endParaRPr>
          </a:p>
          <a:p>
            <a:pPr lvl="0"/>
            <a:r>
              <a:rPr lang="en-US" dirty="0">
                <a:solidFill>
                  <a:srgbClr val="262626"/>
                </a:solidFill>
                <a:latin typeface="Arial" charset="0"/>
                <a:cs typeface="Arial" charset="0"/>
              </a:rPr>
              <a:t>Open the Amazon RDS console at </a:t>
            </a:r>
            <a:r>
              <a:rPr lang="en-US" u="sng" dirty="0">
                <a:solidFill>
                  <a:srgbClr val="262626"/>
                </a:solidFill>
                <a:latin typeface="Arial" charset="0"/>
                <a:cs typeface="Arial" charset="0"/>
                <a:hlinkClick r:id="rId2"/>
              </a:rPr>
              <a:t>https://console.aws.amazon.com/rds/</a:t>
            </a:r>
            <a:endParaRPr lang="en-US" u="sng" dirty="0">
              <a:solidFill>
                <a:srgbClr val="262626"/>
              </a:solidFill>
              <a:latin typeface="Arial" charset="0"/>
              <a:cs typeface="Arial" charset="0"/>
            </a:endParaRPr>
          </a:p>
          <a:p>
            <a:pPr lvl="0"/>
            <a:r>
              <a:rPr lang="en-US" dirty="0" smtClean="0">
                <a:solidFill>
                  <a:srgbClr val="262626"/>
                </a:solidFill>
                <a:latin typeface="Arial" charset="0"/>
                <a:cs typeface="Arial" charset="0"/>
              </a:rPr>
              <a:t>In </a:t>
            </a:r>
            <a:r>
              <a:rPr lang="en-US" dirty="0">
                <a:solidFill>
                  <a:srgbClr val="262626"/>
                </a:solidFill>
                <a:latin typeface="Arial" charset="0"/>
                <a:cs typeface="Arial" charset="0"/>
              </a:rPr>
              <a:t>the navigation pane, click DB Instances</a:t>
            </a:r>
          </a:p>
          <a:p>
            <a:pPr lvl="0"/>
            <a:r>
              <a:rPr lang="en-US" dirty="0" smtClean="0">
                <a:solidFill>
                  <a:srgbClr val="262626"/>
                </a:solidFill>
                <a:latin typeface="Arial" charset="0"/>
                <a:cs typeface="Arial" charset="0"/>
              </a:rPr>
              <a:t>Select </a:t>
            </a:r>
            <a:r>
              <a:rPr lang="en-US" dirty="0">
                <a:solidFill>
                  <a:srgbClr val="262626"/>
                </a:solidFill>
                <a:latin typeface="Arial" charset="0"/>
                <a:cs typeface="Arial" charset="0"/>
              </a:rPr>
              <a:t>the check box for the DB instance you want to monitor</a:t>
            </a:r>
          </a:p>
          <a:p>
            <a:pPr lvl="0"/>
            <a:r>
              <a:rPr lang="en-US" dirty="0" smtClean="0">
                <a:solidFill>
                  <a:srgbClr val="262626"/>
                </a:solidFill>
                <a:latin typeface="Arial" charset="0"/>
                <a:cs typeface="Arial" charset="0"/>
              </a:rPr>
              <a:t>Click</a:t>
            </a:r>
            <a:r>
              <a:rPr lang="en-US" dirty="0">
                <a:solidFill>
                  <a:srgbClr val="262626"/>
                </a:solidFill>
                <a:latin typeface="Arial" charset="0"/>
                <a:cs typeface="Arial" charset="0"/>
              </a:rPr>
              <a:t> Show Monitoring at the top of the window</a:t>
            </a:r>
          </a:p>
          <a:p>
            <a:pPr lvl="0"/>
            <a:r>
              <a:rPr lang="en-US" dirty="0" smtClean="0">
                <a:solidFill>
                  <a:srgbClr val="262626"/>
                </a:solidFill>
                <a:latin typeface="Arial" charset="0"/>
                <a:cs typeface="Arial" charset="0"/>
              </a:rPr>
              <a:t>You </a:t>
            </a:r>
            <a:r>
              <a:rPr lang="en-US" dirty="0">
                <a:solidFill>
                  <a:srgbClr val="262626"/>
                </a:solidFill>
                <a:latin typeface="Arial" charset="0"/>
                <a:cs typeface="Arial" charset="0"/>
              </a:rPr>
              <a:t>can use the Time Range drop-down list box to select the time range of the metrics represented by the graphs</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9925725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a:srcRect l="1113" t="1234" r="2133" b="4971"/>
          <a:stretch/>
        </p:blipFill>
        <p:spPr bwMode="auto">
          <a:xfrm>
            <a:off x="1819274" y="1066800"/>
            <a:ext cx="5029201" cy="361950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4" name="Title 3"/>
          <p:cNvSpPr>
            <a:spLocks noGrp="1"/>
          </p:cNvSpPr>
          <p:nvPr>
            <p:ph type="title"/>
          </p:nvPr>
        </p:nvSpPr>
        <p:spPr/>
        <p:txBody>
          <a:bodyPr/>
          <a:lstStyle/>
          <a:p>
            <a:r>
              <a:rPr lang="en-US" dirty="0">
                <a:latin typeface="+mn-lt"/>
              </a:rPr>
              <a:t>Monitoring Amazon </a:t>
            </a:r>
            <a:r>
              <a:rPr lang="en-US" dirty="0" smtClean="0">
                <a:latin typeface="+mn-lt"/>
              </a:rPr>
              <a:t>RDS </a:t>
            </a:r>
            <a:r>
              <a:rPr lang="en-US" dirty="0"/>
              <a:t>(Contd.)</a:t>
            </a:r>
            <a:endParaRPr lang="en-US" dirty="0">
              <a:latin typeface="+mn-lt"/>
            </a:endParaRPr>
          </a:p>
        </p:txBody>
      </p:sp>
    </p:spTree>
    <p:extLst>
      <p:ext uri="{BB962C8B-B14F-4D97-AF65-F5344CB8AC3E}">
        <p14:creationId xmlns:p14="http://schemas.microsoft.com/office/powerpoint/2010/main" val="29814049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Monitoring Amazon </a:t>
            </a:r>
            <a:r>
              <a:rPr lang="en-US" dirty="0" smtClean="0">
                <a:latin typeface="+mn-lt"/>
              </a:rPr>
              <a:t>RDS </a:t>
            </a:r>
            <a:r>
              <a:rPr lang="en-US" dirty="0"/>
              <a:t>(Contd.)</a:t>
            </a:r>
            <a:endParaRPr lang="en-US" dirty="0">
              <a:latin typeface="+mn-lt"/>
            </a:endParaRPr>
          </a:p>
        </p:txBody>
      </p:sp>
      <p:sp>
        <p:nvSpPr>
          <p:cNvPr id="2" name="Content Placeholder 1"/>
          <p:cNvSpPr>
            <a:spLocks noGrp="1"/>
          </p:cNvSpPr>
          <p:nvPr>
            <p:ph sz="half" idx="1"/>
          </p:nvPr>
        </p:nvSpPr>
        <p:spPr>
          <a:xfrm>
            <a:off x="457200" y="838723"/>
            <a:ext cx="8591550" cy="3237978"/>
          </a:xfrm>
        </p:spPr>
        <p:txBody>
          <a:bodyPr>
            <a:normAutofit/>
          </a:bodyPr>
          <a:lstStyle/>
          <a:p>
            <a:pPr marL="0" indent="0" algn="l">
              <a:buNone/>
            </a:pPr>
            <a:r>
              <a:rPr lang="en-US" dirty="0">
                <a:solidFill>
                  <a:srgbClr val="0070C0"/>
                </a:solidFill>
              </a:rPr>
              <a:t> CLI </a:t>
            </a:r>
            <a:r>
              <a:rPr lang="en-US" dirty="0" smtClean="0">
                <a:solidFill>
                  <a:srgbClr val="0070C0"/>
                </a:solidFill>
              </a:rPr>
              <a:t>Mode</a:t>
            </a:r>
          </a:p>
          <a:p>
            <a:pPr marL="0" indent="0" algn="l">
              <a:buNone/>
            </a:pPr>
            <a:endParaRPr lang="en-US" dirty="0">
              <a:solidFill>
                <a:srgbClr val="0070C0"/>
              </a:solidFill>
            </a:endParaRPr>
          </a:p>
          <a:p>
            <a:pPr marL="0" indent="0" algn="l">
              <a:buNone/>
            </a:pPr>
            <a:endParaRPr lang="en-US" dirty="0" smtClean="0">
              <a:solidFill>
                <a:srgbClr val="0070C0"/>
              </a:solidFill>
            </a:endParaRPr>
          </a:p>
          <a:p>
            <a:pPr marL="0" indent="0" algn="l">
              <a:buNone/>
            </a:pPr>
            <a:r>
              <a:rPr lang="en-US" dirty="0" smtClean="0">
                <a:solidFill>
                  <a:srgbClr val="0070C0"/>
                </a:solidFill>
              </a:rPr>
              <a:t>API</a:t>
            </a:r>
            <a:endParaRPr lang="en-US" dirty="0">
              <a:solidFill>
                <a:srgbClr val="0070C0"/>
              </a:solidFill>
            </a:endParaRP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pic>
        <p:nvPicPr>
          <p:cNvPr id="5" name="Picture 4"/>
          <p:cNvPicPr>
            <a:picLocks noChangeAspect="1" noChangeArrowheads="1"/>
          </p:cNvPicPr>
          <p:nvPr/>
        </p:nvPicPr>
        <p:blipFill>
          <a:blip r:embed="rId2"/>
          <a:srcRect/>
          <a:stretch>
            <a:fillRect/>
          </a:stretch>
        </p:blipFill>
        <p:spPr bwMode="auto">
          <a:xfrm>
            <a:off x="477296" y="1181505"/>
            <a:ext cx="7822085" cy="494895"/>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77296" y="2168424"/>
            <a:ext cx="4727305" cy="2131261"/>
          </a:xfrm>
          <a:prstGeom prst="rect">
            <a:avLst/>
          </a:prstGeom>
          <a:noFill/>
          <a:ln w="9525">
            <a:noFill/>
            <a:miter lim="800000"/>
            <a:headEnd/>
            <a:tailEnd/>
          </a:ln>
        </p:spPr>
      </p:pic>
    </p:spTree>
    <p:extLst>
      <p:ext uri="{BB962C8B-B14F-4D97-AF65-F5344CB8AC3E}">
        <p14:creationId xmlns:p14="http://schemas.microsoft.com/office/powerpoint/2010/main" val="4040865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 Up Amazon Simple Notification </a:t>
            </a:r>
            <a:r>
              <a:rPr lang="en-US" dirty="0" smtClean="0"/>
              <a:t>Service</a:t>
            </a:r>
            <a:endParaRPr lang="en-US" dirty="0"/>
          </a:p>
        </p:txBody>
      </p:sp>
      <p:sp>
        <p:nvSpPr>
          <p:cNvPr id="6" name="Content Placeholder 2"/>
          <p:cNvSpPr>
            <a:spLocks noGrp="1"/>
          </p:cNvSpPr>
          <p:nvPr>
            <p:ph idx="1"/>
          </p:nvPr>
        </p:nvSpPr>
        <p:spPr>
          <a:xfrm>
            <a:off x="457200" y="868136"/>
            <a:ext cx="8258784" cy="3927702"/>
          </a:xfrm>
        </p:spPr>
        <p:txBody>
          <a:bodyPr/>
          <a:lstStyle/>
          <a:p>
            <a:pPr algn="l"/>
            <a:r>
              <a:rPr lang="en-US" dirty="0"/>
              <a:t>Amazon CloudWatch uses </a:t>
            </a:r>
            <a:r>
              <a:rPr lang="en-US" dirty="0">
                <a:solidFill>
                  <a:srgbClr val="0070C0"/>
                </a:solidFill>
              </a:rPr>
              <a:t>Amazon Simple Notification Service (Amazon SNS) </a:t>
            </a:r>
            <a:r>
              <a:rPr lang="en-US" dirty="0"/>
              <a:t>to send email</a:t>
            </a:r>
          </a:p>
          <a:p>
            <a:pPr algn="l"/>
            <a:r>
              <a:rPr lang="en-US" dirty="0" smtClean="0"/>
              <a:t>You </a:t>
            </a:r>
            <a:r>
              <a:rPr lang="en-US" dirty="0"/>
              <a:t>can add </a:t>
            </a:r>
            <a:r>
              <a:rPr lang="en-US" dirty="0" smtClean="0"/>
              <a:t>the Amazon </a:t>
            </a:r>
            <a:r>
              <a:rPr lang="en-US" dirty="0"/>
              <a:t>SNS topic to send an </a:t>
            </a:r>
            <a:r>
              <a:rPr lang="en-US" dirty="0">
                <a:solidFill>
                  <a:srgbClr val="0070C0"/>
                </a:solidFill>
              </a:rPr>
              <a:t>email notification when the alarm changes </a:t>
            </a:r>
            <a:r>
              <a:rPr lang="en-US" dirty="0" smtClean="0">
                <a:solidFill>
                  <a:srgbClr val="0070C0"/>
                </a:solidFill>
              </a:rPr>
              <a:t>state,</a:t>
            </a:r>
            <a:r>
              <a:rPr lang="en-US" dirty="0" smtClean="0"/>
              <a:t> when </a:t>
            </a:r>
            <a:r>
              <a:rPr lang="en-US" dirty="0"/>
              <a:t>you create a CloudWatch </a:t>
            </a:r>
            <a:r>
              <a:rPr lang="en-US" dirty="0" smtClean="0"/>
              <a:t>alarm</a:t>
            </a:r>
            <a:endParaRPr lang="en-US" dirty="0"/>
          </a:p>
          <a:p>
            <a:pPr algn="l"/>
            <a:r>
              <a:rPr lang="en-US" dirty="0" smtClean="0"/>
              <a:t>If </a:t>
            </a:r>
            <a:r>
              <a:rPr lang="en-US" dirty="0"/>
              <a:t>you create your CloudWatch alarm with the AWS Management Console, you can skip this procedure because you can create an Amazon Simple Notification Service topic in the Configure Actions step in the Create Alarm Wizard</a:t>
            </a:r>
          </a:p>
          <a:p>
            <a:pPr marL="0" indent="0">
              <a:buNone/>
            </a:pPr>
            <a:endParaRPr lang="en-US" dirty="0"/>
          </a:p>
        </p:txBody>
      </p:sp>
    </p:spTree>
    <p:extLst>
      <p:ext uri="{BB962C8B-B14F-4D97-AF65-F5344CB8AC3E}">
        <p14:creationId xmlns:p14="http://schemas.microsoft.com/office/powerpoint/2010/main" val="5471581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CloudWatch Metrics with ElastiCache</a:t>
            </a:r>
          </a:p>
        </p:txBody>
      </p:sp>
      <p:sp>
        <p:nvSpPr>
          <p:cNvPr id="2" name="Content Placeholder 1"/>
          <p:cNvSpPr>
            <a:spLocks noGrp="1"/>
          </p:cNvSpPr>
          <p:nvPr>
            <p:ph sz="half" idx="1"/>
          </p:nvPr>
        </p:nvSpPr>
        <p:spPr>
          <a:xfrm>
            <a:off x="457200" y="838723"/>
            <a:ext cx="8591550" cy="3237978"/>
          </a:xfrm>
        </p:spPr>
        <p:txBody>
          <a:bodyPr>
            <a:normAutofit/>
          </a:bodyPr>
          <a:lstStyle/>
          <a:p>
            <a:pPr lvl="0"/>
            <a:r>
              <a:rPr lang="en-US" dirty="0" smtClean="0">
                <a:solidFill>
                  <a:srgbClr val="262626"/>
                </a:solidFill>
                <a:latin typeface="Arial" charset="0"/>
                <a:cs typeface="Arial" charset="0"/>
              </a:rPr>
              <a:t>ElastiCache provides metrics that enable you to monitor your cache clusters</a:t>
            </a:r>
          </a:p>
          <a:p>
            <a:pPr lvl="0"/>
            <a:r>
              <a:rPr lang="en-US" dirty="0" smtClean="0">
                <a:solidFill>
                  <a:srgbClr val="262626"/>
                </a:solidFill>
                <a:latin typeface="Arial" charset="0"/>
                <a:cs typeface="Arial" charset="0"/>
              </a:rPr>
              <a:t>ElastiCache </a:t>
            </a:r>
            <a:r>
              <a:rPr lang="en-US" dirty="0">
                <a:solidFill>
                  <a:srgbClr val="262626"/>
                </a:solidFill>
                <a:latin typeface="Arial" charset="0"/>
                <a:cs typeface="Arial" charset="0"/>
              </a:rPr>
              <a:t>provides both host-level metrics</a:t>
            </a:r>
          </a:p>
          <a:p>
            <a:pPr lvl="0"/>
            <a:r>
              <a:rPr lang="en-US" dirty="0" smtClean="0">
                <a:solidFill>
                  <a:srgbClr val="262626"/>
                </a:solidFill>
                <a:latin typeface="Arial" charset="0"/>
                <a:cs typeface="Arial" charset="0"/>
              </a:rPr>
              <a:t>These </a:t>
            </a:r>
            <a:r>
              <a:rPr lang="en-US" dirty="0">
                <a:solidFill>
                  <a:srgbClr val="262626"/>
                </a:solidFill>
                <a:latin typeface="Arial" charset="0"/>
                <a:cs typeface="Arial" charset="0"/>
              </a:rPr>
              <a:t>metrics are measured and published for each Cache node in 60-second intervals</a:t>
            </a:r>
          </a:p>
          <a:p>
            <a:pPr lvl="0"/>
            <a:r>
              <a:rPr lang="en-US" dirty="0" smtClean="0">
                <a:solidFill>
                  <a:srgbClr val="262626"/>
                </a:solidFill>
                <a:latin typeface="Arial" charset="0"/>
                <a:cs typeface="Arial" charset="0"/>
              </a:rPr>
              <a:t>Can </a:t>
            </a:r>
            <a:r>
              <a:rPr lang="en-US" dirty="0">
                <a:solidFill>
                  <a:srgbClr val="262626"/>
                </a:solidFill>
                <a:latin typeface="Arial" charset="0"/>
                <a:cs typeface="Arial" charset="0"/>
              </a:rPr>
              <a:t>monitor CPU Utilization, Swap Usage and Current Connections</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30989330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AWS Billing and Cost Management</a:t>
            </a:r>
          </a:p>
        </p:txBody>
      </p:sp>
      <p:sp>
        <p:nvSpPr>
          <p:cNvPr id="2" name="Content Placeholder 1"/>
          <p:cNvSpPr>
            <a:spLocks noGrp="1"/>
          </p:cNvSpPr>
          <p:nvPr>
            <p:ph sz="half" idx="1"/>
          </p:nvPr>
        </p:nvSpPr>
        <p:spPr>
          <a:xfrm>
            <a:off x="457200" y="838723"/>
            <a:ext cx="8591550" cy="3237978"/>
          </a:xfrm>
        </p:spPr>
        <p:txBody>
          <a:bodyPr>
            <a:normAutofit/>
          </a:bodyPr>
          <a:lstStyle/>
          <a:p>
            <a:pPr lvl="0"/>
            <a:r>
              <a:rPr lang="en-US" dirty="0" smtClean="0">
                <a:solidFill>
                  <a:srgbClr val="262626"/>
                </a:solidFill>
                <a:latin typeface="Arial" charset="0"/>
                <a:cs typeface="Arial" charset="0"/>
              </a:rPr>
              <a:t>The </a:t>
            </a:r>
            <a:r>
              <a:rPr lang="en-US" dirty="0">
                <a:solidFill>
                  <a:srgbClr val="262626"/>
                </a:solidFill>
                <a:latin typeface="Arial" charset="0"/>
                <a:cs typeface="Arial" charset="0"/>
              </a:rPr>
              <a:t>Billing and Cost Management service provides features you can use to estimate and plan your AWS costs</a:t>
            </a:r>
          </a:p>
          <a:p>
            <a:pPr lvl="0"/>
            <a:r>
              <a:rPr lang="en-US" dirty="0" smtClean="0">
                <a:solidFill>
                  <a:srgbClr val="262626"/>
                </a:solidFill>
                <a:latin typeface="Arial" charset="0"/>
                <a:cs typeface="Arial" charset="0"/>
              </a:rPr>
              <a:t>Will </a:t>
            </a:r>
            <a:r>
              <a:rPr lang="en-US" dirty="0">
                <a:solidFill>
                  <a:srgbClr val="262626"/>
                </a:solidFill>
                <a:latin typeface="Arial" charset="0"/>
                <a:cs typeface="Arial" charset="0"/>
              </a:rPr>
              <a:t>receive alerts if your costs exceed a threshold that you </a:t>
            </a:r>
            <a:r>
              <a:rPr lang="en-US" dirty="0" smtClean="0">
                <a:solidFill>
                  <a:srgbClr val="262626"/>
                </a:solidFill>
                <a:latin typeface="Arial" charset="0"/>
                <a:cs typeface="Arial" charset="0"/>
              </a:rPr>
              <a:t>set</a:t>
            </a:r>
          </a:p>
          <a:p>
            <a:pPr lvl="1"/>
            <a:r>
              <a:rPr lang="en-US" dirty="0">
                <a:solidFill>
                  <a:srgbClr val="262626"/>
                </a:solidFill>
                <a:latin typeface="Arial" charset="0"/>
                <a:cs typeface="Arial" charset="0"/>
              </a:rPr>
              <a:t>Cost Visualization</a:t>
            </a:r>
          </a:p>
          <a:p>
            <a:pPr lvl="1"/>
            <a:r>
              <a:rPr lang="en-US" dirty="0">
                <a:solidFill>
                  <a:srgbClr val="262626"/>
                </a:solidFill>
                <a:latin typeface="Arial" charset="0"/>
                <a:cs typeface="Arial" charset="0"/>
              </a:rPr>
              <a:t>Alerts on Spending Limits</a:t>
            </a:r>
          </a:p>
          <a:p>
            <a:pPr lvl="1"/>
            <a:r>
              <a:rPr lang="en-US" dirty="0">
                <a:solidFill>
                  <a:srgbClr val="262626"/>
                </a:solidFill>
                <a:latin typeface="Arial" charset="0"/>
                <a:cs typeface="Arial" charset="0"/>
              </a:rPr>
              <a:t>Detailed Billing Reports</a:t>
            </a:r>
          </a:p>
          <a:p>
            <a:pPr lvl="1"/>
            <a:r>
              <a:rPr lang="en-US" dirty="0">
                <a:solidFill>
                  <a:srgbClr val="262626"/>
                </a:solidFill>
                <a:latin typeface="Arial" charset="0"/>
                <a:cs typeface="Arial" charset="0"/>
              </a:rPr>
              <a:t>Consolidated Billing</a:t>
            </a:r>
          </a:p>
          <a:p>
            <a:pPr lvl="0"/>
            <a:endParaRPr lang="en-US" dirty="0" smtClean="0">
              <a:solidFill>
                <a:srgbClr val="262626"/>
              </a:solidFill>
              <a:latin typeface="Arial" charset="0"/>
              <a:cs typeface="Arial" charset="0"/>
            </a:endParaRP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40088305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Consolidated Billing</a:t>
            </a:r>
          </a:p>
        </p:txBody>
      </p:sp>
      <p:pic>
        <p:nvPicPr>
          <p:cNvPr id="5" name="Picture 2"/>
          <p:cNvPicPr>
            <a:picLocks noChangeAspect="1" noChangeArrowheads="1"/>
          </p:cNvPicPr>
          <p:nvPr/>
        </p:nvPicPr>
        <p:blipFill>
          <a:blip r:embed="rId2"/>
          <a:srcRect/>
          <a:stretch>
            <a:fillRect/>
          </a:stretch>
        </p:blipFill>
        <p:spPr bwMode="auto">
          <a:xfrm>
            <a:off x="1531566" y="1362178"/>
            <a:ext cx="5686357" cy="3078152"/>
          </a:xfrm>
          <a:prstGeom prst="rect">
            <a:avLst/>
          </a:prstGeom>
          <a:noFill/>
          <a:ln w="9525">
            <a:noFill/>
            <a:miter lim="800000"/>
            <a:headEnd/>
            <a:tailEnd/>
          </a:ln>
        </p:spPr>
      </p:pic>
    </p:spTree>
    <p:extLst>
      <p:ext uri="{BB962C8B-B14F-4D97-AF65-F5344CB8AC3E}">
        <p14:creationId xmlns:p14="http://schemas.microsoft.com/office/powerpoint/2010/main" val="7224305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AWS Billing Dimensions and Metrics</a:t>
            </a:r>
          </a:p>
        </p:txBody>
      </p:sp>
      <p:sp>
        <p:nvSpPr>
          <p:cNvPr id="2" name="Content Placeholder 1"/>
          <p:cNvSpPr>
            <a:spLocks noGrp="1"/>
          </p:cNvSpPr>
          <p:nvPr>
            <p:ph sz="half" idx="1"/>
          </p:nvPr>
        </p:nvSpPr>
        <p:spPr>
          <a:xfrm>
            <a:off x="457200" y="838723"/>
            <a:ext cx="8591550" cy="3237978"/>
          </a:xfrm>
        </p:spPr>
        <p:txBody>
          <a:bodyPr>
            <a:normAutofit/>
          </a:bodyPr>
          <a:lstStyle/>
          <a:p>
            <a:pPr marL="0" lvl="0" indent="0">
              <a:buNone/>
            </a:pPr>
            <a:r>
              <a:rPr lang="en-US" dirty="0" smtClean="0">
                <a:solidFill>
                  <a:srgbClr val="0070C0"/>
                </a:solidFill>
                <a:latin typeface="Arial" charset="0"/>
                <a:cs typeface="Arial" charset="0"/>
              </a:rPr>
              <a:t>AWS Billing Metrics</a:t>
            </a:r>
          </a:p>
          <a:p>
            <a:pPr marL="0" lvl="0" indent="0">
              <a:buNone/>
            </a:pPr>
            <a:endParaRPr lang="en-US" dirty="0">
              <a:solidFill>
                <a:srgbClr val="0070C0"/>
              </a:solidFill>
              <a:latin typeface="Arial" charset="0"/>
              <a:cs typeface="Arial" charset="0"/>
            </a:endParaRPr>
          </a:p>
          <a:p>
            <a:pPr marL="0" lvl="0" indent="0">
              <a:buNone/>
            </a:pPr>
            <a:endParaRPr lang="en-US" dirty="0" smtClean="0">
              <a:solidFill>
                <a:srgbClr val="0070C0"/>
              </a:solidFill>
              <a:latin typeface="Arial" charset="0"/>
              <a:cs typeface="Arial" charset="0"/>
            </a:endParaRPr>
          </a:p>
          <a:p>
            <a:pPr marL="0" lvl="0" indent="0">
              <a:buNone/>
            </a:pPr>
            <a:endParaRPr lang="en-US" dirty="0">
              <a:solidFill>
                <a:srgbClr val="0070C0"/>
              </a:solidFill>
              <a:latin typeface="Arial" charset="0"/>
              <a:cs typeface="Arial" charset="0"/>
            </a:endParaRPr>
          </a:p>
          <a:p>
            <a:pPr marL="0" lvl="0" indent="0">
              <a:buNone/>
            </a:pPr>
            <a:endParaRPr lang="en-US" dirty="0" smtClean="0">
              <a:solidFill>
                <a:srgbClr val="0070C0"/>
              </a:solidFill>
              <a:latin typeface="Arial" charset="0"/>
              <a:cs typeface="Arial" charset="0"/>
            </a:endParaRPr>
          </a:p>
          <a:p>
            <a:pPr marL="0" lvl="0" indent="0">
              <a:buNone/>
            </a:pPr>
            <a:r>
              <a:rPr lang="en-US" dirty="0" smtClean="0">
                <a:solidFill>
                  <a:srgbClr val="0070C0"/>
                </a:solidFill>
                <a:latin typeface="Arial" charset="0"/>
                <a:cs typeface="Arial" charset="0"/>
              </a:rPr>
              <a:t>Dimension for AWS Billing Metrics: </a:t>
            </a:r>
            <a:r>
              <a:rPr lang="en-US" dirty="0" smtClean="0">
                <a:latin typeface="Arial" charset="0"/>
                <a:cs typeface="Arial" charset="0"/>
              </a:rPr>
              <a:t>AWS Billing sends the ServiceName and LinkedAccount dimensions to CloudWatch </a:t>
            </a:r>
          </a:p>
          <a:p>
            <a:pPr marL="0" lvl="0" indent="0">
              <a:buNone/>
            </a:pPr>
            <a:endParaRPr lang="en-US" dirty="0" smtClean="0">
              <a:solidFill>
                <a:srgbClr val="0070C0"/>
              </a:solidFill>
              <a:latin typeface="Arial" charset="0"/>
              <a:cs typeface="Arial" charset="0"/>
            </a:endParaRPr>
          </a:p>
          <a:p>
            <a:pPr lvl="0"/>
            <a:endParaRPr lang="en-US" dirty="0" smtClean="0">
              <a:solidFill>
                <a:srgbClr val="262626"/>
              </a:solidFill>
              <a:latin typeface="Arial" charset="0"/>
              <a:cs typeface="Arial" charset="0"/>
            </a:endParaRP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7683396"/>
              </p:ext>
            </p:extLst>
          </p:nvPr>
        </p:nvGraphicFramePr>
        <p:xfrm>
          <a:off x="477296" y="1198154"/>
          <a:ext cx="8265556" cy="916395"/>
        </p:xfrm>
        <a:graphic>
          <a:graphicData uri="http://schemas.openxmlformats.org/drawingml/2006/table">
            <a:tbl>
              <a:tblPr firstRow="1" bandRow="1"/>
              <a:tblGrid>
                <a:gridCol w="1621955"/>
                <a:gridCol w="6643601"/>
              </a:tblGrid>
              <a:tr h="362363">
                <a:tc>
                  <a:txBody>
                    <a:bodyPr/>
                    <a:lstStyle>
                      <a:lvl1pPr marL="0" algn="l" defTabSz="914333" rtl="0" eaLnBrk="1" latinLnBrk="0" hangingPunct="1">
                        <a:defRPr sz="1800" b="1" kern="1200">
                          <a:solidFill>
                            <a:schemeClr val="lt1"/>
                          </a:solidFill>
                          <a:latin typeface="Calibri"/>
                        </a:defRPr>
                      </a:lvl1pPr>
                      <a:lvl2pPr marL="457166" algn="l" defTabSz="914333" rtl="0" eaLnBrk="1" latinLnBrk="0" hangingPunct="1">
                        <a:defRPr sz="1800" b="1" kern="1200">
                          <a:solidFill>
                            <a:schemeClr val="lt1"/>
                          </a:solidFill>
                          <a:latin typeface="Calibri"/>
                        </a:defRPr>
                      </a:lvl2pPr>
                      <a:lvl3pPr marL="914333" algn="l" defTabSz="914333" rtl="0" eaLnBrk="1" latinLnBrk="0" hangingPunct="1">
                        <a:defRPr sz="1800" b="1" kern="1200">
                          <a:solidFill>
                            <a:schemeClr val="lt1"/>
                          </a:solidFill>
                          <a:latin typeface="Calibri"/>
                        </a:defRPr>
                      </a:lvl3pPr>
                      <a:lvl4pPr marL="1371498" algn="l" defTabSz="914333" rtl="0" eaLnBrk="1" latinLnBrk="0" hangingPunct="1">
                        <a:defRPr sz="1800" b="1" kern="1200">
                          <a:solidFill>
                            <a:schemeClr val="lt1"/>
                          </a:solidFill>
                          <a:latin typeface="Calibri"/>
                        </a:defRPr>
                      </a:lvl4pPr>
                      <a:lvl5pPr marL="1828664" algn="l" defTabSz="914333" rtl="0" eaLnBrk="1" latinLnBrk="0" hangingPunct="1">
                        <a:defRPr sz="1800" b="1" kern="1200">
                          <a:solidFill>
                            <a:schemeClr val="lt1"/>
                          </a:solidFill>
                          <a:latin typeface="Calibri"/>
                        </a:defRPr>
                      </a:lvl5pPr>
                      <a:lvl6pPr marL="2285829" algn="l" defTabSz="914333" rtl="0" eaLnBrk="1" latinLnBrk="0" hangingPunct="1">
                        <a:defRPr sz="1800" b="1" kern="1200">
                          <a:solidFill>
                            <a:schemeClr val="lt1"/>
                          </a:solidFill>
                          <a:latin typeface="Calibri"/>
                        </a:defRPr>
                      </a:lvl6pPr>
                      <a:lvl7pPr marL="2742995" algn="l" defTabSz="914333" rtl="0" eaLnBrk="1" latinLnBrk="0" hangingPunct="1">
                        <a:defRPr sz="1800" b="1" kern="1200">
                          <a:solidFill>
                            <a:schemeClr val="lt1"/>
                          </a:solidFill>
                          <a:latin typeface="Calibri"/>
                        </a:defRPr>
                      </a:lvl7pPr>
                      <a:lvl8pPr marL="3200160" algn="l" defTabSz="914333" rtl="0" eaLnBrk="1" latinLnBrk="0" hangingPunct="1">
                        <a:defRPr sz="1800" b="1" kern="1200">
                          <a:solidFill>
                            <a:schemeClr val="lt1"/>
                          </a:solidFill>
                          <a:latin typeface="Calibri"/>
                        </a:defRPr>
                      </a:lvl8pPr>
                      <a:lvl9pPr marL="3657326" algn="l" defTabSz="914333" rtl="0" eaLnBrk="1" latinLnBrk="0" hangingPunct="1">
                        <a:defRPr sz="1800" b="1" kern="1200">
                          <a:solidFill>
                            <a:schemeClr val="lt1"/>
                          </a:solidFill>
                          <a:latin typeface="Calibri"/>
                        </a:defRPr>
                      </a:lvl9pPr>
                    </a:lstStyle>
                    <a:p>
                      <a:pPr algn="ctr"/>
                      <a:r>
                        <a:rPr lang="en-US" sz="1200" b="1"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Metric</a:t>
                      </a:r>
                      <a:endParaRPr lang="en-US" sz="1200" b="1" dirty="0">
                        <a:solidFill>
                          <a:schemeClr val="bg1"/>
                        </a:solidFill>
                        <a:effectLst/>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333" rtl="0" eaLnBrk="1" latinLnBrk="0" hangingPunct="1">
                        <a:defRPr sz="1800" b="1" kern="1200">
                          <a:solidFill>
                            <a:schemeClr val="lt1"/>
                          </a:solidFill>
                          <a:latin typeface="Calibri"/>
                        </a:defRPr>
                      </a:lvl1pPr>
                      <a:lvl2pPr marL="457166" algn="l" defTabSz="914333" rtl="0" eaLnBrk="1" latinLnBrk="0" hangingPunct="1">
                        <a:defRPr sz="1800" b="1" kern="1200">
                          <a:solidFill>
                            <a:schemeClr val="lt1"/>
                          </a:solidFill>
                          <a:latin typeface="Calibri"/>
                        </a:defRPr>
                      </a:lvl2pPr>
                      <a:lvl3pPr marL="914333" algn="l" defTabSz="914333" rtl="0" eaLnBrk="1" latinLnBrk="0" hangingPunct="1">
                        <a:defRPr sz="1800" b="1" kern="1200">
                          <a:solidFill>
                            <a:schemeClr val="lt1"/>
                          </a:solidFill>
                          <a:latin typeface="Calibri"/>
                        </a:defRPr>
                      </a:lvl3pPr>
                      <a:lvl4pPr marL="1371498" algn="l" defTabSz="914333" rtl="0" eaLnBrk="1" latinLnBrk="0" hangingPunct="1">
                        <a:defRPr sz="1800" b="1" kern="1200">
                          <a:solidFill>
                            <a:schemeClr val="lt1"/>
                          </a:solidFill>
                          <a:latin typeface="Calibri"/>
                        </a:defRPr>
                      </a:lvl4pPr>
                      <a:lvl5pPr marL="1828664" algn="l" defTabSz="914333" rtl="0" eaLnBrk="1" latinLnBrk="0" hangingPunct="1">
                        <a:defRPr sz="1800" b="1" kern="1200">
                          <a:solidFill>
                            <a:schemeClr val="lt1"/>
                          </a:solidFill>
                          <a:latin typeface="Calibri"/>
                        </a:defRPr>
                      </a:lvl5pPr>
                      <a:lvl6pPr marL="2285829" algn="l" defTabSz="914333" rtl="0" eaLnBrk="1" latinLnBrk="0" hangingPunct="1">
                        <a:defRPr sz="1800" b="1" kern="1200">
                          <a:solidFill>
                            <a:schemeClr val="lt1"/>
                          </a:solidFill>
                          <a:latin typeface="Calibri"/>
                        </a:defRPr>
                      </a:lvl6pPr>
                      <a:lvl7pPr marL="2742995" algn="l" defTabSz="914333" rtl="0" eaLnBrk="1" latinLnBrk="0" hangingPunct="1">
                        <a:defRPr sz="1800" b="1" kern="1200">
                          <a:solidFill>
                            <a:schemeClr val="lt1"/>
                          </a:solidFill>
                          <a:latin typeface="Calibri"/>
                        </a:defRPr>
                      </a:lvl7pPr>
                      <a:lvl8pPr marL="3200160" algn="l" defTabSz="914333" rtl="0" eaLnBrk="1" latinLnBrk="0" hangingPunct="1">
                        <a:defRPr sz="1800" b="1" kern="1200">
                          <a:solidFill>
                            <a:schemeClr val="lt1"/>
                          </a:solidFill>
                          <a:latin typeface="Calibri"/>
                        </a:defRPr>
                      </a:lvl8pPr>
                      <a:lvl9pPr marL="3657326" algn="l" defTabSz="914333" rtl="0" eaLnBrk="1" latinLnBrk="0" hangingPunct="1">
                        <a:defRPr sz="1800" b="1" kern="1200">
                          <a:solidFill>
                            <a:schemeClr val="lt1"/>
                          </a:solidFill>
                          <a:latin typeface="Calibri"/>
                        </a:defRPr>
                      </a:lvl9p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Description</a:t>
                      </a:r>
                      <a:endParaRPr lang="en-US" sz="1200" b="1" dirty="0">
                        <a:solidFill>
                          <a:schemeClr val="bg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554032">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100" dirty="0" smtClean="0">
                          <a:latin typeface="Tahoma" panose="020B0604030504040204" pitchFamily="34" charset="0"/>
                          <a:ea typeface="Tahoma" panose="020B0604030504040204" pitchFamily="34" charset="0"/>
                          <a:cs typeface="Tahoma" panose="020B0604030504040204" pitchFamily="34" charset="0"/>
                        </a:rPr>
                        <a:t>EstimatedCharges</a:t>
                      </a:r>
                      <a:endParaRPr lang="en-US" sz="11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just"/>
                      <a:r>
                        <a:rPr lang="en-US" sz="1100" dirty="0" smtClean="0">
                          <a:latin typeface="Tahoma" panose="020B0604030504040204" pitchFamily="34" charset="0"/>
                          <a:ea typeface="Tahoma" panose="020B0604030504040204" pitchFamily="34" charset="0"/>
                          <a:cs typeface="Tahoma" panose="020B0604030504040204" pitchFamily="34" charset="0"/>
                        </a:rPr>
                        <a:t>The estimated</a:t>
                      </a:r>
                      <a:r>
                        <a:rPr lang="en-US" sz="1100" baseline="0" dirty="0" smtClean="0">
                          <a:latin typeface="Tahoma" panose="020B0604030504040204" pitchFamily="34" charset="0"/>
                          <a:ea typeface="Tahoma" panose="020B0604030504040204" pitchFamily="34" charset="0"/>
                          <a:cs typeface="Tahoma" panose="020B0604030504040204" pitchFamily="34" charset="0"/>
                        </a:rPr>
                        <a:t> charges for your AWS usage . This can either be estimated charges for one service or a roll-up of estimated charges for all services.</a:t>
                      </a:r>
                      <a:endParaRPr lang="en-US" sz="11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0992030"/>
              </p:ext>
            </p:extLst>
          </p:nvPr>
        </p:nvGraphicFramePr>
        <p:xfrm>
          <a:off x="477296" y="2821701"/>
          <a:ext cx="8495254" cy="1959848"/>
        </p:xfrm>
        <a:graphic>
          <a:graphicData uri="http://schemas.openxmlformats.org/drawingml/2006/table">
            <a:tbl>
              <a:tblPr firstRow="1" bandRow="1"/>
              <a:tblGrid>
                <a:gridCol w="1653384"/>
                <a:gridCol w="6841870"/>
              </a:tblGrid>
              <a:tr h="346964">
                <a:tc>
                  <a:txBody>
                    <a:bodyPr/>
                    <a:lstStyle>
                      <a:lvl1pPr marL="0" algn="l" defTabSz="914333" rtl="0" eaLnBrk="1" latinLnBrk="0" hangingPunct="1">
                        <a:defRPr sz="1800" b="1" kern="1200">
                          <a:solidFill>
                            <a:schemeClr val="lt1"/>
                          </a:solidFill>
                          <a:latin typeface="Calibri"/>
                        </a:defRPr>
                      </a:lvl1pPr>
                      <a:lvl2pPr marL="457166" algn="l" defTabSz="914333" rtl="0" eaLnBrk="1" latinLnBrk="0" hangingPunct="1">
                        <a:defRPr sz="1800" b="1" kern="1200">
                          <a:solidFill>
                            <a:schemeClr val="lt1"/>
                          </a:solidFill>
                          <a:latin typeface="Calibri"/>
                        </a:defRPr>
                      </a:lvl2pPr>
                      <a:lvl3pPr marL="914333" algn="l" defTabSz="914333" rtl="0" eaLnBrk="1" latinLnBrk="0" hangingPunct="1">
                        <a:defRPr sz="1800" b="1" kern="1200">
                          <a:solidFill>
                            <a:schemeClr val="lt1"/>
                          </a:solidFill>
                          <a:latin typeface="Calibri"/>
                        </a:defRPr>
                      </a:lvl3pPr>
                      <a:lvl4pPr marL="1371498" algn="l" defTabSz="914333" rtl="0" eaLnBrk="1" latinLnBrk="0" hangingPunct="1">
                        <a:defRPr sz="1800" b="1" kern="1200">
                          <a:solidFill>
                            <a:schemeClr val="lt1"/>
                          </a:solidFill>
                          <a:latin typeface="Calibri"/>
                        </a:defRPr>
                      </a:lvl4pPr>
                      <a:lvl5pPr marL="1828664" algn="l" defTabSz="914333" rtl="0" eaLnBrk="1" latinLnBrk="0" hangingPunct="1">
                        <a:defRPr sz="1800" b="1" kern="1200">
                          <a:solidFill>
                            <a:schemeClr val="lt1"/>
                          </a:solidFill>
                          <a:latin typeface="Calibri"/>
                        </a:defRPr>
                      </a:lvl5pPr>
                      <a:lvl6pPr marL="2285829" algn="l" defTabSz="914333" rtl="0" eaLnBrk="1" latinLnBrk="0" hangingPunct="1">
                        <a:defRPr sz="1800" b="1" kern="1200">
                          <a:solidFill>
                            <a:schemeClr val="lt1"/>
                          </a:solidFill>
                          <a:latin typeface="Calibri"/>
                        </a:defRPr>
                      </a:lvl6pPr>
                      <a:lvl7pPr marL="2742995" algn="l" defTabSz="914333" rtl="0" eaLnBrk="1" latinLnBrk="0" hangingPunct="1">
                        <a:defRPr sz="1800" b="1" kern="1200">
                          <a:solidFill>
                            <a:schemeClr val="lt1"/>
                          </a:solidFill>
                          <a:latin typeface="Calibri"/>
                        </a:defRPr>
                      </a:lvl7pPr>
                      <a:lvl8pPr marL="3200160" algn="l" defTabSz="914333" rtl="0" eaLnBrk="1" latinLnBrk="0" hangingPunct="1">
                        <a:defRPr sz="1800" b="1" kern="1200">
                          <a:solidFill>
                            <a:schemeClr val="lt1"/>
                          </a:solidFill>
                          <a:latin typeface="Calibri"/>
                        </a:defRPr>
                      </a:lvl8pPr>
                      <a:lvl9pPr marL="3657326" algn="l" defTabSz="914333" rtl="0" eaLnBrk="1" latinLnBrk="0" hangingPunct="1">
                        <a:defRPr sz="1800" b="1" kern="1200">
                          <a:solidFill>
                            <a:schemeClr val="lt1"/>
                          </a:solidFill>
                          <a:latin typeface="Calibri"/>
                        </a:defRPr>
                      </a:lvl9pPr>
                    </a:lstStyle>
                    <a:p>
                      <a:pPr algn="ctr"/>
                      <a:r>
                        <a:rPr lang="en-US" sz="1200" b="1"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Dimension</a:t>
                      </a:r>
                      <a:endParaRPr lang="en-US" sz="1200" b="1" dirty="0">
                        <a:solidFill>
                          <a:schemeClr val="bg1"/>
                        </a:solidFill>
                        <a:effectLst/>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333" rtl="0" eaLnBrk="1" latinLnBrk="0" hangingPunct="1">
                        <a:defRPr sz="1800" b="1" kern="1200">
                          <a:solidFill>
                            <a:schemeClr val="lt1"/>
                          </a:solidFill>
                          <a:latin typeface="Calibri"/>
                        </a:defRPr>
                      </a:lvl1pPr>
                      <a:lvl2pPr marL="457166" algn="l" defTabSz="914333" rtl="0" eaLnBrk="1" latinLnBrk="0" hangingPunct="1">
                        <a:defRPr sz="1800" b="1" kern="1200">
                          <a:solidFill>
                            <a:schemeClr val="lt1"/>
                          </a:solidFill>
                          <a:latin typeface="Calibri"/>
                        </a:defRPr>
                      </a:lvl2pPr>
                      <a:lvl3pPr marL="914333" algn="l" defTabSz="914333" rtl="0" eaLnBrk="1" latinLnBrk="0" hangingPunct="1">
                        <a:defRPr sz="1800" b="1" kern="1200">
                          <a:solidFill>
                            <a:schemeClr val="lt1"/>
                          </a:solidFill>
                          <a:latin typeface="Calibri"/>
                        </a:defRPr>
                      </a:lvl3pPr>
                      <a:lvl4pPr marL="1371498" algn="l" defTabSz="914333" rtl="0" eaLnBrk="1" latinLnBrk="0" hangingPunct="1">
                        <a:defRPr sz="1800" b="1" kern="1200">
                          <a:solidFill>
                            <a:schemeClr val="lt1"/>
                          </a:solidFill>
                          <a:latin typeface="Calibri"/>
                        </a:defRPr>
                      </a:lvl4pPr>
                      <a:lvl5pPr marL="1828664" algn="l" defTabSz="914333" rtl="0" eaLnBrk="1" latinLnBrk="0" hangingPunct="1">
                        <a:defRPr sz="1800" b="1" kern="1200">
                          <a:solidFill>
                            <a:schemeClr val="lt1"/>
                          </a:solidFill>
                          <a:latin typeface="Calibri"/>
                        </a:defRPr>
                      </a:lvl5pPr>
                      <a:lvl6pPr marL="2285829" algn="l" defTabSz="914333" rtl="0" eaLnBrk="1" latinLnBrk="0" hangingPunct="1">
                        <a:defRPr sz="1800" b="1" kern="1200">
                          <a:solidFill>
                            <a:schemeClr val="lt1"/>
                          </a:solidFill>
                          <a:latin typeface="Calibri"/>
                        </a:defRPr>
                      </a:lvl6pPr>
                      <a:lvl7pPr marL="2742995" algn="l" defTabSz="914333" rtl="0" eaLnBrk="1" latinLnBrk="0" hangingPunct="1">
                        <a:defRPr sz="1800" b="1" kern="1200">
                          <a:solidFill>
                            <a:schemeClr val="lt1"/>
                          </a:solidFill>
                          <a:latin typeface="Calibri"/>
                        </a:defRPr>
                      </a:lvl7pPr>
                      <a:lvl8pPr marL="3200160" algn="l" defTabSz="914333" rtl="0" eaLnBrk="1" latinLnBrk="0" hangingPunct="1">
                        <a:defRPr sz="1800" b="1" kern="1200">
                          <a:solidFill>
                            <a:schemeClr val="lt1"/>
                          </a:solidFill>
                          <a:latin typeface="Calibri"/>
                        </a:defRPr>
                      </a:lvl8pPr>
                      <a:lvl9pPr marL="3657326" algn="l" defTabSz="914333" rtl="0" eaLnBrk="1" latinLnBrk="0" hangingPunct="1">
                        <a:defRPr sz="1800" b="1" kern="1200">
                          <a:solidFill>
                            <a:schemeClr val="lt1"/>
                          </a:solidFill>
                          <a:latin typeface="Calibri"/>
                        </a:defRPr>
                      </a:lvl9p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Description</a:t>
                      </a:r>
                      <a:endParaRPr lang="en-US" sz="1200" b="1" dirty="0">
                        <a:solidFill>
                          <a:schemeClr val="bg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350031">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100" dirty="0" smtClean="0">
                          <a:latin typeface="Tahoma" panose="020B0604030504040204" pitchFamily="34" charset="0"/>
                          <a:ea typeface="Tahoma" panose="020B0604030504040204" pitchFamily="34" charset="0"/>
                          <a:cs typeface="Tahoma" panose="020B0604030504040204" pitchFamily="34" charset="0"/>
                        </a:rPr>
                        <a:t>ServiceName</a:t>
                      </a:r>
                      <a:endParaRPr lang="en-US" sz="11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100" dirty="0" smtClean="0">
                          <a:latin typeface="Tahoma" panose="020B0604030504040204" pitchFamily="34" charset="0"/>
                          <a:ea typeface="Tahoma" panose="020B0604030504040204" pitchFamily="34" charset="0"/>
                          <a:cs typeface="Tahoma" panose="020B0604030504040204" pitchFamily="34" charset="0"/>
                        </a:rPr>
                        <a:t>The name of AWS service. This dimension is omitted for the total of estimated charges</a:t>
                      </a:r>
                      <a:r>
                        <a:rPr lang="en-US" sz="1100" baseline="0" dirty="0" smtClean="0">
                          <a:latin typeface="Tahoma" panose="020B0604030504040204" pitchFamily="34" charset="0"/>
                          <a:ea typeface="Tahoma" panose="020B0604030504040204" pitchFamily="34" charset="0"/>
                          <a:cs typeface="Tahoma" panose="020B0604030504040204" pitchFamily="34" charset="0"/>
                        </a:rPr>
                        <a:t> across all services.</a:t>
                      </a:r>
                      <a:endParaRPr lang="en-US" sz="11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732365">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100" dirty="0" smtClean="0">
                          <a:solidFill>
                            <a:schemeClr val="dk1"/>
                          </a:solidFill>
                          <a:latin typeface="Tahoma" panose="020B0604030504040204" pitchFamily="34" charset="0"/>
                          <a:ea typeface="Tahoma" panose="020B0604030504040204" pitchFamily="34" charset="0"/>
                          <a:cs typeface="Tahoma" panose="020B0604030504040204" pitchFamily="34" charset="0"/>
                        </a:rPr>
                        <a:t>Linked</a:t>
                      </a:r>
                      <a:r>
                        <a:rPr lang="en-US" sz="11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Account </a:t>
                      </a:r>
                      <a:endParaRPr lang="en-US" sz="11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100" dirty="0" smtClean="0">
                          <a:latin typeface="Tahoma" panose="020B0604030504040204" pitchFamily="34" charset="0"/>
                          <a:ea typeface="Tahoma" panose="020B0604030504040204" pitchFamily="34" charset="0"/>
                          <a:cs typeface="Tahoma" panose="020B0604030504040204" pitchFamily="34" charset="0"/>
                        </a:rPr>
                        <a:t>The linked account number.</a:t>
                      </a:r>
                      <a:r>
                        <a:rPr lang="en-US" sz="1100" baseline="0" dirty="0" smtClean="0">
                          <a:latin typeface="Tahoma" panose="020B0604030504040204" pitchFamily="34" charset="0"/>
                          <a:ea typeface="Tahoma" panose="020B0604030504040204" pitchFamily="34" charset="0"/>
                          <a:cs typeface="Tahoma" panose="020B0604030504040204" pitchFamily="34" charset="0"/>
                        </a:rPr>
                        <a:t> This is used for consolidated billing only. This dimension is included only for accounts that are linked to a separate paying account in a consolidated billing relationship. It is not included for accounts that are not linked to consolidated billing paying account</a:t>
                      </a:r>
                      <a:endParaRPr lang="en-US" sz="11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530488">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100" dirty="0" smtClean="0">
                          <a:solidFill>
                            <a:schemeClr val="dk1"/>
                          </a:solidFill>
                          <a:latin typeface="Tahoma" panose="020B0604030504040204" pitchFamily="34" charset="0"/>
                          <a:ea typeface="Tahoma" panose="020B0604030504040204" pitchFamily="34" charset="0"/>
                          <a:cs typeface="Tahoma" panose="020B0604030504040204" pitchFamily="34" charset="0"/>
                        </a:rPr>
                        <a:t>Currency</a:t>
                      </a:r>
                      <a:endParaRPr lang="en-US" sz="11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100" dirty="0" smtClean="0">
                          <a:solidFill>
                            <a:schemeClr val="dk1"/>
                          </a:solidFill>
                          <a:latin typeface="Tahoma" panose="020B0604030504040204" pitchFamily="34" charset="0"/>
                          <a:ea typeface="Tahoma" panose="020B0604030504040204" pitchFamily="34" charset="0"/>
                          <a:cs typeface="Tahoma" panose="020B0604030504040204" pitchFamily="34" charset="0"/>
                        </a:rPr>
                        <a:t>The</a:t>
                      </a:r>
                      <a:r>
                        <a:rPr lang="en-US" sz="11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sz="11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monetary </a:t>
                      </a:r>
                      <a:r>
                        <a:rPr lang="en-US" sz="11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currency to bill the </a:t>
                      </a:r>
                      <a:r>
                        <a:rPr lang="en-US" sz="11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account. </a:t>
                      </a:r>
                      <a:r>
                        <a:rPr lang="en-US" sz="11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This dimension is required.</a:t>
                      </a:r>
                    </a:p>
                    <a:p>
                      <a:pPr algn="l"/>
                      <a:r>
                        <a:rPr lang="en-US" sz="11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Unit: USD</a:t>
                      </a:r>
                      <a:endParaRPr lang="en-US" sz="11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36772337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Cost Optimization</a:t>
            </a:r>
          </a:p>
        </p:txBody>
      </p:sp>
      <p:sp>
        <p:nvSpPr>
          <p:cNvPr id="2" name="Content Placeholder 1"/>
          <p:cNvSpPr>
            <a:spLocks noGrp="1"/>
          </p:cNvSpPr>
          <p:nvPr>
            <p:ph sz="half" idx="1"/>
          </p:nvPr>
        </p:nvSpPr>
        <p:spPr>
          <a:xfrm>
            <a:off x="457200" y="838722"/>
            <a:ext cx="7829550" cy="3866627"/>
          </a:xfrm>
        </p:spPr>
        <p:txBody>
          <a:bodyPr>
            <a:normAutofit/>
          </a:bodyPr>
          <a:lstStyle/>
          <a:p>
            <a:pPr marL="0" lvl="0" indent="0" algn="l">
              <a:buNone/>
            </a:pPr>
            <a:r>
              <a:rPr lang="en-US" dirty="0" smtClean="0">
                <a:solidFill>
                  <a:srgbClr val="262626"/>
                </a:solidFill>
                <a:latin typeface="Arial" charset="0"/>
                <a:cs typeface="Arial" charset="0"/>
              </a:rPr>
              <a:t>Can </a:t>
            </a:r>
            <a:r>
              <a:rPr lang="en-US" dirty="0">
                <a:solidFill>
                  <a:srgbClr val="262626"/>
                </a:solidFill>
                <a:latin typeface="Arial" charset="0"/>
                <a:cs typeface="Arial" charset="0"/>
              </a:rPr>
              <a:t>be achieved by eliminating unused and idle </a:t>
            </a:r>
            <a:r>
              <a:rPr lang="en-US" dirty="0" smtClean="0">
                <a:solidFill>
                  <a:srgbClr val="262626"/>
                </a:solidFill>
                <a:latin typeface="Arial" charset="0"/>
                <a:cs typeface="Arial" charset="0"/>
              </a:rPr>
              <a:t>resources or </a:t>
            </a:r>
            <a:r>
              <a:rPr lang="en-US" dirty="0">
                <a:solidFill>
                  <a:srgbClr val="262626"/>
                </a:solidFill>
                <a:latin typeface="Arial" charset="0"/>
                <a:cs typeface="Arial" charset="0"/>
              </a:rPr>
              <a:t>making commitments to reserved capacity</a:t>
            </a:r>
          </a:p>
          <a:p>
            <a:pPr marL="0" indent="0" algn="l">
              <a:buNone/>
            </a:pPr>
            <a:r>
              <a:rPr lang="en-US" dirty="0">
                <a:solidFill>
                  <a:srgbClr val="0070C0"/>
                </a:solidFill>
              </a:rPr>
              <a:t>Amazon EC2 Reserved Instances Optimization</a:t>
            </a:r>
          </a:p>
          <a:p>
            <a:pPr lvl="0" algn="l"/>
            <a:r>
              <a:rPr lang="en-US" dirty="0">
                <a:solidFill>
                  <a:srgbClr val="262626"/>
                </a:solidFill>
                <a:latin typeface="Arial" charset="0"/>
                <a:cs typeface="Arial" charset="0"/>
              </a:rPr>
              <a:t>Checks your Amazon Elastic Compute Cloud (Amazon EC2) computing consumption history of previous month</a:t>
            </a:r>
          </a:p>
          <a:p>
            <a:pPr lvl="0" algn="l"/>
            <a:r>
              <a:rPr lang="en-US" dirty="0">
                <a:solidFill>
                  <a:srgbClr val="262626"/>
                </a:solidFill>
                <a:latin typeface="Arial" charset="0"/>
                <a:cs typeface="Arial" charset="0"/>
              </a:rPr>
              <a:t>Calculates an optimal number of Partial Upfront Reserved Instances</a:t>
            </a:r>
          </a:p>
          <a:p>
            <a:pPr lvl="0" algn="l"/>
            <a:r>
              <a:rPr lang="en-US" dirty="0">
                <a:solidFill>
                  <a:srgbClr val="262626"/>
                </a:solidFill>
                <a:latin typeface="Arial" charset="0"/>
                <a:cs typeface="Arial" charset="0"/>
              </a:rPr>
              <a:t>With Reserved Instances you pay a low, one-time fee to receive a significant discount on the hourly charge for the instance</a:t>
            </a:r>
          </a:p>
          <a:p>
            <a:pPr marL="0" indent="0" algn="l">
              <a:buNone/>
            </a:pPr>
            <a:r>
              <a:rPr lang="en-US" dirty="0">
                <a:solidFill>
                  <a:srgbClr val="0070C0"/>
                </a:solidFill>
              </a:rPr>
              <a:t>Low Utilization Amazon EC2 Instances</a:t>
            </a:r>
          </a:p>
          <a:p>
            <a:pPr lvl="0" algn="l"/>
            <a:r>
              <a:rPr lang="en-US" dirty="0" smtClean="0">
                <a:solidFill>
                  <a:srgbClr val="262626"/>
                </a:solidFill>
                <a:latin typeface="Arial" charset="0"/>
                <a:cs typeface="Arial" charset="0"/>
              </a:rPr>
              <a:t>Running </a:t>
            </a:r>
            <a:r>
              <a:rPr lang="en-US" dirty="0">
                <a:solidFill>
                  <a:srgbClr val="262626"/>
                </a:solidFill>
                <a:latin typeface="Arial" charset="0"/>
                <a:cs typeface="Arial" charset="0"/>
              </a:rPr>
              <a:t>instances generate hourly usage charges</a:t>
            </a:r>
          </a:p>
          <a:p>
            <a:pPr lvl="0" algn="l"/>
            <a:r>
              <a:rPr lang="en-US" dirty="0" smtClean="0">
                <a:solidFill>
                  <a:srgbClr val="262626"/>
                </a:solidFill>
                <a:latin typeface="Arial" charset="0"/>
                <a:cs typeface="Arial" charset="0"/>
              </a:rPr>
              <a:t>Although </a:t>
            </a:r>
            <a:r>
              <a:rPr lang="en-US" dirty="0">
                <a:solidFill>
                  <a:srgbClr val="262626"/>
                </a:solidFill>
                <a:latin typeface="Arial" charset="0"/>
                <a:cs typeface="Arial" charset="0"/>
              </a:rPr>
              <a:t>some scenarios can result in low utilization by </a:t>
            </a:r>
            <a:r>
              <a:rPr lang="en-US" dirty="0" smtClean="0">
                <a:solidFill>
                  <a:srgbClr val="262626"/>
                </a:solidFill>
                <a:latin typeface="Arial" charset="0"/>
                <a:cs typeface="Arial" charset="0"/>
              </a:rPr>
              <a:t>design, you </a:t>
            </a:r>
            <a:r>
              <a:rPr lang="en-US" dirty="0">
                <a:solidFill>
                  <a:srgbClr val="262626"/>
                </a:solidFill>
                <a:latin typeface="Arial" charset="0"/>
                <a:cs typeface="Arial" charset="0"/>
              </a:rPr>
              <a:t>can often lower your costs by managing the number and size of your instances</a:t>
            </a: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19868280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Cost </a:t>
            </a:r>
            <a:r>
              <a:rPr lang="en-US" dirty="0" smtClean="0">
                <a:latin typeface="+mn-lt"/>
              </a:rPr>
              <a:t>Optimization </a:t>
            </a:r>
            <a:r>
              <a:rPr lang="en-US" dirty="0"/>
              <a:t>(Contd.)</a:t>
            </a:r>
            <a:endParaRPr lang="en-US" dirty="0">
              <a:latin typeface="+mn-lt"/>
            </a:endParaRPr>
          </a:p>
        </p:txBody>
      </p:sp>
      <p:sp>
        <p:nvSpPr>
          <p:cNvPr id="2" name="Content Placeholder 1"/>
          <p:cNvSpPr>
            <a:spLocks noGrp="1"/>
          </p:cNvSpPr>
          <p:nvPr>
            <p:ph sz="half" idx="1"/>
          </p:nvPr>
        </p:nvSpPr>
        <p:spPr>
          <a:xfrm>
            <a:off x="457200" y="838722"/>
            <a:ext cx="7829550" cy="3866627"/>
          </a:xfrm>
        </p:spPr>
        <p:txBody>
          <a:bodyPr>
            <a:normAutofit/>
          </a:bodyPr>
          <a:lstStyle/>
          <a:p>
            <a:pPr marL="0" lvl="0" indent="0" algn="l">
              <a:buNone/>
            </a:pPr>
            <a:r>
              <a:rPr lang="en-US" dirty="0" smtClean="0">
                <a:solidFill>
                  <a:srgbClr val="262626"/>
                </a:solidFill>
                <a:latin typeface="Arial" charset="0"/>
                <a:cs typeface="Arial" charset="0"/>
              </a:rPr>
              <a:t>Can </a:t>
            </a:r>
            <a:r>
              <a:rPr lang="en-US" dirty="0">
                <a:solidFill>
                  <a:srgbClr val="262626"/>
                </a:solidFill>
                <a:latin typeface="Arial" charset="0"/>
                <a:cs typeface="Arial" charset="0"/>
              </a:rPr>
              <a:t>be achieved by eliminating unused and idle </a:t>
            </a:r>
            <a:r>
              <a:rPr lang="en-US" dirty="0" smtClean="0">
                <a:solidFill>
                  <a:srgbClr val="262626"/>
                </a:solidFill>
                <a:latin typeface="Arial" charset="0"/>
                <a:cs typeface="Arial" charset="0"/>
              </a:rPr>
              <a:t>resources or </a:t>
            </a:r>
            <a:r>
              <a:rPr lang="en-US" dirty="0">
                <a:solidFill>
                  <a:srgbClr val="262626"/>
                </a:solidFill>
                <a:latin typeface="Arial" charset="0"/>
                <a:cs typeface="Arial" charset="0"/>
              </a:rPr>
              <a:t>making commitments to reserved capacity</a:t>
            </a:r>
          </a:p>
          <a:p>
            <a:pPr marL="0" indent="0" algn="l">
              <a:buNone/>
            </a:pPr>
            <a:r>
              <a:rPr lang="en-US" dirty="0">
                <a:solidFill>
                  <a:srgbClr val="0070C0"/>
                </a:solidFill>
              </a:rPr>
              <a:t>Idle Load Balancers</a:t>
            </a:r>
          </a:p>
          <a:p>
            <a:pPr lvl="0" algn="l"/>
            <a:r>
              <a:rPr lang="en-US" dirty="0" smtClean="0">
                <a:solidFill>
                  <a:srgbClr val="262626"/>
                </a:solidFill>
                <a:latin typeface="Arial" charset="0"/>
                <a:cs typeface="Arial" charset="0"/>
              </a:rPr>
              <a:t>Checks </a:t>
            </a:r>
            <a:r>
              <a:rPr lang="en-US" dirty="0">
                <a:solidFill>
                  <a:srgbClr val="262626"/>
                </a:solidFill>
                <a:latin typeface="Arial" charset="0"/>
                <a:cs typeface="Arial" charset="0"/>
              </a:rPr>
              <a:t>your Elastic Load Balancing configuration for load balancers that are not actively used</a:t>
            </a:r>
          </a:p>
          <a:p>
            <a:pPr lvl="0" algn="l"/>
            <a:r>
              <a:rPr lang="en-US" dirty="0" smtClean="0">
                <a:solidFill>
                  <a:srgbClr val="262626"/>
                </a:solidFill>
                <a:latin typeface="Arial" charset="0"/>
                <a:cs typeface="Arial" charset="0"/>
              </a:rPr>
              <a:t>Any </a:t>
            </a:r>
            <a:r>
              <a:rPr lang="en-US" dirty="0">
                <a:solidFill>
                  <a:srgbClr val="262626"/>
                </a:solidFill>
                <a:latin typeface="Arial" charset="0"/>
                <a:cs typeface="Arial" charset="0"/>
              </a:rPr>
              <a:t>load balancer that is configured accrues charges</a:t>
            </a:r>
          </a:p>
          <a:p>
            <a:pPr lvl="0" algn="l"/>
            <a:r>
              <a:rPr lang="en-US" dirty="0" smtClean="0">
                <a:solidFill>
                  <a:srgbClr val="262626"/>
                </a:solidFill>
                <a:latin typeface="Arial" charset="0"/>
                <a:cs typeface="Arial" charset="0"/>
              </a:rPr>
              <a:t>If </a:t>
            </a:r>
            <a:r>
              <a:rPr lang="en-US" dirty="0">
                <a:solidFill>
                  <a:srgbClr val="262626"/>
                </a:solidFill>
                <a:latin typeface="Arial" charset="0"/>
                <a:cs typeface="Arial" charset="0"/>
              </a:rPr>
              <a:t>a load balancer has no associated back-end instances or if network traffic is severely limited, the load balancer is not being used </a:t>
            </a:r>
            <a:r>
              <a:rPr lang="en-US" dirty="0" smtClean="0">
                <a:solidFill>
                  <a:srgbClr val="262626"/>
                </a:solidFill>
                <a:latin typeface="Arial" charset="0"/>
                <a:cs typeface="Arial" charset="0"/>
              </a:rPr>
              <a:t>effectively</a:t>
            </a:r>
          </a:p>
          <a:p>
            <a:pPr marL="0" indent="0" algn="l">
              <a:buNone/>
            </a:pPr>
            <a:r>
              <a:rPr lang="en-US" dirty="0">
                <a:solidFill>
                  <a:srgbClr val="0070C0"/>
                </a:solidFill>
              </a:rPr>
              <a:t>Underutilized Amazon EBS Volumes</a:t>
            </a:r>
          </a:p>
          <a:p>
            <a:pPr lvl="0" algn="l"/>
            <a:r>
              <a:rPr lang="en-US" dirty="0">
                <a:solidFill>
                  <a:srgbClr val="262626"/>
                </a:solidFill>
                <a:latin typeface="Arial" charset="0"/>
                <a:cs typeface="Arial" charset="0"/>
              </a:rPr>
              <a:t>Checks Amazon Elastic Block Store (Amazon EBS) volume configurations and warns when volumes appear to be underused</a:t>
            </a:r>
          </a:p>
          <a:p>
            <a:pPr lvl="0" algn="l"/>
            <a:r>
              <a:rPr lang="en-US" dirty="0" smtClean="0">
                <a:solidFill>
                  <a:srgbClr val="262626"/>
                </a:solidFill>
                <a:latin typeface="Arial" charset="0"/>
                <a:cs typeface="Arial" charset="0"/>
              </a:rPr>
              <a:t>Charges </a:t>
            </a:r>
            <a:r>
              <a:rPr lang="en-US" dirty="0">
                <a:solidFill>
                  <a:srgbClr val="262626"/>
                </a:solidFill>
                <a:latin typeface="Arial" charset="0"/>
                <a:cs typeface="Arial" charset="0"/>
              </a:rPr>
              <a:t>begin when a volume is created</a:t>
            </a:r>
          </a:p>
          <a:p>
            <a:pPr lvl="0" algn="l"/>
            <a:r>
              <a:rPr lang="en-US" dirty="0" smtClean="0">
                <a:solidFill>
                  <a:srgbClr val="262626"/>
                </a:solidFill>
                <a:latin typeface="Arial" charset="0"/>
                <a:cs typeface="Arial" charset="0"/>
              </a:rPr>
              <a:t>If </a:t>
            </a:r>
            <a:r>
              <a:rPr lang="en-US" dirty="0">
                <a:solidFill>
                  <a:srgbClr val="262626"/>
                </a:solidFill>
                <a:latin typeface="Arial" charset="0"/>
                <a:cs typeface="Arial" charset="0"/>
              </a:rPr>
              <a:t>a volume remains unattached or has very low write activity (excluding boot volumes) for a period of time, the volume is probably not being used</a:t>
            </a:r>
          </a:p>
          <a:p>
            <a:pPr lvl="0" algn="l"/>
            <a:endParaRPr lang="en-US" dirty="0">
              <a:solidFill>
                <a:srgbClr val="262626"/>
              </a:solidFill>
              <a:latin typeface="Arial" charset="0"/>
              <a:cs typeface="Arial" charset="0"/>
            </a:endParaRP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35927604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n-lt"/>
              </a:rPr>
              <a:t>Cost </a:t>
            </a:r>
            <a:r>
              <a:rPr lang="en-US" dirty="0" smtClean="0">
                <a:latin typeface="+mn-lt"/>
              </a:rPr>
              <a:t>Optimization </a:t>
            </a:r>
            <a:r>
              <a:rPr lang="en-US" dirty="0"/>
              <a:t>(Contd.)</a:t>
            </a:r>
            <a:endParaRPr lang="en-US" dirty="0">
              <a:latin typeface="+mn-lt"/>
            </a:endParaRPr>
          </a:p>
        </p:txBody>
      </p:sp>
      <p:sp>
        <p:nvSpPr>
          <p:cNvPr id="2" name="Content Placeholder 1"/>
          <p:cNvSpPr>
            <a:spLocks noGrp="1"/>
          </p:cNvSpPr>
          <p:nvPr>
            <p:ph sz="half" idx="1"/>
          </p:nvPr>
        </p:nvSpPr>
        <p:spPr>
          <a:xfrm>
            <a:off x="457199" y="838722"/>
            <a:ext cx="8096251" cy="3866627"/>
          </a:xfrm>
        </p:spPr>
        <p:txBody>
          <a:bodyPr>
            <a:normAutofit/>
          </a:bodyPr>
          <a:lstStyle/>
          <a:p>
            <a:pPr marL="0" lvl="0" indent="0" algn="l">
              <a:buNone/>
            </a:pPr>
            <a:r>
              <a:rPr lang="en-US" dirty="0" smtClean="0">
                <a:solidFill>
                  <a:srgbClr val="262626"/>
                </a:solidFill>
                <a:latin typeface="Arial" charset="0"/>
                <a:cs typeface="Arial" charset="0"/>
              </a:rPr>
              <a:t>Can </a:t>
            </a:r>
            <a:r>
              <a:rPr lang="en-US" dirty="0">
                <a:solidFill>
                  <a:srgbClr val="262626"/>
                </a:solidFill>
                <a:latin typeface="Arial" charset="0"/>
                <a:cs typeface="Arial" charset="0"/>
              </a:rPr>
              <a:t>be achieved by eliminating unused and idle </a:t>
            </a:r>
            <a:r>
              <a:rPr lang="en-US" dirty="0" smtClean="0">
                <a:solidFill>
                  <a:srgbClr val="262626"/>
                </a:solidFill>
                <a:latin typeface="Arial" charset="0"/>
                <a:cs typeface="Arial" charset="0"/>
              </a:rPr>
              <a:t>resources or </a:t>
            </a:r>
            <a:r>
              <a:rPr lang="en-US" dirty="0">
                <a:solidFill>
                  <a:srgbClr val="262626"/>
                </a:solidFill>
                <a:latin typeface="Arial" charset="0"/>
                <a:cs typeface="Arial" charset="0"/>
              </a:rPr>
              <a:t>making commitments to reserved capacity</a:t>
            </a:r>
          </a:p>
          <a:p>
            <a:pPr marL="0" indent="0" algn="l">
              <a:buNone/>
            </a:pPr>
            <a:r>
              <a:rPr lang="en-US" dirty="0">
                <a:solidFill>
                  <a:srgbClr val="0070C0"/>
                </a:solidFill>
              </a:rPr>
              <a:t>Unassociated Elastic IP Addresses</a:t>
            </a:r>
          </a:p>
          <a:p>
            <a:pPr marL="0" lvl="0" indent="0" algn="l">
              <a:buNone/>
            </a:pPr>
            <a:r>
              <a:rPr lang="en-US" dirty="0">
                <a:solidFill>
                  <a:srgbClr val="262626"/>
                </a:solidFill>
                <a:latin typeface="Arial" charset="0"/>
                <a:cs typeface="Arial" charset="0"/>
              </a:rPr>
              <a:t>EIPs can mask the failure of an instance or Availability Zone by remapping a public IP address to another instance in your </a:t>
            </a:r>
            <a:r>
              <a:rPr lang="en-US" dirty="0" smtClean="0">
                <a:solidFill>
                  <a:srgbClr val="262626"/>
                </a:solidFill>
                <a:latin typeface="Arial" charset="0"/>
                <a:cs typeface="Arial" charset="0"/>
              </a:rPr>
              <a:t>account</a:t>
            </a:r>
          </a:p>
          <a:p>
            <a:pPr marL="0" indent="0" algn="l">
              <a:buNone/>
            </a:pPr>
            <a:r>
              <a:rPr lang="en-US" dirty="0">
                <a:solidFill>
                  <a:srgbClr val="0070C0"/>
                </a:solidFill>
              </a:rPr>
              <a:t>Amazon RDS Idle DB Instances</a:t>
            </a:r>
          </a:p>
          <a:p>
            <a:pPr lvl="0" algn="l"/>
            <a:r>
              <a:rPr lang="en-US" dirty="0">
                <a:solidFill>
                  <a:srgbClr val="262626"/>
                </a:solidFill>
                <a:latin typeface="Arial" charset="0"/>
                <a:cs typeface="Arial" charset="0"/>
              </a:rPr>
              <a:t>Checks the configuration of your Amazon Relational Database Service (Amazon RDS) for any DB instances that appear to be idle</a:t>
            </a:r>
          </a:p>
          <a:p>
            <a:pPr lvl="0" algn="l"/>
            <a:r>
              <a:rPr lang="en-US" dirty="0" smtClean="0">
                <a:solidFill>
                  <a:srgbClr val="262626"/>
                </a:solidFill>
                <a:latin typeface="Arial" charset="0"/>
                <a:cs typeface="Arial" charset="0"/>
              </a:rPr>
              <a:t>If </a:t>
            </a:r>
            <a:r>
              <a:rPr lang="en-US" dirty="0">
                <a:solidFill>
                  <a:srgbClr val="262626"/>
                </a:solidFill>
                <a:latin typeface="Arial" charset="0"/>
                <a:cs typeface="Arial" charset="0"/>
              </a:rPr>
              <a:t>a DB instance has not had a connection for a prolonged period of time, you can shut down the instance to reduce costs</a:t>
            </a:r>
          </a:p>
          <a:p>
            <a:pPr lvl="0" algn="l"/>
            <a:r>
              <a:rPr lang="en-US" dirty="0" smtClean="0">
                <a:solidFill>
                  <a:srgbClr val="262626"/>
                </a:solidFill>
                <a:latin typeface="Arial" charset="0"/>
                <a:cs typeface="Arial" charset="0"/>
              </a:rPr>
              <a:t>If </a:t>
            </a:r>
            <a:r>
              <a:rPr lang="en-US" dirty="0">
                <a:solidFill>
                  <a:srgbClr val="262626"/>
                </a:solidFill>
                <a:latin typeface="Arial" charset="0"/>
                <a:cs typeface="Arial" charset="0"/>
              </a:rPr>
              <a:t>persistent storage is needed for data on the instance, you can use lower-cost options such as taking and retaining a DB snapshot</a:t>
            </a:r>
          </a:p>
          <a:p>
            <a:pPr lvl="0" algn="l"/>
            <a:r>
              <a:rPr lang="en-US" dirty="0" smtClean="0">
                <a:solidFill>
                  <a:srgbClr val="262626"/>
                </a:solidFill>
                <a:latin typeface="Arial" charset="0"/>
                <a:cs typeface="Arial" charset="0"/>
              </a:rPr>
              <a:t>Manually </a:t>
            </a:r>
            <a:r>
              <a:rPr lang="en-US" dirty="0">
                <a:solidFill>
                  <a:srgbClr val="262626"/>
                </a:solidFill>
                <a:latin typeface="Arial" charset="0"/>
                <a:cs typeface="Arial" charset="0"/>
              </a:rPr>
              <a:t>created DB snapshots are retained until you delete them</a:t>
            </a:r>
          </a:p>
          <a:p>
            <a:pPr marL="0" lvl="0" indent="0" algn="l">
              <a:buNone/>
            </a:pPr>
            <a:endParaRPr lang="en-US" dirty="0">
              <a:solidFill>
                <a:srgbClr val="262626"/>
              </a:solidFill>
              <a:latin typeface="Arial" charset="0"/>
              <a:cs typeface="Arial" charset="0"/>
            </a:endParaRPr>
          </a:p>
          <a:p>
            <a:pPr lvl="0" algn="l"/>
            <a:endParaRPr lang="en-US" dirty="0">
              <a:solidFill>
                <a:srgbClr val="262626"/>
              </a:solidFill>
              <a:latin typeface="Arial" charset="0"/>
              <a:cs typeface="Arial" charset="0"/>
            </a:endParaRPr>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785790" lvl="2" algn="l"/>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endParaRPr lang="en-US" dirty="0" smtClean="0"/>
          </a:p>
          <a:p>
            <a:pPr marL="0" indent="0" algn="l">
              <a:buNone/>
            </a:pPr>
            <a:endParaRPr lang="en-US" dirty="0" smtClean="0"/>
          </a:p>
          <a:p>
            <a:pPr marL="0" indent="0" algn="l">
              <a:buNone/>
            </a:pPr>
            <a:endParaRPr lang="en-US" dirty="0" smtClean="0"/>
          </a:p>
          <a:p>
            <a:pPr algn="l"/>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6918745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189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200" dirty="0">
                <a:solidFill>
                  <a:prstClr val="white"/>
                </a:solidFill>
              </a:endParaRPr>
            </a:p>
          </p:txBody>
        </p:sp>
        <p:sp>
          <p:nvSpPr>
            <p:cNvPr id="9" name="TextBox 8"/>
            <p:cNvSpPr txBox="1"/>
            <p:nvPr/>
          </p:nvSpPr>
          <p:spPr>
            <a:xfrm>
              <a:off x="3149250" y="1416032"/>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Question: What </a:t>
              </a:r>
              <a:r>
                <a:rPr lang="en-US" sz="1100" dirty="0">
                  <a:solidFill>
                    <a:srgbClr val="262626"/>
                  </a:solidFill>
                  <a:latin typeface="Tahoma" pitchFamily="34" charset="0"/>
                  <a:ea typeface="Tahoma" pitchFamily="34" charset="0"/>
                  <a:cs typeface="Tahoma" pitchFamily="34" charset="0"/>
                </a:rPr>
                <a:t>are the states of Alarm?</a:t>
              </a:r>
            </a:p>
          </p:txBody>
        </p:sp>
      </p:grpSp>
    </p:spTree>
    <p:extLst>
      <p:ext uri="{BB962C8B-B14F-4D97-AF65-F5344CB8AC3E}">
        <p14:creationId xmlns:p14="http://schemas.microsoft.com/office/powerpoint/2010/main" val="13065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6" name="TextBox 5"/>
            <p:cNvSpPr txBox="1"/>
            <p:nvPr/>
          </p:nvSpPr>
          <p:spPr>
            <a:xfrm>
              <a:off x="3149250" y="1201615"/>
              <a:ext cx="4612533" cy="611405"/>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a:t>
              </a:r>
            </a:p>
            <a:p>
              <a:pPr marL="228600" indent="-228600" defTabSz="685783">
                <a:buFont typeface="+mj-lt"/>
                <a:buAutoNum type="arabicPeriod"/>
              </a:pPr>
              <a:r>
                <a:rPr lang="en-US" sz="1100" dirty="0" smtClean="0">
                  <a:solidFill>
                    <a:srgbClr val="262626"/>
                  </a:solidFill>
                  <a:latin typeface="Tahoma" pitchFamily="34" charset="0"/>
                  <a:ea typeface="Tahoma" pitchFamily="34" charset="0"/>
                  <a:cs typeface="Tahoma" pitchFamily="34" charset="0"/>
                </a:rPr>
                <a:t>OK</a:t>
              </a:r>
              <a:endParaRPr lang="en-US" sz="1100" dirty="0">
                <a:solidFill>
                  <a:srgbClr val="262626"/>
                </a:solidFill>
                <a:latin typeface="Tahoma" pitchFamily="34" charset="0"/>
                <a:ea typeface="Tahoma" pitchFamily="34" charset="0"/>
                <a:cs typeface="Tahoma" pitchFamily="34" charset="0"/>
              </a:endParaRP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ALARM</a:t>
              </a: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INSUFFICIENT_DATA</a:t>
              </a:r>
            </a:p>
          </p:txBody>
        </p:sp>
      </p:grpSp>
    </p:spTree>
    <p:extLst>
      <p:ext uri="{BB962C8B-B14F-4D97-AF65-F5344CB8AC3E}">
        <p14:creationId xmlns:p14="http://schemas.microsoft.com/office/powerpoint/2010/main" val="294381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Management Console</a:t>
            </a:r>
          </a:p>
        </p:txBody>
      </p:sp>
      <p:sp>
        <p:nvSpPr>
          <p:cNvPr id="6" name="Content Placeholder 2"/>
          <p:cNvSpPr>
            <a:spLocks noGrp="1"/>
          </p:cNvSpPr>
          <p:nvPr>
            <p:ph idx="1"/>
          </p:nvPr>
        </p:nvSpPr>
        <p:spPr>
          <a:xfrm>
            <a:off x="457200" y="868136"/>
            <a:ext cx="8258784" cy="3927702"/>
          </a:xfrm>
        </p:spPr>
        <p:txBody>
          <a:bodyPr/>
          <a:lstStyle/>
          <a:p>
            <a:pPr marL="0" indent="0" algn="l">
              <a:buNone/>
            </a:pPr>
            <a:r>
              <a:rPr lang="en-US" dirty="0">
                <a:solidFill>
                  <a:srgbClr val="0070C0"/>
                </a:solidFill>
              </a:rPr>
              <a:t>Create an Amazon Simple Notification Service topic </a:t>
            </a:r>
          </a:p>
          <a:p>
            <a:pPr marL="0" lvl="0" indent="0">
              <a:buNone/>
            </a:pPr>
            <a:r>
              <a:rPr lang="en-US" dirty="0" smtClean="0">
                <a:solidFill>
                  <a:srgbClr val="262626"/>
                </a:solidFill>
                <a:latin typeface="Arial" charset="0"/>
                <a:cs typeface="Arial" charset="0"/>
              </a:rPr>
              <a:t>Open </a:t>
            </a:r>
            <a:r>
              <a:rPr lang="en-US" dirty="0">
                <a:solidFill>
                  <a:srgbClr val="262626"/>
                </a:solidFill>
                <a:latin typeface="Arial" charset="0"/>
                <a:cs typeface="Arial" charset="0"/>
              </a:rPr>
              <a:t>the Amazon SNS console at </a:t>
            </a:r>
            <a:r>
              <a:rPr lang="en-US" u="sng" dirty="0">
                <a:solidFill>
                  <a:srgbClr val="262626"/>
                </a:solidFill>
                <a:latin typeface="Arial" charset="0"/>
                <a:cs typeface="Arial" charset="0"/>
                <a:hlinkClick r:id="rId2"/>
              </a:rPr>
              <a:t>https://console.aws.amazon.com/sns/</a:t>
            </a:r>
            <a:endParaRPr lang="en-US" u="sng" dirty="0">
              <a:solidFill>
                <a:srgbClr val="262626"/>
              </a:solidFill>
              <a:latin typeface="Arial" charset="0"/>
              <a:cs typeface="Arial" charset="0"/>
            </a:endParaRPr>
          </a:p>
          <a:p>
            <a:pPr marL="0" indent="0">
              <a:buNone/>
            </a:pPr>
            <a:endParaRPr lang="en-US" dirty="0"/>
          </a:p>
        </p:txBody>
      </p:sp>
      <p:grpSp>
        <p:nvGrpSpPr>
          <p:cNvPr id="2" name="Group 1"/>
          <p:cNvGrpSpPr/>
          <p:nvPr/>
        </p:nvGrpSpPr>
        <p:grpSpPr>
          <a:xfrm>
            <a:off x="1079771" y="1838528"/>
            <a:ext cx="6984459" cy="2711796"/>
            <a:chOff x="612843" y="1838528"/>
            <a:chExt cx="6984459" cy="2711796"/>
          </a:xfrm>
        </p:grpSpPr>
        <p:pic>
          <p:nvPicPr>
            <p:cNvPr id="5" name="Picture 2"/>
            <p:cNvPicPr>
              <a:picLocks noChangeAspect="1" noChangeArrowheads="1"/>
            </p:cNvPicPr>
            <p:nvPr/>
          </p:nvPicPr>
          <p:blipFill rotWithShape="1">
            <a:blip r:embed="rId3"/>
            <a:srcRect l="4678" t="56" r="4384" b="3546"/>
            <a:stretch/>
          </p:blipFill>
          <p:spPr bwMode="auto">
            <a:xfrm>
              <a:off x="612843" y="1838528"/>
              <a:ext cx="1614791" cy="2644403"/>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7" name="Picture 3"/>
            <p:cNvPicPr>
              <a:picLocks noChangeAspect="1" noChangeArrowheads="1"/>
            </p:cNvPicPr>
            <p:nvPr/>
          </p:nvPicPr>
          <p:blipFill>
            <a:blip r:embed="rId4"/>
            <a:srcRect/>
            <a:stretch>
              <a:fillRect/>
            </a:stretch>
          </p:blipFill>
          <p:spPr bwMode="auto">
            <a:xfrm>
              <a:off x="2692062" y="1838528"/>
              <a:ext cx="4905240" cy="2711796"/>
            </a:xfrm>
            <a:prstGeom prst="rect">
              <a:avLst/>
            </a:prstGeom>
            <a:noFill/>
            <a:ln w="9525">
              <a:noFill/>
              <a:miter lim="800000"/>
              <a:headEnd/>
              <a:tailEnd/>
            </a:ln>
            <a:effectLst>
              <a:outerShdw blurRad="63500" sx="102000" sy="102000" algn="ctr" rotWithShape="0">
                <a:prstClr val="black">
                  <a:alpha val="40000"/>
                </a:prstClr>
              </a:outerShdw>
            </a:effectLst>
          </p:spPr>
        </p:pic>
      </p:grpSp>
      <p:sp>
        <p:nvSpPr>
          <p:cNvPr id="3" name="Rectangle 2"/>
          <p:cNvSpPr/>
          <p:nvPr/>
        </p:nvSpPr>
        <p:spPr>
          <a:xfrm>
            <a:off x="7101191" y="4163438"/>
            <a:ext cx="807396" cy="19455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91713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9" name="TextBox 8"/>
            <p:cNvSpPr txBox="1"/>
            <p:nvPr/>
          </p:nvSpPr>
          <p:spPr>
            <a:xfrm>
              <a:off x="3149250" y="1416032"/>
              <a:ext cx="4798247"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Question</a:t>
              </a:r>
              <a:r>
                <a:rPr lang="en-US" sz="1100" dirty="0">
                  <a:solidFill>
                    <a:srgbClr val="262626"/>
                  </a:solidFill>
                  <a:latin typeface="Tahoma" pitchFamily="34" charset="0"/>
                  <a:ea typeface="Tahoma" pitchFamily="34" charset="0"/>
                  <a:cs typeface="Tahoma" pitchFamily="34" charset="0"/>
                </a:rPr>
                <a:t>: What is the default log retention in </a:t>
              </a:r>
              <a:r>
                <a:rPr lang="en-US" sz="1100" dirty="0" smtClean="0">
                  <a:solidFill>
                    <a:srgbClr val="262626"/>
                  </a:solidFill>
                  <a:latin typeface="Tahoma" pitchFamily="34" charset="0"/>
                  <a:ea typeface="Tahoma" pitchFamily="34" charset="0"/>
                  <a:cs typeface="Tahoma" pitchFamily="34" charset="0"/>
                </a:rPr>
                <a:t>CloudWatch?</a:t>
              </a:r>
              <a:endParaRPr lang="en-US" sz="1100" dirty="0">
                <a:solidFill>
                  <a:srgbClr val="262626"/>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13897103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6" name="TextBox 5"/>
            <p:cNvSpPr txBox="1"/>
            <p:nvPr/>
          </p:nvSpPr>
          <p:spPr>
            <a:xfrm>
              <a:off x="3149250" y="1416032"/>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 14 </a:t>
              </a:r>
              <a:r>
                <a:rPr lang="en-US" sz="1100" dirty="0">
                  <a:solidFill>
                    <a:srgbClr val="262626"/>
                  </a:solidFill>
                  <a:latin typeface="Tahoma" pitchFamily="34" charset="0"/>
                  <a:ea typeface="Tahoma" pitchFamily="34" charset="0"/>
                  <a:cs typeface="Tahoma" pitchFamily="34" charset="0"/>
                </a:rPr>
                <a:t>days</a:t>
              </a:r>
            </a:p>
          </p:txBody>
        </p:sp>
      </p:grpSp>
    </p:spTree>
    <p:extLst>
      <p:ext uri="{BB962C8B-B14F-4D97-AF65-F5344CB8AC3E}">
        <p14:creationId xmlns:p14="http://schemas.microsoft.com/office/powerpoint/2010/main" val="37087433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9" name="TextBox 8"/>
            <p:cNvSpPr txBox="1"/>
            <p:nvPr/>
          </p:nvSpPr>
          <p:spPr>
            <a:xfrm>
              <a:off x="3149250" y="1416032"/>
              <a:ext cx="4798247"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Question</a:t>
              </a:r>
              <a:r>
                <a:rPr lang="en-US" sz="1100" dirty="0">
                  <a:solidFill>
                    <a:srgbClr val="262626"/>
                  </a:solidFill>
                  <a:latin typeface="Tahoma" pitchFamily="34" charset="0"/>
                  <a:ea typeface="Tahoma" pitchFamily="34" charset="0"/>
                  <a:cs typeface="Tahoma" pitchFamily="34" charset="0"/>
                </a:rPr>
                <a:t>: Where is the billing metric data stored?</a:t>
              </a:r>
            </a:p>
          </p:txBody>
        </p:sp>
      </p:grpSp>
    </p:spTree>
    <p:extLst>
      <p:ext uri="{BB962C8B-B14F-4D97-AF65-F5344CB8AC3E}">
        <p14:creationId xmlns:p14="http://schemas.microsoft.com/office/powerpoint/2010/main" val="3611293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6" name="TextBox 5"/>
            <p:cNvSpPr txBox="1"/>
            <p:nvPr/>
          </p:nvSpPr>
          <p:spPr>
            <a:xfrm>
              <a:off x="3149250" y="1416032"/>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US East (N. Virginia)</a:t>
              </a:r>
            </a:p>
          </p:txBody>
        </p:sp>
      </p:grpSp>
    </p:spTree>
    <p:extLst>
      <p:ext uri="{BB962C8B-B14F-4D97-AF65-F5344CB8AC3E}">
        <p14:creationId xmlns:p14="http://schemas.microsoft.com/office/powerpoint/2010/main" val="2835926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9" name="TextBox 8"/>
            <p:cNvSpPr txBox="1"/>
            <p:nvPr/>
          </p:nvSpPr>
          <p:spPr>
            <a:xfrm>
              <a:off x="3149250" y="1342664"/>
              <a:ext cx="4798247"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Question</a:t>
              </a:r>
              <a:r>
                <a:rPr lang="en-US" sz="1100" dirty="0">
                  <a:solidFill>
                    <a:srgbClr val="262626"/>
                  </a:solidFill>
                  <a:latin typeface="Tahoma" pitchFamily="34" charset="0"/>
                  <a:ea typeface="Tahoma" pitchFamily="34" charset="0"/>
                  <a:cs typeface="Tahoma" pitchFamily="34" charset="0"/>
                </a:rPr>
                <a:t>: What happens when volume’s data is potentially inconsistent?</a:t>
              </a:r>
            </a:p>
          </p:txBody>
        </p:sp>
      </p:grpSp>
    </p:spTree>
    <p:extLst>
      <p:ext uri="{BB962C8B-B14F-4D97-AF65-F5344CB8AC3E}">
        <p14:creationId xmlns:p14="http://schemas.microsoft.com/office/powerpoint/2010/main" val="2438786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6"/>
            <a:ext cx="4338013" cy="1000128"/>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6" name="TextBox 5"/>
            <p:cNvSpPr txBox="1"/>
            <p:nvPr/>
          </p:nvSpPr>
          <p:spPr>
            <a:xfrm>
              <a:off x="3149250" y="1219248"/>
              <a:ext cx="4612533" cy="611403"/>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When Amazon EBS determines that a volume's data is potentially inconsistent, the default is that it disables I/O to the volume from any attached EC2 instances, which helps to prevent data </a:t>
              </a:r>
              <a:r>
                <a:rPr lang="en-US" sz="1100" dirty="0" smtClean="0">
                  <a:solidFill>
                    <a:srgbClr val="262626"/>
                  </a:solidFill>
                  <a:latin typeface="Tahoma" pitchFamily="34" charset="0"/>
                  <a:ea typeface="Tahoma" pitchFamily="34" charset="0"/>
                  <a:cs typeface="Tahoma" pitchFamily="34" charset="0"/>
                </a:rPr>
                <a:t>corruption</a:t>
              </a:r>
              <a:endParaRPr lang="en-US" sz="1100" dirty="0">
                <a:solidFill>
                  <a:srgbClr val="262626"/>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29433062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9" name="TextBox 8"/>
            <p:cNvSpPr txBox="1"/>
            <p:nvPr/>
          </p:nvSpPr>
          <p:spPr>
            <a:xfrm>
              <a:off x="3149250" y="1342664"/>
              <a:ext cx="4798247"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Question</a:t>
              </a:r>
              <a:r>
                <a:rPr lang="en-US" sz="1100" dirty="0">
                  <a:solidFill>
                    <a:srgbClr val="262626"/>
                  </a:solidFill>
                  <a:latin typeface="Tahoma" pitchFamily="34" charset="0"/>
                  <a:ea typeface="Tahoma" pitchFamily="34" charset="0"/>
                  <a:cs typeface="Tahoma" pitchFamily="34" charset="0"/>
                </a:rPr>
                <a:t>: What is the time interval for measure and publish metrics to Cache node?</a:t>
              </a:r>
            </a:p>
          </p:txBody>
        </p:sp>
      </p:grpSp>
    </p:spTree>
    <p:extLst>
      <p:ext uri="{BB962C8B-B14F-4D97-AF65-F5344CB8AC3E}">
        <p14:creationId xmlns:p14="http://schemas.microsoft.com/office/powerpoint/2010/main" val="14520465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dirty="0">
                <a:solidFill>
                  <a:prstClr val="white"/>
                </a:solidFill>
              </a:endParaRPr>
            </a:p>
          </p:txBody>
        </p:sp>
        <p:sp>
          <p:nvSpPr>
            <p:cNvPr id="6" name="TextBox 5"/>
            <p:cNvSpPr txBox="1"/>
            <p:nvPr/>
          </p:nvSpPr>
          <p:spPr>
            <a:xfrm>
              <a:off x="3149250" y="1416032"/>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60 seconds</a:t>
              </a:r>
            </a:p>
          </p:txBody>
        </p:sp>
      </p:grpSp>
    </p:spTree>
    <p:extLst>
      <p:ext uri="{BB962C8B-B14F-4D97-AF65-F5344CB8AC3E}">
        <p14:creationId xmlns:p14="http://schemas.microsoft.com/office/powerpoint/2010/main" val="22132588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98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4" name="Content Placeholder 2"/>
          <p:cNvSpPr>
            <a:spLocks noGrp="1"/>
          </p:cNvSpPr>
          <p:nvPr>
            <p:ph idx="1"/>
          </p:nvPr>
        </p:nvSpPr>
        <p:spPr/>
        <p:txBody>
          <a:bodyPr/>
          <a:lstStyle/>
          <a:p>
            <a:r>
              <a:rPr lang="en-US" dirty="0"/>
              <a:t>Read how to create/configure a cloud watch alarm to monitor EC2</a:t>
            </a:r>
          </a:p>
          <a:p>
            <a:r>
              <a:rPr lang="en-US" dirty="0"/>
              <a:t>Read how to create/configure a cloud watch alarm to monitor RDS</a:t>
            </a:r>
          </a:p>
          <a:p>
            <a:endParaRPr lang="en-US" dirty="0"/>
          </a:p>
        </p:txBody>
      </p:sp>
    </p:spTree>
    <p:extLst>
      <p:ext uri="{BB962C8B-B14F-4D97-AF65-F5344CB8AC3E}">
        <p14:creationId xmlns:p14="http://schemas.microsoft.com/office/powerpoint/2010/main" val="53616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rotWithShape="1">
          <a:blip r:embed="rId2"/>
          <a:srcRect l="697" t="1076" r="-1"/>
          <a:stretch/>
        </p:blipFill>
        <p:spPr bwMode="auto">
          <a:xfrm>
            <a:off x="1128409" y="1867710"/>
            <a:ext cx="6935821" cy="2682613"/>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4" name="Title 3"/>
          <p:cNvSpPr>
            <a:spLocks noGrp="1"/>
          </p:cNvSpPr>
          <p:nvPr>
            <p:ph type="title"/>
          </p:nvPr>
        </p:nvSpPr>
        <p:spPr/>
        <p:txBody>
          <a:bodyPr/>
          <a:lstStyle/>
          <a:p>
            <a:r>
              <a:rPr lang="en-US" dirty="0"/>
              <a:t>AWS Management Console (Contd.)</a:t>
            </a:r>
          </a:p>
        </p:txBody>
      </p:sp>
      <p:sp>
        <p:nvSpPr>
          <p:cNvPr id="6" name="Content Placeholder 2"/>
          <p:cNvSpPr>
            <a:spLocks noGrp="1"/>
          </p:cNvSpPr>
          <p:nvPr>
            <p:ph idx="1"/>
          </p:nvPr>
        </p:nvSpPr>
        <p:spPr>
          <a:xfrm>
            <a:off x="457200" y="868136"/>
            <a:ext cx="8258784" cy="3927702"/>
          </a:xfrm>
        </p:spPr>
        <p:txBody>
          <a:bodyPr/>
          <a:lstStyle/>
          <a:p>
            <a:pPr marL="0" indent="0" algn="l">
              <a:buNone/>
            </a:pPr>
            <a:r>
              <a:rPr lang="en-US" dirty="0">
                <a:solidFill>
                  <a:srgbClr val="0070C0"/>
                </a:solidFill>
              </a:rPr>
              <a:t>Create an Amazon Simple Notification Service topic </a:t>
            </a:r>
          </a:p>
          <a:p>
            <a:pPr marL="0" lvl="0" indent="0">
              <a:buNone/>
            </a:pPr>
            <a:r>
              <a:rPr lang="en-US" dirty="0" smtClean="0">
                <a:solidFill>
                  <a:srgbClr val="262626"/>
                </a:solidFill>
                <a:latin typeface="Arial" charset="0"/>
                <a:cs typeface="Arial" charset="0"/>
              </a:rPr>
              <a:t>Open </a:t>
            </a:r>
            <a:r>
              <a:rPr lang="en-US" dirty="0">
                <a:solidFill>
                  <a:srgbClr val="262626"/>
                </a:solidFill>
                <a:latin typeface="Arial" charset="0"/>
                <a:cs typeface="Arial" charset="0"/>
              </a:rPr>
              <a:t>the Amazon SNS console at </a:t>
            </a:r>
            <a:r>
              <a:rPr lang="en-US" u="sng" dirty="0">
                <a:solidFill>
                  <a:srgbClr val="262626"/>
                </a:solidFill>
                <a:latin typeface="Arial" charset="0"/>
                <a:cs typeface="Arial" charset="0"/>
                <a:hlinkClick r:id="rId3"/>
              </a:rPr>
              <a:t>https://console.aws.amazon.com/sns/</a:t>
            </a:r>
            <a:endParaRPr lang="en-US" u="sng" dirty="0">
              <a:solidFill>
                <a:srgbClr val="262626"/>
              </a:solidFill>
              <a:latin typeface="Arial" charset="0"/>
              <a:cs typeface="Arial" charset="0"/>
            </a:endParaRPr>
          </a:p>
          <a:p>
            <a:pPr marL="0" indent="0">
              <a:buNone/>
            </a:pPr>
            <a:endParaRPr lang="en-US" dirty="0"/>
          </a:p>
        </p:txBody>
      </p:sp>
    </p:spTree>
    <p:extLst>
      <p:ext uri="{BB962C8B-B14F-4D97-AF65-F5344CB8AC3E}">
        <p14:creationId xmlns:p14="http://schemas.microsoft.com/office/powerpoint/2010/main" val="4265983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 for Next Module</a:t>
            </a:r>
            <a:endParaRPr lang="en-US" dirty="0"/>
          </a:p>
        </p:txBody>
      </p:sp>
      <p:sp>
        <p:nvSpPr>
          <p:cNvPr id="3" name="Content Placeholder 2"/>
          <p:cNvSpPr>
            <a:spLocks noGrp="1"/>
          </p:cNvSpPr>
          <p:nvPr>
            <p:ph idx="1"/>
          </p:nvPr>
        </p:nvSpPr>
        <p:spPr/>
        <p:txBody>
          <a:bodyPr/>
          <a:lstStyle/>
          <a:p>
            <a:r>
              <a:rPr lang="en-US" dirty="0" smtClean="0"/>
              <a:t>Explore </a:t>
            </a:r>
            <a:r>
              <a:rPr lang="en-US" dirty="0"/>
              <a:t>topics on scalability</a:t>
            </a:r>
          </a:p>
          <a:p>
            <a:r>
              <a:rPr lang="en-US" dirty="0"/>
              <a:t>Explore topics on elasticity</a:t>
            </a:r>
          </a:p>
          <a:p>
            <a:r>
              <a:rPr lang="en-US" dirty="0"/>
              <a:t>Explore topics on AWS Auto scaling </a:t>
            </a:r>
          </a:p>
          <a:p>
            <a:pPr marL="128588" lvl="1">
              <a:buFont typeface="Symbol" panose="05050102010706020507" pitchFamily="18" charset="2"/>
              <a:buChar char="®"/>
            </a:pPr>
            <a:endParaRPr lang="en-US" dirty="0"/>
          </a:p>
          <a:p>
            <a:pPr marL="457188" lvl="1" indent="0">
              <a:buNone/>
            </a:pPr>
            <a:endParaRPr lang="en-US" dirty="0"/>
          </a:p>
          <a:p>
            <a:endParaRPr lang="en-US" dirty="0"/>
          </a:p>
          <a:p>
            <a:endParaRPr lang="en-US" dirty="0"/>
          </a:p>
        </p:txBody>
      </p:sp>
    </p:spTree>
    <p:extLst>
      <p:ext uri="{BB962C8B-B14F-4D97-AF65-F5344CB8AC3E}">
        <p14:creationId xmlns:p14="http://schemas.microsoft.com/office/powerpoint/2010/main" val="31337384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Next Module</a:t>
            </a:r>
            <a:endParaRPr lang="en-US" dirty="0"/>
          </a:p>
        </p:txBody>
      </p:sp>
      <p:sp>
        <p:nvSpPr>
          <p:cNvPr id="4" name="Content Placeholder 2"/>
          <p:cNvSpPr>
            <a:spLocks noGrp="1"/>
          </p:cNvSpPr>
          <p:nvPr>
            <p:ph idx="1"/>
          </p:nvPr>
        </p:nvSpPr>
        <p:spPr/>
        <p:txBody>
          <a:bodyPr>
            <a:normAutofit/>
          </a:bodyPr>
          <a:lstStyle/>
          <a:p>
            <a:pPr marL="0" indent="0">
              <a:buNone/>
            </a:pPr>
            <a:r>
              <a:rPr lang="en-US" dirty="0" smtClean="0"/>
              <a:t>In the next module, you will be able to understand:</a:t>
            </a:r>
            <a:endParaRPr lang="en-US" dirty="0"/>
          </a:p>
          <a:p>
            <a:r>
              <a:rPr lang="en-US" dirty="0" smtClean="0"/>
              <a:t>How to implement </a:t>
            </a:r>
            <a:r>
              <a:rPr lang="en-US" dirty="0"/>
              <a:t>scalability and elasticity based on scenario</a:t>
            </a:r>
          </a:p>
          <a:p>
            <a:r>
              <a:rPr lang="en-US" dirty="0"/>
              <a:t>Auto scaling </a:t>
            </a:r>
          </a:p>
          <a:p>
            <a:r>
              <a:rPr lang="en-US" dirty="0"/>
              <a:t>Ensure level of fault tolerance based on business </a:t>
            </a:r>
            <a:r>
              <a:rPr lang="en-US" dirty="0" smtClean="0"/>
              <a:t>needs</a:t>
            </a:r>
            <a:endParaRPr lang="en-US" dirty="0"/>
          </a:p>
          <a:p>
            <a:pPr marL="457188" lvl="1" indent="0">
              <a:buNone/>
            </a:pPr>
            <a:endParaRPr lang="en-US" dirty="0"/>
          </a:p>
          <a:p>
            <a:endParaRPr lang="en-US" dirty="0"/>
          </a:p>
          <a:p>
            <a:endParaRPr lang="en-US" dirty="0"/>
          </a:p>
        </p:txBody>
      </p:sp>
    </p:spTree>
    <p:extLst>
      <p:ext uri="{BB962C8B-B14F-4D97-AF65-F5344CB8AC3E}">
        <p14:creationId xmlns:p14="http://schemas.microsoft.com/office/powerpoint/2010/main" val="31731164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262626"/>
                </a:solidFill>
              </a:rPr>
              <a:t>Survey</a:t>
            </a:r>
            <a:endParaRPr lang="en-US" dirty="0"/>
          </a:p>
        </p:txBody>
      </p:sp>
    </p:spTree>
    <p:extLst>
      <p:ext uri="{BB962C8B-B14F-4D97-AF65-F5344CB8AC3E}">
        <p14:creationId xmlns:p14="http://schemas.microsoft.com/office/powerpoint/2010/main" val="19445570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a:srcRect l="1103" t="2235" r="1135" b="2911"/>
          <a:stretch/>
        </p:blipFill>
        <p:spPr bwMode="auto">
          <a:xfrm>
            <a:off x="3158991" y="1838529"/>
            <a:ext cx="5058368" cy="2711796"/>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4" name="Title 3"/>
          <p:cNvSpPr>
            <a:spLocks noGrp="1"/>
          </p:cNvSpPr>
          <p:nvPr>
            <p:ph type="title"/>
          </p:nvPr>
        </p:nvSpPr>
        <p:spPr/>
        <p:txBody>
          <a:bodyPr/>
          <a:lstStyle/>
          <a:p>
            <a:r>
              <a:rPr lang="en-US" dirty="0"/>
              <a:t>AWS Management Console (Contd.)</a:t>
            </a:r>
          </a:p>
        </p:txBody>
      </p:sp>
      <p:sp>
        <p:nvSpPr>
          <p:cNvPr id="6" name="Content Placeholder 2"/>
          <p:cNvSpPr>
            <a:spLocks noGrp="1"/>
          </p:cNvSpPr>
          <p:nvPr>
            <p:ph idx="1"/>
          </p:nvPr>
        </p:nvSpPr>
        <p:spPr>
          <a:xfrm>
            <a:off x="457200" y="868136"/>
            <a:ext cx="8258784" cy="3927702"/>
          </a:xfrm>
        </p:spPr>
        <p:txBody>
          <a:bodyPr/>
          <a:lstStyle/>
          <a:p>
            <a:pPr marL="0" indent="0" algn="l">
              <a:buNone/>
            </a:pPr>
            <a:r>
              <a:rPr lang="en-US" dirty="0">
                <a:solidFill>
                  <a:srgbClr val="0070C0"/>
                </a:solidFill>
              </a:rPr>
              <a:t>Subscribe to an Amazon Simple Notification Service topic</a:t>
            </a:r>
          </a:p>
          <a:p>
            <a:pPr marL="0" lvl="0" indent="0">
              <a:buNone/>
            </a:pPr>
            <a:r>
              <a:rPr lang="en-US" dirty="0" smtClean="0">
                <a:solidFill>
                  <a:srgbClr val="262626"/>
                </a:solidFill>
                <a:latin typeface="Arial" charset="0"/>
                <a:cs typeface="Arial" charset="0"/>
              </a:rPr>
              <a:t>Open </a:t>
            </a:r>
            <a:r>
              <a:rPr lang="en-US" dirty="0">
                <a:solidFill>
                  <a:srgbClr val="262626"/>
                </a:solidFill>
                <a:latin typeface="Arial" charset="0"/>
                <a:cs typeface="Arial" charset="0"/>
              </a:rPr>
              <a:t>the Amazon SNS console at </a:t>
            </a:r>
            <a:r>
              <a:rPr lang="en-US" u="sng" dirty="0">
                <a:solidFill>
                  <a:srgbClr val="262626"/>
                </a:solidFill>
                <a:latin typeface="Arial" charset="0"/>
                <a:cs typeface="Arial" charset="0"/>
                <a:hlinkClick r:id="rId3"/>
              </a:rPr>
              <a:t>https://console.aws.amazon.com/sns/</a:t>
            </a:r>
            <a:endParaRPr lang="en-US" u="sng" dirty="0">
              <a:solidFill>
                <a:srgbClr val="262626"/>
              </a:solidFill>
              <a:latin typeface="Arial" charset="0"/>
              <a:cs typeface="Arial" charset="0"/>
            </a:endParaRPr>
          </a:p>
          <a:p>
            <a:pPr marL="0" indent="0">
              <a:buNone/>
            </a:pPr>
            <a:endParaRPr lang="en-US" dirty="0"/>
          </a:p>
        </p:txBody>
      </p:sp>
      <p:pic>
        <p:nvPicPr>
          <p:cNvPr id="5" name="Picture 2"/>
          <p:cNvPicPr>
            <a:picLocks noChangeAspect="1" noChangeArrowheads="1"/>
          </p:cNvPicPr>
          <p:nvPr/>
        </p:nvPicPr>
        <p:blipFill rotWithShape="1">
          <a:blip r:embed="rId4"/>
          <a:srcRect l="4678" t="56" r="4384" b="3546"/>
          <a:stretch/>
        </p:blipFill>
        <p:spPr bwMode="auto">
          <a:xfrm>
            <a:off x="1079771" y="1838528"/>
            <a:ext cx="1614791" cy="2644403"/>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3" name="Rectangle 2"/>
          <p:cNvSpPr/>
          <p:nvPr/>
        </p:nvSpPr>
        <p:spPr>
          <a:xfrm>
            <a:off x="7422203" y="4163438"/>
            <a:ext cx="700393" cy="24319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6146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290E7DC2-4341-4CAA-8CAA-B79492E93C4E}" vid="{A4D5F651-D55D-413C-9141-879EB4EEC365}"/>
    </a:ext>
  </a:extLst>
</a:theme>
</file>

<file path=ppt/theme/theme2.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290E7DC2-4341-4CAA-8CAA-B79492E93C4E}" vid="{A4D5F651-D55D-413C-9141-879EB4EEC3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Edureka Template</Template>
  <TotalTime>1836</TotalTime>
  <Words>2575</Words>
  <Application>Microsoft Office PowerPoint</Application>
  <PresentationFormat>On-screen Show (16:9)</PresentationFormat>
  <Paragraphs>933</Paragraphs>
  <Slides>83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83</vt:i4>
      </vt:variant>
    </vt:vector>
  </HeadingPairs>
  <TitlesOfParts>
    <vt:vector size="91" baseType="lpstr">
      <vt:lpstr>Arial</vt:lpstr>
      <vt:lpstr>Calibri</vt:lpstr>
      <vt:lpstr>Castellar</vt:lpstr>
      <vt:lpstr>Symbol</vt:lpstr>
      <vt:lpstr>Tahoma</vt:lpstr>
      <vt:lpstr>Tamoha</vt:lpstr>
      <vt:lpstr>Brain4ce_course_template</vt:lpstr>
      <vt:lpstr>1_Brain4ce_course_template</vt:lpstr>
      <vt:lpstr>Module - 5  Monitoring and Metrics</vt:lpstr>
      <vt:lpstr>Course Topics</vt:lpstr>
      <vt:lpstr>Objectives</vt:lpstr>
      <vt:lpstr>Creating CloudWatch Alarm</vt:lpstr>
      <vt:lpstr>Creating CloudWatch Alarm (Contd.)</vt:lpstr>
      <vt:lpstr>Set Up Amazon Simple Notification Service</vt:lpstr>
      <vt:lpstr>AWS Management Console</vt:lpstr>
      <vt:lpstr>AWS Management Console (Contd.)</vt:lpstr>
      <vt:lpstr>AWS Management Console (Contd.)</vt:lpstr>
      <vt:lpstr>AWS Management Console (Contd.)</vt:lpstr>
      <vt:lpstr>Command Line Tools</vt:lpstr>
      <vt:lpstr>Command Line Tools (Contd.)</vt:lpstr>
      <vt:lpstr>Command Line Tools (Contd.)</vt:lpstr>
      <vt:lpstr>Create a Alarm</vt:lpstr>
      <vt:lpstr>Create a Alarm (Contd.)</vt:lpstr>
      <vt:lpstr>Create Alarms to Stop or Terminate an Instance</vt:lpstr>
      <vt:lpstr>Create Alarms to Stop or Terminate an Instance</vt:lpstr>
      <vt:lpstr>Monitor the Estimated Charges Using CloudWatch</vt:lpstr>
      <vt:lpstr>Enabling the Monitoring of Estimated Charges</vt:lpstr>
      <vt:lpstr>Creating a Billing Alarm</vt:lpstr>
      <vt:lpstr>Creating a Billing Alarm (Contd.)</vt:lpstr>
      <vt:lpstr>Monitoring Log Files</vt:lpstr>
      <vt:lpstr>Getting Started with CloudWatch Logs</vt:lpstr>
      <vt:lpstr>Getting Started with CloudWatch Logs (Contd.)</vt:lpstr>
      <vt:lpstr>Install and Configure the CloudWatch Logs</vt:lpstr>
      <vt:lpstr>Configure IAM role or user for CloudWatch Logs</vt:lpstr>
      <vt:lpstr>Install and Configure the CloudWatch Logs</vt:lpstr>
      <vt:lpstr>Install and Configure the CloudWatch Logs </vt:lpstr>
      <vt:lpstr>Install and Configure the CloudWatch Logs</vt:lpstr>
      <vt:lpstr>Install and Configure the CloudWatch Logs</vt:lpstr>
      <vt:lpstr>Install and Configure the CloudWatch Logs</vt:lpstr>
      <vt:lpstr>Install and Configure the CloudWatch Logs</vt:lpstr>
      <vt:lpstr>Install and Configure the CloudWatch Logs</vt:lpstr>
      <vt:lpstr>Install and Configure the CloudWatch Logs</vt:lpstr>
      <vt:lpstr>Install and Configure the CloudWatch Logs</vt:lpstr>
      <vt:lpstr>Install and Configure the CloudWatch Logs</vt:lpstr>
      <vt:lpstr>Install and Configure the CloudWatch Logs</vt:lpstr>
      <vt:lpstr>Install and Configure the CloudWatch Logs</vt:lpstr>
      <vt:lpstr>Install and Configure the CloudWatch Logs</vt:lpstr>
      <vt:lpstr>Install and Configure the CloudWatch Logs</vt:lpstr>
      <vt:lpstr>Viewing Log Data</vt:lpstr>
      <vt:lpstr>Changing Log Retention</vt:lpstr>
      <vt:lpstr>Example: Counting Log Events</vt:lpstr>
      <vt:lpstr>Example: Counting Log Events (Contd.)</vt:lpstr>
      <vt:lpstr>Listing Metric Filters</vt:lpstr>
      <vt:lpstr>Listing Metric Filters (Contd.)</vt:lpstr>
      <vt:lpstr>Best Practices for Monitoring</vt:lpstr>
      <vt:lpstr>Monitoring Scripts for Amazon EC2 Instances</vt:lpstr>
      <vt:lpstr>Monitoring Scripts for Amazon EC2 Instances</vt:lpstr>
      <vt:lpstr>Monitoring Scripts for Amazon EC2 Instances</vt:lpstr>
      <vt:lpstr>Examples</vt:lpstr>
      <vt:lpstr>Monitoring the Status of Volumes</vt:lpstr>
      <vt:lpstr>Monitoring the Status of Volumes (Contd.)</vt:lpstr>
      <vt:lpstr>Monitoring the Status of Volumes (Contd.)</vt:lpstr>
      <vt:lpstr>Monitoring the Status of Volumes (Contd.)</vt:lpstr>
      <vt:lpstr>Working with an Impaired Volume</vt:lpstr>
      <vt:lpstr>Monitoring Amazon RDS</vt:lpstr>
      <vt:lpstr>Monitoring Amazon RDS (Contd.)</vt:lpstr>
      <vt:lpstr>Monitoring Amazon RDS (Contd.)</vt:lpstr>
      <vt:lpstr>CloudWatch Metrics with ElastiCache</vt:lpstr>
      <vt:lpstr>AWS Billing and Cost Management</vt:lpstr>
      <vt:lpstr>Consolidated Billing</vt:lpstr>
      <vt:lpstr>AWS Billing Dimensions and Metrics</vt:lpstr>
      <vt:lpstr>Cost Optimization</vt:lpstr>
      <vt:lpstr>Cost Optimization (Contd.)</vt:lpstr>
      <vt:lpstr>Cost Optimization (Contd.)</vt:lpstr>
      <vt:lpstr>PowerPoint Presentation</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PowerPoint Presentation</vt:lpstr>
      <vt:lpstr>Assignment</vt:lpstr>
      <vt:lpstr>Pre-work for Next Module</vt:lpstr>
      <vt:lpstr>Agenda for Next Module</vt:lpstr>
      <vt:lpstr>Survey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Module-X  Name of the Module</dc:title>
  <dc:creator>Prasanna manikonda</dc:creator>
  <cp:lastModifiedBy>varsha</cp:lastModifiedBy>
  <cp:revision>184</cp:revision>
  <dcterms:created xsi:type="dcterms:W3CDTF">2015-07-13T07:55:11Z</dcterms:created>
  <dcterms:modified xsi:type="dcterms:W3CDTF">2015-10-20T12:45:37Z</dcterms:modified>
</cp:coreProperties>
</file>