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71"/>
  </p:notesMasterIdLst>
  <p:handoutMasterIdLst>
    <p:handoutMasterId r:id="rId72"/>
  </p:handoutMasterIdLst>
  <p:sldIdLst>
    <p:sldId id="319" r:id="rId3"/>
    <p:sldId id="320" r:id="rId4"/>
    <p:sldId id="321" r:id="rId5"/>
    <p:sldId id="341" r:id="rId6"/>
    <p:sldId id="425" r:id="rId7"/>
    <p:sldId id="426" r:id="rId8"/>
    <p:sldId id="427" r:id="rId9"/>
    <p:sldId id="428" r:id="rId10"/>
    <p:sldId id="429" r:id="rId11"/>
    <p:sldId id="431"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460" r:id="rId41"/>
    <p:sldId id="462" r:id="rId42"/>
    <p:sldId id="463" r:id="rId43"/>
    <p:sldId id="464" r:id="rId44"/>
    <p:sldId id="465" r:id="rId45"/>
    <p:sldId id="466" r:id="rId46"/>
    <p:sldId id="423" r:id="rId47"/>
    <p:sldId id="424" r:id="rId48"/>
    <p:sldId id="467" r:id="rId49"/>
    <p:sldId id="468" r:id="rId50"/>
    <p:sldId id="469" r:id="rId51"/>
    <p:sldId id="470" r:id="rId52"/>
    <p:sldId id="471" r:id="rId53"/>
    <p:sldId id="472" r:id="rId54"/>
    <p:sldId id="473" r:id="rId55"/>
    <p:sldId id="474" r:id="rId56"/>
    <p:sldId id="475" r:id="rId57"/>
    <p:sldId id="476" r:id="rId58"/>
    <p:sldId id="477" r:id="rId59"/>
    <p:sldId id="478" r:id="rId60"/>
    <p:sldId id="479" r:id="rId61"/>
    <p:sldId id="480" r:id="rId62"/>
    <p:sldId id="481" r:id="rId63"/>
    <p:sldId id="482" r:id="rId64"/>
    <p:sldId id="266" r:id="rId65"/>
    <p:sldId id="262" r:id="rId66"/>
    <p:sldId id="264" r:id="rId67"/>
    <p:sldId id="265" r:id="rId68"/>
    <p:sldId id="267" r:id="rId69"/>
    <p:sldId id="268" r:id="rId7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68A02E"/>
    <a:srgbClr val="EBFFEB"/>
    <a:srgbClr val="CCFFCC"/>
    <a:srgbClr val="FF8181"/>
    <a:srgbClr val="FF5B5B"/>
    <a:srgbClr val="7D60A0"/>
    <a:srgbClr val="F0EAF9"/>
    <a:srgbClr val="7D5FB3"/>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showGuides="1">
      <p:cViewPr varScale="1">
        <p:scale>
          <a:sx n="98" d="100"/>
          <a:sy n="98" d="100"/>
        </p:scale>
        <p:origin x="600" y="84"/>
      </p:cViewPr>
      <p:guideLst>
        <p:guide orient="horz" pos="1620"/>
        <p:guide pos="2904"/>
      </p:guideLst>
    </p:cSldViewPr>
  </p:slideViewPr>
  <p:notesTextViewPr>
    <p:cViewPr>
      <p:scale>
        <a:sx n="1" d="1"/>
        <a:sy n="1" d="1"/>
      </p:scale>
      <p:origin x="0" y="0"/>
    </p:cViewPr>
  </p:notesTextViewPr>
  <p:sorterViewPr>
    <p:cViewPr>
      <p:scale>
        <a:sx n="100" d="100"/>
        <a:sy n="100" d="100"/>
      </p:scale>
      <p:origin x="0" y="-5808"/>
    </p:cViewPr>
  </p:sorterViewPr>
  <p:notesViewPr>
    <p:cSldViewPr snapToGrid="0" showGuide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08DD0-0D97-4200-AFF3-994C8032DE5E}"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14B2E564-215F-4DBD-B390-C55935367E27}">
      <dgm:prSet phldrT="[Tex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Types of RIs</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91AA7114-7456-457F-9971-EB08F1F4A143}" type="parTrans" cxnId="{09714B5E-09E0-4F56-B8E2-22F8A156E30F}">
      <dgm:prSet/>
      <dgm:spPr/>
      <dgm:t>
        <a:bodyPr/>
        <a:lstStyle/>
        <a:p>
          <a:endParaRPr lang="en-US"/>
        </a:p>
      </dgm:t>
    </dgm:pt>
    <dgm:pt modelId="{6ABA4297-52CC-4762-A5EC-F67917E5290F}" type="sibTrans" cxnId="{09714B5E-09E0-4F56-B8E2-22F8A156E30F}">
      <dgm:prSet/>
      <dgm:spPr/>
      <dgm:t>
        <a:bodyPr/>
        <a:lstStyle/>
        <a:p>
          <a:endParaRPr lang="en-US"/>
        </a:p>
      </dgm:t>
    </dgm:pt>
    <dgm:pt modelId="{F87404A0-694A-4F89-A3B8-DC89E3E4F284}">
      <dgm:prSet custT="1">
        <dgm:style>
          <a:lnRef idx="1">
            <a:schemeClr val="accent6"/>
          </a:lnRef>
          <a:fillRef idx="2">
            <a:schemeClr val="accent6"/>
          </a:fillRef>
          <a:effectRef idx="1">
            <a:schemeClr val="accent6"/>
          </a:effectRef>
          <a:fontRef idx="minor">
            <a:schemeClr val="dk1"/>
          </a:fontRef>
        </dgm:style>
      </dgm:prSet>
      <dgm:spPr>
        <a:effectLst/>
      </dgm:spPr>
      <dgm:t>
        <a:bodyPr/>
        <a:lstStyle/>
        <a:p>
          <a:r>
            <a:rPr lang="en-US" sz="1200" smtClean="0">
              <a:latin typeface="Tahoma" panose="020B0604030504040204" pitchFamily="34" charset="0"/>
              <a:ea typeface="Tahoma" panose="020B0604030504040204" pitchFamily="34" charset="0"/>
              <a:cs typeface="Tahoma" panose="020B0604030504040204" pitchFamily="34" charset="0"/>
            </a:rPr>
            <a:t>Light</a:t>
          </a:r>
          <a:endParaRPr lang="en-US" sz="1200" dirty="0" smtClean="0">
            <a:latin typeface="Tahoma" panose="020B0604030504040204" pitchFamily="34" charset="0"/>
            <a:ea typeface="Tahoma" panose="020B0604030504040204" pitchFamily="34" charset="0"/>
            <a:cs typeface="Tahoma" panose="020B0604030504040204" pitchFamily="34" charset="0"/>
          </a:endParaRPr>
        </a:p>
      </dgm:t>
    </dgm:pt>
    <dgm:pt modelId="{3BDC9235-71F1-44AC-87D8-BB81BFC72134}" type="parTrans" cxnId="{C4A825EB-C5A4-43C0-89E3-FC402ED02E9A}">
      <dgm:prSet/>
      <dgm:spPr>
        <a:ln w="12700">
          <a:solidFill>
            <a:srgbClr val="0070C0"/>
          </a:solidFill>
        </a:ln>
      </dgm:spPr>
      <dgm:t>
        <a:bodyPr/>
        <a:lstStyle/>
        <a:p>
          <a:endParaRPr lang="en-US"/>
        </a:p>
      </dgm:t>
    </dgm:pt>
    <dgm:pt modelId="{92ED09B0-4E7F-4A65-B552-5491076B2116}" type="sibTrans" cxnId="{C4A825EB-C5A4-43C0-89E3-FC402ED02E9A}">
      <dgm:prSet/>
      <dgm:spPr/>
      <dgm:t>
        <a:bodyPr/>
        <a:lstStyle/>
        <a:p>
          <a:endParaRPr lang="en-US"/>
        </a:p>
      </dgm:t>
    </dgm:pt>
    <dgm:pt modelId="{5FA7CF50-849F-4C8D-BD2B-1832FD600DC3}">
      <dgm:prSet custT="1">
        <dgm:style>
          <a:lnRef idx="1">
            <a:schemeClr val="accent6"/>
          </a:lnRef>
          <a:fillRef idx="2">
            <a:schemeClr val="accent6"/>
          </a:fillRef>
          <a:effectRef idx="1">
            <a:schemeClr val="accent6"/>
          </a:effectRef>
          <a:fontRef idx="minor">
            <a:schemeClr val="dk1"/>
          </a:fontRef>
        </dgm:style>
      </dgm:prSet>
      <dgm:spPr>
        <a:effectLst/>
      </dgm:spPr>
      <dgm:t>
        <a:bodyPr/>
        <a:lstStyle/>
        <a:p>
          <a:r>
            <a:rPr lang="en-US" sz="1200" smtClean="0">
              <a:latin typeface="Tahoma" panose="020B0604030504040204" pitchFamily="34" charset="0"/>
              <a:ea typeface="Tahoma" panose="020B0604030504040204" pitchFamily="34" charset="0"/>
              <a:cs typeface="Tahoma" panose="020B0604030504040204" pitchFamily="34" charset="0"/>
            </a:rPr>
            <a:t>Medium</a:t>
          </a:r>
          <a:endParaRPr lang="en-US" sz="1200" dirty="0" smtClean="0">
            <a:latin typeface="Tahoma" panose="020B0604030504040204" pitchFamily="34" charset="0"/>
            <a:ea typeface="Tahoma" panose="020B0604030504040204" pitchFamily="34" charset="0"/>
            <a:cs typeface="Tahoma" panose="020B0604030504040204" pitchFamily="34" charset="0"/>
          </a:endParaRPr>
        </a:p>
      </dgm:t>
    </dgm:pt>
    <dgm:pt modelId="{A114F18F-B9EF-4DC3-8A3A-42248B6F1C0F}" type="parTrans" cxnId="{60DD5C90-90B1-4410-A7DA-F1D4F3002604}">
      <dgm:prSet/>
      <dgm:spPr>
        <a:ln w="12700">
          <a:solidFill>
            <a:srgbClr val="0070C0"/>
          </a:solidFill>
        </a:ln>
      </dgm:spPr>
      <dgm:t>
        <a:bodyPr/>
        <a:lstStyle/>
        <a:p>
          <a:endParaRPr lang="en-US"/>
        </a:p>
      </dgm:t>
    </dgm:pt>
    <dgm:pt modelId="{6A7C3606-F721-4402-8466-17D7EFF52EAA}" type="sibTrans" cxnId="{60DD5C90-90B1-4410-A7DA-F1D4F3002604}">
      <dgm:prSet/>
      <dgm:spPr/>
      <dgm:t>
        <a:bodyPr/>
        <a:lstStyle/>
        <a:p>
          <a:endParaRPr lang="en-US"/>
        </a:p>
      </dgm:t>
    </dgm:pt>
    <dgm:pt modelId="{1305311A-1F0E-4382-9629-740A067F24FD}">
      <dgm:prSet custT="1">
        <dgm:style>
          <a:lnRef idx="1">
            <a:schemeClr val="accent6"/>
          </a:lnRef>
          <a:fillRef idx="2">
            <a:schemeClr val="accent6"/>
          </a:fillRef>
          <a:effectRef idx="1">
            <a:schemeClr val="accent6"/>
          </a:effectRef>
          <a:fontRef idx="minor">
            <a:schemeClr val="dk1"/>
          </a:fontRef>
        </dgm:style>
      </dgm:prSet>
      <dgm:spPr>
        <a:effectLst/>
      </dgm:spPr>
      <dgm:t>
        <a:bodyPr/>
        <a:lstStyle/>
        <a:p>
          <a:r>
            <a:rPr lang="en-US" sz="1200" smtClean="0">
              <a:latin typeface="Tahoma" panose="020B0604030504040204" pitchFamily="34" charset="0"/>
              <a:ea typeface="Tahoma" panose="020B0604030504040204" pitchFamily="34" charset="0"/>
              <a:cs typeface="Tahoma" panose="020B0604030504040204" pitchFamily="34" charset="0"/>
            </a:rPr>
            <a:t>Heavy</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4CCF21E8-7936-444B-8265-D36F5DFA807A}" type="parTrans" cxnId="{9086BC5E-F4A8-4A14-85B7-BE39D3F6D3BC}">
      <dgm:prSet/>
      <dgm:spPr>
        <a:ln w="12700">
          <a:solidFill>
            <a:srgbClr val="0070C0"/>
          </a:solidFill>
        </a:ln>
      </dgm:spPr>
      <dgm:t>
        <a:bodyPr/>
        <a:lstStyle/>
        <a:p>
          <a:endParaRPr lang="en-US"/>
        </a:p>
      </dgm:t>
    </dgm:pt>
    <dgm:pt modelId="{F4DC3D15-5670-485C-8690-3ED9A465B273}" type="sibTrans" cxnId="{9086BC5E-F4A8-4A14-85B7-BE39D3F6D3BC}">
      <dgm:prSet/>
      <dgm:spPr/>
      <dgm:t>
        <a:bodyPr/>
        <a:lstStyle/>
        <a:p>
          <a:endParaRPr lang="en-US"/>
        </a:p>
      </dgm:t>
    </dgm:pt>
    <dgm:pt modelId="{FDC015A8-9AA1-4FA5-9B51-2D9A33BAFE53}" type="pres">
      <dgm:prSet presAssocID="{A4B08DD0-0D97-4200-AFF3-994C8032DE5E}" presName="cycle" presStyleCnt="0">
        <dgm:presLayoutVars>
          <dgm:chMax val="1"/>
          <dgm:dir/>
          <dgm:animLvl val="ctr"/>
          <dgm:resizeHandles val="exact"/>
        </dgm:presLayoutVars>
      </dgm:prSet>
      <dgm:spPr/>
      <dgm:t>
        <a:bodyPr/>
        <a:lstStyle/>
        <a:p>
          <a:endParaRPr lang="en-US"/>
        </a:p>
      </dgm:t>
    </dgm:pt>
    <dgm:pt modelId="{8C122B91-232A-4068-BE73-DBB5B6244125}" type="pres">
      <dgm:prSet presAssocID="{14B2E564-215F-4DBD-B390-C55935367E27}" presName="centerShape" presStyleLbl="node0" presStyleIdx="0" presStyleCnt="1"/>
      <dgm:spPr/>
      <dgm:t>
        <a:bodyPr/>
        <a:lstStyle/>
        <a:p>
          <a:endParaRPr lang="en-US"/>
        </a:p>
      </dgm:t>
    </dgm:pt>
    <dgm:pt modelId="{65B14C3D-C812-4EA2-997C-F1AE970A44CE}" type="pres">
      <dgm:prSet presAssocID="{3BDC9235-71F1-44AC-87D8-BB81BFC72134}" presName="Name9" presStyleLbl="parChTrans1D2" presStyleIdx="0" presStyleCnt="3"/>
      <dgm:spPr/>
      <dgm:t>
        <a:bodyPr/>
        <a:lstStyle/>
        <a:p>
          <a:endParaRPr lang="en-US"/>
        </a:p>
      </dgm:t>
    </dgm:pt>
    <dgm:pt modelId="{8E3383F4-68D2-4C57-BDA5-89F9F7FDDD7E}" type="pres">
      <dgm:prSet presAssocID="{3BDC9235-71F1-44AC-87D8-BB81BFC72134}" presName="connTx" presStyleLbl="parChTrans1D2" presStyleIdx="0" presStyleCnt="3"/>
      <dgm:spPr/>
      <dgm:t>
        <a:bodyPr/>
        <a:lstStyle/>
        <a:p>
          <a:endParaRPr lang="en-US"/>
        </a:p>
      </dgm:t>
    </dgm:pt>
    <dgm:pt modelId="{195A9E12-594F-4086-9604-F6113BE0CCEC}" type="pres">
      <dgm:prSet presAssocID="{F87404A0-694A-4F89-A3B8-DC89E3E4F284}" presName="node" presStyleLbl="node1" presStyleIdx="0" presStyleCnt="3">
        <dgm:presLayoutVars>
          <dgm:bulletEnabled val="1"/>
        </dgm:presLayoutVars>
      </dgm:prSet>
      <dgm:spPr/>
      <dgm:t>
        <a:bodyPr/>
        <a:lstStyle/>
        <a:p>
          <a:endParaRPr lang="en-US"/>
        </a:p>
      </dgm:t>
    </dgm:pt>
    <dgm:pt modelId="{73FF30B9-9DD6-4C67-A5EC-EE31CC8238D4}" type="pres">
      <dgm:prSet presAssocID="{A114F18F-B9EF-4DC3-8A3A-42248B6F1C0F}" presName="Name9" presStyleLbl="parChTrans1D2" presStyleIdx="1" presStyleCnt="3"/>
      <dgm:spPr/>
      <dgm:t>
        <a:bodyPr/>
        <a:lstStyle/>
        <a:p>
          <a:endParaRPr lang="en-US"/>
        </a:p>
      </dgm:t>
    </dgm:pt>
    <dgm:pt modelId="{6138E30A-31CD-4D63-9511-05502A4279B9}" type="pres">
      <dgm:prSet presAssocID="{A114F18F-B9EF-4DC3-8A3A-42248B6F1C0F}" presName="connTx" presStyleLbl="parChTrans1D2" presStyleIdx="1" presStyleCnt="3"/>
      <dgm:spPr/>
      <dgm:t>
        <a:bodyPr/>
        <a:lstStyle/>
        <a:p>
          <a:endParaRPr lang="en-US"/>
        </a:p>
      </dgm:t>
    </dgm:pt>
    <dgm:pt modelId="{1A1378D5-8756-441D-A5DF-735B48D93951}" type="pres">
      <dgm:prSet presAssocID="{5FA7CF50-849F-4C8D-BD2B-1832FD600DC3}" presName="node" presStyleLbl="node1" presStyleIdx="1" presStyleCnt="3">
        <dgm:presLayoutVars>
          <dgm:bulletEnabled val="1"/>
        </dgm:presLayoutVars>
      </dgm:prSet>
      <dgm:spPr/>
      <dgm:t>
        <a:bodyPr/>
        <a:lstStyle/>
        <a:p>
          <a:endParaRPr lang="en-US"/>
        </a:p>
      </dgm:t>
    </dgm:pt>
    <dgm:pt modelId="{B31B44D1-330B-4944-8704-E26EB2EE6A30}" type="pres">
      <dgm:prSet presAssocID="{4CCF21E8-7936-444B-8265-D36F5DFA807A}" presName="Name9" presStyleLbl="parChTrans1D2" presStyleIdx="2" presStyleCnt="3"/>
      <dgm:spPr/>
      <dgm:t>
        <a:bodyPr/>
        <a:lstStyle/>
        <a:p>
          <a:endParaRPr lang="en-US"/>
        </a:p>
      </dgm:t>
    </dgm:pt>
    <dgm:pt modelId="{EA639AAF-3500-4B7E-813B-FDDB384381F2}" type="pres">
      <dgm:prSet presAssocID="{4CCF21E8-7936-444B-8265-D36F5DFA807A}" presName="connTx" presStyleLbl="parChTrans1D2" presStyleIdx="2" presStyleCnt="3"/>
      <dgm:spPr/>
      <dgm:t>
        <a:bodyPr/>
        <a:lstStyle/>
        <a:p>
          <a:endParaRPr lang="en-US"/>
        </a:p>
      </dgm:t>
    </dgm:pt>
    <dgm:pt modelId="{7922D4F4-9C7C-406E-90D1-653855BD60F6}" type="pres">
      <dgm:prSet presAssocID="{1305311A-1F0E-4382-9629-740A067F24FD}" presName="node" presStyleLbl="node1" presStyleIdx="2" presStyleCnt="3">
        <dgm:presLayoutVars>
          <dgm:bulletEnabled val="1"/>
        </dgm:presLayoutVars>
      </dgm:prSet>
      <dgm:spPr/>
      <dgm:t>
        <a:bodyPr/>
        <a:lstStyle/>
        <a:p>
          <a:endParaRPr lang="en-US"/>
        </a:p>
      </dgm:t>
    </dgm:pt>
  </dgm:ptLst>
  <dgm:cxnLst>
    <dgm:cxn modelId="{5CECEB27-1C54-4D59-9171-2640025DF51D}" type="presOf" srcId="{F87404A0-694A-4F89-A3B8-DC89E3E4F284}" destId="{195A9E12-594F-4086-9604-F6113BE0CCEC}" srcOrd="0" destOrd="0" presId="urn:microsoft.com/office/officeart/2005/8/layout/radial1"/>
    <dgm:cxn modelId="{FA053CE6-FB45-47EC-9B1D-5A53A32C59B0}" type="presOf" srcId="{4CCF21E8-7936-444B-8265-D36F5DFA807A}" destId="{EA639AAF-3500-4B7E-813B-FDDB384381F2}" srcOrd="1" destOrd="0" presId="urn:microsoft.com/office/officeart/2005/8/layout/radial1"/>
    <dgm:cxn modelId="{E61A20B6-3F64-4AF0-AD2D-DD1E7C335773}" type="presOf" srcId="{A114F18F-B9EF-4DC3-8A3A-42248B6F1C0F}" destId="{73FF30B9-9DD6-4C67-A5EC-EE31CC8238D4}" srcOrd="0" destOrd="0" presId="urn:microsoft.com/office/officeart/2005/8/layout/radial1"/>
    <dgm:cxn modelId="{7AB2F4C2-69ED-4AF9-B8EA-7E4D4D505A29}" type="presOf" srcId="{5FA7CF50-849F-4C8D-BD2B-1832FD600DC3}" destId="{1A1378D5-8756-441D-A5DF-735B48D93951}" srcOrd="0" destOrd="0" presId="urn:microsoft.com/office/officeart/2005/8/layout/radial1"/>
    <dgm:cxn modelId="{78F90392-3CB6-4A14-9E8F-D0C92E81BDC5}" type="presOf" srcId="{A4B08DD0-0D97-4200-AFF3-994C8032DE5E}" destId="{FDC015A8-9AA1-4FA5-9B51-2D9A33BAFE53}" srcOrd="0" destOrd="0" presId="urn:microsoft.com/office/officeart/2005/8/layout/radial1"/>
    <dgm:cxn modelId="{473D7D97-9B0C-4183-916E-BAA43F2163C9}" type="presOf" srcId="{A114F18F-B9EF-4DC3-8A3A-42248B6F1C0F}" destId="{6138E30A-31CD-4D63-9511-05502A4279B9}" srcOrd="1" destOrd="0" presId="urn:microsoft.com/office/officeart/2005/8/layout/radial1"/>
    <dgm:cxn modelId="{D9060B96-2235-4048-B360-40017A92965F}" type="presOf" srcId="{3BDC9235-71F1-44AC-87D8-BB81BFC72134}" destId="{65B14C3D-C812-4EA2-997C-F1AE970A44CE}" srcOrd="0" destOrd="0" presId="urn:microsoft.com/office/officeart/2005/8/layout/radial1"/>
    <dgm:cxn modelId="{60DD5C90-90B1-4410-A7DA-F1D4F3002604}" srcId="{14B2E564-215F-4DBD-B390-C55935367E27}" destId="{5FA7CF50-849F-4C8D-BD2B-1832FD600DC3}" srcOrd="1" destOrd="0" parTransId="{A114F18F-B9EF-4DC3-8A3A-42248B6F1C0F}" sibTransId="{6A7C3606-F721-4402-8466-17D7EFF52EAA}"/>
    <dgm:cxn modelId="{276383A3-16A8-40BB-9A97-55B624ED4AB0}" type="presOf" srcId="{14B2E564-215F-4DBD-B390-C55935367E27}" destId="{8C122B91-232A-4068-BE73-DBB5B6244125}" srcOrd="0" destOrd="0" presId="urn:microsoft.com/office/officeart/2005/8/layout/radial1"/>
    <dgm:cxn modelId="{CF5A1BD7-6B41-4621-8372-A370B4F7B2EE}" type="presOf" srcId="{4CCF21E8-7936-444B-8265-D36F5DFA807A}" destId="{B31B44D1-330B-4944-8704-E26EB2EE6A30}" srcOrd="0" destOrd="0" presId="urn:microsoft.com/office/officeart/2005/8/layout/radial1"/>
    <dgm:cxn modelId="{1C123FAC-2118-48D4-A54A-B262B19CA091}" type="presOf" srcId="{3BDC9235-71F1-44AC-87D8-BB81BFC72134}" destId="{8E3383F4-68D2-4C57-BDA5-89F9F7FDDD7E}" srcOrd="1" destOrd="0" presId="urn:microsoft.com/office/officeart/2005/8/layout/radial1"/>
    <dgm:cxn modelId="{09714B5E-09E0-4F56-B8E2-22F8A156E30F}" srcId="{A4B08DD0-0D97-4200-AFF3-994C8032DE5E}" destId="{14B2E564-215F-4DBD-B390-C55935367E27}" srcOrd="0" destOrd="0" parTransId="{91AA7114-7456-457F-9971-EB08F1F4A143}" sibTransId="{6ABA4297-52CC-4762-A5EC-F67917E5290F}"/>
    <dgm:cxn modelId="{CC1E91F9-5031-4036-8A4B-FAF2822D5817}" type="presOf" srcId="{1305311A-1F0E-4382-9629-740A067F24FD}" destId="{7922D4F4-9C7C-406E-90D1-653855BD60F6}" srcOrd="0" destOrd="0" presId="urn:microsoft.com/office/officeart/2005/8/layout/radial1"/>
    <dgm:cxn modelId="{9086BC5E-F4A8-4A14-85B7-BE39D3F6D3BC}" srcId="{14B2E564-215F-4DBD-B390-C55935367E27}" destId="{1305311A-1F0E-4382-9629-740A067F24FD}" srcOrd="2" destOrd="0" parTransId="{4CCF21E8-7936-444B-8265-D36F5DFA807A}" sibTransId="{F4DC3D15-5670-485C-8690-3ED9A465B273}"/>
    <dgm:cxn modelId="{C4A825EB-C5A4-43C0-89E3-FC402ED02E9A}" srcId="{14B2E564-215F-4DBD-B390-C55935367E27}" destId="{F87404A0-694A-4F89-A3B8-DC89E3E4F284}" srcOrd="0" destOrd="0" parTransId="{3BDC9235-71F1-44AC-87D8-BB81BFC72134}" sibTransId="{92ED09B0-4E7F-4A65-B552-5491076B2116}"/>
    <dgm:cxn modelId="{D179605A-DFD0-4968-A5DE-0921B984E5BA}" type="presParOf" srcId="{FDC015A8-9AA1-4FA5-9B51-2D9A33BAFE53}" destId="{8C122B91-232A-4068-BE73-DBB5B6244125}" srcOrd="0" destOrd="0" presId="urn:microsoft.com/office/officeart/2005/8/layout/radial1"/>
    <dgm:cxn modelId="{480EF6D8-9F84-4613-9AE3-4423ED87B734}" type="presParOf" srcId="{FDC015A8-9AA1-4FA5-9B51-2D9A33BAFE53}" destId="{65B14C3D-C812-4EA2-997C-F1AE970A44CE}" srcOrd="1" destOrd="0" presId="urn:microsoft.com/office/officeart/2005/8/layout/radial1"/>
    <dgm:cxn modelId="{6045B7E6-192B-4215-BC7E-D9AA311DA501}" type="presParOf" srcId="{65B14C3D-C812-4EA2-997C-F1AE970A44CE}" destId="{8E3383F4-68D2-4C57-BDA5-89F9F7FDDD7E}" srcOrd="0" destOrd="0" presId="urn:microsoft.com/office/officeart/2005/8/layout/radial1"/>
    <dgm:cxn modelId="{31EC2F93-CEA6-4612-A89A-C1138584CD77}" type="presParOf" srcId="{FDC015A8-9AA1-4FA5-9B51-2D9A33BAFE53}" destId="{195A9E12-594F-4086-9604-F6113BE0CCEC}" srcOrd="2" destOrd="0" presId="urn:microsoft.com/office/officeart/2005/8/layout/radial1"/>
    <dgm:cxn modelId="{AE1BAAFA-AD0D-4E3B-99A8-C75161114ADD}" type="presParOf" srcId="{FDC015A8-9AA1-4FA5-9B51-2D9A33BAFE53}" destId="{73FF30B9-9DD6-4C67-A5EC-EE31CC8238D4}" srcOrd="3" destOrd="0" presId="urn:microsoft.com/office/officeart/2005/8/layout/radial1"/>
    <dgm:cxn modelId="{7359D223-978A-48C4-9BA7-C92DFFA2042A}" type="presParOf" srcId="{73FF30B9-9DD6-4C67-A5EC-EE31CC8238D4}" destId="{6138E30A-31CD-4D63-9511-05502A4279B9}" srcOrd="0" destOrd="0" presId="urn:microsoft.com/office/officeart/2005/8/layout/radial1"/>
    <dgm:cxn modelId="{23E3155F-E71D-4494-B749-ED5B6B8B33AF}" type="presParOf" srcId="{FDC015A8-9AA1-4FA5-9B51-2D9A33BAFE53}" destId="{1A1378D5-8756-441D-A5DF-735B48D93951}" srcOrd="4" destOrd="0" presId="urn:microsoft.com/office/officeart/2005/8/layout/radial1"/>
    <dgm:cxn modelId="{86012568-0741-4840-8894-9BC6CD856C1B}" type="presParOf" srcId="{FDC015A8-9AA1-4FA5-9B51-2D9A33BAFE53}" destId="{B31B44D1-330B-4944-8704-E26EB2EE6A30}" srcOrd="5" destOrd="0" presId="urn:microsoft.com/office/officeart/2005/8/layout/radial1"/>
    <dgm:cxn modelId="{068E8ACC-46DD-49AB-B56B-4FEAACB7EFAE}" type="presParOf" srcId="{B31B44D1-330B-4944-8704-E26EB2EE6A30}" destId="{EA639AAF-3500-4B7E-813B-FDDB384381F2}" srcOrd="0" destOrd="0" presId="urn:microsoft.com/office/officeart/2005/8/layout/radial1"/>
    <dgm:cxn modelId="{103209BA-3EE1-4009-80F9-ACC0AD4AEBD9}" type="presParOf" srcId="{FDC015A8-9AA1-4FA5-9B51-2D9A33BAFE53}" destId="{7922D4F4-9C7C-406E-90D1-653855BD60F6}"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812455-D2B2-4E63-A44A-9967A52CA61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065A4DCA-8656-4222-B909-B23075177E1F}">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100" smtClean="0">
              <a:latin typeface="Tahoma" panose="020B0604030504040204" pitchFamily="34" charset="0"/>
              <a:ea typeface="Tahoma" panose="020B0604030504040204" pitchFamily="34" charset="0"/>
              <a:cs typeface="Tahoma" panose="020B0604030504040204" pitchFamily="34" charset="0"/>
            </a:rPr>
            <a:t>AWS Management Console</a:t>
          </a:r>
          <a:endParaRPr lang="en-US" sz="1100" dirty="0" smtClean="0">
            <a:latin typeface="Tahoma" panose="020B0604030504040204" pitchFamily="34" charset="0"/>
            <a:ea typeface="Tahoma" panose="020B0604030504040204" pitchFamily="34" charset="0"/>
            <a:cs typeface="Tahoma" panose="020B0604030504040204" pitchFamily="34" charset="0"/>
          </a:endParaRPr>
        </a:p>
      </dgm:t>
    </dgm:pt>
    <dgm:pt modelId="{4794EA05-61FE-4BCB-B0A4-EBA004FC36CE}" type="parTrans" cxnId="{7E011D99-C958-48FC-8B59-24328111D39D}">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AAD4FD88-9C6C-42AD-9A9F-9C83C5D53645}" type="sibTrans" cxnId="{7E011D99-C958-48FC-8B59-24328111D39D}">
      <dgm:prSet/>
      <dgm:spPr>
        <a:ln w="19050">
          <a:solidFill>
            <a:srgbClr val="0070C0"/>
          </a:solidFill>
        </a:ln>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644E20D2-C889-46D4-B41D-862F9F1F3FE8}">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100" smtClean="0">
              <a:latin typeface="Tahoma" panose="020B0604030504040204" pitchFamily="34" charset="0"/>
              <a:ea typeface="Tahoma" panose="020B0604030504040204" pitchFamily="34" charset="0"/>
              <a:cs typeface="Tahoma" panose="020B0604030504040204" pitchFamily="34" charset="0"/>
            </a:rPr>
            <a:t>AWS Command Line Interface (CLI)</a:t>
          </a:r>
          <a:endParaRPr lang="en-US" sz="1100" dirty="0" smtClean="0">
            <a:latin typeface="Tahoma" panose="020B0604030504040204" pitchFamily="34" charset="0"/>
            <a:ea typeface="Tahoma" panose="020B0604030504040204" pitchFamily="34" charset="0"/>
            <a:cs typeface="Tahoma" panose="020B0604030504040204" pitchFamily="34" charset="0"/>
          </a:endParaRPr>
        </a:p>
      </dgm:t>
    </dgm:pt>
    <dgm:pt modelId="{08E8DC9C-7DB4-4EA4-8ECD-151C01C63515}" type="parTrans" cxnId="{0156D6D2-6700-48C6-8AA3-D51CAD12E042}">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5DFD50CE-1534-4B25-8800-B526298603DC}" type="sibTrans" cxnId="{0156D6D2-6700-48C6-8AA3-D51CAD12E042}">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30D85F2C-0DD4-4F02-95CA-766D3C2F5B9B}">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AWS SDKs</a:t>
          </a:r>
        </a:p>
      </dgm:t>
    </dgm:pt>
    <dgm:pt modelId="{4B9CF6ED-001A-4448-8334-8BE0EAAA7C6E}" type="parTrans" cxnId="{1C9C54D7-65C5-430E-B0E5-E60A2CCD95C3}">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17708C3B-F060-4757-ABD7-EE6B3F242D96}" type="sibTrans" cxnId="{1C9C54D7-65C5-430E-B0E5-E60A2CCD95C3}">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C2BCCDED-6ECD-4E50-A7B3-6B7CE215B2F8}">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Query API</a:t>
          </a:r>
        </a:p>
      </dgm:t>
    </dgm:pt>
    <dgm:pt modelId="{4CF8FBB5-FD66-4D12-8E4D-0BE904F97F71}" type="parTrans" cxnId="{404F2EF0-A14C-4018-A064-6F83B2A67A3E}">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E687DDAA-3F03-4CF4-B5E5-93266A73068E}" type="sibTrans" cxnId="{404F2EF0-A14C-4018-A064-6F83B2A67A3E}">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E8304102-C0B8-4A71-B08E-FC5F611B9308}">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SOAP API</a:t>
          </a:r>
        </a:p>
      </dgm:t>
    </dgm:pt>
    <dgm:pt modelId="{0129AE2F-9E44-4257-B241-308916765854}" type="parTrans" cxnId="{71BF3EB1-3F12-4442-9881-E7A489CACCA2}">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21E87334-CD10-4754-A5EB-EC93117E6AB7}" type="sibTrans" cxnId="{71BF3EB1-3F12-4442-9881-E7A489CACCA2}">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39F9ECE6-EAA9-4F45-AC8A-B3666402757A}">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Elastic Load Balancing Command Line Interface (CLI)</a:t>
          </a:r>
        </a:p>
      </dgm:t>
    </dgm:pt>
    <dgm:pt modelId="{AE408003-9D5E-41FB-AFDC-88981CA1BCA8}" type="parTrans" cxnId="{5872D052-F3B7-454F-9F0B-95949E47A967}">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61D6E5EB-C371-445D-9FFD-E2C2D9DD45BC}" type="sibTrans" cxnId="{5872D052-F3B7-454F-9F0B-95949E47A967}">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758F2449-1985-4D44-8F51-FE4D968AEA49}" type="pres">
      <dgm:prSet presAssocID="{1F812455-D2B2-4E63-A44A-9967A52CA619}" presName="Name0" presStyleCnt="0">
        <dgm:presLayoutVars>
          <dgm:chMax val="7"/>
          <dgm:chPref val="7"/>
          <dgm:dir/>
        </dgm:presLayoutVars>
      </dgm:prSet>
      <dgm:spPr/>
      <dgm:t>
        <a:bodyPr/>
        <a:lstStyle/>
        <a:p>
          <a:endParaRPr lang="en-US"/>
        </a:p>
      </dgm:t>
    </dgm:pt>
    <dgm:pt modelId="{20210B3D-279F-4879-8F28-A30AD7A4CF8A}" type="pres">
      <dgm:prSet presAssocID="{1F812455-D2B2-4E63-A44A-9967A52CA619}" presName="Name1" presStyleCnt="0"/>
      <dgm:spPr/>
    </dgm:pt>
    <dgm:pt modelId="{D73AD565-81D1-44BE-8EDC-42F3ABAB0507}" type="pres">
      <dgm:prSet presAssocID="{1F812455-D2B2-4E63-A44A-9967A52CA619}" presName="cycle" presStyleCnt="0"/>
      <dgm:spPr/>
    </dgm:pt>
    <dgm:pt modelId="{7FF104E4-EF73-4034-9971-49C4BD406C2E}" type="pres">
      <dgm:prSet presAssocID="{1F812455-D2B2-4E63-A44A-9967A52CA619}" presName="srcNode" presStyleLbl="node1" presStyleIdx="0" presStyleCnt="6"/>
      <dgm:spPr/>
    </dgm:pt>
    <dgm:pt modelId="{B54A8744-D36E-4297-9B8E-8F6D62796397}" type="pres">
      <dgm:prSet presAssocID="{1F812455-D2B2-4E63-A44A-9967A52CA619}" presName="conn" presStyleLbl="parChTrans1D2" presStyleIdx="0" presStyleCnt="1"/>
      <dgm:spPr/>
      <dgm:t>
        <a:bodyPr/>
        <a:lstStyle/>
        <a:p>
          <a:endParaRPr lang="en-US"/>
        </a:p>
      </dgm:t>
    </dgm:pt>
    <dgm:pt modelId="{05478C63-73C6-46E3-B77A-AAE632D4007F}" type="pres">
      <dgm:prSet presAssocID="{1F812455-D2B2-4E63-A44A-9967A52CA619}" presName="extraNode" presStyleLbl="node1" presStyleIdx="0" presStyleCnt="6"/>
      <dgm:spPr/>
    </dgm:pt>
    <dgm:pt modelId="{FE8745F3-47FF-4AEB-AE01-F50BC2459C5C}" type="pres">
      <dgm:prSet presAssocID="{1F812455-D2B2-4E63-A44A-9967A52CA619}" presName="dstNode" presStyleLbl="node1" presStyleIdx="0" presStyleCnt="6"/>
      <dgm:spPr/>
    </dgm:pt>
    <dgm:pt modelId="{D6315349-A7FE-48C1-9A01-27CEB111A30B}" type="pres">
      <dgm:prSet presAssocID="{065A4DCA-8656-4222-B909-B23075177E1F}" presName="text_1" presStyleLbl="node1" presStyleIdx="0" presStyleCnt="6">
        <dgm:presLayoutVars>
          <dgm:bulletEnabled val="1"/>
        </dgm:presLayoutVars>
      </dgm:prSet>
      <dgm:spPr/>
      <dgm:t>
        <a:bodyPr/>
        <a:lstStyle/>
        <a:p>
          <a:endParaRPr lang="en-US"/>
        </a:p>
      </dgm:t>
    </dgm:pt>
    <dgm:pt modelId="{874ACE3E-9268-4880-A04B-8FE007A33477}" type="pres">
      <dgm:prSet presAssocID="{065A4DCA-8656-4222-B909-B23075177E1F}" presName="accent_1" presStyleCnt="0"/>
      <dgm:spPr/>
    </dgm:pt>
    <dgm:pt modelId="{7F127178-79E0-4379-8C7D-7B2810E88FC2}" type="pres">
      <dgm:prSet presAssocID="{065A4DCA-8656-4222-B909-B23075177E1F}" presName="accentRepeatNode" presStyleLbl="solidFgAcc1" presStyleIdx="0" presStyleCnt="6"/>
      <dgm:spPr>
        <a:ln w="12700">
          <a:solidFill>
            <a:srgbClr val="0070C0"/>
          </a:solidFill>
        </a:ln>
      </dgm:spPr>
    </dgm:pt>
    <dgm:pt modelId="{2B61357D-8207-4580-A9FB-CC8DDF09729B}" type="pres">
      <dgm:prSet presAssocID="{644E20D2-C889-46D4-B41D-862F9F1F3FE8}" presName="text_2" presStyleLbl="node1" presStyleIdx="1" presStyleCnt="6">
        <dgm:presLayoutVars>
          <dgm:bulletEnabled val="1"/>
        </dgm:presLayoutVars>
      </dgm:prSet>
      <dgm:spPr/>
      <dgm:t>
        <a:bodyPr/>
        <a:lstStyle/>
        <a:p>
          <a:endParaRPr lang="en-US"/>
        </a:p>
      </dgm:t>
    </dgm:pt>
    <dgm:pt modelId="{7A16C310-FF77-48C7-8D83-3CA003DF5241}" type="pres">
      <dgm:prSet presAssocID="{644E20D2-C889-46D4-B41D-862F9F1F3FE8}" presName="accent_2" presStyleCnt="0"/>
      <dgm:spPr/>
    </dgm:pt>
    <dgm:pt modelId="{3606F2AA-F26B-4753-AF85-BECBE4FD73AA}" type="pres">
      <dgm:prSet presAssocID="{644E20D2-C889-46D4-B41D-862F9F1F3FE8}" presName="accentRepeatNode" presStyleLbl="solidFgAcc1" presStyleIdx="1" presStyleCnt="6"/>
      <dgm:spPr>
        <a:ln w="12700">
          <a:solidFill>
            <a:srgbClr val="0070C0"/>
          </a:solidFill>
        </a:ln>
      </dgm:spPr>
    </dgm:pt>
    <dgm:pt modelId="{035F3177-BFF1-4228-818A-15EEFA9708A9}" type="pres">
      <dgm:prSet presAssocID="{30D85F2C-0DD4-4F02-95CA-766D3C2F5B9B}" presName="text_3" presStyleLbl="node1" presStyleIdx="2" presStyleCnt="6">
        <dgm:presLayoutVars>
          <dgm:bulletEnabled val="1"/>
        </dgm:presLayoutVars>
      </dgm:prSet>
      <dgm:spPr/>
      <dgm:t>
        <a:bodyPr/>
        <a:lstStyle/>
        <a:p>
          <a:endParaRPr lang="en-US"/>
        </a:p>
      </dgm:t>
    </dgm:pt>
    <dgm:pt modelId="{3883A287-7237-4AD5-9EC1-C2F4DE67669F}" type="pres">
      <dgm:prSet presAssocID="{30D85F2C-0DD4-4F02-95CA-766D3C2F5B9B}" presName="accent_3" presStyleCnt="0"/>
      <dgm:spPr/>
    </dgm:pt>
    <dgm:pt modelId="{2612DF9E-2E07-4C3C-8501-91F95D0AAAC0}" type="pres">
      <dgm:prSet presAssocID="{30D85F2C-0DD4-4F02-95CA-766D3C2F5B9B}" presName="accentRepeatNode" presStyleLbl="solidFgAcc1" presStyleIdx="2" presStyleCnt="6"/>
      <dgm:spPr>
        <a:ln w="12700">
          <a:solidFill>
            <a:srgbClr val="0070C0"/>
          </a:solidFill>
        </a:ln>
      </dgm:spPr>
    </dgm:pt>
    <dgm:pt modelId="{6D688AA9-B59E-4BBD-B5E7-467353B38958}" type="pres">
      <dgm:prSet presAssocID="{C2BCCDED-6ECD-4E50-A7B3-6B7CE215B2F8}" presName="text_4" presStyleLbl="node1" presStyleIdx="3" presStyleCnt="6">
        <dgm:presLayoutVars>
          <dgm:bulletEnabled val="1"/>
        </dgm:presLayoutVars>
      </dgm:prSet>
      <dgm:spPr/>
      <dgm:t>
        <a:bodyPr/>
        <a:lstStyle/>
        <a:p>
          <a:endParaRPr lang="en-US"/>
        </a:p>
      </dgm:t>
    </dgm:pt>
    <dgm:pt modelId="{D32588A6-A81D-43A6-BF6D-C54999FBE528}" type="pres">
      <dgm:prSet presAssocID="{C2BCCDED-6ECD-4E50-A7B3-6B7CE215B2F8}" presName="accent_4" presStyleCnt="0"/>
      <dgm:spPr/>
    </dgm:pt>
    <dgm:pt modelId="{F5364B6C-8D57-4F42-AB98-11D504B66BA6}" type="pres">
      <dgm:prSet presAssocID="{C2BCCDED-6ECD-4E50-A7B3-6B7CE215B2F8}" presName="accentRepeatNode" presStyleLbl="solidFgAcc1" presStyleIdx="3" presStyleCnt="6"/>
      <dgm:spPr>
        <a:ln w="12700">
          <a:solidFill>
            <a:srgbClr val="0070C0"/>
          </a:solidFill>
        </a:ln>
      </dgm:spPr>
    </dgm:pt>
    <dgm:pt modelId="{CFAFAD04-2A88-4E53-9589-A96630E89AA8}" type="pres">
      <dgm:prSet presAssocID="{E8304102-C0B8-4A71-B08E-FC5F611B9308}" presName="text_5" presStyleLbl="node1" presStyleIdx="4" presStyleCnt="6">
        <dgm:presLayoutVars>
          <dgm:bulletEnabled val="1"/>
        </dgm:presLayoutVars>
      </dgm:prSet>
      <dgm:spPr/>
      <dgm:t>
        <a:bodyPr/>
        <a:lstStyle/>
        <a:p>
          <a:endParaRPr lang="en-US"/>
        </a:p>
      </dgm:t>
    </dgm:pt>
    <dgm:pt modelId="{E0DA7E64-B04D-43EE-A889-43CC8C390415}" type="pres">
      <dgm:prSet presAssocID="{E8304102-C0B8-4A71-B08E-FC5F611B9308}" presName="accent_5" presStyleCnt="0"/>
      <dgm:spPr/>
    </dgm:pt>
    <dgm:pt modelId="{8CF86F14-0DBB-4D8A-A922-5E81CA718365}" type="pres">
      <dgm:prSet presAssocID="{E8304102-C0B8-4A71-B08E-FC5F611B9308}" presName="accentRepeatNode" presStyleLbl="solidFgAcc1" presStyleIdx="4" presStyleCnt="6"/>
      <dgm:spPr>
        <a:ln w="12700">
          <a:solidFill>
            <a:srgbClr val="0070C0"/>
          </a:solidFill>
        </a:ln>
      </dgm:spPr>
    </dgm:pt>
    <dgm:pt modelId="{00F4B895-5618-4B56-9035-6C93D2BACD3A}" type="pres">
      <dgm:prSet presAssocID="{39F9ECE6-EAA9-4F45-AC8A-B3666402757A}" presName="text_6" presStyleLbl="node1" presStyleIdx="5" presStyleCnt="6">
        <dgm:presLayoutVars>
          <dgm:bulletEnabled val="1"/>
        </dgm:presLayoutVars>
      </dgm:prSet>
      <dgm:spPr/>
      <dgm:t>
        <a:bodyPr/>
        <a:lstStyle/>
        <a:p>
          <a:endParaRPr lang="en-US"/>
        </a:p>
      </dgm:t>
    </dgm:pt>
    <dgm:pt modelId="{0BDCC041-73A5-4B7C-9A72-84B516B45B33}" type="pres">
      <dgm:prSet presAssocID="{39F9ECE6-EAA9-4F45-AC8A-B3666402757A}" presName="accent_6" presStyleCnt="0"/>
      <dgm:spPr/>
    </dgm:pt>
    <dgm:pt modelId="{6DC186F9-8B90-4495-96F5-DBD1BF8E9A15}" type="pres">
      <dgm:prSet presAssocID="{39F9ECE6-EAA9-4F45-AC8A-B3666402757A}" presName="accentRepeatNode" presStyleLbl="solidFgAcc1" presStyleIdx="5" presStyleCnt="6"/>
      <dgm:spPr>
        <a:ln w="12700">
          <a:solidFill>
            <a:srgbClr val="0070C0"/>
          </a:solidFill>
        </a:ln>
      </dgm:spPr>
    </dgm:pt>
  </dgm:ptLst>
  <dgm:cxnLst>
    <dgm:cxn modelId="{B74F1040-9FBA-4B06-A168-6FEFC4D04E10}" type="presOf" srcId="{39F9ECE6-EAA9-4F45-AC8A-B3666402757A}" destId="{00F4B895-5618-4B56-9035-6C93D2BACD3A}" srcOrd="0" destOrd="0" presId="urn:microsoft.com/office/officeart/2008/layout/VerticalCurvedList"/>
    <dgm:cxn modelId="{74B996E9-A5E0-494C-9F69-C7A1D46A95D3}" type="presOf" srcId="{644E20D2-C889-46D4-B41D-862F9F1F3FE8}" destId="{2B61357D-8207-4580-A9FB-CC8DDF09729B}" srcOrd="0" destOrd="0" presId="urn:microsoft.com/office/officeart/2008/layout/VerticalCurvedList"/>
    <dgm:cxn modelId="{0A26E4E0-9437-40B1-83EC-F4252E7A8B99}" type="presOf" srcId="{AAD4FD88-9C6C-42AD-9A9F-9C83C5D53645}" destId="{B54A8744-D36E-4297-9B8E-8F6D62796397}" srcOrd="0" destOrd="0" presId="urn:microsoft.com/office/officeart/2008/layout/VerticalCurvedList"/>
    <dgm:cxn modelId="{7B249272-07C3-476E-A11A-CDF6CB8193C9}" type="presOf" srcId="{30D85F2C-0DD4-4F02-95CA-766D3C2F5B9B}" destId="{035F3177-BFF1-4228-818A-15EEFA9708A9}" srcOrd="0" destOrd="0" presId="urn:microsoft.com/office/officeart/2008/layout/VerticalCurvedList"/>
    <dgm:cxn modelId="{1C9C54D7-65C5-430E-B0E5-E60A2CCD95C3}" srcId="{1F812455-D2B2-4E63-A44A-9967A52CA619}" destId="{30D85F2C-0DD4-4F02-95CA-766D3C2F5B9B}" srcOrd="2" destOrd="0" parTransId="{4B9CF6ED-001A-4448-8334-8BE0EAAA7C6E}" sibTransId="{17708C3B-F060-4757-ABD7-EE6B3F242D96}"/>
    <dgm:cxn modelId="{EFE148E4-F95F-4AC7-B4E2-698BBC006926}" type="presOf" srcId="{1F812455-D2B2-4E63-A44A-9967A52CA619}" destId="{758F2449-1985-4D44-8F51-FE4D968AEA49}" srcOrd="0" destOrd="0" presId="urn:microsoft.com/office/officeart/2008/layout/VerticalCurvedList"/>
    <dgm:cxn modelId="{E3AA51F2-CF57-495F-91C8-EB569E3D6E53}" type="presOf" srcId="{E8304102-C0B8-4A71-B08E-FC5F611B9308}" destId="{CFAFAD04-2A88-4E53-9589-A96630E89AA8}" srcOrd="0" destOrd="0" presId="urn:microsoft.com/office/officeart/2008/layout/VerticalCurvedList"/>
    <dgm:cxn modelId="{5872D052-F3B7-454F-9F0B-95949E47A967}" srcId="{1F812455-D2B2-4E63-A44A-9967A52CA619}" destId="{39F9ECE6-EAA9-4F45-AC8A-B3666402757A}" srcOrd="5" destOrd="0" parTransId="{AE408003-9D5E-41FB-AFDC-88981CA1BCA8}" sibTransId="{61D6E5EB-C371-445D-9FFD-E2C2D9DD45BC}"/>
    <dgm:cxn modelId="{13A4A7C4-A0E0-4586-8F79-2A679B0D1C37}" type="presOf" srcId="{C2BCCDED-6ECD-4E50-A7B3-6B7CE215B2F8}" destId="{6D688AA9-B59E-4BBD-B5E7-467353B38958}" srcOrd="0" destOrd="0" presId="urn:microsoft.com/office/officeart/2008/layout/VerticalCurvedList"/>
    <dgm:cxn modelId="{8FDE8BD7-0725-4D06-9D5E-D732643C975C}" type="presOf" srcId="{065A4DCA-8656-4222-B909-B23075177E1F}" destId="{D6315349-A7FE-48C1-9A01-27CEB111A30B}" srcOrd="0" destOrd="0" presId="urn:microsoft.com/office/officeart/2008/layout/VerticalCurvedList"/>
    <dgm:cxn modelId="{0156D6D2-6700-48C6-8AA3-D51CAD12E042}" srcId="{1F812455-D2B2-4E63-A44A-9967A52CA619}" destId="{644E20D2-C889-46D4-B41D-862F9F1F3FE8}" srcOrd="1" destOrd="0" parTransId="{08E8DC9C-7DB4-4EA4-8ECD-151C01C63515}" sibTransId="{5DFD50CE-1534-4B25-8800-B526298603DC}"/>
    <dgm:cxn modelId="{7E011D99-C958-48FC-8B59-24328111D39D}" srcId="{1F812455-D2B2-4E63-A44A-9967A52CA619}" destId="{065A4DCA-8656-4222-B909-B23075177E1F}" srcOrd="0" destOrd="0" parTransId="{4794EA05-61FE-4BCB-B0A4-EBA004FC36CE}" sibTransId="{AAD4FD88-9C6C-42AD-9A9F-9C83C5D53645}"/>
    <dgm:cxn modelId="{404F2EF0-A14C-4018-A064-6F83B2A67A3E}" srcId="{1F812455-D2B2-4E63-A44A-9967A52CA619}" destId="{C2BCCDED-6ECD-4E50-A7B3-6B7CE215B2F8}" srcOrd="3" destOrd="0" parTransId="{4CF8FBB5-FD66-4D12-8E4D-0BE904F97F71}" sibTransId="{E687DDAA-3F03-4CF4-B5E5-93266A73068E}"/>
    <dgm:cxn modelId="{71BF3EB1-3F12-4442-9881-E7A489CACCA2}" srcId="{1F812455-D2B2-4E63-A44A-9967A52CA619}" destId="{E8304102-C0B8-4A71-B08E-FC5F611B9308}" srcOrd="4" destOrd="0" parTransId="{0129AE2F-9E44-4257-B241-308916765854}" sibTransId="{21E87334-CD10-4754-A5EB-EC93117E6AB7}"/>
    <dgm:cxn modelId="{469744C4-BFCF-492C-825D-262CC4F517ED}" type="presParOf" srcId="{758F2449-1985-4D44-8F51-FE4D968AEA49}" destId="{20210B3D-279F-4879-8F28-A30AD7A4CF8A}" srcOrd="0" destOrd="0" presId="urn:microsoft.com/office/officeart/2008/layout/VerticalCurvedList"/>
    <dgm:cxn modelId="{1D29BB8B-E277-4F32-B538-BC3D19E8C361}" type="presParOf" srcId="{20210B3D-279F-4879-8F28-A30AD7A4CF8A}" destId="{D73AD565-81D1-44BE-8EDC-42F3ABAB0507}" srcOrd="0" destOrd="0" presId="urn:microsoft.com/office/officeart/2008/layout/VerticalCurvedList"/>
    <dgm:cxn modelId="{2BCE7EE3-9209-45E3-868D-9239BC15EE1F}" type="presParOf" srcId="{D73AD565-81D1-44BE-8EDC-42F3ABAB0507}" destId="{7FF104E4-EF73-4034-9971-49C4BD406C2E}" srcOrd="0" destOrd="0" presId="urn:microsoft.com/office/officeart/2008/layout/VerticalCurvedList"/>
    <dgm:cxn modelId="{3A9C33E2-7C32-4786-A55A-6B4BAACA93DE}" type="presParOf" srcId="{D73AD565-81D1-44BE-8EDC-42F3ABAB0507}" destId="{B54A8744-D36E-4297-9B8E-8F6D62796397}" srcOrd="1" destOrd="0" presId="urn:microsoft.com/office/officeart/2008/layout/VerticalCurvedList"/>
    <dgm:cxn modelId="{2BCFDF03-F3E6-449B-9475-636F32BB236A}" type="presParOf" srcId="{D73AD565-81D1-44BE-8EDC-42F3ABAB0507}" destId="{05478C63-73C6-46E3-B77A-AAE632D4007F}" srcOrd="2" destOrd="0" presId="urn:microsoft.com/office/officeart/2008/layout/VerticalCurvedList"/>
    <dgm:cxn modelId="{24708518-FD1E-4EDF-B22B-83D05079979C}" type="presParOf" srcId="{D73AD565-81D1-44BE-8EDC-42F3ABAB0507}" destId="{FE8745F3-47FF-4AEB-AE01-F50BC2459C5C}" srcOrd="3" destOrd="0" presId="urn:microsoft.com/office/officeart/2008/layout/VerticalCurvedList"/>
    <dgm:cxn modelId="{7125D967-450A-499E-BF53-90F4A8B3959E}" type="presParOf" srcId="{20210B3D-279F-4879-8F28-A30AD7A4CF8A}" destId="{D6315349-A7FE-48C1-9A01-27CEB111A30B}" srcOrd="1" destOrd="0" presId="urn:microsoft.com/office/officeart/2008/layout/VerticalCurvedList"/>
    <dgm:cxn modelId="{0D03F8B9-54A7-4022-A589-FE295470E0E3}" type="presParOf" srcId="{20210B3D-279F-4879-8F28-A30AD7A4CF8A}" destId="{874ACE3E-9268-4880-A04B-8FE007A33477}" srcOrd="2" destOrd="0" presId="urn:microsoft.com/office/officeart/2008/layout/VerticalCurvedList"/>
    <dgm:cxn modelId="{FE11A952-08DA-4324-82D4-7F80F82112CD}" type="presParOf" srcId="{874ACE3E-9268-4880-A04B-8FE007A33477}" destId="{7F127178-79E0-4379-8C7D-7B2810E88FC2}" srcOrd="0" destOrd="0" presId="urn:microsoft.com/office/officeart/2008/layout/VerticalCurvedList"/>
    <dgm:cxn modelId="{1E474A3C-0FF7-462D-9218-DE0111A263C2}" type="presParOf" srcId="{20210B3D-279F-4879-8F28-A30AD7A4CF8A}" destId="{2B61357D-8207-4580-A9FB-CC8DDF09729B}" srcOrd="3" destOrd="0" presId="urn:microsoft.com/office/officeart/2008/layout/VerticalCurvedList"/>
    <dgm:cxn modelId="{5E943AA2-7D58-436D-988A-C610B775CFEE}" type="presParOf" srcId="{20210B3D-279F-4879-8F28-A30AD7A4CF8A}" destId="{7A16C310-FF77-48C7-8D83-3CA003DF5241}" srcOrd="4" destOrd="0" presId="urn:microsoft.com/office/officeart/2008/layout/VerticalCurvedList"/>
    <dgm:cxn modelId="{5CB2B8B3-3D4D-4A58-B74A-8DD96C633062}" type="presParOf" srcId="{7A16C310-FF77-48C7-8D83-3CA003DF5241}" destId="{3606F2AA-F26B-4753-AF85-BECBE4FD73AA}" srcOrd="0" destOrd="0" presId="urn:microsoft.com/office/officeart/2008/layout/VerticalCurvedList"/>
    <dgm:cxn modelId="{BBB8C4E6-CAF7-4F7A-BE6C-B2E10D399E23}" type="presParOf" srcId="{20210B3D-279F-4879-8F28-A30AD7A4CF8A}" destId="{035F3177-BFF1-4228-818A-15EEFA9708A9}" srcOrd="5" destOrd="0" presId="urn:microsoft.com/office/officeart/2008/layout/VerticalCurvedList"/>
    <dgm:cxn modelId="{4C4258E5-FC9E-4BA2-B0DA-235BC0EC6CD2}" type="presParOf" srcId="{20210B3D-279F-4879-8F28-A30AD7A4CF8A}" destId="{3883A287-7237-4AD5-9EC1-C2F4DE67669F}" srcOrd="6" destOrd="0" presId="urn:microsoft.com/office/officeart/2008/layout/VerticalCurvedList"/>
    <dgm:cxn modelId="{6A237892-E849-4F7C-A55A-D7E5F3D38607}" type="presParOf" srcId="{3883A287-7237-4AD5-9EC1-C2F4DE67669F}" destId="{2612DF9E-2E07-4C3C-8501-91F95D0AAAC0}" srcOrd="0" destOrd="0" presId="urn:microsoft.com/office/officeart/2008/layout/VerticalCurvedList"/>
    <dgm:cxn modelId="{CFA6E8F5-6C35-4402-A869-7850FC1A73F0}" type="presParOf" srcId="{20210B3D-279F-4879-8F28-A30AD7A4CF8A}" destId="{6D688AA9-B59E-4BBD-B5E7-467353B38958}" srcOrd="7" destOrd="0" presId="urn:microsoft.com/office/officeart/2008/layout/VerticalCurvedList"/>
    <dgm:cxn modelId="{0171A172-75CE-4B3E-99DB-18944F7354FF}" type="presParOf" srcId="{20210B3D-279F-4879-8F28-A30AD7A4CF8A}" destId="{D32588A6-A81D-43A6-BF6D-C54999FBE528}" srcOrd="8" destOrd="0" presId="urn:microsoft.com/office/officeart/2008/layout/VerticalCurvedList"/>
    <dgm:cxn modelId="{A7A20E97-8B58-4E60-855C-DF821B5A7AEC}" type="presParOf" srcId="{D32588A6-A81D-43A6-BF6D-C54999FBE528}" destId="{F5364B6C-8D57-4F42-AB98-11D504B66BA6}" srcOrd="0" destOrd="0" presId="urn:microsoft.com/office/officeart/2008/layout/VerticalCurvedList"/>
    <dgm:cxn modelId="{FC6C68EC-6D00-460C-885B-59BB5EC19AA1}" type="presParOf" srcId="{20210B3D-279F-4879-8F28-A30AD7A4CF8A}" destId="{CFAFAD04-2A88-4E53-9589-A96630E89AA8}" srcOrd="9" destOrd="0" presId="urn:microsoft.com/office/officeart/2008/layout/VerticalCurvedList"/>
    <dgm:cxn modelId="{A54A0500-A821-4755-8319-0BC1CEECC871}" type="presParOf" srcId="{20210B3D-279F-4879-8F28-A30AD7A4CF8A}" destId="{E0DA7E64-B04D-43EE-A889-43CC8C390415}" srcOrd="10" destOrd="0" presId="urn:microsoft.com/office/officeart/2008/layout/VerticalCurvedList"/>
    <dgm:cxn modelId="{632E3CFE-7A10-4DFE-B529-8153FBE2D53D}" type="presParOf" srcId="{E0DA7E64-B04D-43EE-A889-43CC8C390415}" destId="{8CF86F14-0DBB-4D8A-A922-5E81CA718365}" srcOrd="0" destOrd="0" presId="urn:microsoft.com/office/officeart/2008/layout/VerticalCurvedList"/>
    <dgm:cxn modelId="{D41EDFBD-460F-4F6B-B12D-99A41A171F68}" type="presParOf" srcId="{20210B3D-279F-4879-8F28-A30AD7A4CF8A}" destId="{00F4B895-5618-4B56-9035-6C93D2BACD3A}" srcOrd="11" destOrd="0" presId="urn:microsoft.com/office/officeart/2008/layout/VerticalCurvedList"/>
    <dgm:cxn modelId="{3A41CA2B-13B3-4922-AFBF-7CBEE4095C7E}" type="presParOf" srcId="{20210B3D-279F-4879-8F28-A30AD7A4CF8A}" destId="{0BDCC041-73A5-4B7C-9A72-84B516B45B33}" srcOrd="12" destOrd="0" presId="urn:microsoft.com/office/officeart/2008/layout/VerticalCurvedList"/>
    <dgm:cxn modelId="{6011299C-4214-417D-9B8E-37A65354FCB8}" type="presParOf" srcId="{0BDCC041-73A5-4B7C-9A72-84B516B45B33}" destId="{6DC186F9-8B90-4495-96F5-DBD1BF8E9A1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22B91-232A-4068-BE73-DBB5B6244125}">
      <dsp:nvSpPr>
        <dsp:cNvPr id="0" name=""/>
        <dsp:cNvSpPr/>
      </dsp:nvSpPr>
      <dsp:spPr>
        <a:xfrm>
          <a:off x="1587036" y="1073543"/>
          <a:ext cx="816901" cy="816901"/>
        </a:xfrm>
        <a:prstGeom prst="ellipse">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Types of RIs</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1706668" y="1193175"/>
        <a:ext cx="577637" cy="577637"/>
      </dsp:txXfrm>
    </dsp:sp>
    <dsp:sp modelId="{65B14C3D-C812-4EA2-997C-F1AE970A44CE}">
      <dsp:nvSpPr>
        <dsp:cNvPr id="0" name=""/>
        <dsp:cNvSpPr/>
      </dsp:nvSpPr>
      <dsp:spPr>
        <a:xfrm rot="16200000">
          <a:off x="1871999" y="931633"/>
          <a:ext cx="246976" cy="36843"/>
        </a:xfrm>
        <a:custGeom>
          <a:avLst/>
          <a:gdLst/>
          <a:ahLst/>
          <a:cxnLst/>
          <a:rect l="0" t="0" r="0" b="0"/>
          <a:pathLst>
            <a:path>
              <a:moveTo>
                <a:pt x="0" y="18421"/>
              </a:moveTo>
              <a:lnTo>
                <a:pt x="246976" y="18421"/>
              </a:lnTo>
            </a:path>
          </a:pathLst>
        </a:custGeom>
        <a:noFill/>
        <a:ln w="12700" cap="flat" cmpd="sng" algn="ctr">
          <a:solidFill>
            <a:srgbClr val="0070C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89313" y="943881"/>
        <a:ext cx="12348" cy="12348"/>
      </dsp:txXfrm>
    </dsp:sp>
    <dsp:sp modelId="{195A9E12-594F-4086-9604-F6113BE0CCEC}">
      <dsp:nvSpPr>
        <dsp:cNvPr id="0" name=""/>
        <dsp:cNvSpPr/>
      </dsp:nvSpPr>
      <dsp:spPr>
        <a:xfrm>
          <a:off x="1587036" y="9666"/>
          <a:ext cx="816901" cy="816901"/>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smtClean="0">
              <a:latin typeface="Tahoma" panose="020B0604030504040204" pitchFamily="34" charset="0"/>
              <a:ea typeface="Tahoma" panose="020B0604030504040204" pitchFamily="34" charset="0"/>
              <a:cs typeface="Tahoma" panose="020B0604030504040204" pitchFamily="34" charset="0"/>
            </a:rPr>
            <a:t>Light</a:t>
          </a:r>
          <a:endParaRPr lang="en-US" sz="1200" kern="1200" dirty="0" smtClean="0">
            <a:latin typeface="Tahoma" panose="020B0604030504040204" pitchFamily="34" charset="0"/>
            <a:ea typeface="Tahoma" panose="020B0604030504040204" pitchFamily="34" charset="0"/>
            <a:cs typeface="Tahoma" panose="020B0604030504040204" pitchFamily="34" charset="0"/>
          </a:endParaRPr>
        </a:p>
      </dsp:txBody>
      <dsp:txXfrm>
        <a:off x="1706668" y="129298"/>
        <a:ext cx="577637" cy="577637"/>
      </dsp:txXfrm>
    </dsp:sp>
    <dsp:sp modelId="{73FF30B9-9DD6-4C67-A5EC-EE31CC8238D4}">
      <dsp:nvSpPr>
        <dsp:cNvPr id="0" name=""/>
        <dsp:cNvSpPr/>
      </dsp:nvSpPr>
      <dsp:spPr>
        <a:xfrm rot="1800000">
          <a:off x="2332671" y="1729542"/>
          <a:ext cx="246976" cy="36843"/>
        </a:xfrm>
        <a:custGeom>
          <a:avLst/>
          <a:gdLst/>
          <a:ahLst/>
          <a:cxnLst/>
          <a:rect l="0" t="0" r="0" b="0"/>
          <a:pathLst>
            <a:path>
              <a:moveTo>
                <a:pt x="0" y="18421"/>
              </a:moveTo>
              <a:lnTo>
                <a:pt x="246976" y="18421"/>
              </a:lnTo>
            </a:path>
          </a:pathLst>
        </a:custGeom>
        <a:noFill/>
        <a:ln w="12700" cap="flat" cmpd="sng" algn="ctr">
          <a:solidFill>
            <a:srgbClr val="0070C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49985" y="1741789"/>
        <a:ext cx="12348" cy="12348"/>
      </dsp:txXfrm>
    </dsp:sp>
    <dsp:sp modelId="{1A1378D5-8756-441D-A5DF-735B48D93951}">
      <dsp:nvSpPr>
        <dsp:cNvPr id="0" name=""/>
        <dsp:cNvSpPr/>
      </dsp:nvSpPr>
      <dsp:spPr>
        <a:xfrm>
          <a:off x="2508382" y="1605482"/>
          <a:ext cx="816901" cy="816901"/>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smtClean="0">
              <a:latin typeface="Tahoma" panose="020B0604030504040204" pitchFamily="34" charset="0"/>
              <a:ea typeface="Tahoma" panose="020B0604030504040204" pitchFamily="34" charset="0"/>
              <a:cs typeface="Tahoma" panose="020B0604030504040204" pitchFamily="34" charset="0"/>
            </a:rPr>
            <a:t>Medium</a:t>
          </a:r>
          <a:endParaRPr lang="en-US" sz="1200" kern="1200" dirty="0" smtClean="0">
            <a:latin typeface="Tahoma" panose="020B0604030504040204" pitchFamily="34" charset="0"/>
            <a:ea typeface="Tahoma" panose="020B0604030504040204" pitchFamily="34" charset="0"/>
            <a:cs typeface="Tahoma" panose="020B0604030504040204" pitchFamily="34" charset="0"/>
          </a:endParaRPr>
        </a:p>
      </dsp:txBody>
      <dsp:txXfrm>
        <a:off x="2628014" y="1725114"/>
        <a:ext cx="577637" cy="577637"/>
      </dsp:txXfrm>
    </dsp:sp>
    <dsp:sp modelId="{B31B44D1-330B-4944-8704-E26EB2EE6A30}">
      <dsp:nvSpPr>
        <dsp:cNvPr id="0" name=""/>
        <dsp:cNvSpPr/>
      </dsp:nvSpPr>
      <dsp:spPr>
        <a:xfrm rot="9000000">
          <a:off x="1411326" y="1729542"/>
          <a:ext cx="246976" cy="36843"/>
        </a:xfrm>
        <a:custGeom>
          <a:avLst/>
          <a:gdLst/>
          <a:ahLst/>
          <a:cxnLst/>
          <a:rect l="0" t="0" r="0" b="0"/>
          <a:pathLst>
            <a:path>
              <a:moveTo>
                <a:pt x="0" y="18421"/>
              </a:moveTo>
              <a:lnTo>
                <a:pt x="246976" y="18421"/>
              </a:lnTo>
            </a:path>
          </a:pathLst>
        </a:custGeom>
        <a:noFill/>
        <a:ln w="12700" cap="flat" cmpd="sng" algn="ctr">
          <a:solidFill>
            <a:srgbClr val="0070C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528640" y="1741789"/>
        <a:ext cx="12348" cy="12348"/>
      </dsp:txXfrm>
    </dsp:sp>
    <dsp:sp modelId="{7922D4F4-9C7C-406E-90D1-653855BD60F6}">
      <dsp:nvSpPr>
        <dsp:cNvPr id="0" name=""/>
        <dsp:cNvSpPr/>
      </dsp:nvSpPr>
      <dsp:spPr>
        <a:xfrm>
          <a:off x="665691" y="1605482"/>
          <a:ext cx="816901" cy="816901"/>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smtClean="0">
              <a:latin typeface="Tahoma" panose="020B0604030504040204" pitchFamily="34" charset="0"/>
              <a:ea typeface="Tahoma" panose="020B0604030504040204" pitchFamily="34" charset="0"/>
              <a:cs typeface="Tahoma" panose="020B0604030504040204" pitchFamily="34" charset="0"/>
            </a:rPr>
            <a:t>Heavy</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785323" y="1725114"/>
        <a:ext cx="577637" cy="577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A8744-D36E-4297-9B8E-8F6D62796397}">
      <dsp:nvSpPr>
        <dsp:cNvPr id="0" name=""/>
        <dsp:cNvSpPr/>
      </dsp:nvSpPr>
      <dsp:spPr>
        <a:xfrm>
          <a:off x="-3625484" y="-557117"/>
          <a:ext cx="4321891" cy="4321891"/>
        </a:xfrm>
        <a:prstGeom prst="blockArc">
          <a:avLst>
            <a:gd name="adj1" fmla="val 18900000"/>
            <a:gd name="adj2" fmla="val 2700000"/>
            <a:gd name="adj3" fmla="val 500"/>
          </a:avLst>
        </a:prstGeom>
        <a:noFill/>
        <a:ln w="19050" cap="flat" cmpd="sng" algn="ctr">
          <a:solidFill>
            <a:srgbClr val="0070C0"/>
          </a:solidFill>
          <a:prstDash val="solid"/>
        </a:ln>
        <a:effectLst/>
      </dsp:spPr>
      <dsp:style>
        <a:lnRef idx="2">
          <a:scrgbClr r="0" g="0" b="0"/>
        </a:lnRef>
        <a:fillRef idx="0">
          <a:scrgbClr r="0" g="0" b="0"/>
        </a:fillRef>
        <a:effectRef idx="0">
          <a:scrgbClr r="0" g="0" b="0"/>
        </a:effectRef>
        <a:fontRef idx="minor"/>
      </dsp:style>
    </dsp:sp>
    <dsp:sp modelId="{D6315349-A7FE-48C1-9A01-27CEB111A30B}">
      <dsp:nvSpPr>
        <dsp:cNvPr id="0" name=""/>
        <dsp:cNvSpPr/>
      </dsp:nvSpPr>
      <dsp:spPr>
        <a:xfrm>
          <a:off x="260820" y="168915"/>
          <a:ext cx="3802792" cy="337702"/>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68051" tIns="27940" rIns="27940" bIns="27940" numCol="1" spcCol="1270" anchor="ctr" anchorCtr="0">
          <a:noAutofit/>
        </a:bodyPr>
        <a:lstStyle/>
        <a:p>
          <a:pPr lvl="0" algn="l" defTabSz="488950">
            <a:lnSpc>
              <a:spcPct val="90000"/>
            </a:lnSpc>
            <a:spcBef>
              <a:spcPct val="0"/>
            </a:spcBef>
            <a:spcAft>
              <a:spcPct val="35000"/>
            </a:spcAft>
          </a:pPr>
          <a:r>
            <a:rPr lang="en-US" sz="1100" kern="1200" smtClean="0">
              <a:latin typeface="Tahoma" panose="020B0604030504040204" pitchFamily="34" charset="0"/>
              <a:ea typeface="Tahoma" panose="020B0604030504040204" pitchFamily="34" charset="0"/>
              <a:cs typeface="Tahoma" panose="020B0604030504040204" pitchFamily="34" charset="0"/>
            </a:rPr>
            <a:t>AWS Management Console</a:t>
          </a:r>
          <a:endParaRPr lang="en-US" sz="1100" kern="1200" dirty="0" smtClean="0">
            <a:latin typeface="Tahoma" panose="020B0604030504040204" pitchFamily="34" charset="0"/>
            <a:ea typeface="Tahoma" panose="020B0604030504040204" pitchFamily="34" charset="0"/>
            <a:cs typeface="Tahoma" panose="020B0604030504040204" pitchFamily="34" charset="0"/>
          </a:endParaRPr>
        </a:p>
      </dsp:txBody>
      <dsp:txXfrm>
        <a:off x="260820" y="168915"/>
        <a:ext cx="3802792" cy="337702"/>
      </dsp:txXfrm>
    </dsp:sp>
    <dsp:sp modelId="{7F127178-79E0-4379-8C7D-7B2810E88FC2}">
      <dsp:nvSpPr>
        <dsp:cNvPr id="0" name=""/>
        <dsp:cNvSpPr/>
      </dsp:nvSpPr>
      <dsp:spPr>
        <a:xfrm>
          <a:off x="49756" y="126702"/>
          <a:ext cx="422127" cy="422127"/>
        </a:xfrm>
        <a:prstGeom prst="ellipse">
          <a:avLst/>
        </a:prstGeom>
        <a:solidFill>
          <a:schemeClr val="lt1">
            <a:hueOff val="0"/>
            <a:satOff val="0"/>
            <a:lumOff val="0"/>
            <a:alphaOff val="0"/>
          </a:schemeClr>
        </a:solidFill>
        <a:ln w="12700" cap="flat" cmpd="sng" algn="ctr">
          <a:solidFill>
            <a:srgbClr val="0070C0"/>
          </a:solidFill>
          <a:prstDash val="solid"/>
        </a:ln>
        <a:effectLst/>
      </dsp:spPr>
      <dsp:style>
        <a:lnRef idx="2">
          <a:scrgbClr r="0" g="0" b="0"/>
        </a:lnRef>
        <a:fillRef idx="1">
          <a:scrgbClr r="0" g="0" b="0"/>
        </a:fillRef>
        <a:effectRef idx="0">
          <a:scrgbClr r="0" g="0" b="0"/>
        </a:effectRef>
        <a:fontRef idx="minor"/>
      </dsp:style>
    </dsp:sp>
    <dsp:sp modelId="{2B61357D-8207-4580-A9FB-CC8DDF09729B}">
      <dsp:nvSpPr>
        <dsp:cNvPr id="0" name=""/>
        <dsp:cNvSpPr/>
      </dsp:nvSpPr>
      <dsp:spPr>
        <a:xfrm>
          <a:off x="538603" y="675404"/>
          <a:ext cx="3525009" cy="337702"/>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68051" tIns="27940" rIns="27940" bIns="27940" numCol="1" spcCol="1270" anchor="ctr" anchorCtr="0">
          <a:noAutofit/>
        </a:bodyPr>
        <a:lstStyle/>
        <a:p>
          <a:pPr lvl="0" algn="l" defTabSz="488950">
            <a:lnSpc>
              <a:spcPct val="90000"/>
            </a:lnSpc>
            <a:spcBef>
              <a:spcPct val="0"/>
            </a:spcBef>
            <a:spcAft>
              <a:spcPct val="35000"/>
            </a:spcAft>
          </a:pPr>
          <a:r>
            <a:rPr lang="en-US" sz="1100" kern="1200" smtClean="0">
              <a:latin typeface="Tahoma" panose="020B0604030504040204" pitchFamily="34" charset="0"/>
              <a:ea typeface="Tahoma" panose="020B0604030504040204" pitchFamily="34" charset="0"/>
              <a:cs typeface="Tahoma" panose="020B0604030504040204" pitchFamily="34" charset="0"/>
            </a:rPr>
            <a:t>AWS Command Line Interface (CLI)</a:t>
          </a:r>
          <a:endParaRPr lang="en-US" sz="1100" kern="1200" dirty="0" smtClean="0">
            <a:latin typeface="Tahoma" panose="020B0604030504040204" pitchFamily="34" charset="0"/>
            <a:ea typeface="Tahoma" panose="020B0604030504040204" pitchFamily="34" charset="0"/>
            <a:cs typeface="Tahoma" panose="020B0604030504040204" pitchFamily="34" charset="0"/>
          </a:endParaRPr>
        </a:p>
      </dsp:txBody>
      <dsp:txXfrm>
        <a:off x="538603" y="675404"/>
        <a:ext cx="3525009" cy="337702"/>
      </dsp:txXfrm>
    </dsp:sp>
    <dsp:sp modelId="{3606F2AA-F26B-4753-AF85-BECBE4FD73AA}">
      <dsp:nvSpPr>
        <dsp:cNvPr id="0" name=""/>
        <dsp:cNvSpPr/>
      </dsp:nvSpPr>
      <dsp:spPr>
        <a:xfrm>
          <a:off x="327539" y="633191"/>
          <a:ext cx="422127" cy="422127"/>
        </a:xfrm>
        <a:prstGeom prst="ellipse">
          <a:avLst/>
        </a:prstGeom>
        <a:solidFill>
          <a:schemeClr val="lt1">
            <a:hueOff val="0"/>
            <a:satOff val="0"/>
            <a:lumOff val="0"/>
            <a:alphaOff val="0"/>
          </a:schemeClr>
        </a:solidFill>
        <a:ln w="12700" cap="flat" cmpd="sng" algn="ctr">
          <a:solidFill>
            <a:srgbClr val="0070C0"/>
          </a:solidFill>
          <a:prstDash val="solid"/>
        </a:ln>
        <a:effectLst/>
      </dsp:spPr>
      <dsp:style>
        <a:lnRef idx="2">
          <a:scrgbClr r="0" g="0" b="0"/>
        </a:lnRef>
        <a:fillRef idx="1">
          <a:scrgbClr r="0" g="0" b="0"/>
        </a:fillRef>
        <a:effectRef idx="0">
          <a:scrgbClr r="0" g="0" b="0"/>
        </a:effectRef>
        <a:fontRef idx="minor"/>
      </dsp:style>
    </dsp:sp>
    <dsp:sp modelId="{035F3177-BFF1-4228-818A-15EEFA9708A9}">
      <dsp:nvSpPr>
        <dsp:cNvPr id="0" name=""/>
        <dsp:cNvSpPr/>
      </dsp:nvSpPr>
      <dsp:spPr>
        <a:xfrm>
          <a:off x="665626" y="1181893"/>
          <a:ext cx="3397986" cy="337702"/>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68051" tIns="27940" rIns="27940" bIns="27940" numCol="1" spcCol="1270" anchor="ctr" anchorCtr="0">
          <a:noAutofit/>
        </a:bodyPr>
        <a:lstStyle/>
        <a:p>
          <a:pPr lvl="0" algn="l" defTabSz="488950">
            <a:lnSpc>
              <a:spcPct val="90000"/>
            </a:lnSpc>
            <a:spcBef>
              <a:spcPct val="0"/>
            </a:spcBef>
            <a:spcAft>
              <a:spcPct val="35000"/>
            </a:spcAft>
          </a:pPr>
          <a:r>
            <a:rPr lang="en-US" sz="1100" kern="1200" dirty="0" smtClean="0">
              <a:latin typeface="Tahoma" panose="020B0604030504040204" pitchFamily="34" charset="0"/>
              <a:ea typeface="Tahoma" panose="020B0604030504040204" pitchFamily="34" charset="0"/>
              <a:cs typeface="Tahoma" panose="020B0604030504040204" pitchFamily="34" charset="0"/>
            </a:rPr>
            <a:t>AWS SDKs</a:t>
          </a:r>
        </a:p>
      </dsp:txBody>
      <dsp:txXfrm>
        <a:off x="665626" y="1181893"/>
        <a:ext cx="3397986" cy="337702"/>
      </dsp:txXfrm>
    </dsp:sp>
    <dsp:sp modelId="{2612DF9E-2E07-4C3C-8501-91F95D0AAAC0}">
      <dsp:nvSpPr>
        <dsp:cNvPr id="0" name=""/>
        <dsp:cNvSpPr/>
      </dsp:nvSpPr>
      <dsp:spPr>
        <a:xfrm>
          <a:off x="454562" y="1139680"/>
          <a:ext cx="422127" cy="422127"/>
        </a:xfrm>
        <a:prstGeom prst="ellipse">
          <a:avLst/>
        </a:prstGeom>
        <a:solidFill>
          <a:schemeClr val="lt1">
            <a:hueOff val="0"/>
            <a:satOff val="0"/>
            <a:lumOff val="0"/>
            <a:alphaOff val="0"/>
          </a:schemeClr>
        </a:solidFill>
        <a:ln w="12700" cap="flat" cmpd="sng" algn="ctr">
          <a:solidFill>
            <a:srgbClr val="0070C0"/>
          </a:solidFill>
          <a:prstDash val="solid"/>
        </a:ln>
        <a:effectLst/>
      </dsp:spPr>
      <dsp:style>
        <a:lnRef idx="2">
          <a:scrgbClr r="0" g="0" b="0"/>
        </a:lnRef>
        <a:fillRef idx="1">
          <a:scrgbClr r="0" g="0" b="0"/>
        </a:fillRef>
        <a:effectRef idx="0">
          <a:scrgbClr r="0" g="0" b="0"/>
        </a:effectRef>
        <a:fontRef idx="minor"/>
      </dsp:style>
    </dsp:sp>
    <dsp:sp modelId="{6D688AA9-B59E-4BBD-B5E7-467353B38958}">
      <dsp:nvSpPr>
        <dsp:cNvPr id="0" name=""/>
        <dsp:cNvSpPr/>
      </dsp:nvSpPr>
      <dsp:spPr>
        <a:xfrm>
          <a:off x="665626" y="1688061"/>
          <a:ext cx="3397986" cy="337702"/>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68051" tIns="27940" rIns="27940" bIns="27940" numCol="1" spcCol="1270" anchor="ctr" anchorCtr="0">
          <a:noAutofit/>
        </a:bodyPr>
        <a:lstStyle/>
        <a:p>
          <a:pPr lvl="0" algn="l" defTabSz="488950">
            <a:lnSpc>
              <a:spcPct val="90000"/>
            </a:lnSpc>
            <a:spcBef>
              <a:spcPct val="0"/>
            </a:spcBef>
            <a:spcAft>
              <a:spcPct val="35000"/>
            </a:spcAft>
          </a:pPr>
          <a:r>
            <a:rPr lang="en-US" sz="1100" kern="1200" dirty="0" smtClean="0">
              <a:latin typeface="Tahoma" panose="020B0604030504040204" pitchFamily="34" charset="0"/>
              <a:ea typeface="Tahoma" panose="020B0604030504040204" pitchFamily="34" charset="0"/>
              <a:cs typeface="Tahoma" panose="020B0604030504040204" pitchFamily="34" charset="0"/>
            </a:rPr>
            <a:t>Query API</a:t>
          </a:r>
        </a:p>
      </dsp:txBody>
      <dsp:txXfrm>
        <a:off x="665626" y="1688061"/>
        <a:ext cx="3397986" cy="337702"/>
      </dsp:txXfrm>
    </dsp:sp>
    <dsp:sp modelId="{F5364B6C-8D57-4F42-AB98-11D504B66BA6}">
      <dsp:nvSpPr>
        <dsp:cNvPr id="0" name=""/>
        <dsp:cNvSpPr/>
      </dsp:nvSpPr>
      <dsp:spPr>
        <a:xfrm>
          <a:off x="454562" y="1645848"/>
          <a:ext cx="422127" cy="422127"/>
        </a:xfrm>
        <a:prstGeom prst="ellipse">
          <a:avLst/>
        </a:prstGeom>
        <a:solidFill>
          <a:schemeClr val="lt1">
            <a:hueOff val="0"/>
            <a:satOff val="0"/>
            <a:lumOff val="0"/>
            <a:alphaOff val="0"/>
          </a:schemeClr>
        </a:solidFill>
        <a:ln w="12700" cap="flat" cmpd="sng" algn="ctr">
          <a:solidFill>
            <a:srgbClr val="0070C0"/>
          </a:solidFill>
          <a:prstDash val="solid"/>
        </a:ln>
        <a:effectLst/>
      </dsp:spPr>
      <dsp:style>
        <a:lnRef idx="2">
          <a:scrgbClr r="0" g="0" b="0"/>
        </a:lnRef>
        <a:fillRef idx="1">
          <a:scrgbClr r="0" g="0" b="0"/>
        </a:fillRef>
        <a:effectRef idx="0">
          <a:scrgbClr r="0" g="0" b="0"/>
        </a:effectRef>
        <a:fontRef idx="minor"/>
      </dsp:style>
    </dsp:sp>
    <dsp:sp modelId="{CFAFAD04-2A88-4E53-9589-A96630E89AA8}">
      <dsp:nvSpPr>
        <dsp:cNvPr id="0" name=""/>
        <dsp:cNvSpPr/>
      </dsp:nvSpPr>
      <dsp:spPr>
        <a:xfrm>
          <a:off x="538603" y="2194550"/>
          <a:ext cx="3525009" cy="337702"/>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68051" tIns="27940" rIns="27940" bIns="27940" numCol="1" spcCol="1270" anchor="ctr" anchorCtr="0">
          <a:noAutofit/>
        </a:bodyPr>
        <a:lstStyle/>
        <a:p>
          <a:pPr lvl="0" algn="l" defTabSz="488950">
            <a:lnSpc>
              <a:spcPct val="90000"/>
            </a:lnSpc>
            <a:spcBef>
              <a:spcPct val="0"/>
            </a:spcBef>
            <a:spcAft>
              <a:spcPct val="35000"/>
            </a:spcAft>
          </a:pPr>
          <a:r>
            <a:rPr lang="en-US" sz="1100" kern="1200" dirty="0" smtClean="0">
              <a:latin typeface="Tahoma" panose="020B0604030504040204" pitchFamily="34" charset="0"/>
              <a:ea typeface="Tahoma" panose="020B0604030504040204" pitchFamily="34" charset="0"/>
              <a:cs typeface="Tahoma" panose="020B0604030504040204" pitchFamily="34" charset="0"/>
            </a:rPr>
            <a:t>SOAP API</a:t>
          </a:r>
        </a:p>
      </dsp:txBody>
      <dsp:txXfrm>
        <a:off x="538603" y="2194550"/>
        <a:ext cx="3525009" cy="337702"/>
      </dsp:txXfrm>
    </dsp:sp>
    <dsp:sp modelId="{8CF86F14-0DBB-4D8A-A922-5E81CA718365}">
      <dsp:nvSpPr>
        <dsp:cNvPr id="0" name=""/>
        <dsp:cNvSpPr/>
      </dsp:nvSpPr>
      <dsp:spPr>
        <a:xfrm>
          <a:off x="327539" y="2152337"/>
          <a:ext cx="422127" cy="422127"/>
        </a:xfrm>
        <a:prstGeom prst="ellipse">
          <a:avLst/>
        </a:prstGeom>
        <a:solidFill>
          <a:schemeClr val="lt1">
            <a:hueOff val="0"/>
            <a:satOff val="0"/>
            <a:lumOff val="0"/>
            <a:alphaOff val="0"/>
          </a:schemeClr>
        </a:solidFill>
        <a:ln w="12700" cap="flat" cmpd="sng" algn="ctr">
          <a:solidFill>
            <a:srgbClr val="0070C0"/>
          </a:solidFill>
          <a:prstDash val="solid"/>
        </a:ln>
        <a:effectLst/>
      </dsp:spPr>
      <dsp:style>
        <a:lnRef idx="2">
          <a:scrgbClr r="0" g="0" b="0"/>
        </a:lnRef>
        <a:fillRef idx="1">
          <a:scrgbClr r="0" g="0" b="0"/>
        </a:fillRef>
        <a:effectRef idx="0">
          <a:scrgbClr r="0" g="0" b="0"/>
        </a:effectRef>
        <a:fontRef idx="minor"/>
      </dsp:style>
    </dsp:sp>
    <dsp:sp modelId="{00F4B895-5618-4B56-9035-6C93D2BACD3A}">
      <dsp:nvSpPr>
        <dsp:cNvPr id="0" name=""/>
        <dsp:cNvSpPr/>
      </dsp:nvSpPr>
      <dsp:spPr>
        <a:xfrm>
          <a:off x="260820" y="2701039"/>
          <a:ext cx="3802792" cy="337702"/>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68051" tIns="27940" rIns="27940" bIns="27940" numCol="1" spcCol="1270" anchor="ctr" anchorCtr="0">
          <a:noAutofit/>
        </a:bodyPr>
        <a:lstStyle/>
        <a:p>
          <a:pPr lvl="0" algn="l" defTabSz="488950">
            <a:lnSpc>
              <a:spcPct val="90000"/>
            </a:lnSpc>
            <a:spcBef>
              <a:spcPct val="0"/>
            </a:spcBef>
            <a:spcAft>
              <a:spcPct val="35000"/>
            </a:spcAft>
          </a:pPr>
          <a:r>
            <a:rPr lang="en-US" sz="1100" kern="1200" dirty="0" smtClean="0">
              <a:latin typeface="Tahoma" panose="020B0604030504040204" pitchFamily="34" charset="0"/>
              <a:ea typeface="Tahoma" panose="020B0604030504040204" pitchFamily="34" charset="0"/>
              <a:cs typeface="Tahoma" panose="020B0604030504040204" pitchFamily="34" charset="0"/>
            </a:rPr>
            <a:t>Elastic Load Balancing Command Line Interface (CLI)</a:t>
          </a:r>
        </a:p>
      </dsp:txBody>
      <dsp:txXfrm>
        <a:off x="260820" y="2701039"/>
        <a:ext cx="3802792" cy="337702"/>
      </dsp:txXfrm>
    </dsp:sp>
    <dsp:sp modelId="{6DC186F9-8B90-4495-96F5-DBD1BF8E9A15}">
      <dsp:nvSpPr>
        <dsp:cNvPr id="0" name=""/>
        <dsp:cNvSpPr/>
      </dsp:nvSpPr>
      <dsp:spPr>
        <a:xfrm>
          <a:off x="49756" y="2658826"/>
          <a:ext cx="422127" cy="422127"/>
        </a:xfrm>
        <a:prstGeom prst="ellipse">
          <a:avLst/>
        </a:prstGeom>
        <a:solidFill>
          <a:schemeClr val="lt1">
            <a:hueOff val="0"/>
            <a:satOff val="0"/>
            <a:lumOff val="0"/>
            <a:alphaOff val="0"/>
          </a:schemeClr>
        </a:solidFill>
        <a:ln w="12700" cap="flat" cmpd="sng" algn="ctr">
          <a:solidFill>
            <a:srgbClr val="0070C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pPr/>
              <a:t>10/22/2015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pPr/>
              <a:t>‹#›</a:t>
            </a:fld>
            <a:endParaRPr lang="en-US"/>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pPr/>
              <a:t>10/22/2015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pPr/>
              <a:t>‹#›</a:t>
            </a:fld>
            <a:endParaRPr lang="en-US"/>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seconds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6610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nvPr>
        </p:nvGraphicFramePr>
        <p:xfrm>
          <a:off x="456714" y="574982"/>
          <a:ext cx="6059016" cy="4457700"/>
        </p:xfrm>
        <a:graphic>
          <a:graphicData uri="http://schemas.openxmlformats.org/drawingml/2006/table">
            <a:tbl>
              <a:tblPr firstRow="1" bandRow="1"/>
              <a:tblGrid>
                <a:gridCol w="1066800">
                  <a:extLst>
                    <a:ext uri="{9D8B030D-6E8A-4147-A177-3AD203B41FA5}">
                      <a16:colId xmlns="" xmlns:a16="http://schemas.microsoft.com/office/drawing/2014/main" val="20000"/>
                    </a:ext>
                  </a:extLst>
                </a:gridCol>
                <a:gridCol w="4992216">
                  <a:extLst>
                    <a:ext uri="{9D8B030D-6E8A-4147-A177-3AD203B41FA5}">
                      <a16:colId xmlns="" xmlns:a16="http://schemas.microsoft.com/office/drawing/2014/main" val="20001"/>
                    </a:ext>
                  </a:extLst>
                </a:gridCol>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207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urse Top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723"/>
            <a:ext cx="3703320" cy="3017520"/>
          </a:xfrm>
          <a:prstGeom prst="rect">
            <a:avLst/>
          </a:prstGeom>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1" y="838723"/>
            <a:ext cx="3703320" cy="3017520"/>
          </a:xfrm>
          <a:prstGeom prst="rect">
            <a:avLst/>
          </a:prstGeom>
        </p:spPr>
        <p:txBody>
          <a:bodyPr/>
          <a:lstStyle>
            <a:lvl1pPr marL="128588" indent="-128588">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128588" lvl="0" indent="-128588" algn="just" defTabSz="914378" rtl="0" eaLnBrk="1" latinLnBrk="0" hangingPunct="1">
              <a:lnSpc>
                <a:spcPct val="150000"/>
              </a:lnSpc>
              <a:spcBef>
                <a:spcPct val="20000"/>
              </a:spcBef>
              <a:buFont typeface="Symbol" panose="05050102010706020507" pitchFamily="18" charset="2"/>
              <a:buChar char="®"/>
            </a:pPr>
            <a:r>
              <a:rPr lang="en-US" smtClean="0"/>
              <a:t>Click to edit Master text styles</a:t>
            </a:r>
          </a:p>
          <a:p>
            <a:pPr marL="128588" lvl="1" indent="-128588" algn="just" defTabSz="914378" rtl="0" eaLnBrk="1" latinLnBrk="0" hangingPunct="1">
              <a:lnSpc>
                <a:spcPct val="150000"/>
              </a:lnSpc>
              <a:spcBef>
                <a:spcPct val="20000"/>
              </a:spcBef>
              <a:buFont typeface="Symbol" panose="05050102010706020507" pitchFamily="18" charset="2"/>
              <a:buChar char="®"/>
            </a:pPr>
            <a:r>
              <a:rPr lang="en-US" smtClean="0"/>
              <a:t>Second level</a:t>
            </a:r>
          </a:p>
          <a:p>
            <a:pPr marL="128588" lvl="2" indent="-128588" algn="just" defTabSz="914378" rtl="0" eaLnBrk="1" latinLnBrk="0" hangingPunct="1">
              <a:lnSpc>
                <a:spcPct val="150000"/>
              </a:lnSpc>
              <a:spcBef>
                <a:spcPct val="20000"/>
              </a:spcBef>
              <a:buFont typeface="Symbol" panose="05050102010706020507" pitchFamily="18" charset="2"/>
              <a:buChar char="®"/>
            </a:pPr>
            <a:r>
              <a:rPr lang="en-US" smtClean="0"/>
              <a:t>Third level</a:t>
            </a:r>
          </a:p>
          <a:p>
            <a:pPr marL="128588" lvl="3" indent="-128588" algn="just" defTabSz="914378" rtl="0" eaLnBrk="1" latinLnBrk="0" hangingPunct="1">
              <a:lnSpc>
                <a:spcPct val="150000"/>
              </a:lnSpc>
              <a:spcBef>
                <a:spcPct val="20000"/>
              </a:spcBef>
              <a:buFont typeface="Symbol" panose="05050102010706020507" pitchFamily="18" charset="2"/>
              <a:buChar char="®"/>
            </a:pPr>
            <a:r>
              <a:rPr lang="en-US" smtClean="0"/>
              <a:t>Fourth level</a:t>
            </a:r>
          </a:p>
          <a:p>
            <a:pPr marL="128588" lvl="4" indent="-128588" algn="just" defTabSz="914378" rtl="0" eaLnBrk="1" latinLnBrk="0" hangingPunct="1">
              <a:lnSpc>
                <a:spcPct val="150000"/>
              </a:lnSpc>
              <a:spcBef>
                <a:spcPct val="20000"/>
              </a:spcBef>
              <a:buFont typeface="Symbol" panose="05050102010706020507" pitchFamily="18" charset="2"/>
              <a:buChar char="®"/>
            </a:pPr>
            <a:r>
              <a:rPr lang="en-US" smtClean="0"/>
              <a:t>Fifth level</a:t>
            </a:r>
            <a:endParaRPr lang="en-US" dirty="0"/>
          </a:p>
        </p:txBody>
      </p:sp>
      <p:sp>
        <p:nvSpPr>
          <p:cNvPr id="8" name="Title 7"/>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48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extLst>
                    <a:ext uri="{9D8B030D-6E8A-4147-A177-3AD203B41FA5}">
                      <a16:colId xmlns="" xmlns:a16="http://schemas.microsoft.com/office/drawing/2014/main" val="20000"/>
                    </a:ext>
                  </a:extLst>
                </a:gridCol>
                <a:gridCol w="4992216">
                  <a:extLst>
                    <a:ext uri="{9D8B030D-6E8A-4147-A177-3AD203B41FA5}">
                      <a16:colId xmlns="" xmlns:a16="http://schemas.microsoft.com/office/drawing/2014/main" val="20001"/>
                    </a:ext>
                  </a:extLst>
                </a:gridCol>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73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16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090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4122036" y="2574648"/>
            <a:ext cx="932285" cy="584775"/>
          </a:xfrm>
          <a:prstGeom prst="rect">
            <a:avLst/>
          </a:prstGeom>
        </p:spPr>
        <p:txBody>
          <a:bodyPr wrap="square">
            <a:spAutoFit/>
          </a:bodyPr>
          <a:lstStyle/>
          <a:p>
            <a:pPr algn="ctr"/>
            <a:r>
              <a:rPr lang="en-IN" sz="3200" b="1" dirty="0" smtClean="0">
                <a:solidFill>
                  <a:srgbClr val="0070C0"/>
                </a:solidFill>
                <a:ea typeface="Tahoma" pitchFamily="34" charset="0"/>
                <a:cs typeface="Tahoma" pitchFamily="34" charset="0"/>
              </a:rPr>
              <a:t>LAB</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1190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318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199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469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63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405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seconds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4413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76388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122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12028803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397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580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87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quarter" idx="10"/>
          </p:nvPr>
        </p:nvSpPr>
        <p:spPr>
          <a:xfrm>
            <a:off x="8701088" y="4795838"/>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45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4122036" y="2574648"/>
            <a:ext cx="932285" cy="584775"/>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LAB</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jpe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6593393" y="4793820"/>
            <a:ext cx="2570063" cy="276999"/>
          </a:xfrm>
          <a:prstGeom prst="rect">
            <a:avLst/>
          </a:prstGeom>
        </p:spPr>
        <p:txBody>
          <a:bodyPr wrap="none">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6593393" y="4793820"/>
            <a:ext cx="2570063" cy="276999"/>
          </a:xfrm>
          <a:prstGeom prst="rect">
            <a:avLst/>
          </a:prstGeom>
        </p:spPr>
        <p:txBody>
          <a:bodyPr wrap="none">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133094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p15:clr>
            <a:srgbClr val="F26B43"/>
          </p15:clr>
        </p15:guide>
        <p15:guide id="2"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console.aws.amazon.com/ec2/" TargetMode="External"/><Relationship Id="rId1" Type="http://schemas.openxmlformats.org/officeDocument/2006/relationships/slideLayout" Target="../slideLayouts/slideLayout19.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73916"/>
            <a:ext cx="7010400" cy="857250"/>
          </a:xfrm>
        </p:spPr>
        <p:txBody>
          <a:bodyPr/>
          <a:lstStyle/>
          <a:p>
            <a:r>
              <a:rPr lang="en-US" b="1" dirty="0" smtClean="0"/>
              <a:t>Module - 6 </a:t>
            </a:r>
            <a:r>
              <a:rPr lang="en-US" b="1" dirty="0"/>
              <a:t/>
            </a:r>
            <a:br>
              <a:rPr lang="en-US" b="1" dirty="0"/>
            </a:br>
            <a:r>
              <a:rPr lang="en-US" b="1" dirty="0" smtClean="0"/>
              <a:t>High Availability</a:t>
            </a:r>
            <a:endParaRPr lang="en-US" b="1" dirty="0"/>
          </a:p>
        </p:txBody>
      </p:sp>
      <p:sp>
        <p:nvSpPr>
          <p:cNvPr id="4" name="Rectangle 3"/>
          <p:cNvSpPr/>
          <p:nvPr/>
        </p:nvSpPr>
        <p:spPr>
          <a:xfrm>
            <a:off x="6593393" y="4793820"/>
            <a:ext cx="2570063" cy="276999"/>
          </a:xfrm>
          <a:prstGeom prst="rect">
            <a:avLst/>
          </a:prstGeom>
        </p:spPr>
        <p:txBody>
          <a:bodyPr wrap="none">
            <a:spAutoFit/>
          </a:bodyPr>
          <a:lstStyle/>
          <a:p>
            <a:r>
              <a:rPr lang="en-US" sz="1200" dirty="0" smtClean="0">
                <a:solidFill>
                  <a:prstClr val="white"/>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596" y="751009"/>
            <a:ext cx="2748808" cy="2748808"/>
          </a:xfrm>
          <a:prstGeom prst="rect">
            <a:avLst/>
          </a:prstGeom>
        </p:spPr>
      </p:pic>
    </p:spTree>
    <p:extLst>
      <p:ext uri="{BB962C8B-B14F-4D97-AF65-F5344CB8AC3E}">
        <p14:creationId xmlns:p14="http://schemas.microsoft.com/office/powerpoint/2010/main" val="3604584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Elastic Load Balancing</a:t>
            </a:r>
          </a:p>
        </p:txBody>
      </p:sp>
      <p:sp>
        <p:nvSpPr>
          <p:cNvPr id="6" name="Content Placeholder 2"/>
          <p:cNvSpPr>
            <a:spLocks noGrp="1"/>
          </p:cNvSpPr>
          <p:nvPr>
            <p:ph idx="1"/>
          </p:nvPr>
        </p:nvSpPr>
        <p:spPr>
          <a:xfrm>
            <a:off x="457200" y="868136"/>
            <a:ext cx="8077199" cy="4542064"/>
          </a:xfrm>
        </p:spPr>
        <p:txBody>
          <a:bodyPr>
            <a:normAutofit/>
          </a:bodyPr>
          <a:lstStyle/>
          <a:p>
            <a:pPr marL="0" indent="0" algn="l">
              <a:buNone/>
            </a:pPr>
            <a:r>
              <a:rPr lang="en-US" dirty="0"/>
              <a:t>You can create, access, and manage your load balancers using any of the following interfaces:</a:t>
            </a:r>
          </a:p>
          <a:p>
            <a:pPr marL="0" indent="0" algn="l">
              <a:buNone/>
            </a:pPr>
            <a:endParaRPr lang="en-US" dirty="0"/>
          </a:p>
        </p:txBody>
      </p:sp>
      <p:graphicFrame>
        <p:nvGraphicFramePr>
          <p:cNvPr id="2" name="Diagram 1"/>
          <p:cNvGraphicFramePr/>
          <p:nvPr>
            <p:extLst>
              <p:ext uri="{D42A27DB-BD31-4B8C-83A1-F6EECF244321}">
                <p14:modId xmlns:p14="http://schemas.microsoft.com/office/powerpoint/2010/main" val="1688884230"/>
              </p:ext>
            </p:extLst>
          </p:nvPr>
        </p:nvGraphicFramePr>
        <p:xfrm>
          <a:off x="2368008" y="1335314"/>
          <a:ext cx="4105275" cy="32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Pricing</a:t>
            </a:r>
          </a:p>
        </p:txBody>
      </p:sp>
      <p:sp>
        <p:nvSpPr>
          <p:cNvPr id="6" name="Content Placeholder 2"/>
          <p:cNvSpPr>
            <a:spLocks noGrp="1"/>
          </p:cNvSpPr>
          <p:nvPr>
            <p:ph idx="1"/>
          </p:nvPr>
        </p:nvSpPr>
        <p:spPr>
          <a:xfrm>
            <a:off x="457200" y="868136"/>
            <a:ext cx="5638800" cy="4542064"/>
          </a:xfrm>
        </p:spPr>
        <p:txBody>
          <a:bodyPr>
            <a:normAutofit/>
          </a:bodyPr>
          <a:lstStyle/>
          <a:p>
            <a:r>
              <a:rPr lang="en-US" dirty="0"/>
              <a:t> With Amazon Web Services, you pay only for what you use</a:t>
            </a:r>
          </a:p>
          <a:p>
            <a:r>
              <a:rPr lang="en-US" dirty="0"/>
              <a:t> For Elastic Load Balancing, you pay for each hour or portion of an hour that the service is running, and you pay for each gigabyte of data that is transferred through your load balancer</a:t>
            </a:r>
          </a:p>
          <a:p>
            <a:r>
              <a:rPr lang="en-US" dirty="0"/>
              <a:t> The AWS free tier is eligible if your AWS account is less than 12 months old</a:t>
            </a:r>
          </a:p>
          <a:p>
            <a:r>
              <a:rPr lang="en-US" dirty="0"/>
              <a:t> The free tier includes 750 hours per month of Amazon EC2 usage, and 750 hours per month of Elastic Load Balancing, plus 15 GB of data processing</a:t>
            </a:r>
          </a:p>
          <a:p>
            <a:pPr algn="l"/>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868136"/>
            <a:ext cx="3048000" cy="3048000"/>
          </a:xfrm>
          <a:prstGeom prst="rect">
            <a:avLst/>
          </a:prstGeom>
        </p:spPr>
      </p:pic>
    </p:spTree>
    <p:extLst>
      <p:ext uri="{BB962C8B-B14F-4D97-AF65-F5344CB8AC3E}">
        <p14:creationId xmlns:p14="http://schemas.microsoft.com/office/powerpoint/2010/main" val="2590828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Elastic </a:t>
            </a:r>
            <a:r>
              <a:rPr lang="en-US" dirty="0"/>
              <a:t>Load </a:t>
            </a:r>
            <a:r>
              <a:rPr lang="en-US" dirty="0" smtClean="0"/>
              <a:t>Balancing</a:t>
            </a:r>
            <a:endParaRPr lang="en-US" dirty="0"/>
          </a:p>
        </p:txBody>
      </p:sp>
      <p:sp>
        <p:nvSpPr>
          <p:cNvPr id="6" name="Content Placeholder 2"/>
          <p:cNvSpPr>
            <a:spLocks noGrp="1"/>
          </p:cNvSpPr>
          <p:nvPr>
            <p:ph idx="1"/>
          </p:nvPr>
        </p:nvSpPr>
        <p:spPr>
          <a:xfrm>
            <a:off x="457200" y="868136"/>
            <a:ext cx="4772026" cy="4542064"/>
          </a:xfrm>
        </p:spPr>
        <p:txBody>
          <a:bodyPr>
            <a:normAutofit/>
          </a:bodyPr>
          <a:lstStyle/>
          <a:p>
            <a:r>
              <a:rPr lang="en-US" dirty="0"/>
              <a:t> A load balancer accepts incoming traffic from clients and routes requests to its registered EC2 instances in one or more Availability Zones</a:t>
            </a:r>
          </a:p>
          <a:p>
            <a:r>
              <a:rPr lang="en-US" dirty="0" smtClean="0"/>
              <a:t> The </a:t>
            </a:r>
            <a:r>
              <a:rPr lang="en-US" dirty="0"/>
              <a:t>load balancer also monitors the health of its registered instances and ensures that it routes traffic only to healthy instances</a:t>
            </a:r>
          </a:p>
          <a:p>
            <a:r>
              <a:rPr lang="en-US" dirty="0"/>
              <a:t> When the load balancer detects an unhealthy instance, it stops routing traffic to that instance, and then resumes routing traffic to that instance when it detects that the instance is healthy </a:t>
            </a:r>
            <a:r>
              <a:rPr lang="en-US" dirty="0" smtClean="0"/>
              <a:t>again</a:t>
            </a:r>
          </a:p>
          <a:p>
            <a:r>
              <a:rPr lang="en-US" dirty="0"/>
              <a:t> You can configure your load balancer to accept incoming traffic by specifying one or more listeners</a:t>
            </a:r>
          </a:p>
          <a:p>
            <a:pPr algn="l"/>
            <a:endParaRPr lang="en-US" dirty="0"/>
          </a:p>
          <a:p>
            <a:pPr algn="l"/>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525" y="906236"/>
            <a:ext cx="2943226" cy="3085897"/>
          </a:xfrm>
          <a:prstGeom prst="rect">
            <a:avLst/>
          </a:prstGeom>
        </p:spPr>
      </p:pic>
    </p:spTree>
    <p:extLst>
      <p:ext uri="{BB962C8B-B14F-4D97-AF65-F5344CB8AC3E}">
        <p14:creationId xmlns:p14="http://schemas.microsoft.com/office/powerpoint/2010/main" val="1374419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Elastic </a:t>
            </a:r>
            <a:r>
              <a:rPr lang="en-US" dirty="0"/>
              <a:t>Load </a:t>
            </a:r>
            <a:r>
              <a:rPr lang="en-US" dirty="0" smtClean="0"/>
              <a:t>Balancing (Contd.)</a:t>
            </a:r>
            <a:endParaRPr lang="en-US" dirty="0"/>
          </a:p>
        </p:txBody>
      </p:sp>
      <p:sp>
        <p:nvSpPr>
          <p:cNvPr id="6" name="Content Placeholder 2"/>
          <p:cNvSpPr>
            <a:spLocks noGrp="1"/>
          </p:cNvSpPr>
          <p:nvPr>
            <p:ph idx="1"/>
          </p:nvPr>
        </p:nvSpPr>
        <p:spPr>
          <a:xfrm>
            <a:off x="457200" y="868136"/>
            <a:ext cx="5000625" cy="4542064"/>
          </a:xfrm>
        </p:spPr>
        <p:txBody>
          <a:bodyPr>
            <a:normAutofit/>
          </a:bodyPr>
          <a:lstStyle/>
          <a:p>
            <a:r>
              <a:rPr lang="en-US" dirty="0" smtClean="0"/>
              <a:t> A </a:t>
            </a:r>
            <a:r>
              <a:rPr lang="en-US" dirty="0"/>
              <a:t>listener is a process that checks for connection requests</a:t>
            </a:r>
          </a:p>
          <a:p>
            <a:r>
              <a:rPr lang="en-US" dirty="0"/>
              <a:t> It is configured with a protocol and port number for connections from clients to the load balancer and a protocol and port number for connections from the load balancer to the instances</a:t>
            </a:r>
          </a:p>
          <a:p>
            <a:r>
              <a:rPr lang="en-US" dirty="0"/>
              <a:t> When you attach an Availability Zone to your load balancer, Elastic Load Balancing creates a load balancer node in the Availability Zone that forwards traffic to the healthy registered instances in that Availability Zone</a:t>
            </a:r>
          </a:p>
          <a:p>
            <a:r>
              <a:rPr lang="en-US" dirty="0"/>
              <a:t> Best practice to configure your load balancer across multiple Availability Zones</a:t>
            </a:r>
          </a:p>
          <a:p>
            <a:r>
              <a:rPr lang="en-US" dirty="0"/>
              <a:t> If one Availability Zone becomes unavailable or has no healthy instances, the load balancer can route traffic to the healthy registered instances in another Availability Zone</a:t>
            </a:r>
          </a:p>
          <a:p>
            <a:pPr algn="l"/>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525" y="906236"/>
            <a:ext cx="2943226" cy="3085897"/>
          </a:xfrm>
          <a:prstGeom prst="rect">
            <a:avLst/>
          </a:prstGeom>
        </p:spPr>
      </p:pic>
    </p:spTree>
    <p:extLst>
      <p:ext uri="{BB962C8B-B14F-4D97-AF65-F5344CB8AC3E}">
        <p14:creationId xmlns:p14="http://schemas.microsoft.com/office/powerpoint/2010/main" val="219341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a:t>
            </a:r>
            <a:endParaRPr lang="en-US" dirty="0"/>
          </a:p>
        </p:txBody>
      </p:sp>
      <p:sp>
        <p:nvSpPr>
          <p:cNvPr id="6" name="Content Placeholder 2"/>
          <p:cNvSpPr>
            <a:spLocks noGrp="1"/>
          </p:cNvSpPr>
          <p:nvPr>
            <p:ph idx="1"/>
          </p:nvPr>
        </p:nvSpPr>
        <p:spPr>
          <a:xfrm>
            <a:off x="457200" y="868136"/>
            <a:ext cx="8496300" cy="4542064"/>
          </a:xfrm>
        </p:spPr>
        <p:txBody>
          <a:bodyPr>
            <a:normAutofit/>
          </a:bodyPr>
          <a:lstStyle/>
          <a:p>
            <a:pPr algn="l"/>
            <a:r>
              <a:rPr lang="en-US" dirty="0"/>
              <a:t> Before a client sends a request to your load balancer, it resolves the load balancer's domain name using a Domain Name System (DNS) server</a:t>
            </a:r>
          </a:p>
          <a:p>
            <a:pPr algn="l"/>
            <a:r>
              <a:rPr lang="en-US" dirty="0"/>
              <a:t> The DNS entry is controlled by Amazon, because your instances are in the amazonaws.com domain</a:t>
            </a:r>
          </a:p>
          <a:p>
            <a:pPr algn="l"/>
            <a:r>
              <a:rPr lang="en-US" dirty="0"/>
              <a:t> The Amazon DNS servers return one or more IP addresses to the client</a:t>
            </a:r>
          </a:p>
          <a:p>
            <a:pPr algn="l"/>
            <a:r>
              <a:rPr lang="en-US" dirty="0"/>
              <a:t> These are the IP addresses of the load balancer nodes for your load balancer</a:t>
            </a:r>
          </a:p>
          <a:p>
            <a:pPr algn="l"/>
            <a:r>
              <a:rPr lang="en-US" dirty="0"/>
              <a:t>  Uses DNS round robin to determine which IP address to use to send the request to the load balancer</a:t>
            </a:r>
          </a:p>
          <a:p>
            <a:pPr algn="l"/>
            <a:r>
              <a:rPr lang="en-US" dirty="0"/>
              <a:t> The load balancer node that receives the request uses a routing algorithm to select a healthy instance</a:t>
            </a:r>
          </a:p>
          <a:p>
            <a:pPr marL="0" indent="0" algn="l">
              <a:buNone/>
            </a:pPr>
            <a:endParaRPr lang="en-US" dirty="0"/>
          </a:p>
        </p:txBody>
      </p:sp>
    </p:spTree>
    <p:extLst>
      <p:ext uri="{BB962C8B-B14F-4D97-AF65-F5344CB8AC3E}">
        <p14:creationId xmlns:p14="http://schemas.microsoft.com/office/powerpoint/2010/main" val="3371820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a:t>
            </a:r>
            <a:r>
              <a:rPr lang="en-US" dirty="0"/>
              <a:t>Routing (Contd.)</a:t>
            </a:r>
          </a:p>
        </p:txBody>
      </p:sp>
      <p:sp>
        <p:nvSpPr>
          <p:cNvPr id="6" name="Content Placeholder 2"/>
          <p:cNvSpPr>
            <a:spLocks noGrp="1"/>
          </p:cNvSpPr>
          <p:nvPr>
            <p:ph idx="1"/>
          </p:nvPr>
        </p:nvSpPr>
        <p:spPr>
          <a:xfrm>
            <a:off x="457200" y="868136"/>
            <a:ext cx="8200417" cy="4542064"/>
          </a:xfrm>
        </p:spPr>
        <p:txBody>
          <a:bodyPr>
            <a:normAutofit/>
          </a:bodyPr>
          <a:lstStyle/>
          <a:p>
            <a:r>
              <a:rPr lang="en-US" dirty="0" smtClean="0"/>
              <a:t> It </a:t>
            </a:r>
            <a:r>
              <a:rPr lang="en-US" dirty="0"/>
              <a:t>uses the round robin routing algorithm for TCP listeners, and the least outstanding requests routing algorithm (favors the instances with the fewest outstanding requests) for HTTP and HTTPS listeners</a:t>
            </a:r>
          </a:p>
          <a:p>
            <a:r>
              <a:rPr lang="en-US" dirty="0"/>
              <a:t> The cross-zone load balancing setting also determines how the load balancer selects an instance</a:t>
            </a:r>
          </a:p>
          <a:p>
            <a:r>
              <a:rPr lang="en-US" dirty="0"/>
              <a:t> If cross-zone load balancing is disabled, the load balancer node selects the instance from the same Availability Zone that it is in</a:t>
            </a:r>
          </a:p>
          <a:p>
            <a:r>
              <a:rPr lang="en-US" dirty="0"/>
              <a:t> If cross-zone load balancing is enabled, the load balancer node selects the instance regardless of Availability Zone</a:t>
            </a:r>
          </a:p>
          <a:p>
            <a:pPr algn="l"/>
            <a:endParaRPr lang="en-US" dirty="0"/>
          </a:p>
        </p:txBody>
      </p:sp>
    </p:spTree>
    <p:extLst>
      <p:ext uri="{BB962C8B-B14F-4D97-AF65-F5344CB8AC3E}">
        <p14:creationId xmlns:p14="http://schemas.microsoft.com/office/powerpoint/2010/main" val="3606760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7506"/>
            <a:ext cx="7886700" cy="345317"/>
          </a:xfrm>
        </p:spPr>
        <p:txBody>
          <a:bodyPr/>
          <a:lstStyle/>
          <a:p>
            <a:r>
              <a:rPr lang="en-US" dirty="0"/>
              <a:t>Availability Zones and Instances</a:t>
            </a:r>
          </a:p>
        </p:txBody>
      </p:sp>
      <p:sp>
        <p:nvSpPr>
          <p:cNvPr id="6" name="Content Placeholder 2"/>
          <p:cNvSpPr>
            <a:spLocks noGrp="1"/>
          </p:cNvSpPr>
          <p:nvPr>
            <p:ph idx="1"/>
          </p:nvPr>
        </p:nvSpPr>
        <p:spPr>
          <a:xfrm>
            <a:off x="457200" y="868136"/>
            <a:ext cx="7791450" cy="3037114"/>
          </a:xfrm>
        </p:spPr>
        <p:txBody>
          <a:bodyPr>
            <a:normAutofit/>
          </a:bodyPr>
          <a:lstStyle/>
          <a:p>
            <a:pPr algn="l"/>
            <a:r>
              <a:rPr lang="en-US" dirty="0"/>
              <a:t> To ensure that your back-end instances are able to handle the request load in each Availability Zone, it is important to keep approximately the same number of instances in each Availability Zone registered with the load balancer</a:t>
            </a:r>
          </a:p>
          <a:p>
            <a:pPr algn="l"/>
            <a:r>
              <a:rPr lang="en-US" dirty="0"/>
              <a:t> To distribute traffic evenly across all back-end instances, regardless of the Availability Zone, enable cross-zone load balancing on your load balancer </a:t>
            </a:r>
          </a:p>
          <a:p>
            <a:pPr algn="l"/>
            <a:r>
              <a:rPr lang="en-US" dirty="0"/>
              <a:t> Best practice to  maintain approximately equivalent numbers of instances in each Availability Zone for better fault tolerance</a:t>
            </a:r>
          </a:p>
          <a:p>
            <a:pPr algn="l"/>
            <a:endParaRPr lang="en-US" dirty="0"/>
          </a:p>
        </p:txBody>
      </p:sp>
    </p:spTree>
    <p:extLst>
      <p:ext uri="{BB962C8B-B14F-4D97-AF65-F5344CB8AC3E}">
        <p14:creationId xmlns:p14="http://schemas.microsoft.com/office/powerpoint/2010/main" val="237924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Started with Elastic Load Balancing</a:t>
            </a:r>
          </a:p>
        </p:txBody>
      </p:sp>
      <p:sp>
        <p:nvSpPr>
          <p:cNvPr id="6" name="Content Placeholder 2"/>
          <p:cNvSpPr>
            <a:spLocks noGrp="1"/>
          </p:cNvSpPr>
          <p:nvPr>
            <p:ph idx="1"/>
          </p:nvPr>
        </p:nvSpPr>
        <p:spPr>
          <a:xfrm>
            <a:off x="457200" y="868136"/>
            <a:ext cx="7810500" cy="4542064"/>
          </a:xfrm>
        </p:spPr>
        <p:txBody>
          <a:bodyPr>
            <a:normAutofit/>
          </a:bodyPr>
          <a:lstStyle/>
          <a:p>
            <a:pPr marL="0" indent="0" algn="l">
              <a:buNone/>
            </a:pPr>
            <a:r>
              <a:rPr lang="en-US" dirty="0">
                <a:solidFill>
                  <a:srgbClr val="0070C0"/>
                </a:solidFill>
              </a:rPr>
              <a:t>Prerequisites</a:t>
            </a:r>
          </a:p>
          <a:p>
            <a:pPr algn="l"/>
            <a:r>
              <a:rPr lang="en-US" dirty="0"/>
              <a:t> Launch the EC2 instances that you plan to register with your load balancer in the Availability Zones that you plan to use for your load balancer</a:t>
            </a:r>
          </a:p>
          <a:p>
            <a:pPr algn="l"/>
            <a:r>
              <a:rPr lang="en-US" dirty="0"/>
              <a:t> Ensure that the security groups for these instances allow HTTP access on port 80</a:t>
            </a:r>
          </a:p>
          <a:p>
            <a:pPr algn="l"/>
            <a:r>
              <a:rPr lang="en-US" dirty="0"/>
              <a:t> If your EC2 instances run in a VPC, be sure to launch them in public subnets</a:t>
            </a:r>
          </a:p>
          <a:p>
            <a:pPr algn="l"/>
            <a:r>
              <a:rPr lang="en-US" dirty="0"/>
              <a:t> Install a web server, such as Apache or Internet Information Services (IIS), on the EC2 instances that you plan to register with your load balancer</a:t>
            </a:r>
          </a:p>
          <a:p>
            <a:pPr algn="l"/>
            <a:endParaRPr lang="en-US" dirty="0"/>
          </a:p>
        </p:txBody>
      </p:sp>
    </p:spTree>
    <p:extLst>
      <p:ext uri="{BB962C8B-B14F-4D97-AF65-F5344CB8AC3E}">
        <p14:creationId xmlns:p14="http://schemas.microsoft.com/office/powerpoint/2010/main" val="1416812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77296" y="868136"/>
            <a:ext cx="5371054" cy="4542064"/>
          </a:xfrm>
        </p:spPr>
        <p:txBody>
          <a:bodyPr>
            <a:normAutofit/>
          </a:bodyPr>
          <a:lstStyle/>
          <a:p>
            <a:pPr marL="0" indent="0" algn="l">
              <a:buNone/>
            </a:pPr>
            <a:r>
              <a:rPr lang="en-US" dirty="0">
                <a:solidFill>
                  <a:srgbClr val="0070C0"/>
                </a:solidFill>
              </a:rPr>
              <a:t>Step 1: Define Your Load Balancer</a:t>
            </a:r>
          </a:p>
          <a:p>
            <a:pPr lvl="0" algn="l"/>
            <a:r>
              <a:rPr lang="en-US" b="1" dirty="0">
                <a:solidFill>
                  <a:srgbClr val="262626"/>
                </a:solidFill>
              </a:rPr>
              <a:t> </a:t>
            </a:r>
            <a:r>
              <a:rPr lang="en-US" dirty="0">
                <a:solidFill>
                  <a:srgbClr val="262626"/>
                </a:solidFill>
              </a:rPr>
              <a:t>Open the Amazon EC2 console at </a:t>
            </a:r>
            <a:r>
              <a:rPr lang="en-US" dirty="0">
                <a:solidFill>
                  <a:srgbClr val="262626"/>
                </a:solidFill>
                <a:hlinkClick r:id="rId2"/>
              </a:rPr>
              <a:t>https://console.aws.amazon.com/ec2/</a:t>
            </a:r>
            <a:endParaRPr lang="en-US" dirty="0">
              <a:solidFill>
                <a:srgbClr val="262626"/>
              </a:solidFill>
            </a:endParaRPr>
          </a:p>
          <a:p>
            <a:pPr lvl="0" algn="l"/>
            <a:r>
              <a:rPr lang="en-US" b="1" dirty="0">
                <a:solidFill>
                  <a:srgbClr val="262626"/>
                </a:solidFill>
              </a:rPr>
              <a:t> </a:t>
            </a:r>
            <a:r>
              <a:rPr lang="en-US" dirty="0">
                <a:solidFill>
                  <a:srgbClr val="262626"/>
                </a:solidFill>
              </a:rPr>
              <a:t>From the navigation bar, select a region for your load balancers. Be sure to select the same region that you selected for your EC2 instances</a:t>
            </a:r>
            <a:r>
              <a:rPr lang="en-US" b="1" dirty="0">
                <a:solidFill>
                  <a:srgbClr val="262626"/>
                </a:solidFill>
              </a:rPr>
              <a:t> </a:t>
            </a:r>
          </a:p>
          <a:p>
            <a:pPr lvl="0" algn="l"/>
            <a:r>
              <a:rPr lang="en-US" b="1" dirty="0">
                <a:solidFill>
                  <a:srgbClr val="262626"/>
                </a:solidFill>
              </a:rPr>
              <a:t> </a:t>
            </a:r>
            <a:r>
              <a:rPr lang="en-US" dirty="0">
                <a:solidFill>
                  <a:srgbClr val="262626"/>
                </a:solidFill>
              </a:rPr>
              <a:t>In the navigation pane, under </a:t>
            </a:r>
            <a:r>
              <a:rPr lang="en-US" dirty="0">
                <a:solidFill>
                  <a:srgbClr val="0070C0"/>
                </a:solidFill>
              </a:rPr>
              <a:t>LOAD BALANCING, </a:t>
            </a:r>
            <a:r>
              <a:rPr lang="en-US" dirty="0">
                <a:solidFill>
                  <a:srgbClr val="262626"/>
                </a:solidFill>
              </a:rPr>
              <a:t>click </a:t>
            </a:r>
            <a:r>
              <a:rPr lang="en-US" dirty="0">
                <a:solidFill>
                  <a:srgbClr val="0070C0"/>
                </a:solidFill>
              </a:rPr>
              <a:t>Load </a:t>
            </a:r>
            <a:r>
              <a:rPr lang="en-US" dirty="0" smtClean="0">
                <a:solidFill>
                  <a:srgbClr val="0070C0"/>
                </a:solidFill>
              </a:rPr>
              <a:t>Balancers</a:t>
            </a:r>
          </a:p>
          <a:p>
            <a:pPr lvl="0" algn="l"/>
            <a:r>
              <a:rPr lang="en-US" dirty="0">
                <a:solidFill>
                  <a:srgbClr val="262626"/>
                </a:solidFill>
              </a:rPr>
              <a:t> Click </a:t>
            </a:r>
            <a:r>
              <a:rPr lang="en-US" dirty="0">
                <a:solidFill>
                  <a:srgbClr val="0070C0"/>
                </a:solidFill>
              </a:rPr>
              <a:t>Create Load </a:t>
            </a:r>
            <a:r>
              <a:rPr lang="en-US" dirty="0" smtClean="0">
                <a:solidFill>
                  <a:srgbClr val="0070C0"/>
                </a:solidFill>
              </a:rPr>
              <a:t>Balancer</a:t>
            </a:r>
            <a:endParaRPr lang="en-US" dirty="0">
              <a:solidFill>
                <a:srgbClr val="0070C0"/>
              </a:solidFill>
            </a:endParaRPr>
          </a:p>
          <a:p>
            <a:pPr algn="l"/>
            <a:endParaRPr lang="en-US" dirty="0"/>
          </a:p>
        </p:txBody>
      </p:sp>
      <p:sp>
        <p:nvSpPr>
          <p:cNvPr id="4" name="Title 3"/>
          <p:cNvSpPr>
            <a:spLocks noGrp="1"/>
          </p:cNvSpPr>
          <p:nvPr>
            <p:ph type="title"/>
          </p:nvPr>
        </p:nvSpPr>
        <p:spPr/>
        <p:txBody>
          <a:bodyPr/>
          <a:lstStyle/>
          <a:p>
            <a:r>
              <a:rPr lang="en-US" dirty="0"/>
              <a:t>Getting Started with Elastic Load Balancing</a:t>
            </a:r>
          </a:p>
        </p:txBody>
      </p:sp>
      <p:sp>
        <p:nvSpPr>
          <p:cNvPr id="6" name="Content Placeholder 2"/>
          <p:cNvSpPr>
            <a:spLocks noGrp="1"/>
          </p:cNvSpPr>
          <p:nvPr>
            <p:ph idx="1"/>
          </p:nvPr>
        </p:nvSpPr>
        <p:spPr>
          <a:xfrm>
            <a:off x="477296" y="2725511"/>
            <a:ext cx="4751929" cy="2021587"/>
          </a:xfrm>
        </p:spPr>
        <p:txBody>
          <a:bodyPr>
            <a:normAutofit/>
          </a:bodyPr>
          <a:lstStyle/>
          <a:p>
            <a:pPr lvl="0" algn="l"/>
            <a:r>
              <a:rPr lang="en-US" dirty="0" smtClean="0">
                <a:solidFill>
                  <a:srgbClr val="262626"/>
                </a:solidFill>
              </a:rPr>
              <a:t> In </a:t>
            </a:r>
            <a:r>
              <a:rPr lang="en-US" dirty="0">
                <a:solidFill>
                  <a:srgbClr val="0070C0"/>
                </a:solidFill>
              </a:rPr>
              <a:t>Load Balancer name, </a:t>
            </a:r>
            <a:r>
              <a:rPr lang="en-US" dirty="0">
                <a:solidFill>
                  <a:srgbClr val="262626"/>
                </a:solidFill>
              </a:rPr>
              <a:t>enter a name for your load balancer</a:t>
            </a:r>
          </a:p>
          <a:p>
            <a:pPr lvl="0" algn="l"/>
            <a:r>
              <a:rPr lang="en-US" dirty="0" smtClean="0">
                <a:solidFill>
                  <a:srgbClr val="262626"/>
                </a:solidFill>
              </a:rPr>
              <a:t> From </a:t>
            </a:r>
            <a:r>
              <a:rPr lang="en-US" dirty="0">
                <a:solidFill>
                  <a:srgbClr val="0070C0"/>
                </a:solidFill>
              </a:rPr>
              <a:t>Create LB inside,</a:t>
            </a:r>
            <a:r>
              <a:rPr lang="en-US" dirty="0">
                <a:solidFill>
                  <a:srgbClr val="262626"/>
                </a:solidFill>
              </a:rPr>
              <a:t> select the same network that you selected for your instances: EC2-Classic or a specific VPC</a:t>
            </a:r>
          </a:p>
          <a:p>
            <a:pPr lvl="0" algn="l"/>
            <a:r>
              <a:rPr lang="en-US" dirty="0">
                <a:solidFill>
                  <a:srgbClr val="262626"/>
                </a:solidFill>
              </a:rPr>
              <a:t> [Default VPC] If you selected a default VPC and would like to choose the subnets for your load balancer, select </a:t>
            </a:r>
            <a:r>
              <a:rPr lang="en-US" dirty="0">
                <a:solidFill>
                  <a:srgbClr val="0070C0"/>
                </a:solidFill>
              </a:rPr>
              <a:t>Enable advanced VPC </a:t>
            </a:r>
            <a:r>
              <a:rPr lang="en-US" dirty="0" smtClean="0">
                <a:solidFill>
                  <a:srgbClr val="0070C0"/>
                </a:solidFill>
              </a:rPr>
              <a:t>configuration</a:t>
            </a:r>
            <a:endParaRPr lang="en-US" dirty="0">
              <a:solidFill>
                <a:srgbClr val="0070C0"/>
              </a:solidFill>
            </a:endParaRPr>
          </a:p>
          <a:p>
            <a:pPr algn="l"/>
            <a:endParaRPr lang="en-US"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661"/>
          <a:stretch/>
        </p:blipFill>
        <p:spPr bwMode="auto">
          <a:xfrm>
            <a:off x="5229225" y="3019753"/>
            <a:ext cx="3737463" cy="1367991"/>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6105893" y="1062175"/>
            <a:ext cx="2694839" cy="1295679"/>
            <a:chOff x="6586648" y="1783989"/>
            <a:chExt cx="2648260" cy="1295679"/>
          </a:xfrm>
        </p:grpSpPr>
        <p:grpSp>
          <p:nvGrpSpPr>
            <p:cNvPr id="9" name="Group 8"/>
            <p:cNvGrpSpPr/>
            <p:nvPr/>
          </p:nvGrpSpPr>
          <p:grpSpPr>
            <a:xfrm>
              <a:off x="6586648" y="1959798"/>
              <a:ext cx="2648260" cy="1119870"/>
              <a:chOff x="5378986" y="1862521"/>
              <a:chExt cx="2262436" cy="2444011"/>
            </a:xfrm>
          </p:grpSpPr>
          <p:sp>
            <p:nvSpPr>
              <p:cNvPr id="11" name="Folded Corner 10"/>
              <p:cNvSpPr/>
              <p:nvPr/>
            </p:nvSpPr>
            <p:spPr>
              <a:xfrm>
                <a:off x="5378986" y="1862521"/>
                <a:ext cx="2262435" cy="2444011"/>
              </a:xfrm>
              <a:prstGeom prst="foldedCorner">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450374" y="2211802"/>
                <a:ext cx="2191048" cy="2048666"/>
              </a:xfrm>
              <a:prstGeom prst="rect">
                <a:avLst/>
              </a:prstGeom>
              <a:noFill/>
            </p:spPr>
            <p:txBody>
              <a:bodyPr wrap="square" rtlCol="0">
                <a:spAutoFit/>
              </a:bodyPr>
              <a:lstStyle/>
              <a:p>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The name of your load balancer must be unique within your set of load balancers, can have a maximum of 32 characters, and can contain only alphanumeric characters and hyphens</a:t>
                </a:r>
              </a:p>
            </p:txBody>
          </p:sp>
        </p:grpSp>
        <p:pic>
          <p:nvPicPr>
            <p:cNvPr id="10" name="Picture 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70209" y="1783989"/>
              <a:ext cx="451076" cy="451076"/>
            </a:xfrm>
            <a:prstGeom prst="rect">
              <a:avLst/>
            </a:prstGeom>
          </p:spPr>
        </p:pic>
      </p:grpSp>
    </p:spTree>
    <p:extLst>
      <p:ext uri="{BB962C8B-B14F-4D97-AF65-F5344CB8AC3E}">
        <p14:creationId xmlns:p14="http://schemas.microsoft.com/office/powerpoint/2010/main" val="532919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77295" y="868136"/>
            <a:ext cx="5266279" cy="3932464"/>
          </a:xfrm>
        </p:spPr>
        <p:txBody>
          <a:bodyPr>
            <a:normAutofit/>
          </a:bodyPr>
          <a:lstStyle/>
          <a:p>
            <a:pPr marL="0" indent="0" algn="l">
              <a:buNone/>
            </a:pPr>
            <a:r>
              <a:rPr lang="en-US" dirty="0">
                <a:solidFill>
                  <a:srgbClr val="0070C0"/>
                </a:solidFill>
              </a:rPr>
              <a:t>Step 1: Define Your Load Balancer</a:t>
            </a:r>
          </a:p>
          <a:p>
            <a:pPr algn="l"/>
            <a:r>
              <a:rPr lang="en-US" dirty="0">
                <a:solidFill>
                  <a:srgbClr val="262626"/>
                </a:solidFill>
              </a:rPr>
              <a:t> </a:t>
            </a:r>
            <a:r>
              <a:rPr lang="en-US" b="1" dirty="0">
                <a:solidFill>
                  <a:srgbClr val="262626"/>
                </a:solidFill>
              </a:rPr>
              <a:t> </a:t>
            </a:r>
            <a:r>
              <a:rPr lang="en-US" dirty="0">
                <a:solidFill>
                  <a:srgbClr val="262626"/>
                </a:solidFill>
              </a:rPr>
              <a:t>Leave the default listener configuration</a:t>
            </a:r>
          </a:p>
          <a:p>
            <a:pPr lvl="0" algn="l"/>
            <a:r>
              <a:rPr lang="en-US" dirty="0" smtClean="0">
                <a:solidFill>
                  <a:srgbClr val="262626"/>
                </a:solidFill>
              </a:rPr>
              <a:t> [</a:t>
            </a:r>
            <a:r>
              <a:rPr lang="en-US" dirty="0">
                <a:solidFill>
                  <a:srgbClr val="262626"/>
                </a:solidFill>
              </a:rPr>
              <a:t>EC2-VPC] Under </a:t>
            </a:r>
            <a:r>
              <a:rPr lang="en-US" dirty="0">
                <a:solidFill>
                  <a:srgbClr val="0070C0"/>
                </a:solidFill>
              </a:rPr>
              <a:t>Select Subnets, </a:t>
            </a:r>
            <a:r>
              <a:rPr lang="en-US" dirty="0">
                <a:solidFill>
                  <a:srgbClr val="262626"/>
                </a:solidFill>
              </a:rPr>
              <a:t>select at least one available subnet</a:t>
            </a:r>
          </a:p>
          <a:p>
            <a:pPr lvl="0" algn="l"/>
            <a:r>
              <a:rPr lang="en-US" dirty="0">
                <a:solidFill>
                  <a:srgbClr val="262626"/>
                </a:solidFill>
              </a:rPr>
              <a:t> The available subnets for the VPC for your load balancer are displayed under </a:t>
            </a:r>
            <a:r>
              <a:rPr lang="en-US" dirty="0">
                <a:solidFill>
                  <a:srgbClr val="0070C0"/>
                </a:solidFill>
              </a:rPr>
              <a:t>Available Subnets </a:t>
            </a:r>
          </a:p>
          <a:p>
            <a:pPr lvl="0" algn="l"/>
            <a:r>
              <a:rPr lang="en-US" dirty="0">
                <a:solidFill>
                  <a:srgbClr val="262626"/>
                </a:solidFill>
              </a:rPr>
              <a:t> Click the icon in the </a:t>
            </a:r>
            <a:r>
              <a:rPr lang="en-US" dirty="0">
                <a:solidFill>
                  <a:srgbClr val="0070C0"/>
                </a:solidFill>
              </a:rPr>
              <a:t>Action</a:t>
            </a:r>
            <a:r>
              <a:rPr lang="en-US" b="1" dirty="0">
                <a:solidFill>
                  <a:srgbClr val="262626"/>
                </a:solidFill>
              </a:rPr>
              <a:t> </a:t>
            </a:r>
            <a:r>
              <a:rPr lang="en-US" dirty="0">
                <a:solidFill>
                  <a:srgbClr val="262626"/>
                </a:solidFill>
              </a:rPr>
              <a:t>column for each subnet to attach</a:t>
            </a:r>
          </a:p>
          <a:p>
            <a:pPr lvl="0" algn="l"/>
            <a:r>
              <a:rPr lang="en-US" dirty="0">
                <a:solidFill>
                  <a:srgbClr val="262626"/>
                </a:solidFill>
              </a:rPr>
              <a:t> These subnets are moved under </a:t>
            </a:r>
            <a:r>
              <a:rPr lang="en-US" dirty="0">
                <a:solidFill>
                  <a:srgbClr val="0070C0"/>
                </a:solidFill>
              </a:rPr>
              <a:t>Selected </a:t>
            </a:r>
            <a:r>
              <a:rPr lang="en-US" dirty="0" smtClean="0">
                <a:solidFill>
                  <a:srgbClr val="0070C0"/>
                </a:solidFill>
              </a:rPr>
              <a:t>Subnets</a:t>
            </a:r>
          </a:p>
          <a:p>
            <a:pPr lvl="0"/>
            <a:r>
              <a:rPr lang="en-US" dirty="0" smtClean="0">
                <a:solidFill>
                  <a:srgbClr val="262626"/>
                </a:solidFill>
              </a:rPr>
              <a:t> Click </a:t>
            </a:r>
            <a:r>
              <a:rPr lang="en-US" dirty="0">
                <a:solidFill>
                  <a:srgbClr val="0070C0"/>
                </a:solidFill>
              </a:rPr>
              <a:t>Next: Assign Security Groups  </a:t>
            </a:r>
          </a:p>
          <a:p>
            <a:pPr lvl="0" algn="l"/>
            <a:endParaRPr lang="en-US" dirty="0">
              <a:solidFill>
                <a:srgbClr val="0070C0"/>
              </a:solidFill>
            </a:endParaRPr>
          </a:p>
          <a:p>
            <a:pPr algn="l"/>
            <a:endParaRPr lang="en-US" dirty="0"/>
          </a:p>
        </p:txBody>
      </p:sp>
      <p:sp>
        <p:nvSpPr>
          <p:cNvPr id="4" name="Title 3"/>
          <p:cNvSpPr>
            <a:spLocks noGrp="1"/>
          </p:cNvSpPr>
          <p:nvPr>
            <p:ph type="title"/>
          </p:nvPr>
        </p:nvSpPr>
        <p:spPr>
          <a:xfrm>
            <a:off x="477296" y="160775"/>
            <a:ext cx="7886700" cy="447117"/>
          </a:xfrm>
        </p:spPr>
        <p:txBody>
          <a:bodyPr/>
          <a:lstStyle/>
          <a:p>
            <a:r>
              <a:rPr lang="en-US" dirty="0"/>
              <a:t>Getting Started with Elastic Load Balancing</a:t>
            </a:r>
          </a:p>
        </p:txBody>
      </p:sp>
      <p:grpSp>
        <p:nvGrpSpPr>
          <p:cNvPr id="8" name="Group 7"/>
          <p:cNvGrpSpPr/>
          <p:nvPr/>
        </p:nvGrpSpPr>
        <p:grpSpPr>
          <a:xfrm>
            <a:off x="6105893" y="1062175"/>
            <a:ext cx="2694839" cy="1121783"/>
            <a:chOff x="6586648" y="1783989"/>
            <a:chExt cx="2648260" cy="1295679"/>
          </a:xfrm>
        </p:grpSpPr>
        <p:grpSp>
          <p:nvGrpSpPr>
            <p:cNvPr id="9" name="Group 8"/>
            <p:cNvGrpSpPr/>
            <p:nvPr/>
          </p:nvGrpSpPr>
          <p:grpSpPr>
            <a:xfrm>
              <a:off x="6586648" y="1959798"/>
              <a:ext cx="2648260" cy="1119870"/>
              <a:chOff x="5378986" y="1862521"/>
              <a:chExt cx="2262436" cy="2444011"/>
            </a:xfrm>
          </p:grpSpPr>
          <p:sp>
            <p:nvSpPr>
              <p:cNvPr id="11" name="Folded Corner 10"/>
              <p:cNvSpPr/>
              <p:nvPr/>
            </p:nvSpPr>
            <p:spPr>
              <a:xfrm>
                <a:off x="5378986" y="1862521"/>
                <a:ext cx="2262435" cy="2444011"/>
              </a:xfrm>
              <a:prstGeom prst="foldedCorner">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450374" y="2211802"/>
                <a:ext cx="2191048" cy="2048666"/>
              </a:xfrm>
              <a:prstGeom prst="rect">
                <a:avLst/>
              </a:prstGeom>
              <a:noFill/>
            </p:spPr>
            <p:txBody>
              <a:bodyPr wrap="square" rtlCol="0">
                <a:spAutoFit/>
              </a:bodyPr>
              <a:lstStyle/>
              <a:p>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If you selected EC2-Classic as your network, or you have a default VPC but did not select Enable advanced VPC configuration, you do not see Select Subnets</a:t>
                </a:r>
              </a:p>
            </p:txBody>
          </p:sp>
        </p:gr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70209" y="1783989"/>
              <a:ext cx="451076" cy="451076"/>
            </a:xfrm>
            <a:prstGeom prst="rect">
              <a:avLst/>
            </a:prstGeom>
          </p:spPr>
        </p:pic>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453" y="3023942"/>
            <a:ext cx="4075235" cy="1180763"/>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2489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Topics</a:t>
            </a:r>
            <a:endParaRPr lang="en-US" dirty="0"/>
          </a:p>
        </p:txBody>
      </p:sp>
      <p:sp>
        <p:nvSpPr>
          <p:cNvPr id="5" name="Content Placeholder 1"/>
          <p:cNvSpPr>
            <a:spLocks noGrp="1"/>
          </p:cNvSpPr>
          <p:nvPr>
            <p:ph sz="half" idx="1"/>
          </p:nvPr>
        </p:nvSpPr>
        <p:spPr>
          <a:xfrm>
            <a:off x="477748" y="859271"/>
            <a:ext cx="4950286" cy="3017520"/>
          </a:xfrm>
        </p:spPr>
        <p:txBody>
          <a:bodyPr>
            <a:noAutofit/>
          </a:bodyPr>
          <a:lstStyle/>
          <a:p>
            <a:pPr algn="l">
              <a:lnSpc>
                <a:spcPct val="100000"/>
              </a:lnSpc>
              <a:buClr>
                <a:srgbClr val="0070C0"/>
              </a:buClr>
            </a:pPr>
            <a:r>
              <a:rPr lang="en-US" dirty="0">
                <a:solidFill>
                  <a:srgbClr val="0070C0"/>
                </a:solidFill>
              </a:rPr>
              <a:t>Module 1 </a:t>
            </a:r>
            <a:endParaRPr lang="en-IN" dirty="0">
              <a:solidFill>
                <a:srgbClr val="0070C0"/>
              </a:solidFill>
            </a:endParaRPr>
          </a:p>
          <a:p>
            <a:pPr lvl="1" algn="l">
              <a:lnSpc>
                <a:spcPct val="100000"/>
              </a:lnSpc>
            </a:pPr>
            <a:r>
              <a:rPr lang="en-US" dirty="0"/>
              <a:t>AWS Cloud </a:t>
            </a:r>
            <a:r>
              <a:rPr lang="en-US" dirty="0" smtClean="0"/>
              <a:t>Essentials - </a:t>
            </a:r>
            <a:r>
              <a:rPr lang="en-US" dirty="0"/>
              <a:t>An </a:t>
            </a:r>
            <a:r>
              <a:rPr lang="en-US" dirty="0" smtClean="0"/>
              <a:t>overview</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2</a:t>
            </a:r>
            <a:endParaRPr lang="en-IN" dirty="0">
              <a:solidFill>
                <a:srgbClr val="0070C0"/>
              </a:solidFill>
            </a:endParaRPr>
          </a:p>
          <a:p>
            <a:pPr lvl="1" algn="l">
              <a:lnSpc>
                <a:spcPct val="100000"/>
              </a:lnSpc>
            </a:pPr>
            <a:r>
              <a:rPr lang="en-IN" dirty="0"/>
              <a:t>AWS </a:t>
            </a:r>
            <a:r>
              <a:rPr lang="en-IN" dirty="0" smtClean="0"/>
              <a:t>Fundamentals</a:t>
            </a:r>
          </a:p>
          <a:p>
            <a:pPr lvl="1" algn="l">
              <a:lnSpc>
                <a:spcPct val="100000"/>
              </a:lnSpc>
            </a:pPr>
            <a:endParaRPr lang="en-IN" dirty="0"/>
          </a:p>
          <a:p>
            <a:pPr algn="l">
              <a:lnSpc>
                <a:spcPct val="100000"/>
              </a:lnSpc>
              <a:buClr>
                <a:srgbClr val="0070C0"/>
              </a:buClr>
            </a:pPr>
            <a:r>
              <a:rPr lang="en-US" dirty="0">
                <a:solidFill>
                  <a:srgbClr val="0070C0"/>
                </a:solidFill>
              </a:rPr>
              <a:t>Module </a:t>
            </a:r>
            <a:r>
              <a:rPr lang="en-US" dirty="0" smtClean="0">
                <a:solidFill>
                  <a:srgbClr val="0070C0"/>
                </a:solidFill>
              </a:rPr>
              <a:t>3</a:t>
            </a:r>
            <a:endParaRPr lang="en-US" dirty="0">
              <a:solidFill>
                <a:srgbClr val="0070C0"/>
              </a:solidFill>
            </a:endParaRPr>
          </a:p>
          <a:p>
            <a:pPr lvl="1" algn="l">
              <a:lnSpc>
                <a:spcPct val="100000"/>
              </a:lnSpc>
            </a:pPr>
            <a:r>
              <a:rPr lang="en-IN" dirty="0"/>
              <a:t>AWS Console and </a:t>
            </a:r>
            <a:r>
              <a:rPr lang="en-IN" dirty="0" smtClean="0"/>
              <a:t>Usage</a:t>
            </a:r>
          </a:p>
          <a:p>
            <a:pPr lvl="1" algn="l">
              <a:lnSpc>
                <a:spcPct val="100000"/>
              </a:lnSpc>
            </a:pPr>
            <a:endParaRPr lang="en-IN" b="1" dirty="0"/>
          </a:p>
          <a:p>
            <a:pPr algn="l">
              <a:lnSpc>
                <a:spcPct val="100000"/>
              </a:lnSpc>
              <a:buClr>
                <a:srgbClr val="0070C0"/>
              </a:buClr>
            </a:pPr>
            <a:r>
              <a:rPr lang="en-US" dirty="0">
                <a:solidFill>
                  <a:srgbClr val="0070C0"/>
                </a:solidFill>
              </a:rPr>
              <a:t>Module 4</a:t>
            </a:r>
            <a:endParaRPr lang="en-IN" dirty="0">
              <a:solidFill>
                <a:srgbClr val="0070C0"/>
              </a:solidFill>
            </a:endParaRPr>
          </a:p>
          <a:p>
            <a:pPr lvl="1" algn="l">
              <a:lnSpc>
                <a:spcPct val="100000"/>
              </a:lnSpc>
            </a:pPr>
            <a:r>
              <a:rPr lang="en-US" dirty="0"/>
              <a:t>AWS Software </a:t>
            </a:r>
            <a:r>
              <a:rPr lang="en-US" dirty="0" smtClean="0"/>
              <a:t>Development </a:t>
            </a:r>
            <a:r>
              <a:rPr lang="en-US" dirty="0"/>
              <a:t>Kit and </a:t>
            </a:r>
            <a:r>
              <a:rPr lang="en-US" dirty="0" smtClean="0"/>
              <a:t>Command </a:t>
            </a:r>
            <a:r>
              <a:rPr lang="en-US" dirty="0"/>
              <a:t>L</a:t>
            </a:r>
            <a:r>
              <a:rPr lang="en-US" dirty="0" smtClean="0"/>
              <a:t>ine </a:t>
            </a:r>
            <a:r>
              <a:rPr lang="en-US" dirty="0"/>
              <a:t>T</a:t>
            </a:r>
            <a:r>
              <a:rPr lang="en-US" dirty="0" smtClean="0"/>
              <a:t>ool kit</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5</a:t>
            </a:r>
            <a:endParaRPr lang="en-IN" dirty="0">
              <a:solidFill>
                <a:srgbClr val="0070C0"/>
              </a:solidFill>
            </a:endParaRPr>
          </a:p>
          <a:p>
            <a:pPr lvl="1" algn="l">
              <a:lnSpc>
                <a:spcPct val="100000"/>
              </a:lnSpc>
            </a:pPr>
            <a:r>
              <a:rPr lang="en-US" dirty="0"/>
              <a:t>Monitoring and </a:t>
            </a:r>
            <a:r>
              <a:rPr lang="en-US" dirty="0" smtClean="0"/>
              <a:t>Metrics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6</a:t>
            </a:r>
            <a:endParaRPr lang="en-IN" dirty="0">
              <a:solidFill>
                <a:srgbClr val="0070C0"/>
              </a:solidFill>
            </a:endParaRPr>
          </a:p>
          <a:p>
            <a:pPr lvl="1" algn="l">
              <a:lnSpc>
                <a:spcPct val="100000"/>
              </a:lnSpc>
            </a:pPr>
            <a:r>
              <a:rPr lang="en-US" b="1" dirty="0"/>
              <a:t>High Availability</a:t>
            </a:r>
            <a:endParaRPr lang="en-IN" b="1" dirty="0"/>
          </a:p>
        </p:txBody>
      </p:sp>
      <p:sp>
        <p:nvSpPr>
          <p:cNvPr id="6" name="Content Placeholder 2"/>
          <p:cNvSpPr>
            <a:spLocks noGrp="1"/>
          </p:cNvSpPr>
          <p:nvPr>
            <p:ph sz="half" idx="2"/>
          </p:nvPr>
        </p:nvSpPr>
        <p:spPr>
          <a:xfrm>
            <a:off x="5173173" y="859271"/>
            <a:ext cx="4066315" cy="3975376"/>
          </a:xfrm>
        </p:spPr>
        <p:txBody>
          <a:bodyPr>
            <a:normAutofit/>
          </a:bodyPr>
          <a:lstStyle/>
          <a:p>
            <a:pPr algn="l">
              <a:lnSpc>
                <a:spcPct val="100000"/>
              </a:lnSpc>
              <a:buClr>
                <a:srgbClr val="0070C0"/>
              </a:buClr>
            </a:pPr>
            <a:r>
              <a:rPr lang="en-US" dirty="0">
                <a:solidFill>
                  <a:srgbClr val="0070C0"/>
                </a:solidFill>
              </a:rPr>
              <a:t>Module </a:t>
            </a:r>
            <a:r>
              <a:rPr lang="en-US" dirty="0" smtClean="0">
                <a:solidFill>
                  <a:srgbClr val="0070C0"/>
                </a:solidFill>
              </a:rPr>
              <a:t>7 </a:t>
            </a:r>
            <a:endParaRPr lang="en-IN" dirty="0">
              <a:solidFill>
                <a:srgbClr val="0070C0"/>
              </a:solidFill>
            </a:endParaRPr>
          </a:p>
          <a:p>
            <a:pPr lvl="1" algn="l">
              <a:lnSpc>
                <a:spcPct val="100000"/>
              </a:lnSpc>
            </a:pPr>
            <a:r>
              <a:rPr lang="en-IN" dirty="0"/>
              <a:t>Analysis and Data </a:t>
            </a:r>
            <a:r>
              <a:rPr lang="en-IN" dirty="0" smtClean="0"/>
              <a:t>Management</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a:t>
            </a:r>
            <a:r>
              <a:rPr lang="en-US" dirty="0" smtClean="0">
                <a:solidFill>
                  <a:srgbClr val="0070C0"/>
                </a:solidFill>
              </a:rPr>
              <a:t>8</a:t>
            </a:r>
            <a:endParaRPr lang="en-IN" dirty="0">
              <a:solidFill>
                <a:srgbClr val="0070C0"/>
              </a:solidFill>
            </a:endParaRPr>
          </a:p>
          <a:p>
            <a:pPr lvl="1" algn="l">
              <a:lnSpc>
                <a:spcPct val="100000"/>
              </a:lnSpc>
            </a:pPr>
            <a:r>
              <a:rPr lang="en-US" dirty="0"/>
              <a:t>Security and </a:t>
            </a:r>
            <a:r>
              <a:rPr lang="en-US" dirty="0" smtClean="0"/>
              <a:t>Networking</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9</a:t>
            </a:r>
            <a:endParaRPr lang="en-IN" dirty="0">
              <a:solidFill>
                <a:srgbClr val="0070C0"/>
              </a:solidFill>
            </a:endParaRPr>
          </a:p>
          <a:p>
            <a:pPr lvl="1" algn="l">
              <a:lnSpc>
                <a:spcPct val="100000"/>
              </a:lnSpc>
            </a:pPr>
            <a:r>
              <a:rPr lang="en-US" dirty="0"/>
              <a:t>Deployment and </a:t>
            </a:r>
            <a:r>
              <a:rPr lang="en-US" dirty="0" smtClean="0"/>
              <a:t>Provisioning</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10</a:t>
            </a:r>
            <a:endParaRPr lang="en-IN" dirty="0">
              <a:solidFill>
                <a:srgbClr val="0070C0"/>
              </a:solidFill>
            </a:endParaRPr>
          </a:p>
          <a:p>
            <a:pPr lvl="1" algn="l">
              <a:lnSpc>
                <a:spcPct val="100000"/>
              </a:lnSpc>
            </a:pPr>
            <a:r>
              <a:rPr lang="en-US" dirty="0"/>
              <a:t>Big </a:t>
            </a:r>
            <a:r>
              <a:rPr lang="en-US" dirty="0" smtClean="0"/>
              <a:t>Data </a:t>
            </a:r>
            <a:r>
              <a:rPr lang="en-US" dirty="0"/>
              <a:t>and </a:t>
            </a:r>
            <a:r>
              <a:rPr lang="en-US" dirty="0" smtClean="0"/>
              <a:t>Analytics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11</a:t>
            </a:r>
            <a:endParaRPr lang="en-IN" dirty="0">
              <a:solidFill>
                <a:srgbClr val="0070C0"/>
              </a:solidFill>
            </a:endParaRPr>
          </a:p>
          <a:p>
            <a:pPr lvl="1" algn="l">
              <a:lnSpc>
                <a:spcPct val="100000"/>
              </a:lnSpc>
            </a:pPr>
            <a:r>
              <a:rPr lang="en-US" dirty="0"/>
              <a:t>Cloud Best </a:t>
            </a:r>
            <a:r>
              <a:rPr lang="en-US" dirty="0" smtClean="0"/>
              <a:t>Practices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12</a:t>
            </a:r>
            <a:endParaRPr lang="en-IN" dirty="0">
              <a:solidFill>
                <a:srgbClr val="0070C0"/>
              </a:solidFill>
            </a:endParaRPr>
          </a:p>
          <a:p>
            <a:pPr lvl="1" algn="l">
              <a:lnSpc>
                <a:spcPct val="100000"/>
              </a:lnSpc>
            </a:pPr>
            <a:r>
              <a:rPr lang="en-US" dirty="0" smtClean="0"/>
              <a:t>Cost Optimization</a:t>
            </a:r>
            <a:endParaRPr lang="en-US" dirty="0"/>
          </a:p>
          <a:p>
            <a:pPr lvl="1" algn="l">
              <a:lnSpc>
                <a:spcPct val="100000"/>
              </a:lnSpc>
            </a:pPr>
            <a:endParaRPr lang="en-US" dirty="0" smtClean="0"/>
          </a:p>
          <a:p>
            <a:pPr lvl="1" algn="l">
              <a:lnSpc>
                <a:spcPct val="100000"/>
              </a:lnSpc>
            </a:pPr>
            <a:endParaRPr lang="en-IN" altLang="en-US" dirty="0"/>
          </a:p>
          <a:p>
            <a:pPr algn="l">
              <a:lnSpc>
                <a:spcPct val="100000"/>
              </a:lnSpc>
            </a:pPr>
            <a:endParaRPr lang="en-US" dirty="0"/>
          </a:p>
        </p:txBody>
      </p:sp>
    </p:spTree>
    <p:extLst>
      <p:ext uri="{BB962C8B-B14F-4D97-AF65-F5344CB8AC3E}">
        <p14:creationId xmlns:p14="http://schemas.microsoft.com/office/powerpoint/2010/main" val="876037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77295" y="868136"/>
            <a:ext cx="5266279" cy="4542064"/>
          </a:xfrm>
        </p:spPr>
        <p:txBody>
          <a:bodyPr>
            <a:normAutofit/>
          </a:bodyPr>
          <a:lstStyle/>
          <a:p>
            <a:pPr marL="0" indent="0" algn="l">
              <a:buNone/>
            </a:pPr>
            <a:r>
              <a:rPr lang="en-US" dirty="0">
                <a:solidFill>
                  <a:srgbClr val="0070C0"/>
                </a:solidFill>
              </a:rPr>
              <a:t>Step </a:t>
            </a:r>
            <a:r>
              <a:rPr lang="en-US" dirty="0" smtClean="0">
                <a:solidFill>
                  <a:srgbClr val="0070C0"/>
                </a:solidFill>
              </a:rPr>
              <a:t>2: </a:t>
            </a:r>
            <a:r>
              <a:rPr lang="en-US" dirty="0">
                <a:solidFill>
                  <a:srgbClr val="0070C0"/>
                </a:solidFill>
              </a:rPr>
              <a:t>Assign Security Groups to Your Load Balancer in a VPC</a:t>
            </a:r>
          </a:p>
          <a:p>
            <a:pPr lvl="0" algn="l"/>
            <a:r>
              <a:rPr lang="en-US" dirty="0" smtClean="0">
                <a:solidFill>
                  <a:srgbClr val="262626"/>
                </a:solidFill>
              </a:rPr>
              <a:t> On </a:t>
            </a:r>
            <a:r>
              <a:rPr lang="en-US" dirty="0">
                <a:solidFill>
                  <a:srgbClr val="262626"/>
                </a:solidFill>
              </a:rPr>
              <a:t>the </a:t>
            </a:r>
            <a:r>
              <a:rPr lang="en-US" dirty="0">
                <a:solidFill>
                  <a:srgbClr val="0070C0"/>
                </a:solidFill>
              </a:rPr>
              <a:t>Assign Security Groups </a:t>
            </a:r>
            <a:r>
              <a:rPr lang="en-US" dirty="0">
                <a:solidFill>
                  <a:srgbClr val="262626"/>
                </a:solidFill>
              </a:rPr>
              <a:t>page, select </a:t>
            </a:r>
            <a:r>
              <a:rPr lang="en-US" dirty="0">
                <a:solidFill>
                  <a:srgbClr val="0070C0"/>
                </a:solidFill>
              </a:rPr>
              <a:t>Create a new security group</a:t>
            </a:r>
          </a:p>
          <a:p>
            <a:pPr lvl="0" algn="l"/>
            <a:r>
              <a:rPr lang="en-US" b="1" dirty="0">
                <a:solidFill>
                  <a:srgbClr val="262626"/>
                </a:solidFill>
              </a:rPr>
              <a:t> </a:t>
            </a:r>
            <a:r>
              <a:rPr lang="en-US" dirty="0">
                <a:solidFill>
                  <a:srgbClr val="262626"/>
                </a:solidFill>
              </a:rPr>
              <a:t>Enter a name and description for your security group, or leave the default name and description</a:t>
            </a:r>
          </a:p>
          <a:p>
            <a:pPr lvl="0" algn="l"/>
            <a:r>
              <a:rPr lang="en-US" b="1" dirty="0">
                <a:solidFill>
                  <a:srgbClr val="262626"/>
                </a:solidFill>
              </a:rPr>
              <a:t> </a:t>
            </a:r>
            <a:r>
              <a:rPr lang="en-US" dirty="0">
                <a:solidFill>
                  <a:srgbClr val="262626"/>
                </a:solidFill>
              </a:rPr>
              <a:t>This new security group contains a rule that allows traffic to the port that you configured your load balancer to use</a:t>
            </a:r>
            <a:r>
              <a:rPr lang="en-US" b="1" dirty="0">
                <a:solidFill>
                  <a:srgbClr val="262626"/>
                </a:solidFill>
              </a:rPr>
              <a:t> </a:t>
            </a:r>
            <a:endParaRPr lang="en-US" b="1" dirty="0" smtClean="0">
              <a:solidFill>
                <a:srgbClr val="262626"/>
              </a:solidFill>
            </a:endParaRPr>
          </a:p>
          <a:p>
            <a:pPr lvl="0" algn="l"/>
            <a:r>
              <a:rPr lang="en-US" dirty="0">
                <a:solidFill>
                  <a:srgbClr val="262626"/>
                </a:solidFill>
              </a:rPr>
              <a:t>Click </a:t>
            </a:r>
            <a:r>
              <a:rPr lang="en-US" dirty="0">
                <a:solidFill>
                  <a:srgbClr val="0070C0"/>
                </a:solidFill>
              </a:rPr>
              <a:t>Next: Configure Security Settings</a:t>
            </a:r>
          </a:p>
          <a:p>
            <a:pPr lvl="0" algn="l"/>
            <a:endParaRPr lang="en-US" dirty="0">
              <a:solidFill>
                <a:srgbClr val="262626"/>
              </a:solidFill>
            </a:endParaRPr>
          </a:p>
          <a:p>
            <a:pPr lvl="0" algn="l"/>
            <a:endParaRPr lang="en-US" dirty="0">
              <a:solidFill>
                <a:srgbClr val="0070C0"/>
              </a:solidFill>
            </a:endParaRPr>
          </a:p>
          <a:p>
            <a:pPr algn="l"/>
            <a:endParaRPr lang="en-US" dirty="0"/>
          </a:p>
        </p:txBody>
      </p:sp>
      <p:sp>
        <p:nvSpPr>
          <p:cNvPr id="4" name="Title 3"/>
          <p:cNvSpPr>
            <a:spLocks noGrp="1"/>
          </p:cNvSpPr>
          <p:nvPr>
            <p:ph type="title"/>
          </p:nvPr>
        </p:nvSpPr>
        <p:spPr/>
        <p:txBody>
          <a:bodyPr/>
          <a:lstStyle/>
          <a:p>
            <a:r>
              <a:rPr lang="en-US" dirty="0"/>
              <a:t>Getting Started with Elastic Load Balancing</a:t>
            </a: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827" y="3100142"/>
            <a:ext cx="5776546" cy="1608819"/>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798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77295" y="868136"/>
            <a:ext cx="5266279" cy="3849779"/>
          </a:xfrm>
        </p:spPr>
        <p:txBody>
          <a:bodyPr>
            <a:normAutofit/>
          </a:bodyPr>
          <a:lstStyle/>
          <a:p>
            <a:pPr marL="0" indent="0" algn="l">
              <a:buNone/>
            </a:pPr>
            <a:r>
              <a:rPr lang="en-US" dirty="0">
                <a:solidFill>
                  <a:srgbClr val="0070C0"/>
                </a:solidFill>
              </a:rPr>
              <a:t>Step </a:t>
            </a:r>
            <a:r>
              <a:rPr lang="en-US" dirty="0" smtClean="0">
                <a:solidFill>
                  <a:srgbClr val="0070C0"/>
                </a:solidFill>
              </a:rPr>
              <a:t>3: </a:t>
            </a:r>
            <a:r>
              <a:rPr lang="en-US" dirty="0">
                <a:solidFill>
                  <a:srgbClr val="0070C0"/>
                </a:solidFill>
              </a:rPr>
              <a:t>Configure Health Checks for Your EC2 Instances</a:t>
            </a:r>
          </a:p>
          <a:p>
            <a:pPr lvl="0"/>
            <a:r>
              <a:rPr lang="en-US" dirty="0" smtClean="0">
                <a:solidFill>
                  <a:srgbClr val="262626"/>
                </a:solidFill>
              </a:rPr>
              <a:t> On </a:t>
            </a:r>
            <a:r>
              <a:rPr lang="en-US" dirty="0">
                <a:solidFill>
                  <a:srgbClr val="262626"/>
                </a:solidFill>
              </a:rPr>
              <a:t>the </a:t>
            </a:r>
            <a:r>
              <a:rPr lang="en-US" dirty="0">
                <a:solidFill>
                  <a:srgbClr val="0070C0"/>
                </a:solidFill>
              </a:rPr>
              <a:t>Configure Health Check</a:t>
            </a:r>
            <a:r>
              <a:rPr lang="en-US" b="1" dirty="0">
                <a:solidFill>
                  <a:srgbClr val="262626"/>
                </a:solidFill>
              </a:rPr>
              <a:t> </a:t>
            </a:r>
            <a:r>
              <a:rPr lang="en-US" dirty="0">
                <a:solidFill>
                  <a:srgbClr val="262626"/>
                </a:solidFill>
              </a:rPr>
              <a:t>page, do the following</a:t>
            </a:r>
          </a:p>
          <a:p>
            <a:pPr lvl="1"/>
            <a:r>
              <a:rPr lang="en-US" dirty="0" smtClean="0">
                <a:solidFill>
                  <a:srgbClr val="262626"/>
                </a:solidFill>
              </a:rPr>
              <a:t>Leave </a:t>
            </a:r>
            <a:r>
              <a:rPr lang="en-US" dirty="0">
                <a:solidFill>
                  <a:srgbClr val="0070C0"/>
                </a:solidFill>
              </a:rPr>
              <a:t>Ping Protocol </a:t>
            </a:r>
            <a:r>
              <a:rPr lang="en-US" dirty="0">
                <a:solidFill>
                  <a:srgbClr val="262626"/>
                </a:solidFill>
              </a:rPr>
              <a:t>set to its default value, HTTP</a:t>
            </a:r>
          </a:p>
          <a:p>
            <a:pPr lvl="1"/>
            <a:r>
              <a:rPr lang="en-US" dirty="0" smtClean="0">
                <a:solidFill>
                  <a:srgbClr val="262626"/>
                </a:solidFill>
              </a:rPr>
              <a:t>Leave </a:t>
            </a:r>
            <a:r>
              <a:rPr lang="en-US" dirty="0">
                <a:solidFill>
                  <a:srgbClr val="0070C0"/>
                </a:solidFill>
              </a:rPr>
              <a:t>Ping Port </a:t>
            </a:r>
            <a:r>
              <a:rPr lang="en-US" dirty="0">
                <a:solidFill>
                  <a:srgbClr val="262626"/>
                </a:solidFill>
              </a:rPr>
              <a:t>set to its default value, 80</a:t>
            </a:r>
          </a:p>
          <a:p>
            <a:pPr lvl="1"/>
            <a:r>
              <a:rPr lang="en-US" dirty="0" smtClean="0">
                <a:solidFill>
                  <a:srgbClr val="262626"/>
                </a:solidFill>
              </a:rPr>
              <a:t>In </a:t>
            </a:r>
            <a:r>
              <a:rPr lang="en-US" dirty="0">
                <a:solidFill>
                  <a:srgbClr val="262626"/>
                </a:solidFill>
              </a:rPr>
              <a:t>the </a:t>
            </a:r>
            <a:r>
              <a:rPr lang="en-US" dirty="0">
                <a:solidFill>
                  <a:srgbClr val="0070C0"/>
                </a:solidFill>
              </a:rPr>
              <a:t>Ping Path</a:t>
            </a:r>
            <a:r>
              <a:rPr lang="en-US" b="1" dirty="0">
                <a:solidFill>
                  <a:srgbClr val="262626"/>
                </a:solidFill>
              </a:rPr>
              <a:t> </a:t>
            </a:r>
            <a:r>
              <a:rPr lang="en-US" dirty="0">
                <a:solidFill>
                  <a:srgbClr val="262626"/>
                </a:solidFill>
              </a:rPr>
              <a:t>field, replace the default value with a single forward slash ("/")</a:t>
            </a:r>
          </a:p>
          <a:p>
            <a:pPr lvl="1"/>
            <a:r>
              <a:rPr lang="en-US" dirty="0" smtClean="0">
                <a:solidFill>
                  <a:srgbClr val="262626"/>
                </a:solidFill>
              </a:rPr>
              <a:t>Leave </a:t>
            </a:r>
            <a:r>
              <a:rPr lang="en-US" dirty="0">
                <a:solidFill>
                  <a:srgbClr val="262626"/>
                </a:solidFill>
              </a:rPr>
              <a:t>the other fields set to their default values</a:t>
            </a:r>
          </a:p>
          <a:p>
            <a:pPr lvl="0"/>
            <a:r>
              <a:rPr lang="en-US" dirty="0" smtClean="0">
                <a:solidFill>
                  <a:srgbClr val="262626"/>
                </a:solidFill>
              </a:rPr>
              <a:t> Click </a:t>
            </a:r>
            <a:r>
              <a:rPr lang="en-US" dirty="0">
                <a:solidFill>
                  <a:srgbClr val="0070C0"/>
                </a:solidFill>
              </a:rPr>
              <a:t>Next: Add EC2 Instances</a:t>
            </a:r>
          </a:p>
          <a:p>
            <a:pPr lvl="0" algn="l"/>
            <a:endParaRPr lang="en-US" dirty="0">
              <a:solidFill>
                <a:srgbClr val="262626"/>
              </a:solidFill>
            </a:endParaRPr>
          </a:p>
          <a:p>
            <a:pPr lvl="0" algn="l"/>
            <a:endParaRPr lang="en-US" dirty="0">
              <a:solidFill>
                <a:srgbClr val="0070C0"/>
              </a:solidFill>
            </a:endParaRPr>
          </a:p>
          <a:p>
            <a:pPr algn="l"/>
            <a:endParaRPr lang="en-US" dirty="0"/>
          </a:p>
        </p:txBody>
      </p:sp>
      <p:sp>
        <p:nvSpPr>
          <p:cNvPr id="4" name="Title 3"/>
          <p:cNvSpPr>
            <a:spLocks noGrp="1"/>
          </p:cNvSpPr>
          <p:nvPr>
            <p:ph type="title"/>
          </p:nvPr>
        </p:nvSpPr>
        <p:spPr/>
        <p:txBody>
          <a:bodyPr/>
          <a:lstStyle/>
          <a:p>
            <a:r>
              <a:rPr lang="en-US" dirty="0"/>
              <a:t>Getting Started with Elastic Load Balancing</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16" t="-1724" r="16455" b="1724"/>
          <a:stretch/>
        </p:blipFill>
        <p:spPr bwMode="auto">
          <a:xfrm>
            <a:off x="6170370" y="1466850"/>
            <a:ext cx="2411656" cy="11049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339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77295" y="868136"/>
            <a:ext cx="7961855" cy="3894364"/>
          </a:xfrm>
        </p:spPr>
        <p:txBody>
          <a:bodyPr>
            <a:normAutofit/>
          </a:bodyPr>
          <a:lstStyle/>
          <a:p>
            <a:pPr marL="0" lvl="0" indent="0" algn="l">
              <a:buNone/>
            </a:pPr>
            <a:r>
              <a:rPr lang="en-US" dirty="0">
                <a:solidFill>
                  <a:srgbClr val="0070C0"/>
                </a:solidFill>
              </a:rPr>
              <a:t>Step 4: Register EC2 Instances with Your Load Balancer</a:t>
            </a:r>
          </a:p>
          <a:p>
            <a:pPr lvl="0" algn="l"/>
            <a:r>
              <a:rPr lang="en-US" b="1" dirty="0">
                <a:solidFill>
                  <a:srgbClr val="262626"/>
                </a:solidFill>
              </a:rPr>
              <a:t> </a:t>
            </a:r>
            <a:r>
              <a:rPr lang="en-US" dirty="0">
                <a:solidFill>
                  <a:srgbClr val="262626"/>
                </a:solidFill>
              </a:rPr>
              <a:t>On the </a:t>
            </a:r>
            <a:r>
              <a:rPr lang="en-US" dirty="0">
                <a:solidFill>
                  <a:srgbClr val="0070C0"/>
                </a:solidFill>
              </a:rPr>
              <a:t>Add EC2 Instances </a:t>
            </a:r>
            <a:r>
              <a:rPr lang="en-US" dirty="0">
                <a:solidFill>
                  <a:srgbClr val="262626"/>
                </a:solidFill>
              </a:rPr>
              <a:t>page, select the instances to register with your load balancer</a:t>
            </a:r>
          </a:p>
          <a:p>
            <a:pPr lvl="0" algn="l"/>
            <a:r>
              <a:rPr lang="en-US" dirty="0">
                <a:solidFill>
                  <a:srgbClr val="262626"/>
                </a:solidFill>
              </a:rPr>
              <a:t> Click </a:t>
            </a:r>
            <a:r>
              <a:rPr lang="en-US" dirty="0">
                <a:solidFill>
                  <a:srgbClr val="0070C0"/>
                </a:solidFill>
              </a:rPr>
              <a:t>Next: Add </a:t>
            </a:r>
            <a:r>
              <a:rPr lang="en-US" dirty="0" smtClean="0">
                <a:solidFill>
                  <a:srgbClr val="0070C0"/>
                </a:solidFill>
              </a:rPr>
              <a:t>Tags</a:t>
            </a:r>
          </a:p>
          <a:p>
            <a:pPr lvl="0" algn="l"/>
            <a:endParaRPr lang="en-US" b="1" dirty="0">
              <a:solidFill>
                <a:srgbClr val="262626"/>
              </a:solidFill>
            </a:endParaRPr>
          </a:p>
          <a:p>
            <a:pPr marL="0" indent="0" algn="l">
              <a:buNone/>
            </a:pPr>
            <a:r>
              <a:rPr lang="en-US" dirty="0">
                <a:solidFill>
                  <a:srgbClr val="0070C0"/>
                </a:solidFill>
              </a:rPr>
              <a:t>Step 5:Tag Your Load Balancer (Optional)</a:t>
            </a:r>
          </a:p>
          <a:p>
            <a:pPr lvl="0" algn="l"/>
            <a:r>
              <a:rPr lang="en-US" b="1" dirty="0">
                <a:solidFill>
                  <a:srgbClr val="262626"/>
                </a:solidFill>
              </a:rPr>
              <a:t> </a:t>
            </a:r>
            <a:r>
              <a:rPr lang="en-US" dirty="0">
                <a:solidFill>
                  <a:srgbClr val="262626"/>
                </a:solidFill>
              </a:rPr>
              <a:t>On the </a:t>
            </a:r>
            <a:r>
              <a:rPr lang="en-US" dirty="0">
                <a:solidFill>
                  <a:srgbClr val="0070C0"/>
                </a:solidFill>
              </a:rPr>
              <a:t>Add Tags </a:t>
            </a:r>
            <a:r>
              <a:rPr lang="en-US" dirty="0">
                <a:solidFill>
                  <a:srgbClr val="262626"/>
                </a:solidFill>
              </a:rPr>
              <a:t>page, specify a key and a value for the tag</a:t>
            </a:r>
          </a:p>
          <a:p>
            <a:pPr lvl="0" algn="l"/>
            <a:r>
              <a:rPr lang="en-US" dirty="0">
                <a:solidFill>
                  <a:srgbClr val="262626"/>
                </a:solidFill>
              </a:rPr>
              <a:t> To add another tag, click </a:t>
            </a:r>
            <a:r>
              <a:rPr lang="en-US" dirty="0">
                <a:solidFill>
                  <a:srgbClr val="0070C0"/>
                </a:solidFill>
              </a:rPr>
              <a:t>Create Tag</a:t>
            </a:r>
            <a:r>
              <a:rPr lang="en-US" b="1" dirty="0">
                <a:solidFill>
                  <a:srgbClr val="262626"/>
                </a:solidFill>
              </a:rPr>
              <a:t> </a:t>
            </a:r>
            <a:r>
              <a:rPr lang="en-US" dirty="0">
                <a:solidFill>
                  <a:srgbClr val="262626"/>
                </a:solidFill>
              </a:rPr>
              <a:t>and specify a key and a value for the tag</a:t>
            </a:r>
          </a:p>
          <a:p>
            <a:pPr lvl="0" algn="l"/>
            <a:r>
              <a:rPr lang="en-US" dirty="0">
                <a:solidFill>
                  <a:srgbClr val="262626"/>
                </a:solidFill>
              </a:rPr>
              <a:t> After you are finished adding tags, click </a:t>
            </a:r>
            <a:r>
              <a:rPr lang="en-US" dirty="0">
                <a:solidFill>
                  <a:srgbClr val="0070C0"/>
                </a:solidFill>
              </a:rPr>
              <a:t>Review and </a:t>
            </a:r>
            <a:r>
              <a:rPr lang="en-US" dirty="0" smtClean="0">
                <a:solidFill>
                  <a:srgbClr val="0070C0"/>
                </a:solidFill>
              </a:rPr>
              <a:t>Create</a:t>
            </a:r>
            <a:endParaRPr lang="en-US" dirty="0">
              <a:solidFill>
                <a:srgbClr val="262626"/>
              </a:solidFill>
            </a:endParaRPr>
          </a:p>
          <a:p>
            <a:pPr lvl="0" algn="l"/>
            <a:endParaRPr lang="en-US" dirty="0">
              <a:solidFill>
                <a:srgbClr val="0070C0"/>
              </a:solidFill>
            </a:endParaRPr>
          </a:p>
          <a:p>
            <a:pPr algn="l"/>
            <a:endParaRPr lang="en-US" dirty="0"/>
          </a:p>
        </p:txBody>
      </p:sp>
      <p:sp>
        <p:nvSpPr>
          <p:cNvPr id="4" name="Title 3"/>
          <p:cNvSpPr>
            <a:spLocks noGrp="1"/>
          </p:cNvSpPr>
          <p:nvPr>
            <p:ph type="title"/>
          </p:nvPr>
        </p:nvSpPr>
        <p:spPr/>
        <p:txBody>
          <a:bodyPr/>
          <a:lstStyle/>
          <a:p>
            <a:r>
              <a:rPr lang="en-US" dirty="0"/>
              <a:t>Getting Started with Elastic Load Balancing</a:t>
            </a:r>
          </a:p>
        </p:txBody>
      </p:sp>
    </p:spTree>
    <p:extLst>
      <p:ext uri="{BB962C8B-B14F-4D97-AF65-F5344CB8AC3E}">
        <p14:creationId xmlns:p14="http://schemas.microsoft.com/office/powerpoint/2010/main" val="305273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77295" y="868136"/>
            <a:ext cx="7961855" cy="3894364"/>
          </a:xfrm>
        </p:spPr>
        <p:txBody>
          <a:bodyPr>
            <a:normAutofit/>
          </a:bodyPr>
          <a:lstStyle/>
          <a:p>
            <a:pPr marL="0" lvl="0" indent="0" algn="l">
              <a:buNone/>
            </a:pPr>
            <a:r>
              <a:rPr lang="en-US" dirty="0" smtClean="0">
                <a:solidFill>
                  <a:srgbClr val="0070C0"/>
                </a:solidFill>
              </a:rPr>
              <a:t>Step 6: Create and Verify Your Load Balancer</a:t>
            </a:r>
          </a:p>
          <a:p>
            <a:pPr marL="0" lvl="0" indent="0" algn="l">
              <a:buNone/>
            </a:pPr>
            <a:r>
              <a:rPr lang="en-US" dirty="0" smtClean="0">
                <a:solidFill>
                  <a:srgbClr val="262626"/>
                </a:solidFill>
              </a:rPr>
              <a:t>On the </a:t>
            </a:r>
            <a:r>
              <a:rPr lang="en-US" dirty="0" smtClean="0">
                <a:solidFill>
                  <a:srgbClr val="0070C0"/>
                </a:solidFill>
              </a:rPr>
              <a:t>Review </a:t>
            </a:r>
            <a:r>
              <a:rPr lang="en-US" dirty="0" smtClean="0">
                <a:solidFill>
                  <a:srgbClr val="262626"/>
                </a:solidFill>
              </a:rPr>
              <a:t>page, check your settings. If you need to make changes, click the corresponding link to edit the settings</a:t>
            </a:r>
          </a:p>
          <a:p>
            <a:pPr marL="0" lvl="0" indent="0" algn="l">
              <a:buNone/>
            </a:pPr>
            <a:endParaRPr lang="en-US" dirty="0">
              <a:solidFill>
                <a:srgbClr val="262626"/>
              </a:solidFill>
            </a:endParaRPr>
          </a:p>
          <a:p>
            <a:pPr marL="0" lvl="0" indent="0" algn="l">
              <a:buNone/>
            </a:pPr>
            <a:r>
              <a:rPr lang="en-US" dirty="0">
                <a:solidFill>
                  <a:srgbClr val="0070C0"/>
                </a:solidFill>
              </a:rPr>
              <a:t>Step </a:t>
            </a:r>
            <a:r>
              <a:rPr lang="en-US" dirty="0" smtClean="0">
                <a:solidFill>
                  <a:srgbClr val="0070C0"/>
                </a:solidFill>
              </a:rPr>
              <a:t>7</a:t>
            </a:r>
            <a:r>
              <a:rPr lang="en-US" dirty="0">
                <a:solidFill>
                  <a:srgbClr val="0070C0"/>
                </a:solidFill>
              </a:rPr>
              <a:t>: Create and Verify Your Load </a:t>
            </a:r>
            <a:r>
              <a:rPr lang="en-US" dirty="0" smtClean="0">
                <a:solidFill>
                  <a:srgbClr val="0070C0"/>
                </a:solidFill>
              </a:rPr>
              <a:t>Balancer</a:t>
            </a:r>
            <a:endParaRPr lang="en-US" dirty="0">
              <a:solidFill>
                <a:srgbClr val="262626"/>
              </a:solidFill>
            </a:endParaRPr>
          </a:p>
          <a:p>
            <a:pPr lvl="0"/>
            <a:r>
              <a:rPr lang="en-US" dirty="0">
                <a:solidFill>
                  <a:srgbClr val="262626"/>
                </a:solidFill>
              </a:rPr>
              <a:t> Click</a:t>
            </a:r>
            <a:r>
              <a:rPr lang="en-US" dirty="0">
                <a:solidFill>
                  <a:srgbClr val="0070C0"/>
                </a:solidFill>
              </a:rPr>
              <a:t> Create </a:t>
            </a:r>
            <a:r>
              <a:rPr lang="en-US" dirty="0">
                <a:solidFill>
                  <a:srgbClr val="262626"/>
                </a:solidFill>
              </a:rPr>
              <a:t>to create your load balancer</a:t>
            </a:r>
          </a:p>
          <a:p>
            <a:pPr lvl="0"/>
            <a:r>
              <a:rPr lang="en-US" dirty="0">
                <a:solidFill>
                  <a:srgbClr val="262626"/>
                </a:solidFill>
              </a:rPr>
              <a:t> After you are notified that your load balancer was created, click </a:t>
            </a:r>
            <a:r>
              <a:rPr lang="en-US" dirty="0">
                <a:solidFill>
                  <a:srgbClr val="0070C0"/>
                </a:solidFill>
              </a:rPr>
              <a:t>Close</a:t>
            </a:r>
          </a:p>
          <a:p>
            <a:pPr lvl="0"/>
            <a:r>
              <a:rPr lang="en-US" b="1" dirty="0">
                <a:solidFill>
                  <a:srgbClr val="262626"/>
                </a:solidFill>
              </a:rPr>
              <a:t> </a:t>
            </a:r>
            <a:r>
              <a:rPr lang="en-US" dirty="0">
                <a:solidFill>
                  <a:srgbClr val="262626"/>
                </a:solidFill>
              </a:rPr>
              <a:t>Select your new load balancer</a:t>
            </a:r>
          </a:p>
          <a:p>
            <a:pPr lvl="0"/>
            <a:r>
              <a:rPr lang="en-US" dirty="0">
                <a:solidFill>
                  <a:srgbClr val="262626"/>
                </a:solidFill>
              </a:rPr>
              <a:t> In the bottom pane, on the </a:t>
            </a:r>
            <a:r>
              <a:rPr lang="en-US" dirty="0">
                <a:solidFill>
                  <a:srgbClr val="0070C0"/>
                </a:solidFill>
              </a:rPr>
              <a:t>Description tab,</a:t>
            </a:r>
            <a:r>
              <a:rPr lang="en-US" dirty="0">
                <a:solidFill>
                  <a:srgbClr val="262626"/>
                </a:solidFill>
              </a:rPr>
              <a:t> check the </a:t>
            </a:r>
            <a:r>
              <a:rPr lang="en-US" dirty="0">
                <a:solidFill>
                  <a:srgbClr val="0070C0"/>
                </a:solidFill>
              </a:rPr>
              <a:t>Status</a:t>
            </a:r>
            <a:r>
              <a:rPr lang="en-US" b="1" dirty="0">
                <a:solidFill>
                  <a:srgbClr val="262626"/>
                </a:solidFill>
              </a:rPr>
              <a:t> </a:t>
            </a:r>
            <a:r>
              <a:rPr lang="en-US" dirty="0">
                <a:solidFill>
                  <a:srgbClr val="262626"/>
                </a:solidFill>
              </a:rPr>
              <a:t>row</a:t>
            </a:r>
          </a:p>
          <a:p>
            <a:pPr marL="0" lvl="0" indent="0" algn="l">
              <a:buNone/>
            </a:pPr>
            <a:endParaRPr lang="en-US" dirty="0" smtClean="0">
              <a:solidFill>
                <a:srgbClr val="262626"/>
              </a:solidFill>
            </a:endParaRPr>
          </a:p>
          <a:p>
            <a:pPr lvl="0" algn="l"/>
            <a:endParaRPr lang="en-US" dirty="0">
              <a:solidFill>
                <a:srgbClr val="262626"/>
              </a:solidFill>
            </a:endParaRPr>
          </a:p>
          <a:p>
            <a:pPr lvl="0" algn="l"/>
            <a:endParaRPr lang="en-US" dirty="0">
              <a:solidFill>
                <a:srgbClr val="0070C0"/>
              </a:solidFill>
            </a:endParaRPr>
          </a:p>
          <a:p>
            <a:pPr algn="l"/>
            <a:endParaRPr lang="en-US" dirty="0"/>
          </a:p>
        </p:txBody>
      </p:sp>
      <p:sp>
        <p:nvSpPr>
          <p:cNvPr id="4" name="Title 3"/>
          <p:cNvSpPr>
            <a:spLocks noGrp="1"/>
          </p:cNvSpPr>
          <p:nvPr>
            <p:ph type="title"/>
          </p:nvPr>
        </p:nvSpPr>
        <p:spPr/>
        <p:txBody>
          <a:bodyPr/>
          <a:lstStyle/>
          <a:p>
            <a:r>
              <a:rPr lang="en-US" dirty="0"/>
              <a:t>Getting Started with Elastic Load Balancing</a:t>
            </a:r>
          </a:p>
        </p:txBody>
      </p:sp>
    </p:spTree>
    <p:extLst>
      <p:ext uri="{BB962C8B-B14F-4D97-AF65-F5344CB8AC3E}">
        <p14:creationId xmlns:p14="http://schemas.microsoft.com/office/powerpoint/2010/main" val="218609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77295" y="868136"/>
            <a:ext cx="7961855" cy="3894364"/>
          </a:xfrm>
        </p:spPr>
        <p:txBody>
          <a:bodyPr>
            <a:normAutofit/>
          </a:bodyPr>
          <a:lstStyle/>
          <a:p>
            <a:pPr marL="0" lvl="0" indent="0" algn="l">
              <a:buNone/>
            </a:pPr>
            <a:r>
              <a:rPr lang="en-US" dirty="0">
                <a:solidFill>
                  <a:srgbClr val="0070C0"/>
                </a:solidFill>
              </a:rPr>
              <a:t>Step 8: Delete Your Load Balancer (Optional)</a:t>
            </a:r>
          </a:p>
          <a:p>
            <a:pPr lvl="0"/>
            <a:r>
              <a:rPr lang="en-US" b="1" dirty="0">
                <a:solidFill>
                  <a:srgbClr val="262626"/>
                </a:solidFill>
              </a:rPr>
              <a:t> </a:t>
            </a:r>
            <a:r>
              <a:rPr lang="en-US" dirty="0">
                <a:solidFill>
                  <a:srgbClr val="262626"/>
                </a:solidFill>
              </a:rPr>
              <a:t>Open the Amazon EC2 console at </a:t>
            </a:r>
            <a:r>
              <a:rPr lang="en-US" dirty="0">
                <a:solidFill>
                  <a:srgbClr val="262626"/>
                </a:solidFill>
                <a:hlinkClick r:id="rId2"/>
              </a:rPr>
              <a:t>https://console.aws.amazon.com/ec2/</a:t>
            </a:r>
            <a:endParaRPr lang="en-US" dirty="0">
              <a:solidFill>
                <a:srgbClr val="262626"/>
              </a:solidFill>
            </a:endParaRPr>
          </a:p>
          <a:p>
            <a:pPr lvl="0"/>
            <a:r>
              <a:rPr lang="en-US" dirty="0">
                <a:solidFill>
                  <a:srgbClr val="262626"/>
                </a:solidFill>
              </a:rPr>
              <a:t> In the navigation pane, under </a:t>
            </a:r>
            <a:r>
              <a:rPr lang="en-US" dirty="0">
                <a:solidFill>
                  <a:srgbClr val="0070C0"/>
                </a:solidFill>
              </a:rPr>
              <a:t>LOAD BALANCING, </a:t>
            </a:r>
            <a:r>
              <a:rPr lang="en-US" dirty="0">
                <a:solidFill>
                  <a:srgbClr val="262626"/>
                </a:solidFill>
              </a:rPr>
              <a:t>click </a:t>
            </a:r>
            <a:r>
              <a:rPr lang="en-US" dirty="0">
                <a:solidFill>
                  <a:srgbClr val="0070C0"/>
                </a:solidFill>
              </a:rPr>
              <a:t>Load Balancers</a:t>
            </a:r>
          </a:p>
          <a:p>
            <a:pPr lvl="0"/>
            <a:r>
              <a:rPr lang="en-US" b="1" dirty="0">
                <a:solidFill>
                  <a:srgbClr val="262626"/>
                </a:solidFill>
              </a:rPr>
              <a:t> </a:t>
            </a:r>
            <a:r>
              <a:rPr lang="en-US" dirty="0">
                <a:solidFill>
                  <a:srgbClr val="262626"/>
                </a:solidFill>
              </a:rPr>
              <a:t>Select the load balancer</a:t>
            </a:r>
          </a:p>
          <a:p>
            <a:pPr lvl="0"/>
            <a:r>
              <a:rPr lang="en-US" dirty="0">
                <a:solidFill>
                  <a:srgbClr val="262626"/>
                </a:solidFill>
              </a:rPr>
              <a:t> Click </a:t>
            </a:r>
            <a:r>
              <a:rPr lang="en-US" dirty="0">
                <a:solidFill>
                  <a:srgbClr val="0070C0"/>
                </a:solidFill>
              </a:rPr>
              <a:t>Actions,</a:t>
            </a:r>
            <a:r>
              <a:rPr lang="en-US" dirty="0">
                <a:solidFill>
                  <a:srgbClr val="262626"/>
                </a:solidFill>
              </a:rPr>
              <a:t> and then click </a:t>
            </a:r>
            <a:r>
              <a:rPr lang="en-US" dirty="0">
                <a:solidFill>
                  <a:srgbClr val="0070C0"/>
                </a:solidFill>
              </a:rPr>
              <a:t>Delete</a:t>
            </a:r>
          </a:p>
          <a:p>
            <a:pPr lvl="0"/>
            <a:r>
              <a:rPr lang="en-US" b="1" dirty="0">
                <a:solidFill>
                  <a:srgbClr val="262626"/>
                </a:solidFill>
              </a:rPr>
              <a:t> </a:t>
            </a:r>
            <a:r>
              <a:rPr lang="en-US" dirty="0">
                <a:solidFill>
                  <a:srgbClr val="262626"/>
                </a:solidFill>
              </a:rPr>
              <a:t>When prompted for confirmation, click </a:t>
            </a:r>
            <a:r>
              <a:rPr lang="en-US" dirty="0">
                <a:solidFill>
                  <a:srgbClr val="0070C0"/>
                </a:solidFill>
              </a:rPr>
              <a:t>Yes, </a:t>
            </a:r>
            <a:r>
              <a:rPr lang="en-US" dirty="0" smtClean="0">
                <a:solidFill>
                  <a:srgbClr val="0070C0"/>
                </a:solidFill>
              </a:rPr>
              <a:t>Delete</a:t>
            </a:r>
            <a:endParaRPr lang="en-US" dirty="0"/>
          </a:p>
        </p:txBody>
      </p:sp>
      <p:sp>
        <p:nvSpPr>
          <p:cNvPr id="4" name="Title 3"/>
          <p:cNvSpPr>
            <a:spLocks noGrp="1"/>
          </p:cNvSpPr>
          <p:nvPr>
            <p:ph type="title"/>
          </p:nvPr>
        </p:nvSpPr>
        <p:spPr/>
        <p:txBody>
          <a:bodyPr/>
          <a:lstStyle/>
          <a:p>
            <a:r>
              <a:rPr lang="en-US" dirty="0"/>
              <a:t>Getting Started with Elastic Load Balancing</a:t>
            </a:r>
          </a:p>
        </p:txBody>
      </p:sp>
    </p:spTree>
    <p:extLst>
      <p:ext uri="{BB962C8B-B14F-4D97-AF65-F5344CB8AC3E}">
        <p14:creationId xmlns:p14="http://schemas.microsoft.com/office/powerpoint/2010/main" val="2552258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77295" y="868136"/>
            <a:ext cx="8228555" cy="3894364"/>
          </a:xfrm>
        </p:spPr>
        <p:txBody>
          <a:bodyPr>
            <a:normAutofit/>
          </a:bodyPr>
          <a:lstStyle/>
          <a:p>
            <a:pPr lvl="0" algn="l"/>
            <a:r>
              <a:rPr lang="en-US" dirty="0" smtClean="0">
                <a:solidFill>
                  <a:srgbClr val="262626"/>
                </a:solidFill>
              </a:rPr>
              <a:t> Auto Scaling helps you ensure that you have the correct number of EC2 instances available to handle the load for your application</a:t>
            </a:r>
          </a:p>
          <a:p>
            <a:pPr lvl="0" algn="l"/>
            <a:r>
              <a:rPr lang="en-US" dirty="0" smtClean="0">
                <a:solidFill>
                  <a:srgbClr val="262626"/>
                </a:solidFill>
              </a:rPr>
              <a:t> </a:t>
            </a:r>
            <a:r>
              <a:rPr lang="en-US" dirty="0">
                <a:solidFill>
                  <a:srgbClr val="262626"/>
                </a:solidFill>
              </a:rPr>
              <a:t>You create collections of EC2 instances, called Auto Scaling groups</a:t>
            </a:r>
          </a:p>
          <a:p>
            <a:pPr lvl="0" algn="l"/>
            <a:r>
              <a:rPr lang="en-US" i="1" dirty="0">
                <a:solidFill>
                  <a:srgbClr val="262626"/>
                </a:solidFill>
              </a:rPr>
              <a:t> </a:t>
            </a:r>
            <a:r>
              <a:rPr lang="en-US" dirty="0">
                <a:solidFill>
                  <a:srgbClr val="262626"/>
                </a:solidFill>
              </a:rPr>
              <a:t>You can specify the minimum number of instances in each Auto Scaling group, and Auto Scaling ensures that your group never goes below this size</a:t>
            </a:r>
          </a:p>
          <a:p>
            <a:pPr lvl="0" algn="l"/>
            <a:r>
              <a:rPr lang="en-US" dirty="0">
                <a:solidFill>
                  <a:srgbClr val="262626"/>
                </a:solidFill>
              </a:rPr>
              <a:t> You can specify the maximum number of instances in each Auto Scaling group, and Auto Scaling ensures that your group never goes above this size</a:t>
            </a:r>
          </a:p>
          <a:p>
            <a:pPr lvl="0" algn="l"/>
            <a:r>
              <a:rPr lang="en-US" dirty="0">
                <a:solidFill>
                  <a:srgbClr val="262626"/>
                </a:solidFill>
              </a:rPr>
              <a:t> If you specify the desired capacity, either when you create the group or at any time thereafter, Auto Scaling ensures that your group has this many instances</a:t>
            </a:r>
          </a:p>
          <a:p>
            <a:pPr lvl="0" algn="l"/>
            <a:r>
              <a:rPr lang="en-US" dirty="0">
                <a:solidFill>
                  <a:srgbClr val="262626"/>
                </a:solidFill>
              </a:rPr>
              <a:t> If you specify scaling policies, then Auto Scaling can launch or terminate instances as demand on your application increases or decreases</a:t>
            </a:r>
          </a:p>
        </p:txBody>
      </p:sp>
      <p:sp>
        <p:nvSpPr>
          <p:cNvPr id="4" name="Title 3"/>
          <p:cNvSpPr>
            <a:spLocks noGrp="1"/>
          </p:cNvSpPr>
          <p:nvPr>
            <p:ph type="title"/>
          </p:nvPr>
        </p:nvSpPr>
        <p:spPr/>
        <p:txBody>
          <a:bodyPr/>
          <a:lstStyle/>
          <a:p>
            <a:r>
              <a:rPr lang="en-US" dirty="0"/>
              <a:t>Auto </a:t>
            </a:r>
            <a:r>
              <a:rPr lang="en-US" dirty="0" smtClean="0"/>
              <a:t>Scaling </a:t>
            </a:r>
            <a:endParaRPr lang="en-US" dirty="0"/>
          </a:p>
        </p:txBody>
      </p:sp>
    </p:spTree>
    <p:extLst>
      <p:ext uri="{BB962C8B-B14F-4D97-AF65-F5344CB8AC3E}">
        <p14:creationId xmlns:p14="http://schemas.microsoft.com/office/powerpoint/2010/main" val="3447752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 Scaling (Contd.) </a:t>
            </a:r>
          </a:p>
        </p:txBody>
      </p:sp>
      <p:sp>
        <p:nvSpPr>
          <p:cNvPr id="5" name="Content Placeholder 2"/>
          <p:cNvSpPr>
            <a:spLocks noGrp="1"/>
          </p:cNvSpPr>
          <p:nvPr>
            <p:ph idx="1"/>
          </p:nvPr>
        </p:nvSpPr>
        <p:spPr>
          <a:xfrm>
            <a:off x="477296" y="868135"/>
            <a:ext cx="5361530" cy="4399189"/>
          </a:xfrm>
        </p:spPr>
        <p:txBody>
          <a:bodyPr>
            <a:normAutofit/>
          </a:bodyPr>
          <a:lstStyle/>
          <a:p>
            <a:pPr marL="0" lvl="0" indent="0" algn="l">
              <a:buNone/>
            </a:pPr>
            <a:r>
              <a:rPr lang="en-US" dirty="0">
                <a:solidFill>
                  <a:srgbClr val="0070C0"/>
                </a:solidFill>
              </a:rPr>
              <a:t>Step 1: Create a Launch </a:t>
            </a:r>
            <a:r>
              <a:rPr lang="en-US" dirty="0" smtClean="0">
                <a:solidFill>
                  <a:srgbClr val="0070C0"/>
                </a:solidFill>
              </a:rPr>
              <a:t>Configuration</a:t>
            </a:r>
            <a:endParaRPr lang="en-US" dirty="0">
              <a:solidFill>
                <a:srgbClr val="262626"/>
              </a:solidFill>
            </a:endParaRPr>
          </a:p>
          <a:p>
            <a:pPr lvl="0" algn="l"/>
            <a:r>
              <a:rPr lang="en-US" dirty="0">
                <a:solidFill>
                  <a:srgbClr val="262626"/>
                </a:solidFill>
              </a:rPr>
              <a:t> Open the Amazon EC2 console</a:t>
            </a:r>
          </a:p>
          <a:p>
            <a:pPr lvl="0" algn="l"/>
            <a:r>
              <a:rPr lang="en-US" dirty="0">
                <a:solidFill>
                  <a:srgbClr val="262626"/>
                </a:solidFill>
              </a:rPr>
              <a:t> In the navigation pane, under </a:t>
            </a:r>
            <a:r>
              <a:rPr lang="en-US" dirty="0">
                <a:solidFill>
                  <a:srgbClr val="0070C0"/>
                </a:solidFill>
              </a:rPr>
              <a:t>Auto Scaling, </a:t>
            </a:r>
            <a:r>
              <a:rPr lang="en-US" dirty="0">
                <a:solidFill>
                  <a:srgbClr val="262626"/>
                </a:solidFill>
              </a:rPr>
              <a:t>click </a:t>
            </a:r>
            <a:r>
              <a:rPr lang="en-US" dirty="0">
                <a:solidFill>
                  <a:srgbClr val="0070C0"/>
                </a:solidFill>
              </a:rPr>
              <a:t>Launch Configurations</a:t>
            </a:r>
          </a:p>
          <a:p>
            <a:pPr lvl="0" algn="l"/>
            <a:r>
              <a:rPr lang="en-US" b="1" dirty="0">
                <a:solidFill>
                  <a:srgbClr val="262626"/>
                </a:solidFill>
              </a:rPr>
              <a:t> </a:t>
            </a:r>
            <a:r>
              <a:rPr lang="en-US" dirty="0">
                <a:solidFill>
                  <a:srgbClr val="262626"/>
                </a:solidFill>
              </a:rPr>
              <a:t>Select a region. The Auto Scaling resources that you create are tied to the region you specify and are not replicated across regions</a:t>
            </a:r>
          </a:p>
          <a:p>
            <a:pPr lvl="0" algn="l"/>
            <a:r>
              <a:rPr lang="en-US" dirty="0">
                <a:solidFill>
                  <a:srgbClr val="262626"/>
                </a:solidFill>
              </a:rPr>
              <a:t> On the </a:t>
            </a:r>
            <a:r>
              <a:rPr lang="en-US" dirty="0">
                <a:solidFill>
                  <a:srgbClr val="0070C0"/>
                </a:solidFill>
              </a:rPr>
              <a:t>Welcome to Auto Scaling</a:t>
            </a:r>
            <a:r>
              <a:rPr lang="en-US" dirty="0">
                <a:solidFill>
                  <a:srgbClr val="262626"/>
                </a:solidFill>
              </a:rPr>
              <a:t> page, click </a:t>
            </a:r>
            <a:r>
              <a:rPr lang="en-US" dirty="0">
                <a:solidFill>
                  <a:srgbClr val="0070C0"/>
                </a:solidFill>
              </a:rPr>
              <a:t>Create Auto Scaling group</a:t>
            </a:r>
          </a:p>
          <a:p>
            <a:pPr lvl="0" algn="l"/>
            <a:r>
              <a:rPr lang="en-US" b="1" dirty="0">
                <a:solidFill>
                  <a:srgbClr val="262626"/>
                </a:solidFill>
              </a:rPr>
              <a:t> </a:t>
            </a:r>
            <a:r>
              <a:rPr lang="en-US" dirty="0">
                <a:solidFill>
                  <a:srgbClr val="262626"/>
                </a:solidFill>
              </a:rPr>
              <a:t>On the </a:t>
            </a:r>
            <a:r>
              <a:rPr lang="en-US" dirty="0">
                <a:solidFill>
                  <a:srgbClr val="0070C0"/>
                </a:solidFill>
              </a:rPr>
              <a:t>Create Auto Scaling Group</a:t>
            </a:r>
            <a:r>
              <a:rPr lang="en-US" dirty="0">
                <a:solidFill>
                  <a:srgbClr val="262626"/>
                </a:solidFill>
              </a:rPr>
              <a:t> page, click </a:t>
            </a:r>
            <a:r>
              <a:rPr lang="en-US" dirty="0">
                <a:solidFill>
                  <a:srgbClr val="0070C0"/>
                </a:solidFill>
              </a:rPr>
              <a:t>Create launch configuration</a:t>
            </a:r>
          </a:p>
          <a:p>
            <a:pPr lvl="0" algn="l"/>
            <a:r>
              <a:rPr lang="en-US" b="1" dirty="0">
                <a:solidFill>
                  <a:srgbClr val="262626"/>
                </a:solidFill>
              </a:rPr>
              <a:t> </a:t>
            </a:r>
            <a:r>
              <a:rPr lang="en-US" dirty="0">
                <a:solidFill>
                  <a:srgbClr val="262626"/>
                </a:solidFill>
              </a:rPr>
              <a:t>On </a:t>
            </a:r>
            <a:r>
              <a:rPr lang="en-US" dirty="0" smtClean="0">
                <a:solidFill>
                  <a:srgbClr val="262626"/>
                </a:solidFill>
              </a:rPr>
              <a:t>the</a:t>
            </a:r>
            <a:r>
              <a:rPr lang="en-US" dirty="0">
                <a:solidFill>
                  <a:srgbClr val="0070C0"/>
                </a:solidFill>
              </a:rPr>
              <a:t> </a:t>
            </a:r>
            <a:r>
              <a:rPr lang="en-US" dirty="0" smtClean="0">
                <a:solidFill>
                  <a:srgbClr val="0070C0"/>
                </a:solidFill>
              </a:rPr>
              <a:t>Choose </a:t>
            </a:r>
            <a:r>
              <a:rPr lang="en-US" dirty="0">
                <a:solidFill>
                  <a:srgbClr val="0070C0"/>
                </a:solidFill>
              </a:rPr>
              <a:t>AMI</a:t>
            </a:r>
            <a:r>
              <a:rPr lang="en-US" dirty="0">
                <a:solidFill>
                  <a:srgbClr val="262626"/>
                </a:solidFill>
              </a:rPr>
              <a:t> page displays a list of basic configurations, called Amazon Machine Images (AMIs), that serve as templates for your instance. Select the 64-bit Amazon Linux AMI</a:t>
            </a:r>
          </a:p>
          <a:p>
            <a:pPr lvl="0" algn="l"/>
            <a:r>
              <a:rPr lang="en-US" dirty="0">
                <a:solidFill>
                  <a:srgbClr val="262626"/>
                </a:solidFill>
              </a:rPr>
              <a:t> On the </a:t>
            </a:r>
            <a:r>
              <a:rPr lang="en-US" dirty="0">
                <a:solidFill>
                  <a:srgbClr val="0070C0"/>
                </a:solidFill>
              </a:rPr>
              <a:t>Choose Instance Type</a:t>
            </a:r>
            <a:r>
              <a:rPr lang="en-US" dirty="0">
                <a:solidFill>
                  <a:srgbClr val="262626"/>
                </a:solidFill>
              </a:rPr>
              <a:t> page, select a hardware configuration for your instance. We recommend that you use the t2.micro instance that is selected by default</a:t>
            </a:r>
            <a:r>
              <a:rPr lang="en-US" dirty="0"/>
              <a:t>. </a:t>
            </a:r>
            <a:r>
              <a:rPr lang="en-US" dirty="0" smtClean="0"/>
              <a:t>Click </a:t>
            </a:r>
            <a:r>
              <a:rPr lang="en-US" dirty="0" smtClean="0">
                <a:solidFill>
                  <a:srgbClr val="0070C0"/>
                </a:solidFill>
              </a:rPr>
              <a:t>Next</a:t>
            </a:r>
            <a:r>
              <a:rPr lang="en-US" dirty="0">
                <a:solidFill>
                  <a:srgbClr val="0070C0"/>
                </a:solidFill>
              </a:rPr>
              <a:t>: Configure details</a:t>
            </a:r>
          </a:p>
          <a:p>
            <a:pPr lvl="0" algn="l"/>
            <a:endParaRPr lang="en-US" dirty="0">
              <a:solidFill>
                <a:srgbClr val="0070C0"/>
              </a:solidFill>
            </a:endParaRPr>
          </a:p>
          <a:p>
            <a:pPr algn="l"/>
            <a:endParaRPr lang="en-US" dirty="0"/>
          </a:p>
        </p:txBody>
      </p:sp>
      <p:grpSp>
        <p:nvGrpSpPr>
          <p:cNvPr id="6" name="Group 5"/>
          <p:cNvGrpSpPr/>
          <p:nvPr/>
        </p:nvGrpSpPr>
        <p:grpSpPr>
          <a:xfrm>
            <a:off x="6105893" y="1890850"/>
            <a:ext cx="2694839" cy="1443849"/>
            <a:chOff x="6586648" y="1783989"/>
            <a:chExt cx="2648260" cy="1443849"/>
          </a:xfrm>
        </p:grpSpPr>
        <p:grpSp>
          <p:nvGrpSpPr>
            <p:cNvPr id="8" name="Group 7"/>
            <p:cNvGrpSpPr/>
            <p:nvPr/>
          </p:nvGrpSpPr>
          <p:grpSpPr>
            <a:xfrm>
              <a:off x="6586648" y="1959798"/>
              <a:ext cx="2648260" cy="1268040"/>
              <a:chOff x="5378986" y="1862521"/>
              <a:chExt cx="2262436" cy="2767378"/>
            </a:xfrm>
          </p:grpSpPr>
          <p:sp>
            <p:nvSpPr>
              <p:cNvPr id="10" name="Folded Corner 9"/>
              <p:cNvSpPr/>
              <p:nvPr/>
            </p:nvSpPr>
            <p:spPr>
              <a:xfrm>
                <a:off x="5378986" y="1862521"/>
                <a:ext cx="2262435" cy="2767378"/>
              </a:xfrm>
              <a:prstGeom prst="foldedCorner">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5450374" y="2211802"/>
                <a:ext cx="2191048" cy="2418097"/>
              </a:xfrm>
              <a:prstGeom prst="rect">
                <a:avLst/>
              </a:prstGeom>
              <a:noFill/>
            </p:spPr>
            <p:txBody>
              <a:bodyPr wrap="square" rtlCol="0">
                <a:spAutoFit/>
              </a:bodyPr>
              <a:lstStyle/>
              <a:p>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T2 instances must be launched into a subnet of a VPC. If you select a t2.micro instance but don't have a VPC, one is created for you. This VPC includes a public subnet in each Availability Zone in the region</a:t>
                </a:r>
              </a:p>
            </p:txBody>
          </p:sp>
        </p:gr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70209" y="1783989"/>
              <a:ext cx="451076" cy="451076"/>
            </a:xfrm>
            <a:prstGeom prst="rect">
              <a:avLst/>
            </a:prstGeom>
          </p:spPr>
        </p:pic>
      </p:grpSp>
    </p:spTree>
    <p:extLst>
      <p:ext uri="{BB962C8B-B14F-4D97-AF65-F5344CB8AC3E}">
        <p14:creationId xmlns:p14="http://schemas.microsoft.com/office/powerpoint/2010/main" val="2139036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 Scaling (Contd.) </a:t>
            </a:r>
          </a:p>
        </p:txBody>
      </p:sp>
      <p:sp>
        <p:nvSpPr>
          <p:cNvPr id="5" name="Content Placeholder 2"/>
          <p:cNvSpPr>
            <a:spLocks noGrp="1"/>
          </p:cNvSpPr>
          <p:nvPr>
            <p:ph idx="1"/>
          </p:nvPr>
        </p:nvSpPr>
        <p:spPr>
          <a:xfrm>
            <a:off x="477296" y="868135"/>
            <a:ext cx="8495254" cy="4399189"/>
          </a:xfrm>
        </p:spPr>
        <p:txBody>
          <a:bodyPr>
            <a:normAutofit/>
          </a:bodyPr>
          <a:lstStyle/>
          <a:p>
            <a:pPr marL="0" lvl="0" indent="0" algn="l">
              <a:buNone/>
            </a:pPr>
            <a:r>
              <a:rPr lang="en-US" dirty="0">
                <a:solidFill>
                  <a:srgbClr val="0070C0"/>
                </a:solidFill>
              </a:rPr>
              <a:t>Step 1: Create a Launch </a:t>
            </a:r>
            <a:r>
              <a:rPr lang="en-US" dirty="0" smtClean="0">
                <a:solidFill>
                  <a:srgbClr val="0070C0"/>
                </a:solidFill>
              </a:rPr>
              <a:t>Configuration</a:t>
            </a:r>
            <a:endParaRPr lang="en-US" dirty="0">
              <a:solidFill>
                <a:srgbClr val="262626"/>
              </a:solidFill>
            </a:endParaRPr>
          </a:p>
          <a:p>
            <a:pPr lvl="0" algn="l"/>
            <a:r>
              <a:rPr lang="en-US" dirty="0">
                <a:solidFill>
                  <a:srgbClr val="262626"/>
                </a:solidFill>
              </a:rPr>
              <a:t> On the </a:t>
            </a:r>
            <a:r>
              <a:rPr lang="en-US" dirty="0">
                <a:solidFill>
                  <a:srgbClr val="0070C0"/>
                </a:solidFill>
              </a:rPr>
              <a:t>Configure Details</a:t>
            </a:r>
            <a:r>
              <a:rPr lang="en-US" dirty="0">
                <a:solidFill>
                  <a:srgbClr val="262626"/>
                </a:solidFill>
              </a:rPr>
              <a:t> page, do the following:</a:t>
            </a:r>
            <a:endParaRPr lang="en-US" sz="1800" dirty="0">
              <a:solidFill>
                <a:srgbClr val="262626"/>
              </a:solidFill>
            </a:endParaRPr>
          </a:p>
          <a:p>
            <a:pPr lvl="1" algn="l"/>
            <a:r>
              <a:rPr lang="en-US" dirty="0">
                <a:solidFill>
                  <a:srgbClr val="262626"/>
                </a:solidFill>
              </a:rPr>
              <a:t>In the </a:t>
            </a:r>
            <a:r>
              <a:rPr lang="en-US" dirty="0">
                <a:solidFill>
                  <a:srgbClr val="0070C0"/>
                </a:solidFill>
              </a:rPr>
              <a:t>Name </a:t>
            </a:r>
            <a:r>
              <a:rPr lang="en-US" dirty="0">
                <a:solidFill>
                  <a:srgbClr val="262626"/>
                </a:solidFill>
              </a:rPr>
              <a:t>field, enter a name of your launch configuration (for example, my-first-</a:t>
            </a:r>
            <a:r>
              <a:rPr lang="en-US" dirty="0" err="1">
                <a:solidFill>
                  <a:srgbClr val="262626"/>
                </a:solidFill>
              </a:rPr>
              <a:t>lc</a:t>
            </a:r>
            <a:r>
              <a:rPr lang="en-US" dirty="0">
                <a:solidFill>
                  <a:srgbClr val="262626"/>
                </a:solidFill>
              </a:rPr>
              <a:t>)</a:t>
            </a:r>
            <a:endParaRPr lang="en-US" sz="1800" dirty="0">
              <a:solidFill>
                <a:srgbClr val="262626"/>
              </a:solidFill>
            </a:endParaRPr>
          </a:p>
          <a:p>
            <a:pPr lvl="1" algn="l"/>
            <a:r>
              <a:rPr lang="en-US" dirty="0">
                <a:solidFill>
                  <a:srgbClr val="262626"/>
                </a:solidFill>
              </a:rPr>
              <a:t>Under </a:t>
            </a:r>
            <a:r>
              <a:rPr lang="en-US" dirty="0">
                <a:solidFill>
                  <a:srgbClr val="0070C0"/>
                </a:solidFill>
              </a:rPr>
              <a:t>Advanced </a:t>
            </a:r>
            <a:r>
              <a:rPr lang="en-US" dirty="0" smtClean="0">
                <a:solidFill>
                  <a:srgbClr val="0070C0"/>
                </a:solidFill>
              </a:rPr>
              <a:t>Details,</a:t>
            </a:r>
            <a:r>
              <a:rPr lang="en-US" dirty="0" smtClean="0">
                <a:solidFill>
                  <a:srgbClr val="262626"/>
                </a:solidFill>
              </a:rPr>
              <a:t> </a:t>
            </a:r>
            <a:r>
              <a:rPr lang="en-US" dirty="0">
                <a:solidFill>
                  <a:srgbClr val="262626"/>
                </a:solidFill>
              </a:rPr>
              <a:t>select an IP address type. If you want to connect to an instance in a VPC, you must select an option that assigns a public IP address. If you want to connect to you instance but aren't sure whether you have a default VPC, select </a:t>
            </a:r>
            <a:r>
              <a:rPr lang="en-US" dirty="0">
                <a:solidFill>
                  <a:srgbClr val="0070C0"/>
                </a:solidFill>
              </a:rPr>
              <a:t>Assign a public IP address to every instance</a:t>
            </a:r>
          </a:p>
          <a:p>
            <a:pPr lvl="1" algn="l"/>
            <a:r>
              <a:rPr lang="en-US" dirty="0">
                <a:solidFill>
                  <a:srgbClr val="262626"/>
                </a:solidFill>
              </a:rPr>
              <a:t> Click </a:t>
            </a:r>
            <a:r>
              <a:rPr lang="en-US" dirty="0">
                <a:solidFill>
                  <a:srgbClr val="0070C0"/>
                </a:solidFill>
              </a:rPr>
              <a:t>Skip to review</a:t>
            </a:r>
          </a:p>
          <a:p>
            <a:pPr lvl="0" algn="l"/>
            <a:r>
              <a:rPr lang="en-US" dirty="0">
                <a:solidFill>
                  <a:srgbClr val="262626"/>
                </a:solidFill>
              </a:rPr>
              <a:t> On the </a:t>
            </a:r>
            <a:r>
              <a:rPr lang="en-US" dirty="0">
                <a:solidFill>
                  <a:srgbClr val="0070C0"/>
                </a:solidFill>
              </a:rPr>
              <a:t>Review </a:t>
            </a:r>
            <a:r>
              <a:rPr lang="en-US" dirty="0">
                <a:solidFill>
                  <a:srgbClr val="262626"/>
                </a:solidFill>
              </a:rPr>
              <a:t>page, click </a:t>
            </a:r>
            <a:r>
              <a:rPr lang="en-US" dirty="0">
                <a:solidFill>
                  <a:srgbClr val="0070C0"/>
                </a:solidFill>
              </a:rPr>
              <a:t>Edit security groups, </a:t>
            </a:r>
            <a:r>
              <a:rPr lang="en-US" dirty="0">
                <a:solidFill>
                  <a:srgbClr val="262626"/>
                </a:solidFill>
              </a:rPr>
              <a:t>follow the instructions to choose an existing security group, and then click </a:t>
            </a:r>
            <a:r>
              <a:rPr lang="en-US" dirty="0">
                <a:solidFill>
                  <a:srgbClr val="0070C0"/>
                </a:solidFill>
              </a:rPr>
              <a:t>Review</a:t>
            </a:r>
          </a:p>
          <a:p>
            <a:pPr lvl="0" algn="l"/>
            <a:r>
              <a:rPr lang="en-US" b="1" dirty="0">
                <a:solidFill>
                  <a:srgbClr val="262626"/>
                </a:solidFill>
              </a:rPr>
              <a:t> </a:t>
            </a:r>
            <a:r>
              <a:rPr lang="en-US" dirty="0">
                <a:solidFill>
                  <a:srgbClr val="262626"/>
                </a:solidFill>
              </a:rPr>
              <a:t>On the </a:t>
            </a:r>
            <a:r>
              <a:rPr lang="en-US" dirty="0">
                <a:solidFill>
                  <a:srgbClr val="0070C0"/>
                </a:solidFill>
              </a:rPr>
              <a:t>Review </a:t>
            </a:r>
            <a:r>
              <a:rPr lang="en-US" dirty="0">
                <a:solidFill>
                  <a:srgbClr val="262626"/>
                </a:solidFill>
              </a:rPr>
              <a:t>page, click </a:t>
            </a:r>
            <a:r>
              <a:rPr lang="en-US" dirty="0">
                <a:solidFill>
                  <a:srgbClr val="0070C0"/>
                </a:solidFill>
              </a:rPr>
              <a:t>Create launch configuration</a:t>
            </a:r>
          </a:p>
          <a:p>
            <a:pPr lvl="0" algn="l"/>
            <a:r>
              <a:rPr lang="en-US" b="1" dirty="0">
                <a:solidFill>
                  <a:srgbClr val="262626"/>
                </a:solidFill>
              </a:rPr>
              <a:t> </a:t>
            </a:r>
            <a:r>
              <a:rPr lang="en-US" dirty="0">
                <a:solidFill>
                  <a:srgbClr val="262626"/>
                </a:solidFill>
              </a:rPr>
              <a:t>In the </a:t>
            </a:r>
            <a:r>
              <a:rPr lang="en-US" dirty="0">
                <a:solidFill>
                  <a:srgbClr val="0070C0"/>
                </a:solidFill>
              </a:rPr>
              <a:t>Select an existing key pair or create a new key pair</a:t>
            </a:r>
            <a:r>
              <a:rPr lang="en-US" dirty="0">
                <a:solidFill>
                  <a:srgbClr val="262626"/>
                </a:solidFill>
              </a:rPr>
              <a:t> dialog box, select one of the listed options</a:t>
            </a:r>
          </a:p>
          <a:p>
            <a:pPr lvl="0" algn="l"/>
            <a:r>
              <a:rPr lang="en-US" dirty="0">
                <a:solidFill>
                  <a:srgbClr val="262626"/>
                </a:solidFill>
              </a:rPr>
              <a:t> Click </a:t>
            </a:r>
            <a:r>
              <a:rPr lang="en-US" dirty="0">
                <a:solidFill>
                  <a:srgbClr val="0070C0"/>
                </a:solidFill>
              </a:rPr>
              <a:t>Create launch configuration</a:t>
            </a:r>
            <a:r>
              <a:rPr lang="en-US" dirty="0">
                <a:solidFill>
                  <a:srgbClr val="262626"/>
                </a:solidFill>
              </a:rPr>
              <a:t> to create your launch configuration</a:t>
            </a:r>
          </a:p>
          <a:p>
            <a:pPr lvl="0" algn="l"/>
            <a:endParaRPr lang="en-US" dirty="0">
              <a:solidFill>
                <a:srgbClr val="0070C0"/>
              </a:solidFill>
            </a:endParaRPr>
          </a:p>
          <a:p>
            <a:pPr algn="l"/>
            <a:endParaRPr lang="en-US" dirty="0"/>
          </a:p>
        </p:txBody>
      </p:sp>
    </p:spTree>
    <p:extLst>
      <p:ext uri="{BB962C8B-B14F-4D97-AF65-F5344CB8AC3E}">
        <p14:creationId xmlns:p14="http://schemas.microsoft.com/office/powerpoint/2010/main" val="2079385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 Scaling (Contd.) </a:t>
            </a:r>
          </a:p>
        </p:txBody>
      </p:sp>
      <p:grpSp>
        <p:nvGrpSpPr>
          <p:cNvPr id="2" name="Group 1"/>
          <p:cNvGrpSpPr/>
          <p:nvPr/>
        </p:nvGrpSpPr>
        <p:grpSpPr>
          <a:xfrm>
            <a:off x="2243138" y="1390650"/>
            <a:ext cx="4657725" cy="2495550"/>
            <a:chOff x="2243138" y="1390650"/>
            <a:chExt cx="4657725" cy="2495550"/>
          </a:xfrm>
        </p:grpSpPr>
        <p:pic>
          <p:nvPicPr>
            <p:cNvPr id="6" name="Picture 5" descr="http://docs.aws.amazon.com/AutoScaling/latest/DeveloperGuide/images/as-console-first-time-user-screen.png"/>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2296" t="1507" r="1622" b="16944"/>
            <a:stretch/>
          </p:blipFill>
          <p:spPr bwMode="auto">
            <a:xfrm>
              <a:off x="2243138" y="1390650"/>
              <a:ext cx="4657725" cy="2495550"/>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3" name="Rectangle 2"/>
            <p:cNvSpPr/>
            <p:nvPr/>
          </p:nvSpPr>
          <p:spPr>
            <a:xfrm>
              <a:off x="2305050" y="1933575"/>
              <a:ext cx="1152525" cy="20002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Tree>
    <p:extLst>
      <p:ext uri="{BB962C8B-B14F-4D97-AF65-F5344CB8AC3E}">
        <p14:creationId xmlns:p14="http://schemas.microsoft.com/office/powerpoint/2010/main" val="1193696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 Scaling (Contd.) </a:t>
            </a:r>
          </a:p>
        </p:txBody>
      </p:sp>
      <p:sp>
        <p:nvSpPr>
          <p:cNvPr id="5" name="Content Placeholder 2"/>
          <p:cNvSpPr>
            <a:spLocks noGrp="1"/>
          </p:cNvSpPr>
          <p:nvPr>
            <p:ph idx="1"/>
          </p:nvPr>
        </p:nvSpPr>
        <p:spPr>
          <a:xfrm>
            <a:off x="477296" y="868135"/>
            <a:ext cx="8495254" cy="4399189"/>
          </a:xfrm>
        </p:spPr>
        <p:txBody>
          <a:bodyPr>
            <a:normAutofit/>
          </a:bodyPr>
          <a:lstStyle/>
          <a:p>
            <a:pPr marL="0" lvl="0" indent="0" algn="l">
              <a:buNone/>
            </a:pPr>
            <a:r>
              <a:rPr lang="en-US" dirty="0">
                <a:solidFill>
                  <a:srgbClr val="0070C0"/>
                </a:solidFill>
              </a:rPr>
              <a:t>Step 2: Create an Auto Scaling Group</a:t>
            </a:r>
            <a:endParaRPr lang="en-US" dirty="0" smtClean="0">
              <a:solidFill>
                <a:srgbClr val="262626"/>
              </a:solidFill>
            </a:endParaRPr>
          </a:p>
          <a:p>
            <a:pPr lvl="0" algn="l"/>
            <a:r>
              <a:rPr lang="en-US" dirty="0">
                <a:solidFill>
                  <a:srgbClr val="262626"/>
                </a:solidFill>
              </a:rPr>
              <a:t> On the </a:t>
            </a:r>
            <a:r>
              <a:rPr lang="en-US" dirty="0">
                <a:solidFill>
                  <a:srgbClr val="0070C0"/>
                </a:solidFill>
              </a:rPr>
              <a:t>Configure Auto Scaling group details</a:t>
            </a:r>
            <a:r>
              <a:rPr lang="en-US" dirty="0">
                <a:solidFill>
                  <a:srgbClr val="262626"/>
                </a:solidFill>
              </a:rPr>
              <a:t> page, do the following:</a:t>
            </a:r>
            <a:endParaRPr lang="en-US" sz="1800" dirty="0">
              <a:solidFill>
                <a:srgbClr val="262626"/>
              </a:solidFill>
            </a:endParaRPr>
          </a:p>
          <a:p>
            <a:pPr lvl="1" algn="l"/>
            <a:r>
              <a:rPr lang="en-US" dirty="0">
                <a:solidFill>
                  <a:srgbClr val="262626"/>
                </a:solidFill>
              </a:rPr>
              <a:t>In </a:t>
            </a:r>
            <a:r>
              <a:rPr lang="en-US" dirty="0">
                <a:solidFill>
                  <a:srgbClr val="0070C0"/>
                </a:solidFill>
              </a:rPr>
              <a:t>Group name, </a:t>
            </a:r>
            <a:r>
              <a:rPr lang="en-US" dirty="0">
                <a:solidFill>
                  <a:srgbClr val="262626"/>
                </a:solidFill>
              </a:rPr>
              <a:t>enter a name for your Auto Scaling group (for example, my-first-</a:t>
            </a:r>
            <a:r>
              <a:rPr lang="en-US" dirty="0" err="1">
                <a:solidFill>
                  <a:srgbClr val="262626"/>
                </a:solidFill>
              </a:rPr>
              <a:t>asg</a:t>
            </a:r>
            <a:r>
              <a:rPr lang="en-US" dirty="0">
                <a:solidFill>
                  <a:srgbClr val="262626"/>
                </a:solidFill>
              </a:rPr>
              <a:t>)</a:t>
            </a:r>
            <a:endParaRPr lang="en-US" sz="1800" dirty="0">
              <a:solidFill>
                <a:srgbClr val="262626"/>
              </a:solidFill>
            </a:endParaRPr>
          </a:p>
          <a:p>
            <a:pPr lvl="1" algn="l"/>
            <a:r>
              <a:rPr lang="en-US" dirty="0">
                <a:solidFill>
                  <a:srgbClr val="262626"/>
                </a:solidFill>
              </a:rPr>
              <a:t>Leave </a:t>
            </a:r>
            <a:r>
              <a:rPr lang="en-US" dirty="0">
                <a:solidFill>
                  <a:srgbClr val="0070C0"/>
                </a:solidFill>
              </a:rPr>
              <a:t>Group size</a:t>
            </a:r>
            <a:r>
              <a:rPr lang="en-US" dirty="0">
                <a:solidFill>
                  <a:srgbClr val="262626"/>
                </a:solidFill>
              </a:rPr>
              <a:t> set to the default value of 1 instance for this tutorial</a:t>
            </a:r>
            <a:endParaRPr lang="en-US" sz="1800" dirty="0">
              <a:solidFill>
                <a:srgbClr val="262626"/>
              </a:solidFill>
            </a:endParaRPr>
          </a:p>
          <a:p>
            <a:pPr lvl="1" algn="l"/>
            <a:r>
              <a:rPr lang="en-US" dirty="0">
                <a:solidFill>
                  <a:srgbClr val="262626"/>
                </a:solidFill>
              </a:rPr>
              <a:t>If you are launching a t2.micro instance, you must select a VPC in </a:t>
            </a:r>
            <a:r>
              <a:rPr lang="en-US" dirty="0">
                <a:solidFill>
                  <a:srgbClr val="0070C0"/>
                </a:solidFill>
              </a:rPr>
              <a:t>Network. </a:t>
            </a:r>
            <a:r>
              <a:rPr lang="en-US" dirty="0">
                <a:solidFill>
                  <a:srgbClr val="262626"/>
                </a:solidFill>
              </a:rPr>
              <a:t>Otherwise, if your account supports EC2-Classic and you are launching a type of instance that doesn't require a VPC, you can select either Launch into EC2-Classic or a VPC</a:t>
            </a:r>
            <a:endParaRPr lang="en-US" sz="1800" dirty="0">
              <a:solidFill>
                <a:srgbClr val="262626"/>
              </a:solidFill>
            </a:endParaRPr>
          </a:p>
          <a:p>
            <a:pPr lvl="1" algn="l"/>
            <a:r>
              <a:rPr lang="en-US" dirty="0">
                <a:solidFill>
                  <a:srgbClr val="262626"/>
                </a:solidFill>
              </a:rPr>
              <a:t>If you selected a VPC in the previous step, select a subnet from </a:t>
            </a:r>
            <a:r>
              <a:rPr lang="en-US" dirty="0">
                <a:solidFill>
                  <a:srgbClr val="0070C0"/>
                </a:solidFill>
              </a:rPr>
              <a:t>Subnet.</a:t>
            </a:r>
            <a:r>
              <a:rPr lang="en-US" dirty="0">
                <a:solidFill>
                  <a:srgbClr val="262626"/>
                </a:solidFill>
              </a:rPr>
              <a:t> If you selected EC2-Classic in the previous step, select an Availability Zone from </a:t>
            </a:r>
            <a:r>
              <a:rPr lang="en-US" dirty="0">
                <a:solidFill>
                  <a:srgbClr val="0070C0"/>
                </a:solidFill>
              </a:rPr>
              <a:t>Availability Zone(s)</a:t>
            </a:r>
          </a:p>
          <a:p>
            <a:pPr lvl="1" algn="l"/>
            <a:r>
              <a:rPr lang="en-US" dirty="0">
                <a:solidFill>
                  <a:srgbClr val="262626"/>
                </a:solidFill>
              </a:rPr>
              <a:t>Click </a:t>
            </a:r>
            <a:r>
              <a:rPr lang="en-US" dirty="0">
                <a:solidFill>
                  <a:srgbClr val="0070C0"/>
                </a:solidFill>
              </a:rPr>
              <a:t>Next: Configure scaling policies</a:t>
            </a:r>
          </a:p>
          <a:p>
            <a:pPr lvl="0" algn="l"/>
            <a:r>
              <a:rPr lang="en-US" dirty="0">
                <a:solidFill>
                  <a:srgbClr val="262626"/>
                </a:solidFill>
              </a:rPr>
              <a:t> In the </a:t>
            </a:r>
            <a:r>
              <a:rPr lang="en-US" dirty="0">
                <a:solidFill>
                  <a:srgbClr val="0070C0"/>
                </a:solidFill>
              </a:rPr>
              <a:t>Configure scaling policies</a:t>
            </a:r>
            <a:r>
              <a:rPr lang="en-US" dirty="0">
                <a:solidFill>
                  <a:srgbClr val="262626"/>
                </a:solidFill>
              </a:rPr>
              <a:t> page, select </a:t>
            </a:r>
            <a:r>
              <a:rPr lang="en-US" dirty="0">
                <a:solidFill>
                  <a:srgbClr val="0070C0"/>
                </a:solidFill>
              </a:rPr>
              <a:t>Keep this group at its initial size</a:t>
            </a:r>
            <a:r>
              <a:rPr lang="en-US" dirty="0">
                <a:solidFill>
                  <a:srgbClr val="262626"/>
                </a:solidFill>
              </a:rPr>
              <a:t> for this tutorial and click </a:t>
            </a:r>
            <a:r>
              <a:rPr lang="en-US" dirty="0">
                <a:solidFill>
                  <a:srgbClr val="0070C0"/>
                </a:solidFill>
              </a:rPr>
              <a:t>Review</a:t>
            </a:r>
          </a:p>
          <a:p>
            <a:pPr lvl="0" algn="l"/>
            <a:r>
              <a:rPr lang="en-US" b="1" dirty="0">
                <a:solidFill>
                  <a:srgbClr val="262626"/>
                </a:solidFill>
              </a:rPr>
              <a:t> </a:t>
            </a:r>
            <a:r>
              <a:rPr lang="en-US" dirty="0">
                <a:solidFill>
                  <a:srgbClr val="262626"/>
                </a:solidFill>
              </a:rPr>
              <a:t>On the </a:t>
            </a:r>
            <a:r>
              <a:rPr lang="en-US" dirty="0">
                <a:solidFill>
                  <a:srgbClr val="0070C0"/>
                </a:solidFill>
              </a:rPr>
              <a:t>Review </a:t>
            </a:r>
            <a:r>
              <a:rPr lang="en-US" dirty="0">
                <a:solidFill>
                  <a:srgbClr val="262626"/>
                </a:solidFill>
              </a:rPr>
              <a:t>page, click </a:t>
            </a:r>
            <a:r>
              <a:rPr lang="en-US" dirty="0">
                <a:solidFill>
                  <a:srgbClr val="0070C0"/>
                </a:solidFill>
              </a:rPr>
              <a:t>Create Auto Scaling group</a:t>
            </a:r>
          </a:p>
          <a:p>
            <a:pPr lvl="0" algn="l"/>
            <a:r>
              <a:rPr lang="en-US" b="1" dirty="0">
                <a:solidFill>
                  <a:srgbClr val="262626"/>
                </a:solidFill>
              </a:rPr>
              <a:t> </a:t>
            </a:r>
            <a:r>
              <a:rPr lang="en-US" dirty="0">
                <a:solidFill>
                  <a:srgbClr val="262626"/>
                </a:solidFill>
              </a:rPr>
              <a:t>On the </a:t>
            </a:r>
            <a:r>
              <a:rPr lang="en-US" dirty="0">
                <a:solidFill>
                  <a:srgbClr val="0070C0"/>
                </a:solidFill>
              </a:rPr>
              <a:t>Auto Scaling group creation status </a:t>
            </a:r>
            <a:r>
              <a:rPr lang="en-US" dirty="0">
                <a:solidFill>
                  <a:srgbClr val="262626"/>
                </a:solidFill>
              </a:rPr>
              <a:t>page, click </a:t>
            </a:r>
            <a:r>
              <a:rPr lang="en-US" dirty="0">
                <a:solidFill>
                  <a:srgbClr val="0070C0"/>
                </a:solidFill>
              </a:rPr>
              <a:t>Close </a:t>
            </a:r>
          </a:p>
          <a:p>
            <a:pPr algn="l"/>
            <a:endParaRPr lang="en-US" dirty="0"/>
          </a:p>
        </p:txBody>
      </p:sp>
    </p:spTree>
    <p:extLst>
      <p:ext uri="{BB962C8B-B14F-4D97-AF65-F5344CB8AC3E}">
        <p14:creationId xmlns:p14="http://schemas.microsoft.com/office/powerpoint/2010/main" val="1261862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a:t>At the end of this </a:t>
            </a:r>
            <a:r>
              <a:rPr lang="en-US" dirty="0" smtClean="0"/>
              <a:t>module</a:t>
            </a:r>
            <a:r>
              <a:rPr lang="en-US" dirty="0"/>
              <a:t>, you will be able to understand:</a:t>
            </a:r>
          </a:p>
          <a:p>
            <a:pPr algn="l"/>
            <a:r>
              <a:rPr lang="en-US" dirty="0"/>
              <a:t>How to implement scalability and elasticity based on scenario</a:t>
            </a:r>
          </a:p>
          <a:p>
            <a:pPr algn="l"/>
            <a:r>
              <a:rPr lang="en-US" dirty="0"/>
              <a:t>Auto scaling </a:t>
            </a:r>
          </a:p>
          <a:p>
            <a:pPr algn="l"/>
            <a:r>
              <a:rPr lang="en-US" dirty="0"/>
              <a:t>Ensure level of fault tolerance based on business needs</a:t>
            </a:r>
          </a:p>
          <a:p>
            <a:pPr marL="0" indent="0">
              <a:buNone/>
            </a:pPr>
            <a:endParaRPr lang="en-US" dirty="0"/>
          </a:p>
        </p:txBody>
      </p:sp>
    </p:spTree>
    <p:extLst>
      <p:ext uri="{BB962C8B-B14F-4D97-AF65-F5344CB8AC3E}">
        <p14:creationId xmlns:p14="http://schemas.microsoft.com/office/powerpoint/2010/main" val="1058566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 Scaling (Contd.) </a:t>
            </a:r>
          </a:p>
        </p:txBody>
      </p:sp>
      <p:sp>
        <p:nvSpPr>
          <p:cNvPr id="5" name="Content Placeholder 2"/>
          <p:cNvSpPr>
            <a:spLocks noGrp="1"/>
          </p:cNvSpPr>
          <p:nvPr>
            <p:ph idx="1"/>
          </p:nvPr>
        </p:nvSpPr>
        <p:spPr>
          <a:xfrm>
            <a:off x="477296" y="868135"/>
            <a:ext cx="8495254" cy="4399189"/>
          </a:xfrm>
        </p:spPr>
        <p:txBody>
          <a:bodyPr>
            <a:normAutofit/>
          </a:bodyPr>
          <a:lstStyle/>
          <a:p>
            <a:pPr marL="0" lvl="0" indent="0" algn="l">
              <a:buNone/>
            </a:pPr>
            <a:r>
              <a:rPr lang="en-US" dirty="0">
                <a:solidFill>
                  <a:srgbClr val="0070C0"/>
                </a:solidFill>
              </a:rPr>
              <a:t>Step 3: Verify Your Auto Scaling Group</a:t>
            </a:r>
            <a:endParaRPr lang="en-US" dirty="0" smtClean="0">
              <a:solidFill>
                <a:srgbClr val="262626"/>
              </a:solidFill>
            </a:endParaRPr>
          </a:p>
          <a:p>
            <a:pPr lvl="0"/>
            <a:r>
              <a:rPr lang="en-US" dirty="0">
                <a:solidFill>
                  <a:srgbClr val="262626"/>
                </a:solidFill>
              </a:rPr>
              <a:t> On the </a:t>
            </a:r>
            <a:r>
              <a:rPr lang="en-US" dirty="0">
                <a:solidFill>
                  <a:srgbClr val="0070C0"/>
                </a:solidFill>
              </a:rPr>
              <a:t>Auto Scaling Groups</a:t>
            </a:r>
            <a:r>
              <a:rPr lang="en-US" dirty="0">
                <a:solidFill>
                  <a:srgbClr val="262626"/>
                </a:solidFill>
              </a:rPr>
              <a:t> page, select the Auto Scaling group that you just created</a:t>
            </a:r>
          </a:p>
          <a:p>
            <a:pPr lvl="0"/>
            <a:r>
              <a:rPr lang="en-US" dirty="0">
                <a:solidFill>
                  <a:srgbClr val="262626"/>
                </a:solidFill>
              </a:rPr>
              <a:t> The </a:t>
            </a:r>
            <a:r>
              <a:rPr lang="en-US" dirty="0">
                <a:solidFill>
                  <a:srgbClr val="0070C0"/>
                </a:solidFill>
              </a:rPr>
              <a:t>Details</a:t>
            </a:r>
            <a:r>
              <a:rPr lang="en-US" dirty="0">
                <a:solidFill>
                  <a:srgbClr val="262626"/>
                </a:solidFill>
              </a:rPr>
              <a:t> tab provides information about the Auto Scaling group</a:t>
            </a:r>
          </a:p>
          <a:p>
            <a:pPr algn="l"/>
            <a:endParaRPr lang="en-US" dirty="0"/>
          </a:p>
        </p:txBody>
      </p:sp>
      <p:grpSp>
        <p:nvGrpSpPr>
          <p:cNvPr id="2" name="Group 1"/>
          <p:cNvGrpSpPr/>
          <p:nvPr/>
        </p:nvGrpSpPr>
        <p:grpSpPr>
          <a:xfrm>
            <a:off x="1295400" y="1943100"/>
            <a:ext cx="6200775" cy="2838450"/>
            <a:chOff x="1295400" y="1943100"/>
            <a:chExt cx="6200775" cy="2838450"/>
          </a:xfrm>
        </p:grpSpPr>
        <p:pic>
          <p:nvPicPr>
            <p:cNvPr id="6" name="Picture 5" descr="Auto Scaling group details"/>
            <p:cNvPicPr/>
            <p:nvPr/>
          </p:nvPicPr>
          <p:blipFill rotWithShape="1">
            <a:blip r:embed="rId2"/>
            <a:srcRect l="1181" t="1469" r="684" b="4755"/>
            <a:stretch/>
          </p:blipFill>
          <p:spPr bwMode="auto">
            <a:xfrm>
              <a:off x="1295400" y="1943100"/>
              <a:ext cx="6200775" cy="2838450"/>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7" name="Rectangle 6"/>
            <p:cNvSpPr/>
            <p:nvPr/>
          </p:nvSpPr>
          <p:spPr>
            <a:xfrm>
              <a:off x="1295400" y="1943100"/>
              <a:ext cx="1276350" cy="2286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Tree>
    <p:extLst>
      <p:ext uri="{BB962C8B-B14F-4D97-AF65-F5344CB8AC3E}">
        <p14:creationId xmlns:p14="http://schemas.microsoft.com/office/powerpoint/2010/main" val="2049380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 Scaling (Contd.) </a:t>
            </a:r>
          </a:p>
        </p:txBody>
      </p:sp>
      <p:sp>
        <p:nvSpPr>
          <p:cNvPr id="5" name="Content Placeholder 2"/>
          <p:cNvSpPr>
            <a:spLocks noGrp="1"/>
          </p:cNvSpPr>
          <p:nvPr>
            <p:ph idx="1"/>
          </p:nvPr>
        </p:nvSpPr>
        <p:spPr>
          <a:xfrm>
            <a:off x="477296" y="868135"/>
            <a:ext cx="8495254" cy="4399189"/>
          </a:xfrm>
        </p:spPr>
        <p:txBody>
          <a:bodyPr>
            <a:normAutofit/>
          </a:bodyPr>
          <a:lstStyle/>
          <a:p>
            <a:pPr marL="0" lvl="0" indent="0" algn="l">
              <a:buNone/>
            </a:pPr>
            <a:r>
              <a:rPr lang="en-US" dirty="0">
                <a:solidFill>
                  <a:srgbClr val="0070C0"/>
                </a:solidFill>
              </a:rPr>
              <a:t>Step 3: Verify Your Auto Scaling Group</a:t>
            </a:r>
            <a:endParaRPr lang="en-US" dirty="0" smtClean="0">
              <a:solidFill>
                <a:srgbClr val="262626"/>
              </a:solidFill>
            </a:endParaRPr>
          </a:p>
          <a:p>
            <a:pPr lvl="0" algn="l"/>
            <a:r>
              <a:rPr lang="en-US" dirty="0">
                <a:solidFill>
                  <a:srgbClr val="262626"/>
                </a:solidFill>
              </a:rPr>
              <a:t> Select the </a:t>
            </a:r>
            <a:r>
              <a:rPr lang="en-US" dirty="0">
                <a:solidFill>
                  <a:srgbClr val="0070C0"/>
                </a:solidFill>
              </a:rPr>
              <a:t>Scaling History</a:t>
            </a:r>
            <a:r>
              <a:rPr lang="en-US" dirty="0">
                <a:solidFill>
                  <a:srgbClr val="262626"/>
                </a:solidFill>
              </a:rPr>
              <a:t> tab. The </a:t>
            </a:r>
            <a:r>
              <a:rPr lang="en-US" dirty="0">
                <a:solidFill>
                  <a:srgbClr val="0070C0"/>
                </a:solidFill>
              </a:rPr>
              <a:t>Status </a:t>
            </a:r>
            <a:r>
              <a:rPr lang="en-US" dirty="0">
                <a:solidFill>
                  <a:srgbClr val="262626"/>
                </a:solidFill>
              </a:rPr>
              <a:t>column contains the current status of your instance</a:t>
            </a:r>
          </a:p>
          <a:p>
            <a:pPr lvl="0" algn="l"/>
            <a:r>
              <a:rPr lang="en-US" dirty="0">
                <a:solidFill>
                  <a:srgbClr val="262626"/>
                </a:solidFill>
              </a:rPr>
              <a:t> Select the </a:t>
            </a:r>
            <a:r>
              <a:rPr lang="en-US" dirty="0">
                <a:solidFill>
                  <a:srgbClr val="0070C0"/>
                </a:solidFill>
              </a:rPr>
              <a:t>Instances</a:t>
            </a:r>
            <a:r>
              <a:rPr lang="en-US" dirty="0">
                <a:solidFill>
                  <a:srgbClr val="262626"/>
                </a:solidFill>
              </a:rPr>
              <a:t> tab. The </a:t>
            </a:r>
            <a:r>
              <a:rPr lang="en-US" dirty="0" smtClean="0">
                <a:solidFill>
                  <a:srgbClr val="0070C0"/>
                </a:solidFill>
              </a:rPr>
              <a:t>Lifecycle</a:t>
            </a:r>
            <a:r>
              <a:rPr lang="en-US" dirty="0">
                <a:solidFill>
                  <a:srgbClr val="0070C0"/>
                </a:solidFill>
              </a:rPr>
              <a:t> </a:t>
            </a:r>
            <a:r>
              <a:rPr lang="en-US" dirty="0" smtClean="0"/>
              <a:t>column </a:t>
            </a:r>
            <a:r>
              <a:rPr lang="en-US" dirty="0" smtClean="0">
                <a:solidFill>
                  <a:srgbClr val="262626"/>
                </a:solidFill>
              </a:rPr>
              <a:t>contains </a:t>
            </a:r>
            <a:r>
              <a:rPr lang="en-US" dirty="0">
                <a:solidFill>
                  <a:srgbClr val="262626"/>
                </a:solidFill>
              </a:rPr>
              <a:t>the state of your newly launched instance</a:t>
            </a:r>
          </a:p>
          <a:p>
            <a:pPr algn="l"/>
            <a:endParaRPr lang="en-US" dirty="0"/>
          </a:p>
        </p:txBody>
      </p:sp>
      <p:pic>
        <p:nvPicPr>
          <p:cNvPr id="8" name="Picture 7" descr="Auto Scaling group instances"/>
          <p:cNvPicPr/>
          <p:nvPr/>
        </p:nvPicPr>
        <p:blipFill rotWithShape="1">
          <a:blip r:embed="rId2"/>
          <a:srcRect l="386" t="1700" r="514" b="8163"/>
          <a:stretch/>
        </p:blipFill>
        <p:spPr bwMode="auto">
          <a:xfrm>
            <a:off x="1677969" y="2051391"/>
            <a:ext cx="5485354" cy="1799546"/>
          </a:xfrm>
          <a:prstGeom prst="rect">
            <a:avLst/>
          </a:prstGeom>
          <a:noFill/>
          <a:ln w="9525">
            <a:noFill/>
            <a:miter lim="800000"/>
            <a:headEnd/>
            <a:tailEnd/>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611310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 Scaling (Contd.) </a:t>
            </a:r>
          </a:p>
        </p:txBody>
      </p:sp>
      <p:sp>
        <p:nvSpPr>
          <p:cNvPr id="5" name="Content Placeholder 2"/>
          <p:cNvSpPr>
            <a:spLocks noGrp="1"/>
          </p:cNvSpPr>
          <p:nvPr>
            <p:ph idx="1"/>
          </p:nvPr>
        </p:nvSpPr>
        <p:spPr>
          <a:xfrm>
            <a:off x="477296" y="868135"/>
            <a:ext cx="8142829" cy="4399189"/>
          </a:xfrm>
        </p:spPr>
        <p:txBody>
          <a:bodyPr>
            <a:normAutofit/>
          </a:bodyPr>
          <a:lstStyle/>
          <a:p>
            <a:pPr marL="0" lvl="0" indent="0">
              <a:buNone/>
            </a:pPr>
            <a:r>
              <a:rPr lang="en-US" dirty="0">
                <a:solidFill>
                  <a:srgbClr val="0070C0"/>
                </a:solidFill>
              </a:rPr>
              <a:t>Step 3: Verify Your Auto Scaling Group</a:t>
            </a:r>
            <a:endParaRPr lang="en-US" dirty="0" smtClean="0">
              <a:solidFill>
                <a:srgbClr val="262626"/>
              </a:solidFill>
            </a:endParaRPr>
          </a:p>
          <a:p>
            <a:pPr lvl="0"/>
            <a:r>
              <a:rPr lang="en-US" dirty="0">
                <a:solidFill>
                  <a:srgbClr val="262626"/>
                </a:solidFill>
              </a:rPr>
              <a:t> The minimum size for your Auto Scaling group is 1 instance. Therefore, if you terminate the running instance, Auto Scaling must launch a new instance to replace it</a:t>
            </a:r>
            <a:endParaRPr lang="en-US" sz="1800" dirty="0">
              <a:solidFill>
                <a:srgbClr val="262626"/>
              </a:solidFill>
            </a:endParaRPr>
          </a:p>
          <a:p>
            <a:pPr lvl="1"/>
            <a:r>
              <a:rPr lang="en-US" dirty="0">
                <a:solidFill>
                  <a:srgbClr val="262626"/>
                </a:solidFill>
              </a:rPr>
              <a:t>On the </a:t>
            </a:r>
            <a:r>
              <a:rPr lang="en-US" dirty="0">
                <a:solidFill>
                  <a:srgbClr val="0070C0"/>
                </a:solidFill>
              </a:rPr>
              <a:t>Instances </a:t>
            </a:r>
            <a:r>
              <a:rPr lang="en-US" dirty="0">
                <a:solidFill>
                  <a:srgbClr val="262626"/>
                </a:solidFill>
              </a:rPr>
              <a:t>tab, click the ID of the instance. This takes you to the </a:t>
            </a:r>
            <a:r>
              <a:rPr lang="en-US" dirty="0">
                <a:solidFill>
                  <a:srgbClr val="0070C0"/>
                </a:solidFill>
              </a:rPr>
              <a:t>Instances</a:t>
            </a:r>
            <a:r>
              <a:rPr lang="en-US" dirty="0">
                <a:solidFill>
                  <a:srgbClr val="262626"/>
                </a:solidFill>
              </a:rPr>
              <a:t> page and selects the instance</a:t>
            </a:r>
            <a:endParaRPr lang="en-US" sz="1800" dirty="0">
              <a:solidFill>
                <a:srgbClr val="262626"/>
              </a:solidFill>
            </a:endParaRPr>
          </a:p>
          <a:p>
            <a:pPr lvl="1"/>
            <a:r>
              <a:rPr lang="en-US" dirty="0">
                <a:solidFill>
                  <a:srgbClr val="262626"/>
                </a:solidFill>
              </a:rPr>
              <a:t>Click </a:t>
            </a:r>
            <a:r>
              <a:rPr lang="en-US" dirty="0">
                <a:solidFill>
                  <a:srgbClr val="0070C0"/>
                </a:solidFill>
              </a:rPr>
              <a:t>Actions, </a:t>
            </a:r>
            <a:r>
              <a:rPr lang="en-US" dirty="0">
                <a:solidFill>
                  <a:srgbClr val="262626"/>
                </a:solidFill>
              </a:rPr>
              <a:t>select </a:t>
            </a:r>
            <a:r>
              <a:rPr lang="en-US" dirty="0">
                <a:solidFill>
                  <a:srgbClr val="0070C0"/>
                </a:solidFill>
              </a:rPr>
              <a:t>Instance State, </a:t>
            </a:r>
            <a:r>
              <a:rPr lang="en-US" dirty="0">
                <a:solidFill>
                  <a:srgbClr val="262626"/>
                </a:solidFill>
              </a:rPr>
              <a:t>and then click </a:t>
            </a:r>
            <a:r>
              <a:rPr lang="en-US" dirty="0">
                <a:solidFill>
                  <a:srgbClr val="0070C0"/>
                </a:solidFill>
              </a:rPr>
              <a:t>Terminate. </a:t>
            </a:r>
            <a:r>
              <a:rPr lang="en-US" dirty="0">
                <a:solidFill>
                  <a:srgbClr val="262626"/>
                </a:solidFill>
              </a:rPr>
              <a:t>When prompted for confirmation, click </a:t>
            </a:r>
            <a:r>
              <a:rPr lang="en-US" dirty="0">
                <a:solidFill>
                  <a:srgbClr val="0070C0"/>
                </a:solidFill>
              </a:rPr>
              <a:t>Yes, Terminate</a:t>
            </a:r>
          </a:p>
          <a:p>
            <a:pPr lvl="1"/>
            <a:r>
              <a:rPr lang="en-US" dirty="0">
                <a:solidFill>
                  <a:srgbClr val="262626"/>
                </a:solidFill>
              </a:rPr>
              <a:t>In the navigation pane, select </a:t>
            </a:r>
            <a:r>
              <a:rPr lang="en-US" dirty="0">
                <a:solidFill>
                  <a:srgbClr val="0070C0"/>
                </a:solidFill>
              </a:rPr>
              <a:t>Auto Scaling Groups</a:t>
            </a:r>
            <a:r>
              <a:rPr lang="en-US" dirty="0">
                <a:solidFill>
                  <a:srgbClr val="262626"/>
                </a:solidFill>
              </a:rPr>
              <a:t> and then select the </a:t>
            </a:r>
            <a:r>
              <a:rPr lang="en-US" dirty="0">
                <a:solidFill>
                  <a:srgbClr val="0070C0"/>
                </a:solidFill>
              </a:rPr>
              <a:t>Scaling History</a:t>
            </a:r>
            <a:r>
              <a:rPr lang="en-US" dirty="0">
                <a:solidFill>
                  <a:srgbClr val="262626"/>
                </a:solidFill>
              </a:rPr>
              <a:t> tab. The default cooldown for the Auto Scaling group is 300 seconds (5 minutes), so it takes about 5 minutes until you see the scaling activity. When the scaling activity starts, you'll see an entry for the termination of the first instance and an entry for the launch of a new instance. The </a:t>
            </a:r>
            <a:r>
              <a:rPr lang="en-US" dirty="0" smtClean="0">
                <a:solidFill>
                  <a:srgbClr val="0070C0"/>
                </a:solidFill>
              </a:rPr>
              <a:t>Instances</a:t>
            </a:r>
            <a:r>
              <a:rPr lang="en-US" dirty="0">
                <a:solidFill>
                  <a:srgbClr val="262626"/>
                </a:solidFill>
              </a:rPr>
              <a:t> tab shows the new instance only</a:t>
            </a:r>
            <a:endParaRPr lang="en-US" sz="1800" dirty="0">
              <a:solidFill>
                <a:srgbClr val="262626"/>
              </a:solidFill>
            </a:endParaRPr>
          </a:p>
          <a:p>
            <a:pPr lvl="0"/>
            <a:r>
              <a:rPr lang="en-US" dirty="0">
                <a:solidFill>
                  <a:srgbClr val="262626"/>
                </a:solidFill>
              </a:rPr>
              <a:t> In the navigation pane, select </a:t>
            </a:r>
            <a:r>
              <a:rPr lang="en-US" dirty="0">
                <a:solidFill>
                  <a:srgbClr val="0070C0"/>
                </a:solidFill>
              </a:rPr>
              <a:t>Instances. </a:t>
            </a:r>
            <a:r>
              <a:rPr lang="en-US" dirty="0">
                <a:solidFill>
                  <a:srgbClr val="262626"/>
                </a:solidFill>
              </a:rPr>
              <a:t>This page shows both the terminated instance and the running </a:t>
            </a:r>
            <a:r>
              <a:rPr lang="en-US" dirty="0" smtClean="0">
                <a:solidFill>
                  <a:srgbClr val="262626"/>
                </a:solidFill>
              </a:rPr>
              <a:t>instance</a:t>
            </a:r>
          </a:p>
          <a:p>
            <a:pPr marL="0" indent="0" algn="l">
              <a:buNone/>
            </a:pPr>
            <a:endParaRPr lang="en-US" dirty="0"/>
          </a:p>
        </p:txBody>
      </p:sp>
    </p:spTree>
    <p:extLst>
      <p:ext uri="{BB962C8B-B14F-4D97-AF65-F5344CB8AC3E}">
        <p14:creationId xmlns:p14="http://schemas.microsoft.com/office/powerpoint/2010/main" val="2406689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 Scaling (Contd.) </a:t>
            </a:r>
          </a:p>
        </p:txBody>
      </p:sp>
      <p:sp>
        <p:nvSpPr>
          <p:cNvPr id="5" name="Content Placeholder 2"/>
          <p:cNvSpPr>
            <a:spLocks noGrp="1"/>
          </p:cNvSpPr>
          <p:nvPr>
            <p:ph idx="1"/>
          </p:nvPr>
        </p:nvSpPr>
        <p:spPr>
          <a:xfrm>
            <a:off x="477296" y="868135"/>
            <a:ext cx="8142829" cy="4399189"/>
          </a:xfrm>
        </p:spPr>
        <p:txBody>
          <a:bodyPr>
            <a:normAutofit/>
          </a:bodyPr>
          <a:lstStyle/>
          <a:p>
            <a:pPr marL="0" lvl="0" indent="0" algn="l">
              <a:buNone/>
            </a:pPr>
            <a:r>
              <a:rPr lang="en-US" dirty="0">
                <a:solidFill>
                  <a:srgbClr val="0070C0"/>
                </a:solidFill>
              </a:rPr>
              <a:t>Step 4: (Optional) Delete Your Auto Scaling </a:t>
            </a:r>
            <a:r>
              <a:rPr lang="en-US" dirty="0" smtClean="0">
                <a:solidFill>
                  <a:srgbClr val="0070C0"/>
                </a:solidFill>
              </a:rPr>
              <a:t>Infrastructure</a:t>
            </a:r>
          </a:p>
          <a:p>
            <a:pPr marL="0" lvl="0" indent="0" algn="l">
              <a:buNone/>
            </a:pPr>
            <a:r>
              <a:rPr lang="en-US" dirty="0">
                <a:solidFill>
                  <a:srgbClr val="0070C0"/>
                </a:solidFill>
              </a:rPr>
              <a:t>To delete your Auto Scaling group </a:t>
            </a:r>
          </a:p>
          <a:p>
            <a:pPr lvl="0"/>
            <a:r>
              <a:rPr lang="en-US" dirty="0">
                <a:solidFill>
                  <a:srgbClr val="262626"/>
                </a:solidFill>
              </a:rPr>
              <a:t> Open the Amazon EC2 console</a:t>
            </a:r>
          </a:p>
          <a:p>
            <a:pPr lvl="0"/>
            <a:r>
              <a:rPr lang="en-US" dirty="0">
                <a:solidFill>
                  <a:srgbClr val="262626"/>
                </a:solidFill>
              </a:rPr>
              <a:t> In the navigation pane, under</a:t>
            </a:r>
            <a:r>
              <a:rPr lang="en-US" dirty="0">
                <a:solidFill>
                  <a:srgbClr val="0070C0"/>
                </a:solidFill>
              </a:rPr>
              <a:t> Auto Scaling,</a:t>
            </a:r>
            <a:r>
              <a:rPr lang="en-US" dirty="0">
                <a:solidFill>
                  <a:srgbClr val="262626"/>
                </a:solidFill>
              </a:rPr>
              <a:t> click </a:t>
            </a:r>
            <a:r>
              <a:rPr lang="en-US" dirty="0">
                <a:solidFill>
                  <a:srgbClr val="0070C0"/>
                </a:solidFill>
              </a:rPr>
              <a:t>Auto Scaling Groups</a:t>
            </a:r>
          </a:p>
          <a:p>
            <a:pPr lvl="0"/>
            <a:r>
              <a:rPr lang="en-US" dirty="0">
                <a:solidFill>
                  <a:srgbClr val="262626"/>
                </a:solidFill>
              </a:rPr>
              <a:t> On the Auto Scaling groups page, select your Auto Scaling group (for example, my-first-</a:t>
            </a:r>
            <a:r>
              <a:rPr lang="en-US" dirty="0" err="1">
                <a:solidFill>
                  <a:srgbClr val="262626"/>
                </a:solidFill>
              </a:rPr>
              <a:t>asg</a:t>
            </a:r>
            <a:r>
              <a:rPr lang="en-US" dirty="0">
                <a:solidFill>
                  <a:srgbClr val="262626"/>
                </a:solidFill>
              </a:rPr>
              <a:t>)</a:t>
            </a:r>
          </a:p>
          <a:p>
            <a:pPr lvl="0"/>
            <a:r>
              <a:rPr lang="en-US" dirty="0">
                <a:solidFill>
                  <a:srgbClr val="262626"/>
                </a:solidFill>
              </a:rPr>
              <a:t> Click </a:t>
            </a:r>
            <a:r>
              <a:rPr lang="en-US" dirty="0">
                <a:solidFill>
                  <a:srgbClr val="0070C0"/>
                </a:solidFill>
              </a:rPr>
              <a:t>Actions </a:t>
            </a:r>
            <a:r>
              <a:rPr lang="en-US" dirty="0">
                <a:solidFill>
                  <a:srgbClr val="262626"/>
                </a:solidFill>
              </a:rPr>
              <a:t>and then click </a:t>
            </a:r>
            <a:r>
              <a:rPr lang="en-US" dirty="0">
                <a:solidFill>
                  <a:srgbClr val="0070C0"/>
                </a:solidFill>
              </a:rPr>
              <a:t>Delete.</a:t>
            </a:r>
            <a:r>
              <a:rPr lang="en-US" dirty="0">
                <a:solidFill>
                  <a:srgbClr val="262626"/>
                </a:solidFill>
              </a:rPr>
              <a:t> When prompted for confirmation, click </a:t>
            </a:r>
            <a:r>
              <a:rPr lang="en-US" dirty="0">
                <a:solidFill>
                  <a:srgbClr val="0070C0"/>
                </a:solidFill>
              </a:rPr>
              <a:t>Yes, Delete</a:t>
            </a:r>
          </a:p>
          <a:p>
            <a:pPr lvl="0"/>
            <a:r>
              <a:rPr lang="en-US" dirty="0">
                <a:solidFill>
                  <a:srgbClr val="262626"/>
                </a:solidFill>
              </a:rPr>
              <a:t> The </a:t>
            </a:r>
            <a:r>
              <a:rPr lang="en-US" dirty="0">
                <a:solidFill>
                  <a:srgbClr val="0070C0"/>
                </a:solidFill>
              </a:rPr>
              <a:t>Name </a:t>
            </a:r>
            <a:r>
              <a:rPr lang="en-US" dirty="0" smtClean="0"/>
              <a:t>colu</a:t>
            </a:r>
            <a:r>
              <a:rPr lang="en-US" dirty="0" smtClean="0">
                <a:solidFill>
                  <a:srgbClr val="262626"/>
                </a:solidFill>
              </a:rPr>
              <a:t>mn </a:t>
            </a:r>
            <a:r>
              <a:rPr lang="en-US" dirty="0">
                <a:solidFill>
                  <a:srgbClr val="262626"/>
                </a:solidFill>
              </a:rPr>
              <a:t>indicates that the Auto Scaling group is being deleted</a:t>
            </a:r>
          </a:p>
          <a:p>
            <a:pPr lvl="0"/>
            <a:r>
              <a:rPr lang="en-US" dirty="0">
                <a:solidFill>
                  <a:srgbClr val="262626"/>
                </a:solidFill>
              </a:rPr>
              <a:t> The </a:t>
            </a:r>
            <a:r>
              <a:rPr lang="en-US" dirty="0">
                <a:solidFill>
                  <a:srgbClr val="0070C0"/>
                </a:solidFill>
              </a:rPr>
              <a:t>Desired, Min, </a:t>
            </a:r>
            <a:r>
              <a:rPr lang="en-US" dirty="0">
                <a:solidFill>
                  <a:srgbClr val="262626"/>
                </a:solidFill>
              </a:rPr>
              <a:t>and </a:t>
            </a:r>
            <a:r>
              <a:rPr lang="en-US" dirty="0">
                <a:solidFill>
                  <a:srgbClr val="0070C0"/>
                </a:solidFill>
              </a:rPr>
              <a:t>Max </a:t>
            </a:r>
            <a:r>
              <a:rPr lang="en-US" dirty="0">
                <a:solidFill>
                  <a:srgbClr val="262626"/>
                </a:solidFill>
              </a:rPr>
              <a:t>columns shows 0 instances for the Auto Scaling group</a:t>
            </a:r>
          </a:p>
          <a:p>
            <a:pPr marL="0" indent="0" algn="l">
              <a:buNone/>
            </a:pPr>
            <a:endParaRPr lang="en-US" dirty="0"/>
          </a:p>
        </p:txBody>
      </p:sp>
    </p:spTree>
    <p:extLst>
      <p:ext uri="{BB962C8B-B14F-4D97-AF65-F5344CB8AC3E}">
        <p14:creationId xmlns:p14="http://schemas.microsoft.com/office/powerpoint/2010/main" val="27367189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 Scaling (Contd.) </a:t>
            </a:r>
          </a:p>
        </p:txBody>
      </p:sp>
      <p:sp>
        <p:nvSpPr>
          <p:cNvPr id="5" name="Content Placeholder 2"/>
          <p:cNvSpPr>
            <a:spLocks noGrp="1"/>
          </p:cNvSpPr>
          <p:nvPr>
            <p:ph idx="1"/>
          </p:nvPr>
        </p:nvSpPr>
        <p:spPr>
          <a:xfrm>
            <a:off x="477296" y="868135"/>
            <a:ext cx="8142829" cy="4399189"/>
          </a:xfrm>
        </p:spPr>
        <p:txBody>
          <a:bodyPr>
            <a:normAutofit/>
          </a:bodyPr>
          <a:lstStyle/>
          <a:p>
            <a:pPr marL="0" lvl="0" indent="0" algn="l">
              <a:buNone/>
            </a:pPr>
            <a:r>
              <a:rPr lang="en-US" dirty="0">
                <a:solidFill>
                  <a:srgbClr val="0070C0"/>
                </a:solidFill>
              </a:rPr>
              <a:t>Step 4: (Optional) Delete Your Auto Scaling </a:t>
            </a:r>
            <a:r>
              <a:rPr lang="en-US" dirty="0" smtClean="0">
                <a:solidFill>
                  <a:srgbClr val="0070C0"/>
                </a:solidFill>
              </a:rPr>
              <a:t>Infrastructure</a:t>
            </a:r>
          </a:p>
          <a:p>
            <a:pPr marL="0" lvl="0" indent="0" algn="l">
              <a:buNone/>
            </a:pPr>
            <a:r>
              <a:rPr lang="en-US" dirty="0">
                <a:solidFill>
                  <a:srgbClr val="0070C0"/>
                </a:solidFill>
              </a:rPr>
              <a:t>To delete your launch configuration</a:t>
            </a:r>
          </a:p>
          <a:p>
            <a:pPr lvl="0"/>
            <a:r>
              <a:rPr lang="en-US" dirty="0">
                <a:solidFill>
                  <a:srgbClr val="262626"/>
                </a:solidFill>
              </a:rPr>
              <a:t> In the navigation pane, under </a:t>
            </a:r>
            <a:r>
              <a:rPr lang="en-US" dirty="0">
                <a:solidFill>
                  <a:srgbClr val="0070C0"/>
                </a:solidFill>
              </a:rPr>
              <a:t>Auto Scaling, </a:t>
            </a:r>
            <a:r>
              <a:rPr lang="en-US" dirty="0">
                <a:solidFill>
                  <a:srgbClr val="262626"/>
                </a:solidFill>
              </a:rPr>
              <a:t>click </a:t>
            </a:r>
            <a:r>
              <a:rPr lang="en-US" dirty="0">
                <a:solidFill>
                  <a:srgbClr val="0070C0"/>
                </a:solidFill>
              </a:rPr>
              <a:t>Launch Configurations</a:t>
            </a:r>
          </a:p>
          <a:p>
            <a:pPr lvl="0"/>
            <a:r>
              <a:rPr lang="en-US" dirty="0">
                <a:solidFill>
                  <a:srgbClr val="262626"/>
                </a:solidFill>
              </a:rPr>
              <a:t> On the </a:t>
            </a:r>
            <a:r>
              <a:rPr lang="en-US" dirty="0">
                <a:solidFill>
                  <a:srgbClr val="0070C0"/>
                </a:solidFill>
              </a:rPr>
              <a:t>Launch Configurations</a:t>
            </a:r>
            <a:r>
              <a:rPr lang="en-US" dirty="0">
                <a:solidFill>
                  <a:srgbClr val="262626"/>
                </a:solidFill>
              </a:rPr>
              <a:t> page, select your launch configuration (for example, my-first-</a:t>
            </a:r>
            <a:r>
              <a:rPr lang="en-US" dirty="0" err="1">
                <a:solidFill>
                  <a:srgbClr val="262626"/>
                </a:solidFill>
              </a:rPr>
              <a:t>lc</a:t>
            </a:r>
            <a:r>
              <a:rPr lang="en-US" dirty="0">
                <a:solidFill>
                  <a:srgbClr val="262626"/>
                </a:solidFill>
              </a:rPr>
              <a:t>)</a:t>
            </a:r>
          </a:p>
          <a:p>
            <a:pPr lvl="0"/>
            <a:r>
              <a:rPr lang="en-US" dirty="0">
                <a:solidFill>
                  <a:srgbClr val="262626"/>
                </a:solidFill>
              </a:rPr>
              <a:t> Click </a:t>
            </a:r>
            <a:r>
              <a:rPr lang="en-US" dirty="0">
                <a:solidFill>
                  <a:srgbClr val="0070C0"/>
                </a:solidFill>
              </a:rPr>
              <a:t>Actions </a:t>
            </a:r>
            <a:r>
              <a:rPr lang="en-US" dirty="0">
                <a:solidFill>
                  <a:srgbClr val="262626"/>
                </a:solidFill>
              </a:rPr>
              <a:t>and select </a:t>
            </a:r>
            <a:r>
              <a:rPr lang="en-US" dirty="0">
                <a:solidFill>
                  <a:srgbClr val="0070C0"/>
                </a:solidFill>
              </a:rPr>
              <a:t>Delete launch configuration. </a:t>
            </a:r>
            <a:r>
              <a:rPr lang="en-US" dirty="0">
                <a:solidFill>
                  <a:srgbClr val="262626"/>
                </a:solidFill>
              </a:rPr>
              <a:t>When prompted for confirmation, click </a:t>
            </a:r>
            <a:r>
              <a:rPr lang="en-US" dirty="0">
                <a:solidFill>
                  <a:srgbClr val="0070C0"/>
                </a:solidFill>
              </a:rPr>
              <a:t>Yes, Delete</a:t>
            </a:r>
          </a:p>
          <a:p>
            <a:pPr marL="0" indent="0" algn="l">
              <a:buNone/>
            </a:pPr>
            <a:endParaRPr lang="en-US" dirty="0"/>
          </a:p>
        </p:txBody>
      </p:sp>
    </p:spTree>
    <p:extLst>
      <p:ext uri="{BB962C8B-B14F-4D97-AF65-F5344CB8AC3E}">
        <p14:creationId xmlns:p14="http://schemas.microsoft.com/office/powerpoint/2010/main" val="40764156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2"/>
          <p:cNvSpPr>
            <a:spLocks noGrp="1"/>
          </p:cNvSpPr>
          <p:nvPr>
            <p:ph idx="1"/>
          </p:nvPr>
        </p:nvSpPr>
        <p:spPr>
          <a:xfrm>
            <a:off x="477296" y="868135"/>
            <a:ext cx="8142829" cy="4399189"/>
          </a:xfrm>
        </p:spPr>
        <p:txBody>
          <a:bodyPr>
            <a:normAutofit/>
          </a:bodyPr>
          <a:lstStyle/>
          <a:p>
            <a:pPr marL="0" lvl="0" indent="0" algn="l">
              <a:buNone/>
            </a:pPr>
            <a:r>
              <a:rPr lang="en-US" dirty="0">
                <a:solidFill>
                  <a:srgbClr val="0070C0"/>
                </a:solidFill>
              </a:rPr>
              <a:t>High Availability by using Elastic IP Addresses</a:t>
            </a:r>
          </a:p>
          <a:p>
            <a:pPr lvl="0"/>
            <a:r>
              <a:rPr lang="en-US" b="1" dirty="0" smtClean="0">
                <a:solidFill>
                  <a:srgbClr val="262626"/>
                </a:solidFill>
              </a:rPr>
              <a:t> </a:t>
            </a:r>
            <a:r>
              <a:rPr lang="en-US" dirty="0" smtClean="0">
                <a:solidFill>
                  <a:srgbClr val="262626"/>
                </a:solidFill>
              </a:rPr>
              <a:t>Elastic IPs (EIP) is key tool for creating stable architectures</a:t>
            </a:r>
          </a:p>
          <a:p>
            <a:pPr lvl="0"/>
            <a:r>
              <a:rPr lang="en-US" b="1" dirty="0" smtClean="0">
                <a:solidFill>
                  <a:srgbClr val="262626"/>
                </a:solidFill>
              </a:rPr>
              <a:t> </a:t>
            </a:r>
            <a:r>
              <a:rPr lang="en-US" dirty="0">
                <a:solidFill>
                  <a:srgbClr val="262626"/>
                </a:solidFill>
              </a:rPr>
              <a:t>An </a:t>
            </a:r>
            <a:r>
              <a:rPr lang="en-US" dirty="0">
                <a:solidFill>
                  <a:srgbClr val="0070C0"/>
                </a:solidFill>
              </a:rPr>
              <a:t>Elastic IP (EIP) </a:t>
            </a:r>
            <a:r>
              <a:rPr lang="en-US" dirty="0">
                <a:solidFill>
                  <a:srgbClr val="262626"/>
                </a:solidFill>
              </a:rPr>
              <a:t>allows users to allocate an IP address and assign it to an instance of their choice</a:t>
            </a:r>
          </a:p>
          <a:p>
            <a:pPr lvl="0"/>
            <a:r>
              <a:rPr lang="en-US" b="1" dirty="0">
                <a:solidFill>
                  <a:srgbClr val="262626"/>
                </a:solidFill>
              </a:rPr>
              <a:t> </a:t>
            </a:r>
            <a:r>
              <a:rPr lang="en-US" dirty="0">
                <a:solidFill>
                  <a:srgbClr val="262626"/>
                </a:solidFill>
              </a:rPr>
              <a:t>Elastic IPs are dynamically re-</a:t>
            </a:r>
            <a:r>
              <a:rPr lang="en-US" dirty="0" err="1">
                <a:solidFill>
                  <a:srgbClr val="262626"/>
                </a:solidFill>
              </a:rPr>
              <a:t>mappable</a:t>
            </a:r>
            <a:r>
              <a:rPr lang="en-US" dirty="0">
                <a:solidFill>
                  <a:srgbClr val="262626"/>
                </a:solidFill>
              </a:rPr>
              <a:t> IP addresses that make it easier to manage servers in the cloud because each IP address can be reassigned to a different instance when needed</a:t>
            </a:r>
          </a:p>
          <a:p>
            <a:pPr lvl="0"/>
            <a:r>
              <a:rPr lang="en-US" b="1" dirty="0">
                <a:solidFill>
                  <a:srgbClr val="262626"/>
                </a:solidFill>
              </a:rPr>
              <a:t> </a:t>
            </a:r>
            <a:r>
              <a:rPr lang="en-US" dirty="0">
                <a:solidFill>
                  <a:srgbClr val="0070C0"/>
                </a:solidFill>
              </a:rPr>
              <a:t>Cost vs. Reliability - </a:t>
            </a:r>
            <a:r>
              <a:rPr lang="en-US" dirty="0">
                <a:solidFill>
                  <a:srgbClr val="262626"/>
                </a:solidFill>
              </a:rPr>
              <a:t>How much are you willing to invest in your site architecture and reliability?</a:t>
            </a:r>
          </a:p>
          <a:p>
            <a:pPr lvl="0"/>
            <a:r>
              <a:rPr lang="en-US" b="1" dirty="0">
                <a:solidFill>
                  <a:srgbClr val="262626"/>
                </a:solidFill>
              </a:rPr>
              <a:t> </a:t>
            </a:r>
            <a:r>
              <a:rPr lang="en-US" dirty="0">
                <a:solidFill>
                  <a:srgbClr val="0070C0"/>
                </a:solidFill>
              </a:rPr>
              <a:t>Performance - </a:t>
            </a:r>
            <a:r>
              <a:rPr lang="en-US" dirty="0">
                <a:solidFill>
                  <a:srgbClr val="262626"/>
                </a:solidFill>
              </a:rPr>
              <a:t>How does your site perform if your deployment is set up across multiple availability zones? </a:t>
            </a:r>
          </a:p>
          <a:p>
            <a:pPr lvl="0"/>
            <a:r>
              <a:rPr lang="en-US" b="1" dirty="0">
                <a:solidFill>
                  <a:srgbClr val="262626"/>
                </a:solidFill>
              </a:rPr>
              <a:t> </a:t>
            </a:r>
            <a:r>
              <a:rPr lang="en-US" dirty="0">
                <a:solidFill>
                  <a:srgbClr val="0070C0"/>
                </a:solidFill>
              </a:rPr>
              <a:t>Site Downtime - </a:t>
            </a:r>
            <a:r>
              <a:rPr lang="en-US" dirty="0">
                <a:solidFill>
                  <a:srgbClr val="262626"/>
                </a:solidFill>
              </a:rPr>
              <a:t>How much downtime am I comfortable with in a failure scenario?</a:t>
            </a:r>
          </a:p>
          <a:p>
            <a:pPr marL="0" indent="0" algn="l">
              <a:buNone/>
            </a:pPr>
            <a:endParaRPr lang="en-US" dirty="0"/>
          </a:p>
        </p:txBody>
      </p:sp>
    </p:spTree>
    <p:extLst>
      <p:ext uri="{BB962C8B-B14F-4D97-AF65-F5344CB8AC3E}">
        <p14:creationId xmlns:p14="http://schemas.microsoft.com/office/powerpoint/2010/main" val="3840950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Failover Architecture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537" y="857250"/>
            <a:ext cx="5230926" cy="3886945"/>
          </a:xfrm>
          <a:prstGeom prst="rect">
            <a:avLst/>
          </a:prstGeom>
        </p:spPr>
      </p:pic>
    </p:spTree>
    <p:extLst>
      <p:ext uri="{BB962C8B-B14F-4D97-AF65-F5344CB8AC3E}">
        <p14:creationId xmlns:p14="http://schemas.microsoft.com/office/powerpoint/2010/main" val="8470972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Intermediate Failover Architecture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422" y="857250"/>
            <a:ext cx="4415156" cy="3886945"/>
          </a:xfrm>
          <a:prstGeom prst="rect">
            <a:avLst/>
          </a:prstGeom>
        </p:spPr>
      </p:pic>
    </p:spTree>
    <p:extLst>
      <p:ext uri="{BB962C8B-B14F-4D97-AF65-F5344CB8AC3E}">
        <p14:creationId xmlns:p14="http://schemas.microsoft.com/office/powerpoint/2010/main" val="32590429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386" y="857250"/>
            <a:ext cx="3980830" cy="3883623"/>
          </a:xfrm>
          <a:prstGeom prst="rect">
            <a:avLst/>
          </a:prstGeom>
        </p:spPr>
      </p:pic>
      <p:sp>
        <p:nvSpPr>
          <p:cNvPr id="4" name="Title 3"/>
          <p:cNvSpPr>
            <a:spLocks noGrp="1"/>
          </p:cNvSpPr>
          <p:nvPr>
            <p:ph type="title"/>
          </p:nvPr>
        </p:nvSpPr>
        <p:spPr/>
        <p:txBody>
          <a:bodyPr/>
          <a:lstStyle/>
          <a:p>
            <a:r>
              <a:rPr lang="en-US" dirty="0" smtClean="0"/>
              <a:t>Advanced </a:t>
            </a:r>
            <a:r>
              <a:rPr lang="en-US" dirty="0"/>
              <a:t>Failover Architecture</a:t>
            </a:r>
          </a:p>
        </p:txBody>
      </p:sp>
    </p:spTree>
    <p:extLst>
      <p:ext uri="{BB962C8B-B14F-4D97-AF65-F5344CB8AC3E}">
        <p14:creationId xmlns:p14="http://schemas.microsoft.com/office/powerpoint/2010/main" val="258605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Advanced </a:t>
            </a:r>
            <a:r>
              <a:rPr lang="en-US" dirty="0"/>
              <a:t>Failover Architecture (Contd.)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356" y="857995"/>
            <a:ext cx="6039289" cy="3881680"/>
          </a:xfrm>
          <a:prstGeom prst="rect">
            <a:avLst/>
          </a:prstGeom>
        </p:spPr>
      </p:pic>
    </p:spTree>
    <p:extLst>
      <p:ext uri="{BB962C8B-B14F-4D97-AF65-F5344CB8AC3E}">
        <p14:creationId xmlns:p14="http://schemas.microsoft.com/office/powerpoint/2010/main" val="1864898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Determining Reserved </a:t>
            </a:r>
            <a:r>
              <a:rPr lang="en-US" dirty="0" smtClean="0"/>
              <a:t>Instances</a:t>
            </a:r>
            <a:endParaRPr lang="en-US" dirty="0"/>
          </a:p>
        </p:txBody>
      </p:sp>
      <p:sp>
        <p:nvSpPr>
          <p:cNvPr id="6" name="Content Placeholder 2"/>
          <p:cNvSpPr>
            <a:spLocks noGrp="1"/>
          </p:cNvSpPr>
          <p:nvPr>
            <p:ph idx="1"/>
          </p:nvPr>
        </p:nvSpPr>
        <p:spPr>
          <a:xfrm>
            <a:off x="457200" y="868136"/>
            <a:ext cx="4886325" cy="3927702"/>
          </a:xfrm>
        </p:spPr>
        <p:txBody>
          <a:bodyPr>
            <a:normAutofit/>
          </a:bodyPr>
          <a:lstStyle/>
          <a:p>
            <a:pPr marL="0" indent="0">
              <a:buNone/>
            </a:pPr>
            <a:r>
              <a:rPr lang="en-US" dirty="0">
                <a:solidFill>
                  <a:srgbClr val="0070C0"/>
                </a:solidFill>
              </a:rPr>
              <a:t>Determining Reserved Instance Purchases Based Off Business </a:t>
            </a:r>
            <a:r>
              <a:rPr lang="en-US" dirty="0" smtClean="0">
                <a:solidFill>
                  <a:srgbClr val="0070C0"/>
                </a:solidFill>
              </a:rPr>
              <a:t>Needs</a:t>
            </a:r>
          </a:p>
          <a:p>
            <a:pPr marL="0" indent="0">
              <a:buNone/>
            </a:pPr>
            <a:r>
              <a:rPr lang="en-US" dirty="0" smtClean="0">
                <a:solidFill>
                  <a:srgbClr val="0070C0"/>
                </a:solidFill>
              </a:rPr>
              <a:t>Reserved Instance - </a:t>
            </a:r>
            <a:r>
              <a:rPr lang="en-US" dirty="0" smtClean="0"/>
              <a:t>RI </a:t>
            </a:r>
            <a:r>
              <a:rPr lang="en-US" dirty="0"/>
              <a:t>is a reservation of AWS resources for 1 or 3 years in a particular region, purchased in exchange for a lower overall unit price that is paid upfront</a:t>
            </a:r>
          </a:p>
          <a:p>
            <a:pPr marL="0" indent="0">
              <a:buNone/>
            </a:pPr>
            <a:r>
              <a:rPr lang="en-US" dirty="0" smtClean="0">
                <a:solidFill>
                  <a:srgbClr val="0070C0"/>
                </a:solidFill>
              </a:rPr>
              <a:t>There </a:t>
            </a:r>
            <a:r>
              <a:rPr lang="en-US" dirty="0">
                <a:solidFill>
                  <a:srgbClr val="0070C0"/>
                </a:solidFill>
              </a:rPr>
              <a:t>are three primary reasons to use </a:t>
            </a:r>
            <a:r>
              <a:rPr lang="en-US" dirty="0" smtClean="0">
                <a:solidFill>
                  <a:srgbClr val="0070C0"/>
                </a:solidFill>
              </a:rPr>
              <a:t>RIs:</a:t>
            </a:r>
            <a:endParaRPr lang="en-US" dirty="0">
              <a:solidFill>
                <a:srgbClr val="0070C0"/>
              </a:solidFill>
            </a:endParaRPr>
          </a:p>
          <a:p>
            <a:r>
              <a:rPr lang="en-US" dirty="0"/>
              <a:t> First, RIs are an excellent tool for cost savings; using them can lower the cost of resources you’re already using, by allowing you to pay a lower price upfront than the price you would pay on demand</a:t>
            </a:r>
          </a:p>
          <a:p>
            <a:r>
              <a:rPr lang="en-US" dirty="0"/>
              <a:t> Second, using an RI can lock in future capacity in a region or availability zone</a:t>
            </a:r>
          </a:p>
          <a:p>
            <a:r>
              <a:rPr lang="en-US" dirty="0"/>
              <a:t> Third, RIs allow you to reserve capacity in another region, just in case</a:t>
            </a:r>
          </a:p>
          <a:p>
            <a:pPr algn="l"/>
            <a:endParaRPr lang="en-US" dirty="0"/>
          </a:p>
        </p:txBody>
      </p:sp>
      <p:graphicFrame>
        <p:nvGraphicFramePr>
          <p:cNvPr id="17" name="Diagram 16"/>
          <p:cNvGraphicFramePr/>
          <p:nvPr>
            <p:extLst>
              <p:ext uri="{D42A27DB-BD31-4B8C-83A1-F6EECF244321}">
                <p14:modId xmlns:p14="http://schemas.microsoft.com/office/powerpoint/2010/main" val="1046927581"/>
              </p:ext>
            </p:extLst>
          </p:nvPr>
        </p:nvGraphicFramePr>
        <p:xfrm>
          <a:off x="5343525" y="1146175"/>
          <a:ext cx="3990975" cy="243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3018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Understanding RDS Multi-AZ Failover</a:t>
            </a:r>
          </a:p>
        </p:txBody>
      </p:sp>
      <p:sp>
        <p:nvSpPr>
          <p:cNvPr id="5" name="Content Placeholder 2"/>
          <p:cNvSpPr>
            <a:spLocks noGrp="1"/>
          </p:cNvSpPr>
          <p:nvPr>
            <p:ph idx="1"/>
          </p:nvPr>
        </p:nvSpPr>
        <p:spPr>
          <a:xfrm>
            <a:off x="477296" y="868135"/>
            <a:ext cx="5418679" cy="4399189"/>
          </a:xfrm>
        </p:spPr>
        <p:txBody>
          <a:bodyPr>
            <a:normAutofit/>
          </a:bodyPr>
          <a:lstStyle/>
          <a:p>
            <a:pPr lvl="0"/>
            <a:r>
              <a:rPr lang="en-US" dirty="0" smtClean="0">
                <a:solidFill>
                  <a:srgbClr val="262626"/>
                </a:solidFill>
              </a:rPr>
              <a:t> Amazon RDS provides high availability and failover support for DB instances using Multi-AZ deployments</a:t>
            </a:r>
          </a:p>
          <a:p>
            <a:pPr lvl="0"/>
            <a:r>
              <a:rPr lang="en-US" dirty="0" smtClean="0">
                <a:solidFill>
                  <a:srgbClr val="262626"/>
                </a:solidFill>
              </a:rPr>
              <a:t> </a:t>
            </a:r>
            <a:r>
              <a:rPr lang="en-US" dirty="0">
                <a:solidFill>
                  <a:srgbClr val="262626"/>
                </a:solidFill>
              </a:rPr>
              <a:t>Multi-AZ deployments for Oracle, PostgreSQL, and MySQL DB instances use Amazon technology, while SQL Server DB instances use SQL Server Mirroring</a:t>
            </a:r>
          </a:p>
          <a:p>
            <a:pPr lvl="0"/>
            <a:r>
              <a:rPr lang="en-US" dirty="0">
                <a:solidFill>
                  <a:srgbClr val="262626"/>
                </a:solidFill>
              </a:rPr>
              <a:t> In a Multi-AZ deployment, Amazon RDS automatically provisions and maintains a synchronous standby replica in a different Availability Zone</a:t>
            </a:r>
          </a:p>
          <a:p>
            <a:pPr lvl="0"/>
            <a:r>
              <a:rPr lang="en-US" dirty="0">
                <a:solidFill>
                  <a:srgbClr val="262626"/>
                </a:solidFill>
              </a:rPr>
              <a:t> The primary DB instance is synchronously replicated across Availability Zones to a standby replica to provide data redundancy, eliminate I/O freezes, and minimize latency spikes during system backups</a:t>
            </a:r>
          </a:p>
          <a:p>
            <a:pPr lvl="0"/>
            <a:r>
              <a:rPr lang="en-US" dirty="0">
                <a:solidFill>
                  <a:srgbClr val="262626"/>
                </a:solidFill>
              </a:rPr>
              <a:t> Running a DB instance with high availability can enhance availability during planned system maintenance, and help protect your databases against DB instance failure and Availability Zone disruption</a:t>
            </a:r>
          </a:p>
          <a:p>
            <a:pPr marL="0" indent="0" algn="l">
              <a:buNone/>
            </a:pPr>
            <a:endParaRPr lang="en-US" dirty="0"/>
          </a:p>
        </p:txBody>
      </p:sp>
      <p:grpSp>
        <p:nvGrpSpPr>
          <p:cNvPr id="6" name="Group 5"/>
          <p:cNvGrpSpPr/>
          <p:nvPr/>
        </p:nvGrpSpPr>
        <p:grpSpPr>
          <a:xfrm>
            <a:off x="6105892" y="677203"/>
            <a:ext cx="2694839" cy="1443849"/>
            <a:chOff x="6586648" y="1783989"/>
            <a:chExt cx="2648260" cy="1443849"/>
          </a:xfrm>
        </p:grpSpPr>
        <p:grpSp>
          <p:nvGrpSpPr>
            <p:cNvPr id="7" name="Group 6"/>
            <p:cNvGrpSpPr/>
            <p:nvPr/>
          </p:nvGrpSpPr>
          <p:grpSpPr>
            <a:xfrm>
              <a:off x="6586648" y="1959798"/>
              <a:ext cx="2648260" cy="1268040"/>
              <a:chOff x="5378986" y="1862521"/>
              <a:chExt cx="2262436" cy="2767378"/>
            </a:xfrm>
          </p:grpSpPr>
          <p:sp>
            <p:nvSpPr>
              <p:cNvPr id="9" name="Folded Corner 8"/>
              <p:cNvSpPr/>
              <p:nvPr/>
            </p:nvSpPr>
            <p:spPr>
              <a:xfrm>
                <a:off x="5378986" y="1862521"/>
                <a:ext cx="2262435" cy="2767378"/>
              </a:xfrm>
              <a:prstGeom prst="foldedCorner">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5450374" y="2211802"/>
                <a:ext cx="2191048" cy="2418097"/>
              </a:xfrm>
              <a:prstGeom prst="rect">
                <a:avLst/>
              </a:prstGeom>
              <a:noFill/>
            </p:spPr>
            <p:txBody>
              <a:bodyPr wrap="square" rtlCol="0">
                <a:spAutoFit/>
              </a:bodyPr>
              <a:lstStyle/>
              <a:p>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The high-availability feature is not a scaling solution for read-only scenarios; you cannot use a standby replica to serve read traffic. To service read-only traffic, you should use a Read Replica</a:t>
                </a:r>
              </a:p>
            </p:txBody>
          </p:sp>
        </p:gr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70209" y="1783989"/>
              <a:ext cx="451076" cy="451076"/>
            </a:xfrm>
            <a:prstGeom prst="rect">
              <a:avLst/>
            </a:prstGeom>
          </p:spPr>
        </p:pic>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449" y="2281096"/>
            <a:ext cx="2904755" cy="2611345"/>
          </a:xfrm>
          <a:prstGeom prst="rect">
            <a:avLst/>
          </a:prstGeom>
        </p:spPr>
      </p:pic>
    </p:spTree>
    <p:extLst>
      <p:ext uri="{BB962C8B-B14F-4D97-AF65-F5344CB8AC3E}">
        <p14:creationId xmlns:p14="http://schemas.microsoft.com/office/powerpoint/2010/main" val="40983960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Failover Process for Amazon RDS</a:t>
            </a:r>
          </a:p>
        </p:txBody>
      </p:sp>
      <p:sp>
        <p:nvSpPr>
          <p:cNvPr id="5" name="Content Placeholder 2"/>
          <p:cNvSpPr>
            <a:spLocks noGrp="1"/>
          </p:cNvSpPr>
          <p:nvPr>
            <p:ph idx="1"/>
          </p:nvPr>
        </p:nvSpPr>
        <p:spPr>
          <a:xfrm>
            <a:off x="477296" y="868135"/>
            <a:ext cx="8419054" cy="4399189"/>
          </a:xfrm>
        </p:spPr>
        <p:txBody>
          <a:bodyPr>
            <a:normAutofit/>
          </a:bodyPr>
          <a:lstStyle/>
          <a:p>
            <a:pPr lvl="0" algn="l"/>
            <a:r>
              <a:rPr lang="en-US" dirty="0">
                <a:solidFill>
                  <a:srgbClr val="262626"/>
                </a:solidFill>
              </a:rPr>
              <a:t> Amazon RDS handles failovers automatically so you can resume database operations as quickly as possible without administrative intervention</a:t>
            </a:r>
          </a:p>
          <a:p>
            <a:pPr lvl="0" algn="l"/>
            <a:r>
              <a:rPr lang="en-US" dirty="0">
                <a:solidFill>
                  <a:srgbClr val="262626"/>
                </a:solidFill>
              </a:rPr>
              <a:t> The primary DB instance switches over automatically to the standby replica if any of the following conditions occur:</a:t>
            </a:r>
          </a:p>
          <a:p>
            <a:pPr lvl="1" algn="l"/>
            <a:r>
              <a:rPr lang="en-US" dirty="0">
                <a:solidFill>
                  <a:srgbClr val="262626"/>
                </a:solidFill>
              </a:rPr>
              <a:t> An Availability Zone outage</a:t>
            </a:r>
          </a:p>
          <a:p>
            <a:pPr lvl="1" algn="l"/>
            <a:r>
              <a:rPr lang="en-US" dirty="0">
                <a:solidFill>
                  <a:srgbClr val="262626"/>
                </a:solidFill>
              </a:rPr>
              <a:t>The primary DB instance fails</a:t>
            </a:r>
          </a:p>
          <a:p>
            <a:pPr lvl="1" algn="l"/>
            <a:r>
              <a:rPr lang="en-US" dirty="0">
                <a:solidFill>
                  <a:srgbClr val="262626"/>
                </a:solidFill>
              </a:rPr>
              <a:t>The DB instance's server type is changed</a:t>
            </a:r>
          </a:p>
          <a:p>
            <a:pPr lvl="1" algn="l"/>
            <a:r>
              <a:rPr lang="en-US" dirty="0">
                <a:solidFill>
                  <a:srgbClr val="262626"/>
                </a:solidFill>
              </a:rPr>
              <a:t>The DB instance is undergoing software patching</a:t>
            </a:r>
          </a:p>
          <a:p>
            <a:pPr lvl="1" algn="l"/>
            <a:r>
              <a:rPr lang="en-US" dirty="0">
                <a:solidFill>
                  <a:srgbClr val="262626"/>
                </a:solidFill>
              </a:rPr>
              <a:t>A manual failover of the DB instance was initiated using </a:t>
            </a:r>
            <a:r>
              <a:rPr lang="en-US" dirty="0">
                <a:solidFill>
                  <a:srgbClr val="0070C0"/>
                </a:solidFill>
              </a:rPr>
              <a:t>Reboot with failover</a:t>
            </a:r>
          </a:p>
          <a:p>
            <a:pPr marL="0" indent="0" algn="l">
              <a:buNone/>
            </a:pPr>
            <a:endParaRPr lang="en-US" dirty="0"/>
          </a:p>
        </p:txBody>
      </p:sp>
    </p:spTree>
    <p:extLst>
      <p:ext uri="{BB962C8B-B14F-4D97-AF65-F5344CB8AC3E}">
        <p14:creationId xmlns:p14="http://schemas.microsoft.com/office/powerpoint/2010/main" val="11571337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a:t>
            </a:r>
          </a:p>
        </p:txBody>
      </p:sp>
      <p:sp>
        <p:nvSpPr>
          <p:cNvPr id="5" name="Content Placeholder 2"/>
          <p:cNvSpPr>
            <a:spLocks noGrp="1"/>
          </p:cNvSpPr>
          <p:nvPr>
            <p:ph idx="1"/>
          </p:nvPr>
        </p:nvSpPr>
        <p:spPr>
          <a:xfrm>
            <a:off x="477296" y="868135"/>
            <a:ext cx="8419054" cy="4399189"/>
          </a:xfrm>
        </p:spPr>
        <p:txBody>
          <a:bodyPr>
            <a:normAutofit/>
          </a:bodyPr>
          <a:lstStyle/>
          <a:p>
            <a:pPr marL="0" lvl="0" indent="0" algn="l">
              <a:buNone/>
            </a:pPr>
            <a:r>
              <a:rPr lang="en-US" dirty="0">
                <a:solidFill>
                  <a:srgbClr val="0070C0"/>
                </a:solidFill>
              </a:rPr>
              <a:t>Enhanced Durability</a:t>
            </a:r>
          </a:p>
          <a:p>
            <a:pPr lvl="0" algn="l"/>
            <a:r>
              <a:rPr lang="en-US" dirty="0">
                <a:solidFill>
                  <a:srgbClr val="262626"/>
                </a:solidFill>
              </a:rPr>
              <a:t> Multi-AZ deployments for the MySQL, Oracle, and PostgreSQL engines utilize synchronous physical replication to keep data on the standby up-to-date with the primary</a:t>
            </a:r>
          </a:p>
          <a:p>
            <a:pPr lvl="0" algn="l"/>
            <a:r>
              <a:rPr lang="en-US" dirty="0">
                <a:solidFill>
                  <a:srgbClr val="262626"/>
                </a:solidFill>
              </a:rPr>
              <a:t> Multi-AZ deployments for the SQL Server engine use synchronous logical replication to achieve the same result, employing SQL Server-native Mirroring technology</a:t>
            </a:r>
          </a:p>
          <a:p>
            <a:pPr lvl="0" algn="l"/>
            <a:r>
              <a:rPr lang="en-US" dirty="0">
                <a:solidFill>
                  <a:srgbClr val="262626"/>
                </a:solidFill>
              </a:rPr>
              <a:t> Both approaches safeguard your data in the event of a DB Instance failure or loss of an Availability Zone</a:t>
            </a:r>
          </a:p>
          <a:p>
            <a:pPr lvl="0" algn="l"/>
            <a:r>
              <a:rPr lang="en-US" dirty="0">
                <a:solidFill>
                  <a:srgbClr val="262626"/>
                </a:solidFill>
              </a:rPr>
              <a:t> If a storage volume on your primary fails in a Multi-AZ deployment, Amazon RDS automatically initiates a failover to the up-to-date </a:t>
            </a:r>
            <a:r>
              <a:rPr lang="en-US" dirty="0" smtClean="0">
                <a:solidFill>
                  <a:srgbClr val="262626"/>
                </a:solidFill>
              </a:rPr>
              <a:t>standby</a:t>
            </a:r>
          </a:p>
          <a:p>
            <a:pPr marL="0" indent="0" algn="l">
              <a:buNone/>
            </a:pPr>
            <a:r>
              <a:rPr lang="en-US" dirty="0">
                <a:solidFill>
                  <a:srgbClr val="0070C0"/>
                </a:solidFill>
              </a:rPr>
              <a:t>No Administrative </a:t>
            </a:r>
            <a:r>
              <a:rPr lang="en-US" dirty="0" smtClean="0">
                <a:solidFill>
                  <a:srgbClr val="0070C0"/>
                </a:solidFill>
              </a:rPr>
              <a:t>Intervention</a:t>
            </a:r>
          </a:p>
          <a:p>
            <a:pPr marL="0" indent="0" algn="l">
              <a:buNone/>
            </a:pPr>
            <a:r>
              <a:rPr lang="en-US" dirty="0" smtClean="0">
                <a:solidFill>
                  <a:srgbClr val="262626"/>
                </a:solidFill>
              </a:rPr>
              <a:t>DB </a:t>
            </a:r>
            <a:r>
              <a:rPr lang="en-US" dirty="0">
                <a:solidFill>
                  <a:srgbClr val="262626"/>
                </a:solidFill>
              </a:rPr>
              <a:t>Instance failover is fully automatic and requires no administrative intervention. Amazon RDS monitors the health of your primary and standbys, and initiates a failover automatically in response to a variety of failure conditions</a:t>
            </a:r>
          </a:p>
          <a:p>
            <a:pPr lvl="0" algn="l"/>
            <a:endParaRPr lang="en-US" dirty="0">
              <a:solidFill>
                <a:srgbClr val="262626"/>
              </a:solidFill>
            </a:endParaRPr>
          </a:p>
          <a:p>
            <a:pPr marL="0" indent="0" algn="l">
              <a:buNone/>
            </a:pPr>
            <a:endParaRPr lang="en-US" dirty="0"/>
          </a:p>
        </p:txBody>
      </p:sp>
    </p:spTree>
    <p:extLst>
      <p:ext uri="{BB962C8B-B14F-4D97-AF65-F5344CB8AC3E}">
        <p14:creationId xmlns:p14="http://schemas.microsoft.com/office/powerpoint/2010/main" val="3070148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(Contd.)</a:t>
            </a:r>
          </a:p>
        </p:txBody>
      </p:sp>
      <p:sp>
        <p:nvSpPr>
          <p:cNvPr id="5" name="Content Placeholder 2"/>
          <p:cNvSpPr>
            <a:spLocks noGrp="1"/>
          </p:cNvSpPr>
          <p:nvPr>
            <p:ph idx="1"/>
          </p:nvPr>
        </p:nvSpPr>
        <p:spPr>
          <a:xfrm>
            <a:off x="477296" y="868135"/>
            <a:ext cx="8419054" cy="4399189"/>
          </a:xfrm>
        </p:spPr>
        <p:txBody>
          <a:bodyPr>
            <a:normAutofit/>
          </a:bodyPr>
          <a:lstStyle/>
          <a:p>
            <a:pPr marL="0" lvl="0" indent="0" algn="l">
              <a:buNone/>
            </a:pPr>
            <a:r>
              <a:rPr lang="en-US" dirty="0">
                <a:solidFill>
                  <a:srgbClr val="0070C0"/>
                </a:solidFill>
              </a:rPr>
              <a:t>Increased Availability</a:t>
            </a:r>
          </a:p>
          <a:p>
            <a:pPr lvl="0" algn="l"/>
            <a:r>
              <a:rPr lang="en-US" dirty="0">
                <a:solidFill>
                  <a:srgbClr val="262626"/>
                </a:solidFill>
              </a:rPr>
              <a:t> You also benefit from enhanced database availability when running Multi-AZ deployments</a:t>
            </a:r>
          </a:p>
          <a:p>
            <a:pPr lvl="0" algn="l"/>
            <a:r>
              <a:rPr lang="en-US" dirty="0">
                <a:solidFill>
                  <a:srgbClr val="262626"/>
                </a:solidFill>
              </a:rPr>
              <a:t> If an Availability Zone failure or DB Instance failure occurs, your availability impact is limited to the time automatic failover takes to complete: typically under one minute for Amazon Aurora and one to two minutes for other database engines </a:t>
            </a:r>
            <a:endParaRPr lang="en-US" dirty="0" smtClean="0">
              <a:solidFill>
                <a:srgbClr val="262626"/>
              </a:solidFill>
            </a:endParaRPr>
          </a:p>
          <a:p>
            <a:pPr lvl="0" algn="l"/>
            <a:r>
              <a:rPr lang="en-US" dirty="0">
                <a:solidFill>
                  <a:srgbClr val="262626"/>
                </a:solidFill>
              </a:rPr>
              <a:t> The availability benefits of Multi-AZ deployments also extend to planned maintenance and backups</a:t>
            </a:r>
          </a:p>
          <a:p>
            <a:pPr lvl="0" algn="l"/>
            <a:r>
              <a:rPr lang="en-US" dirty="0">
                <a:solidFill>
                  <a:srgbClr val="262626"/>
                </a:solidFill>
              </a:rPr>
              <a:t> In the case of system upgrades like OS patching or DB Instance scaling, these operations are applied first on the standby, prior to the automatic failover</a:t>
            </a:r>
          </a:p>
          <a:p>
            <a:pPr lvl="0" algn="l"/>
            <a:r>
              <a:rPr lang="en-US" dirty="0">
                <a:solidFill>
                  <a:srgbClr val="262626"/>
                </a:solidFill>
              </a:rPr>
              <a:t> On instance failure in Amazon Aurora deployments, Amazon RDS uses RDS Multi-AZ technology to automate failover to one of up to 15 Amazon Aurora Replicas you have created in any of three Availability Zone</a:t>
            </a:r>
          </a:p>
          <a:p>
            <a:pPr lvl="0" algn="l"/>
            <a:r>
              <a:rPr lang="en-US" dirty="0">
                <a:solidFill>
                  <a:srgbClr val="262626"/>
                </a:solidFill>
              </a:rPr>
              <a:t> </a:t>
            </a:r>
            <a:r>
              <a:rPr lang="en-US" dirty="0" smtClean="0">
                <a:solidFill>
                  <a:srgbClr val="262626"/>
                </a:solidFill>
              </a:rPr>
              <a:t>If </a:t>
            </a:r>
            <a:r>
              <a:rPr lang="en-US" dirty="0">
                <a:solidFill>
                  <a:srgbClr val="262626"/>
                </a:solidFill>
              </a:rPr>
              <a:t>no Amazon Aurora Replicas have been provisioned, in the case of a failure, Amazon RDS will attempt to create a new Amazon Aurora DB instance for you automatically</a:t>
            </a:r>
          </a:p>
          <a:p>
            <a:pPr lvl="0" algn="l"/>
            <a:endParaRPr lang="en-US" dirty="0">
              <a:solidFill>
                <a:srgbClr val="262626"/>
              </a:solidFill>
            </a:endParaRPr>
          </a:p>
          <a:p>
            <a:pPr marL="0" indent="0" algn="l">
              <a:buNone/>
            </a:pPr>
            <a:endParaRPr lang="en-US" dirty="0"/>
          </a:p>
        </p:txBody>
      </p:sp>
    </p:spTree>
    <p:extLst>
      <p:ext uri="{BB962C8B-B14F-4D97-AF65-F5344CB8AC3E}">
        <p14:creationId xmlns:p14="http://schemas.microsoft.com/office/powerpoint/2010/main" val="42589168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338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is a Reserved Instance (RI)?</a:t>
              </a:r>
            </a:p>
          </p:txBody>
        </p:sp>
      </p:grpSp>
    </p:spTree>
    <p:extLst>
      <p:ext uri="{BB962C8B-B14F-4D97-AF65-F5344CB8AC3E}">
        <p14:creationId xmlns:p14="http://schemas.microsoft.com/office/powerpoint/2010/main" val="1452046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226817"/>
              <a:ext cx="4612533" cy="611405"/>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Reserved Instances give you the option to reserve capacity within a datacenter and in turn receive a significant discount on the hourly charge for instances that are covered by the </a:t>
              </a:r>
              <a:r>
                <a:rPr lang="en-US" sz="1100" dirty="0" smtClean="0">
                  <a:solidFill>
                    <a:srgbClr val="262626"/>
                  </a:solidFill>
                  <a:latin typeface="Tahoma" pitchFamily="34" charset="0"/>
                  <a:ea typeface="Tahoma" pitchFamily="34" charset="0"/>
                  <a:cs typeface="Tahoma" pitchFamily="34" charset="0"/>
                </a:rPr>
                <a:t>reservation</a:t>
              </a:r>
              <a:endParaRPr lang="en-US" sz="1100" dirty="0">
                <a:solidFill>
                  <a:srgbClr val="262626"/>
                </a:solidFill>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22132588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354892"/>
              <a:ext cx="4798247" cy="342387"/>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Will there always be reservations available for purchase?</a:t>
              </a:r>
            </a:p>
          </p:txBody>
        </p:sp>
      </p:grpSp>
    </p:spTree>
    <p:extLst>
      <p:ext uri="{BB962C8B-B14F-4D97-AF65-F5344CB8AC3E}">
        <p14:creationId xmlns:p14="http://schemas.microsoft.com/office/powerpoint/2010/main" val="28026027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354892"/>
              <a:ext cx="4612533" cy="342387"/>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 </a:t>
              </a:r>
              <a:r>
                <a:rPr lang="en-US" sz="1100" dirty="0">
                  <a:solidFill>
                    <a:srgbClr val="262626"/>
                  </a:solidFill>
                  <a:latin typeface="Tahoma" pitchFamily="34" charset="0"/>
                  <a:ea typeface="Tahoma" pitchFamily="34" charset="0"/>
                  <a:cs typeface="Tahoma" pitchFamily="34" charset="0"/>
                </a:rPr>
                <a:t>Yes. Reserved Instances are purchased for the Region rather than for the Availability Zone</a:t>
              </a:r>
            </a:p>
          </p:txBody>
        </p:sp>
      </p:grpSp>
    </p:spTree>
    <p:extLst>
      <p:ext uri="{BB962C8B-B14F-4D97-AF65-F5344CB8AC3E}">
        <p14:creationId xmlns:p14="http://schemas.microsoft.com/office/powerpoint/2010/main" val="14922322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Can I cancel a reservation</a:t>
              </a:r>
              <a:r>
                <a:rPr lang="en-US" sz="1100" dirty="0" smtClean="0">
                  <a:solidFill>
                    <a:srgbClr val="262626"/>
                  </a:solidFill>
                  <a:latin typeface="Tahoma" pitchFamily="34" charset="0"/>
                  <a:ea typeface="Tahoma" pitchFamily="34" charset="0"/>
                  <a:cs typeface="Tahoma" pitchFamily="34" charset="0"/>
                </a:rPr>
                <a:t>?</a:t>
              </a:r>
              <a:endParaRPr lang="en-US" sz="1100" dirty="0">
                <a:solidFill>
                  <a:srgbClr val="262626"/>
                </a:solidFill>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2764305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Maximizing </a:t>
            </a:r>
            <a:r>
              <a:rPr lang="en-US" dirty="0" smtClean="0"/>
              <a:t>Cost Savings</a:t>
            </a:r>
            <a:endParaRPr lang="en-US" dirty="0"/>
          </a:p>
        </p:txBody>
      </p:sp>
      <p:sp>
        <p:nvSpPr>
          <p:cNvPr id="6" name="Content Placeholder 2"/>
          <p:cNvSpPr>
            <a:spLocks noGrp="1"/>
          </p:cNvSpPr>
          <p:nvPr>
            <p:ph idx="1"/>
          </p:nvPr>
        </p:nvSpPr>
        <p:spPr>
          <a:xfrm>
            <a:off x="457200" y="868136"/>
            <a:ext cx="8511702" cy="3927702"/>
          </a:xfrm>
        </p:spPr>
        <p:txBody>
          <a:bodyPr>
            <a:normAutofit/>
          </a:bodyPr>
          <a:lstStyle/>
          <a:p>
            <a:pPr marL="0" indent="0" algn="l">
              <a:buNone/>
            </a:pPr>
            <a:r>
              <a:rPr lang="en-US" dirty="0" smtClean="0">
                <a:solidFill>
                  <a:srgbClr val="0070C0"/>
                </a:solidFill>
              </a:rPr>
              <a:t>The </a:t>
            </a:r>
            <a:r>
              <a:rPr lang="en-US" dirty="0">
                <a:solidFill>
                  <a:srgbClr val="0070C0"/>
                </a:solidFill>
              </a:rPr>
              <a:t>goal of RI purchasing is straightforward: </a:t>
            </a:r>
          </a:p>
          <a:p>
            <a:pPr algn="l"/>
            <a:r>
              <a:rPr lang="en-US" dirty="0"/>
              <a:t> </a:t>
            </a:r>
            <a:r>
              <a:rPr lang="en-US" dirty="0" smtClean="0"/>
              <a:t>You </a:t>
            </a:r>
            <a:r>
              <a:rPr lang="en-US" dirty="0"/>
              <a:t>just need to choose the correct number and combination of RI types to maximize your savings</a:t>
            </a:r>
          </a:p>
          <a:p>
            <a:pPr algn="l"/>
            <a:r>
              <a:rPr lang="en-US" dirty="0"/>
              <a:t> Fortunately, you can do this without spreadsheets or difficulty</a:t>
            </a:r>
          </a:p>
          <a:p>
            <a:pPr algn="l"/>
            <a:r>
              <a:rPr lang="en-US" dirty="0"/>
              <a:t> Simply check out AWS new Reserved Instances Planner, where we do all the calculations for you to recommend the appropriate number and type of Reserved Instances to maximize your AWS savings</a:t>
            </a:r>
          </a:p>
          <a:p>
            <a:pPr algn="l"/>
            <a:endParaRPr lang="en-US" dirty="0"/>
          </a:p>
        </p:txBody>
      </p:sp>
    </p:spTree>
    <p:extLst>
      <p:ext uri="{BB962C8B-B14F-4D97-AF65-F5344CB8AC3E}">
        <p14:creationId xmlns:p14="http://schemas.microsoft.com/office/powerpoint/2010/main" val="12337050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354892"/>
              <a:ext cx="4612533" cy="342387"/>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 </a:t>
              </a:r>
              <a:r>
                <a:rPr lang="en-US" sz="1100" dirty="0">
                  <a:solidFill>
                    <a:srgbClr val="262626"/>
                  </a:solidFill>
                  <a:latin typeface="Tahoma" pitchFamily="34" charset="0"/>
                  <a:ea typeface="Tahoma" pitchFamily="34" charset="0"/>
                  <a:cs typeface="Tahoma" pitchFamily="34" charset="0"/>
                </a:rPr>
                <a:t>No, you cannot cancel your Reserved DB Instance and the one-time payment (if applicable) is not refundable</a:t>
              </a:r>
            </a:p>
          </p:txBody>
        </p:sp>
      </p:grpSp>
    </p:spTree>
    <p:extLst>
      <p:ext uri="{BB962C8B-B14F-4D97-AF65-F5344CB8AC3E}">
        <p14:creationId xmlns:p14="http://schemas.microsoft.com/office/powerpoint/2010/main" val="641287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are RI types?</a:t>
              </a:r>
            </a:p>
          </p:txBody>
        </p:sp>
      </p:grpSp>
    </p:spTree>
    <p:extLst>
      <p:ext uri="{BB962C8B-B14F-4D97-AF65-F5344CB8AC3E}">
        <p14:creationId xmlns:p14="http://schemas.microsoft.com/office/powerpoint/2010/main" val="21864287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220383"/>
              <a:ext cx="4612533" cy="611405"/>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 </a:t>
              </a:r>
            </a:p>
            <a:p>
              <a:pPr marL="228600" indent="-228600" defTabSz="685783">
                <a:buFont typeface="+mj-lt"/>
                <a:buAutoNum type="arabicPeriod"/>
              </a:pPr>
              <a:r>
                <a:rPr lang="en-US" sz="1100" dirty="0" smtClean="0">
                  <a:solidFill>
                    <a:srgbClr val="262626"/>
                  </a:solidFill>
                  <a:latin typeface="Tahoma" pitchFamily="34" charset="0"/>
                  <a:ea typeface="Tahoma" pitchFamily="34" charset="0"/>
                  <a:cs typeface="Tahoma" pitchFamily="34" charset="0"/>
                </a:rPr>
                <a:t>Light</a:t>
              </a:r>
              <a:endParaRPr lang="en-US" sz="1100" dirty="0">
                <a:solidFill>
                  <a:srgbClr val="262626"/>
                </a:solidFill>
                <a:latin typeface="Tahoma" pitchFamily="34" charset="0"/>
                <a:ea typeface="Tahoma" pitchFamily="34" charset="0"/>
                <a:cs typeface="Tahoma" pitchFamily="34" charset="0"/>
              </a:endParaRPr>
            </a:p>
            <a:p>
              <a:pPr marL="228600" indent="-228600" defTabSz="685783">
                <a:buFont typeface="+mj-lt"/>
                <a:buAutoNum type="arabicPeriod"/>
              </a:pPr>
              <a:r>
                <a:rPr lang="en-US" sz="1100" dirty="0">
                  <a:solidFill>
                    <a:srgbClr val="262626"/>
                  </a:solidFill>
                  <a:latin typeface="Tahoma" pitchFamily="34" charset="0"/>
                  <a:ea typeface="Tahoma" pitchFamily="34" charset="0"/>
                  <a:cs typeface="Tahoma" pitchFamily="34" charset="0"/>
                </a:rPr>
                <a:t>Medium</a:t>
              </a:r>
            </a:p>
            <a:p>
              <a:pPr marL="228600" indent="-228600" defTabSz="685783">
                <a:buFont typeface="+mj-lt"/>
                <a:buAutoNum type="arabicPeriod"/>
              </a:pPr>
              <a:r>
                <a:rPr lang="en-US" sz="1100" dirty="0">
                  <a:solidFill>
                    <a:srgbClr val="262626"/>
                  </a:solidFill>
                  <a:latin typeface="Tahoma" pitchFamily="34" charset="0"/>
                  <a:ea typeface="Tahoma" pitchFamily="34" charset="0"/>
                  <a:cs typeface="Tahoma" pitchFamily="34" charset="0"/>
                </a:rPr>
                <a:t>Heavy</a:t>
              </a:r>
            </a:p>
          </p:txBody>
        </p:sp>
      </p:grpSp>
    </p:spTree>
    <p:extLst>
      <p:ext uri="{BB962C8B-B14F-4D97-AF65-F5344CB8AC3E}">
        <p14:creationId xmlns:p14="http://schemas.microsoft.com/office/powerpoint/2010/main" val="1487584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Is Elastic Load Balancing?</a:t>
              </a:r>
            </a:p>
          </p:txBody>
        </p:sp>
      </p:grpSp>
    </p:spTree>
    <p:extLst>
      <p:ext uri="{BB962C8B-B14F-4D97-AF65-F5344CB8AC3E}">
        <p14:creationId xmlns:p14="http://schemas.microsoft.com/office/powerpoint/2010/main" val="33934604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354892"/>
              <a:ext cx="4612533" cy="342387"/>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 </a:t>
              </a:r>
              <a:r>
                <a:rPr lang="en-US" sz="1100" dirty="0">
                  <a:solidFill>
                    <a:srgbClr val="262626"/>
                  </a:solidFill>
                  <a:latin typeface="Tahoma" pitchFamily="34" charset="0"/>
                  <a:ea typeface="Tahoma" pitchFamily="34" charset="0"/>
                  <a:cs typeface="Tahoma" pitchFamily="34" charset="0"/>
                </a:rPr>
                <a:t>Elastic Load Balancing automatically distributes incoming traffic across multiple EC2 instances</a:t>
              </a:r>
            </a:p>
          </p:txBody>
        </p:sp>
      </p:grpSp>
    </p:spTree>
    <p:extLst>
      <p:ext uri="{BB962C8B-B14F-4D97-AF65-F5344CB8AC3E}">
        <p14:creationId xmlns:p14="http://schemas.microsoft.com/office/powerpoint/2010/main" val="1994233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354892"/>
              <a:ext cx="4798247" cy="342387"/>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is limit for connections from load balancer to EC2 instance?</a:t>
              </a:r>
            </a:p>
          </p:txBody>
        </p:sp>
      </p:grpSp>
    </p:spTree>
    <p:extLst>
      <p:ext uri="{BB962C8B-B14F-4D97-AF65-F5344CB8AC3E}">
        <p14:creationId xmlns:p14="http://schemas.microsoft.com/office/powerpoint/2010/main" val="14209435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422147"/>
              <a:ext cx="4612533"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 </a:t>
              </a:r>
              <a:r>
                <a:rPr lang="en-US" sz="1100" dirty="0">
                  <a:solidFill>
                    <a:srgbClr val="262626"/>
                  </a:solidFill>
                  <a:latin typeface="Tahoma" pitchFamily="34" charset="0"/>
                  <a:ea typeface="Tahoma" pitchFamily="34" charset="0"/>
                  <a:cs typeface="Tahoma" pitchFamily="34" charset="0"/>
                </a:rPr>
                <a:t>No limit on number of connections</a:t>
              </a:r>
            </a:p>
          </p:txBody>
        </p:sp>
      </p:grpSp>
    </p:spTree>
    <p:extLst>
      <p:ext uri="{BB962C8B-B14F-4D97-AF65-F5344CB8AC3E}">
        <p14:creationId xmlns:p14="http://schemas.microsoft.com/office/powerpoint/2010/main" val="4001275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445451" cy="1000126"/>
            <a:chOff x="2963538" y="1128731"/>
            <a:chExt cx="5107395" cy="794709"/>
          </a:xfrm>
        </p:grpSpPr>
        <p:sp>
          <p:nvSpPr>
            <p:cNvPr id="8" name="Rounded Rectangular Callout 7"/>
            <p:cNvSpPr/>
            <p:nvPr/>
          </p:nvSpPr>
          <p:spPr>
            <a:xfrm>
              <a:off x="2963538" y="1128731"/>
              <a:ext cx="5107395"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49" y="1422147"/>
              <a:ext cx="4921684"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will happen if cross-zone load balancing disabled?</a:t>
              </a:r>
            </a:p>
          </p:txBody>
        </p:sp>
      </p:grpSp>
    </p:spTree>
    <p:extLst>
      <p:ext uri="{BB962C8B-B14F-4D97-AF65-F5344CB8AC3E}">
        <p14:creationId xmlns:p14="http://schemas.microsoft.com/office/powerpoint/2010/main" val="37384459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7" name="Group 8"/>
          <p:cNvGrpSpPr/>
          <p:nvPr/>
        </p:nvGrpSpPr>
        <p:grpSpPr>
          <a:xfrm>
            <a:off x="3686871" y="1104901"/>
            <a:ext cx="4445451" cy="1000126"/>
            <a:chOff x="2963538" y="1128731"/>
            <a:chExt cx="5107395" cy="794709"/>
          </a:xfrm>
        </p:grpSpPr>
        <p:sp>
          <p:nvSpPr>
            <p:cNvPr id="8" name="Rounded Rectangular Callout 7"/>
            <p:cNvSpPr/>
            <p:nvPr/>
          </p:nvSpPr>
          <p:spPr>
            <a:xfrm>
              <a:off x="2963538" y="1128731"/>
              <a:ext cx="5107395"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49" y="1287638"/>
              <a:ext cx="4921684" cy="476896"/>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 </a:t>
              </a:r>
              <a:r>
                <a:rPr lang="en-US" sz="1100" dirty="0">
                  <a:solidFill>
                    <a:srgbClr val="262626"/>
                  </a:solidFill>
                  <a:latin typeface="Tahoma" pitchFamily="34" charset="0"/>
                  <a:ea typeface="Tahoma" pitchFamily="34" charset="0"/>
                  <a:cs typeface="Tahoma" pitchFamily="34" charset="0"/>
                </a:rPr>
                <a:t>If cross-zone load balancing is disabled, the load balancer node selects the instance from the same Availability Zone that it is in</a:t>
              </a:r>
            </a:p>
          </p:txBody>
        </p:sp>
      </p:grpSp>
    </p:spTree>
    <p:extLst>
      <p:ext uri="{BB962C8B-B14F-4D97-AF65-F5344CB8AC3E}">
        <p14:creationId xmlns:p14="http://schemas.microsoft.com/office/powerpoint/2010/main" val="3931727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445451" cy="1000126"/>
            <a:chOff x="2963538" y="1128731"/>
            <a:chExt cx="5107395" cy="794709"/>
          </a:xfrm>
        </p:grpSpPr>
        <p:sp>
          <p:nvSpPr>
            <p:cNvPr id="8" name="Rounded Rectangular Callout 7"/>
            <p:cNvSpPr/>
            <p:nvPr/>
          </p:nvSpPr>
          <p:spPr>
            <a:xfrm>
              <a:off x="2963538" y="1128731"/>
              <a:ext cx="5107395"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49" y="1422147"/>
              <a:ext cx="4921684"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Is Auto Scaling?</a:t>
              </a:r>
            </a:p>
          </p:txBody>
        </p:sp>
      </p:grpSp>
    </p:spTree>
    <p:extLst>
      <p:ext uri="{BB962C8B-B14F-4D97-AF65-F5344CB8AC3E}">
        <p14:creationId xmlns:p14="http://schemas.microsoft.com/office/powerpoint/2010/main" val="987598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 </a:t>
            </a:r>
            <a:r>
              <a:rPr lang="en-US" dirty="0" smtClean="0"/>
              <a:t>Scalability </a:t>
            </a:r>
            <a:r>
              <a:rPr lang="en-US" dirty="0"/>
              <a:t>and </a:t>
            </a:r>
            <a:r>
              <a:rPr lang="en-US" dirty="0" smtClean="0"/>
              <a:t>Elasticity</a:t>
            </a:r>
            <a:endParaRPr lang="en-US" dirty="0"/>
          </a:p>
        </p:txBody>
      </p:sp>
      <p:sp>
        <p:nvSpPr>
          <p:cNvPr id="6" name="Content Placeholder 2"/>
          <p:cNvSpPr>
            <a:spLocks noGrp="1"/>
          </p:cNvSpPr>
          <p:nvPr>
            <p:ph idx="1"/>
          </p:nvPr>
        </p:nvSpPr>
        <p:spPr>
          <a:xfrm>
            <a:off x="457200" y="868136"/>
            <a:ext cx="8511702" cy="3927702"/>
          </a:xfrm>
        </p:spPr>
        <p:txBody>
          <a:bodyPr>
            <a:normAutofit/>
          </a:bodyPr>
          <a:lstStyle/>
          <a:p>
            <a:pPr marL="0" indent="0" algn="l">
              <a:buNone/>
            </a:pPr>
            <a:r>
              <a:rPr lang="en-US" dirty="0">
                <a:solidFill>
                  <a:srgbClr val="0070C0"/>
                </a:solidFill>
              </a:rPr>
              <a:t>Elastic Load Balancer</a:t>
            </a:r>
          </a:p>
          <a:p>
            <a:pPr algn="l"/>
            <a:r>
              <a:rPr lang="en-US" dirty="0"/>
              <a:t> Distributes incoming traffic across multiple EC2 instances automatically</a:t>
            </a:r>
          </a:p>
          <a:p>
            <a:pPr algn="l"/>
            <a:r>
              <a:rPr lang="en-US" dirty="0"/>
              <a:t> The load balancer serves as a single point of contact for clients</a:t>
            </a:r>
          </a:p>
          <a:p>
            <a:pPr algn="l"/>
            <a:r>
              <a:rPr lang="en-US" dirty="0"/>
              <a:t> This enables you to increase the availability of your application </a:t>
            </a:r>
          </a:p>
          <a:p>
            <a:pPr algn="l"/>
            <a:r>
              <a:rPr lang="en-US" dirty="0"/>
              <a:t> You can add or remove EC2 instances from your load balancer as your needs change, without disrupting the overall flow of information </a:t>
            </a:r>
          </a:p>
          <a:p>
            <a:pPr algn="l"/>
            <a:r>
              <a:rPr lang="en-US" dirty="0"/>
              <a:t> If an EC2 instance fails, Elastic Load Balancing automatically reroutes the traffic to the remaining running EC2 instances  </a:t>
            </a:r>
          </a:p>
          <a:p>
            <a:pPr algn="l"/>
            <a:r>
              <a:rPr lang="en-US" dirty="0"/>
              <a:t> If a failed EC2 instance is restored, Elastic Load Balancing restores the traffic to that instance</a:t>
            </a:r>
          </a:p>
          <a:p>
            <a:pPr algn="l"/>
            <a:r>
              <a:rPr lang="en-US" dirty="0"/>
              <a:t> Elastic Load Balancing can also serve as the first line of defense against attacks on your network</a:t>
            </a:r>
          </a:p>
          <a:p>
            <a:pPr algn="l"/>
            <a:r>
              <a:rPr lang="en-US" dirty="0"/>
              <a:t> You can offload the work of encryption and decryption to your load balancer so that your EC2 instances can focus on their main work</a:t>
            </a:r>
          </a:p>
          <a:p>
            <a:pPr algn="l"/>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075" y="857250"/>
            <a:ext cx="995795" cy="1047750"/>
          </a:xfrm>
          <a:prstGeom prst="rect">
            <a:avLst/>
          </a:prstGeom>
        </p:spPr>
      </p:pic>
    </p:spTree>
    <p:extLst>
      <p:ext uri="{BB962C8B-B14F-4D97-AF65-F5344CB8AC3E}">
        <p14:creationId xmlns:p14="http://schemas.microsoft.com/office/powerpoint/2010/main" val="11977768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7" name="Group 8"/>
          <p:cNvGrpSpPr/>
          <p:nvPr/>
        </p:nvGrpSpPr>
        <p:grpSpPr>
          <a:xfrm>
            <a:off x="3686871" y="1104901"/>
            <a:ext cx="4445451" cy="1000126"/>
            <a:chOff x="2963538" y="1128731"/>
            <a:chExt cx="5107395" cy="794709"/>
          </a:xfrm>
        </p:grpSpPr>
        <p:sp>
          <p:nvSpPr>
            <p:cNvPr id="8" name="Rounded Rectangular Callout 7"/>
            <p:cNvSpPr/>
            <p:nvPr/>
          </p:nvSpPr>
          <p:spPr>
            <a:xfrm>
              <a:off x="2963538" y="1128731"/>
              <a:ext cx="5107395"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49" y="1287638"/>
              <a:ext cx="4921684" cy="476896"/>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 </a:t>
              </a:r>
              <a:r>
                <a:rPr lang="en-US" sz="1100" dirty="0">
                  <a:solidFill>
                    <a:srgbClr val="262626"/>
                  </a:solidFill>
                  <a:latin typeface="Tahoma" pitchFamily="34" charset="0"/>
                  <a:ea typeface="Tahoma" pitchFamily="34" charset="0"/>
                  <a:cs typeface="Tahoma" pitchFamily="34" charset="0"/>
                </a:rPr>
                <a:t>Auto Scaling helps you ensure that you have the correct number of EC2 instances available to handle the load for your application</a:t>
              </a:r>
            </a:p>
          </p:txBody>
        </p:sp>
      </p:grpSp>
    </p:spTree>
    <p:extLst>
      <p:ext uri="{BB962C8B-B14F-4D97-AF65-F5344CB8AC3E}">
        <p14:creationId xmlns:p14="http://schemas.microsoft.com/office/powerpoint/2010/main" val="552972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445451" cy="1000126"/>
            <a:chOff x="2963538" y="1128731"/>
            <a:chExt cx="5107395" cy="794709"/>
          </a:xfrm>
        </p:grpSpPr>
        <p:sp>
          <p:nvSpPr>
            <p:cNvPr id="8" name="Rounded Rectangular Callout 7"/>
            <p:cNvSpPr/>
            <p:nvPr/>
          </p:nvSpPr>
          <p:spPr>
            <a:xfrm>
              <a:off x="2963538" y="1128731"/>
              <a:ext cx="5107395"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49" y="1422147"/>
              <a:ext cx="4921684"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is Elastic IP?</a:t>
              </a:r>
            </a:p>
          </p:txBody>
        </p:sp>
      </p:grpSp>
    </p:spTree>
    <p:extLst>
      <p:ext uri="{BB962C8B-B14F-4D97-AF65-F5344CB8AC3E}">
        <p14:creationId xmlns:p14="http://schemas.microsoft.com/office/powerpoint/2010/main" val="36301559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7" name="Group 8"/>
          <p:cNvGrpSpPr/>
          <p:nvPr/>
        </p:nvGrpSpPr>
        <p:grpSpPr>
          <a:xfrm>
            <a:off x="3686871" y="1104901"/>
            <a:ext cx="4445451" cy="1000126"/>
            <a:chOff x="2963538" y="1128731"/>
            <a:chExt cx="5107395" cy="794709"/>
          </a:xfrm>
        </p:grpSpPr>
        <p:sp>
          <p:nvSpPr>
            <p:cNvPr id="8" name="Rounded Rectangular Callout 7"/>
            <p:cNvSpPr/>
            <p:nvPr/>
          </p:nvSpPr>
          <p:spPr>
            <a:xfrm>
              <a:off x="2963538" y="1128731"/>
              <a:ext cx="5107395"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49" y="1287638"/>
              <a:ext cx="4921684" cy="476896"/>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 </a:t>
              </a:r>
              <a:r>
                <a:rPr lang="en-US" sz="1100" dirty="0">
                  <a:solidFill>
                    <a:srgbClr val="262626"/>
                  </a:solidFill>
                  <a:latin typeface="Tahoma" pitchFamily="34" charset="0"/>
                  <a:ea typeface="Tahoma" pitchFamily="34" charset="0"/>
                  <a:cs typeface="Tahoma" pitchFamily="34" charset="0"/>
                </a:rPr>
                <a:t>Elastic IPs are dynamically re-</a:t>
              </a:r>
              <a:r>
                <a:rPr lang="en-US" sz="1100" dirty="0" err="1">
                  <a:solidFill>
                    <a:srgbClr val="262626"/>
                  </a:solidFill>
                  <a:latin typeface="Tahoma" pitchFamily="34" charset="0"/>
                  <a:ea typeface="Tahoma" pitchFamily="34" charset="0"/>
                  <a:cs typeface="Tahoma" pitchFamily="34" charset="0"/>
                </a:rPr>
                <a:t>mappable</a:t>
              </a:r>
              <a:r>
                <a:rPr lang="en-US" sz="1100" dirty="0">
                  <a:solidFill>
                    <a:srgbClr val="262626"/>
                  </a:solidFill>
                  <a:latin typeface="Tahoma" pitchFamily="34" charset="0"/>
                  <a:ea typeface="Tahoma" pitchFamily="34" charset="0"/>
                  <a:cs typeface="Tahoma" pitchFamily="34" charset="0"/>
                </a:rPr>
                <a:t> IP addresses that make it easier to manage servers in the cloud because each IP address can be reassigned to a different instance when needed</a:t>
              </a:r>
            </a:p>
          </p:txBody>
        </p:sp>
      </p:grpSp>
    </p:spTree>
    <p:extLst>
      <p:ext uri="{BB962C8B-B14F-4D97-AF65-F5344CB8AC3E}">
        <p14:creationId xmlns:p14="http://schemas.microsoft.com/office/powerpoint/2010/main" val="141125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198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4" name="Content Placeholder 2"/>
          <p:cNvSpPr>
            <a:spLocks noGrp="1"/>
          </p:cNvSpPr>
          <p:nvPr>
            <p:ph idx="1"/>
          </p:nvPr>
        </p:nvSpPr>
        <p:spPr/>
        <p:txBody>
          <a:bodyPr/>
          <a:lstStyle/>
          <a:p>
            <a:r>
              <a:rPr lang="en-US" dirty="0" smtClean="0"/>
              <a:t>How </a:t>
            </a:r>
            <a:r>
              <a:rPr lang="en-US" dirty="0"/>
              <a:t>to configure the ELB and attach multiple ec2 instances and distribute the HTTP traffic</a:t>
            </a:r>
          </a:p>
          <a:p>
            <a:r>
              <a:rPr lang="en-US" dirty="0"/>
              <a:t>How to configure the ELB and distribute the ec2 instances in different </a:t>
            </a:r>
            <a:r>
              <a:rPr lang="en-US" dirty="0" smtClean="0"/>
              <a:t>VPC / subnets</a:t>
            </a:r>
            <a:endParaRPr lang="en-US" dirty="0"/>
          </a:p>
          <a:p>
            <a:r>
              <a:rPr lang="en-US" dirty="0"/>
              <a:t>How to enable and configure </a:t>
            </a:r>
            <a:r>
              <a:rPr lang="en-US" dirty="0" smtClean="0"/>
              <a:t>auto scaling </a:t>
            </a:r>
            <a:r>
              <a:rPr lang="en-US" dirty="0"/>
              <a:t>in AWS</a:t>
            </a:r>
          </a:p>
          <a:p>
            <a:r>
              <a:rPr lang="en-US" dirty="0"/>
              <a:t>How to configure </a:t>
            </a:r>
            <a:r>
              <a:rPr lang="en-US" dirty="0" smtClean="0"/>
              <a:t>auto scale </a:t>
            </a:r>
            <a:r>
              <a:rPr lang="en-US" dirty="0"/>
              <a:t>group and monitor using cloud watch metric (CPU </a:t>
            </a:r>
            <a:r>
              <a:rPr lang="en-US" dirty="0" smtClean="0"/>
              <a:t>Utilization - 90</a:t>
            </a:r>
            <a:r>
              <a:rPr lang="en-US" dirty="0"/>
              <a:t>%)</a:t>
            </a:r>
          </a:p>
          <a:p>
            <a:endParaRPr lang="en-US" dirty="0"/>
          </a:p>
        </p:txBody>
      </p:sp>
    </p:spTree>
    <p:extLst>
      <p:ext uri="{BB962C8B-B14F-4D97-AF65-F5344CB8AC3E}">
        <p14:creationId xmlns:p14="http://schemas.microsoft.com/office/powerpoint/2010/main" val="536166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 for Next Module</a:t>
            </a:r>
            <a:endParaRPr lang="en-US" dirty="0"/>
          </a:p>
        </p:txBody>
      </p:sp>
      <p:sp>
        <p:nvSpPr>
          <p:cNvPr id="3" name="Content Placeholder 2"/>
          <p:cNvSpPr>
            <a:spLocks noGrp="1"/>
          </p:cNvSpPr>
          <p:nvPr>
            <p:ph idx="1"/>
          </p:nvPr>
        </p:nvSpPr>
        <p:spPr/>
        <p:txBody>
          <a:bodyPr/>
          <a:lstStyle/>
          <a:p>
            <a:r>
              <a:rPr lang="en-US" dirty="0" smtClean="0"/>
              <a:t>Explore how </a:t>
            </a:r>
            <a:r>
              <a:rPr lang="en-US" dirty="0"/>
              <a:t>to configure and maintain data backups for EBS volumes</a:t>
            </a:r>
          </a:p>
          <a:p>
            <a:r>
              <a:rPr lang="en-US" dirty="0"/>
              <a:t>Explore how </a:t>
            </a:r>
            <a:r>
              <a:rPr lang="en-US" dirty="0" smtClean="0"/>
              <a:t>to </a:t>
            </a:r>
            <a:r>
              <a:rPr lang="en-US" dirty="0"/>
              <a:t>configure and maintain data backups for RDS instance</a:t>
            </a:r>
          </a:p>
          <a:p>
            <a:r>
              <a:rPr lang="en-US" dirty="0"/>
              <a:t>Explore how </a:t>
            </a:r>
            <a:r>
              <a:rPr lang="en-US" dirty="0" smtClean="0"/>
              <a:t>to </a:t>
            </a:r>
            <a:r>
              <a:rPr lang="en-US" dirty="0"/>
              <a:t>configure Disaster recovery scenarios for EC2/ </a:t>
            </a:r>
            <a:r>
              <a:rPr lang="en-US" dirty="0" smtClean="0"/>
              <a:t>RDS</a:t>
            </a:r>
            <a:endParaRPr lang="en-US" dirty="0"/>
          </a:p>
          <a:p>
            <a:pPr marL="128588" lvl="1">
              <a:buFont typeface="Symbol" panose="05050102010706020507" pitchFamily="18" charset="2"/>
              <a:buChar char="®"/>
            </a:pPr>
            <a:endParaRPr lang="en-US" dirty="0"/>
          </a:p>
          <a:p>
            <a:pPr marL="457188" lvl="1" indent="0">
              <a:buNone/>
            </a:pPr>
            <a:endParaRPr lang="en-US" dirty="0"/>
          </a:p>
          <a:p>
            <a:endParaRPr lang="en-US" dirty="0"/>
          </a:p>
          <a:p>
            <a:endParaRPr lang="en-US" dirty="0"/>
          </a:p>
        </p:txBody>
      </p:sp>
    </p:spTree>
    <p:extLst>
      <p:ext uri="{BB962C8B-B14F-4D97-AF65-F5344CB8AC3E}">
        <p14:creationId xmlns:p14="http://schemas.microsoft.com/office/powerpoint/2010/main" val="3133738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Next Module</a:t>
            </a:r>
            <a:endParaRPr lang="en-US" dirty="0"/>
          </a:p>
        </p:txBody>
      </p:sp>
      <p:sp>
        <p:nvSpPr>
          <p:cNvPr id="4" name="Content Placeholder 2"/>
          <p:cNvSpPr>
            <a:spLocks noGrp="1"/>
          </p:cNvSpPr>
          <p:nvPr>
            <p:ph idx="1"/>
          </p:nvPr>
        </p:nvSpPr>
        <p:spPr/>
        <p:txBody>
          <a:bodyPr>
            <a:normAutofit/>
          </a:bodyPr>
          <a:lstStyle/>
          <a:p>
            <a:pPr marL="0" indent="0">
              <a:buNone/>
            </a:pPr>
            <a:r>
              <a:rPr lang="en-US" dirty="0" smtClean="0"/>
              <a:t>In the next module, you will be able to understand:</a:t>
            </a:r>
            <a:endParaRPr lang="en-US" dirty="0"/>
          </a:p>
          <a:p>
            <a:r>
              <a:rPr lang="en-US" dirty="0"/>
              <a:t>Different storage services</a:t>
            </a:r>
          </a:p>
          <a:p>
            <a:r>
              <a:rPr lang="en-US" dirty="0"/>
              <a:t>Demonstrate ability to create backups for different services ( EC2 &amp; RDS )</a:t>
            </a:r>
          </a:p>
          <a:p>
            <a:r>
              <a:rPr lang="en-US" dirty="0"/>
              <a:t>Managing Backup And Disaster Recovery Processes</a:t>
            </a:r>
          </a:p>
          <a:p>
            <a:pPr marL="457188" lvl="1" indent="0">
              <a:buNone/>
            </a:pPr>
            <a:endParaRPr lang="en-US" dirty="0"/>
          </a:p>
          <a:p>
            <a:endParaRPr lang="en-US" dirty="0"/>
          </a:p>
          <a:p>
            <a:endParaRPr lang="en-US" dirty="0"/>
          </a:p>
        </p:txBody>
      </p:sp>
    </p:spTree>
    <p:extLst>
      <p:ext uri="{BB962C8B-B14F-4D97-AF65-F5344CB8AC3E}">
        <p14:creationId xmlns:p14="http://schemas.microsoft.com/office/powerpoint/2010/main" val="31731164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262626"/>
                </a:solidFill>
              </a:rPr>
              <a:t>Survey</a:t>
            </a:r>
            <a:endParaRPr lang="en-US" dirty="0"/>
          </a:p>
        </p:txBody>
      </p:sp>
    </p:spTree>
    <p:extLst>
      <p:ext uri="{BB962C8B-B14F-4D97-AF65-F5344CB8AC3E}">
        <p14:creationId xmlns:p14="http://schemas.microsoft.com/office/powerpoint/2010/main" val="19445570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180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Features of Elastic Load Balancing</a:t>
            </a:r>
          </a:p>
        </p:txBody>
      </p:sp>
      <p:sp>
        <p:nvSpPr>
          <p:cNvPr id="6" name="Content Placeholder 2"/>
          <p:cNvSpPr>
            <a:spLocks noGrp="1"/>
          </p:cNvSpPr>
          <p:nvPr>
            <p:ph idx="1"/>
          </p:nvPr>
        </p:nvSpPr>
        <p:spPr>
          <a:xfrm>
            <a:off x="457200" y="868136"/>
            <a:ext cx="5019675" cy="4275364"/>
          </a:xfrm>
        </p:spPr>
        <p:txBody>
          <a:bodyPr>
            <a:normAutofit/>
          </a:bodyPr>
          <a:lstStyle/>
          <a:p>
            <a:r>
              <a:rPr lang="en-US" dirty="0" smtClean="0"/>
              <a:t> You can use the operating systems and instance types supported by Amazon EC2.You can configure your EC2 instances to accept traffic only from your load balancer</a:t>
            </a:r>
          </a:p>
          <a:p>
            <a:r>
              <a:rPr lang="en-US" dirty="0" smtClean="0"/>
              <a:t> </a:t>
            </a:r>
            <a:r>
              <a:rPr lang="en-US" dirty="0"/>
              <a:t>You can configure the load balancer to accept traffic using the following protocols: HTTP, HTTPS (secure HTTP), TCP, and SSL (secure TCP)</a:t>
            </a:r>
          </a:p>
          <a:p>
            <a:r>
              <a:rPr lang="en-US" dirty="0"/>
              <a:t> You can configure your load balancer to distribute requests to EC2 instances in multiple Availability Zones, minimizing the risk of overloading one single instance</a:t>
            </a:r>
          </a:p>
          <a:p>
            <a:r>
              <a:rPr lang="en-US" dirty="0"/>
              <a:t> If an entire Availability Zone goes offline, the load balancer routes traffic to instances in other Availability </a:t>
            </a:r>
            <a:r>
              <a:rPr lang="en-US" dirty="0" smtClean="0"/>
              <a:t>Zones</a:t>
            </a:r>
          </a:p>
          <a:p>
            <a:r>
              <a:rPr lang="en-US" dirty="0"/>
              <a:t>There is no limit on the number of connections that your load balancer can attempt to make with your EC2 </a:t>
            </a:r>
            <a:r>
              <a:rPr lang="en-US" dirty="0" smtClean="0"/>
              <a:t>instances</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7246" y="1304925"/>
            <a:ext cx="2900979" cy="2391175"/>
          </a:xfrm>
          <a:prstGeom prst="rect">
            <a:avLst/>
          </a:prstGeom>
        </p:spPr>
      </p:pic>
    </p:spTree>
    <p:extLst>
      <p:ext uri="{BB962C8B-B14F-4D97-AF65-F5344CB8AC3E}">
        <p14:creationId xmlns:p14="http://schemas.microsoft.com/office/powerpoint/2010/main" val="3234998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Features of Elastic Load </a:t>
            </a:r>
            <a:r>
              <a:rPr lang="en-US" dirty="0" smtClean="0"/>
              <a:t>Balancing (Contd.)</a:t>
            </a:r>
            <a:endParaRPr lang="en-US" dirty="0"/>
          </a:p>
        </p:txBody>
      </p:sp>
      <p:sp>
        <p:nvSpPr>
          <p:cNvPr id="6" name="Content Placeholder 2"/>
          <p:cNvSpPr>
            <a:spLocks noGrp="1"/>
          </p:cNvSpPr>
          <p:nvPr>
            <p:ph idx="1"/>
          </p:nvPr>
        </p:nvSpPr>
        <p:spPr>
          <a:xfrm>
            <a:off x="457201" y="868136"/>
            <a:ext cx="5019674" cy="4161064"/>
          </a:xfrm>
        </p:spPr>
        <p:txBody>
          <a:bodyPr>
            <a:normAutofit/>
          </a:bodyPr>
          <a:lstStyle/>
          <a:p>
            <a:r>
              <a:rPr lang="en-US" dirty="0" smtClean="0"/>
              <a:t>The number of connections scales with the number of concurrent requests that the load balancer receives</a:t>
            </a:r>
          </a:p>
          <a:p>
            <a:r>
              <a:rPr lang="en-US" dirty="0" smtClean="0"/>
              <a:t> You can configure the health checks that Elastic Load Balancing uses to monitor the health of the EC2 instances registered with the load balancer so that it can send requests only to the healthy instances</a:t>
            </a:r>
          </a:p>
          <a:p>
            <a:r>
              <a:rPr lang="en-US" dirty="0" smtClean="0"/>
              <a:t> You can use end-to-end traffic encryption on those networks that use secure (HTTPS/SSL) connections</a:t>
            </a:r>
          </a:p>
          <a:p>
            <a:r>
              <a:rPr lang="en-US" dirty="0"/>
              <a:t> [EC2-VPC] You can create an Internet-facing</a:t>
            </a:r>
            <a:r>
              <a:rPr lang="en-US" i="1" dirty="0"/>
              <a:t> </a:t>
            </a:r>
            <a:r>
              <a:rPr lang="en-US" dirty="0"/>
              <a:t>load balancer, which takes requests from clients over the Internet and routes them to EC2 instances in your public subnets, or an </a:t>
            </a:r>
            <a:r>
              <a:rPr lang="en-US" i="1" dirty="0"/>
              <a:t>internal-facing </a:t>
            </a:r>
            <a:r>
              <a:rPr lang="en-US" dirty="0"/>
              <a:t>load balancer, which takes requests from clients in your VPC and routes them to EC2 instances in your private subnets</a:t>
            </a:r>
          </a:p>
          <a:p>
            <a:pPr marL="0" indent="0" algn="l">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7246" y="1304925"/>
            <a:ext cx="2900979" cy="2391175"/>
          </a:xfrm>
          <a:prstGeom prst="rect">
            <a:avLst/>
          </a:prstGeom>
        </p:spPr>
      </p:pic>
    </p:spTree>
    <p:extLst>
      <p:ext uri="{BB962C8B-B14F-4D97-AF65-F5344CB8AC3E}">
        <p14:creationId xmlns:p14="http://schemas.microsoft.com/office/powerpoint/2010/main" val="3899420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Features of Elastic Load Balancing (Contd.)</a:t>
            </a:r>
          </a:p>
        </p:txBody>
      </p:sp>
      <p:sp>
        <p:nvSpPr>
          <p:cNvPr id="6" name="Content Placeholder 2"/>
          <p:cNvSpPr>
            <a:spLocks noGrp="1"/>
          </p:cNvSpPr>
          <p:nvPr>
            <p:ph idx="1"/>
          </p:nvPr>
        </p:nvSpPr>
        <p:spPr>
          <a:xfrm>
            <a:off x="457201" y="868136"/>
            <a:ext cx="5019674" cy="3042383"/>
          </a:xfrm>
        </p:spPr>
        <p:txBody>
          <a:bodyPr>
            <a:normAutofit/>
          </a:bodyPr>
          <a:lstStyle/>
          <a:p>
            <a:r>
              <a:rPr lang="en-US" dirty="0" smtClean="0"/>
              <a:t> Load </a:t>
            </a:r>
            <a:r>
              <a:rPr lang="en-US" dirty="0"/>
              <a:t>balancers in EC2-Classic are always Internet-facing</a:t>
            </a:r>
          </a:p>
          <a:p>
            <a:r>
              <a:rPr lang="en-US" dirty="0"/>
              <a:t> [EC2-Classic] Load balancers for EC2-Classic support both IPv4 and IPv6 addresses. Load balancers for a VPC do not support IPv6 addresses</a:t>
            </a:r>
          </a:p>
          <a:p>
            <a:r>
              <a:rPr lang="en-US" dirty="0"/>
              <a:t> You can monitor your load balancer using CloudWatch metrics, access logs, and AWS CloudTrail</a:t>
            </a:r>
          </a:p>
          <a:p>
            <a:r>
              <a:rPr lang="en-US" dirty="0"/>
              <a:t> You can associate your Internet-facing load balancer with your domain </a:t>
            </a:r>
            <a:r>
              <a:rPr lang="en-US" dirty="0" smtClean="0"/>
              <a:t>name</a:t>
            </a:r>
          </a:p>
          <a:p>
            <a:pPr algn="l"/>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7246" y="1304925"/>
            <a:ext cx="2900979" cy="2391175"/>
          </a:xfrm>
          <a:prstGeom prst="rect">
            <a:avLst/>
          </a:prstGeom>
        </p:spPr>
      </p:pic>
    </p:spTree>
    <p:extLst>
      <p:ext uri="{BB962C8B-B14F-4D97-AF65-F5344CB8AC3E}">
        <p14:creationId xmlns:p14="http://schemas.microsoft.com/office/powerpoint/2010/main" val="3592913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290E7DC2-4341-4CAA-8CAA-B79492E93C4E}" vid="{A4D5F651-D55D-413C-9141-879EB4EEC365}"/>
    </a:ext>
  </a:extLst>
</a:theme>
</file>

<file path=ppt/theme/theme2.xml><?xml version="1.0" encoding="utf-8"?>
<a:theme xmlns:a="http://schemas.openxmlformats.org/drawingml/2006/main" name="1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290E7DC2-4341-4CAA-8CAA-B79492E93C4E}" vid="{A4D5F651-D55D-413C-9141-879EB4EEC3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Edureka Template</Template>
  <TotalTime>2444</TotalTime>
  <Words>3347</Words>
  <Application>Microsoft Office PowerPoint</Application>
  <PresentationFormat>On-screen Show (16:9)</PresentationFormat>
  <Paragraphs>362</Paragraphs>
  <Slides>68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68</vt:i4>
      </vt:variant>
    </vt:vector>
  </HeadingPairs>
  <TitlesOfParts>
    <vt:vector size="75" baseType="lpstr">
      <vt:lpstr>Arial</vt:lpstr>
      <vt:lpstr>Calibri</vt:lpstr>
      <vt:lpstr>Castellar</vt:lpstr>
      <vt:lpstr>Symbol</vt:lpstr>
      <vt:lpstr>Tahoma</vt:lpstr>
      <vt:lpstr>Brain4ce_course_template</vt:lpstr>
      <vt:lpstr>1_Brain4ce_course_template</vt:lpstr>
      <vt:lpstr>Module - 6  High Availability</vt:lpstr>
      <vt:lpstr>Course Topics</vt:lpstr>
      <vt:lpstr>Objectives</vt:lpstr>
      <vt:lpstr>Determining Reserved Instances</vt:lpstr>
      <vt:lpstr>Maximizing Cost Savings</vt:lpstr>
      <vt:lpstr>Implement Scalability and Elasticity</vt:lpstr>
      <vt:lpstr>Features of Elastic Load Balancing</vt:lpstr>
      <vt:lpstr>Features of Elastic Load Balancing (Contd.)</vt:lpstr>
      <vt:lpstr>Features of Elastic Load Balancing (Contd.)</vt:lpstr>
      <vt:lpstr>Accessing Elastic Load Balancing</vt:lpstr>
      <vt:lpstr>Pricing</vt:lpstr>
      <vt:lpstr>Working Elastic Load Balancing</vt:lpstr>
      <vt:lpstr>Working Elastic Load Balancing (Contd.)</vt:lpstr>
      <vt:lpstr>Request Routing</vt:lpstr>
      <vt:lpstr>Request Routing (Contd.)</vt:lpstr>
      <vt:lpstr>Availability Zones and Instances</vt:lpstr>
      <vt:lpstr>Getting Started with Elastic Load Balancing</vt:lpstr>
      <vt:lpstr>Getting Started with Elastic Load Balancing</vt:lpstr>
      <vt:lpstr>Getting Started with Elastic Load Balancing</vt:lpstr>
      <vt:lpstr>Getting Started with Elastic Load Balancing</vt:lpstr>
      <vt:lpstr>Getting Started with Elastic Load Balancing</vt:lpstr>
      <vt:lpstr>Getting Started with Elastic Load Balancing</vt:lpstr>
      <vt:lpstr>Getting Started with Elastic Load Balancing</vt:lpstr>
      <vt:lpstr>Getting Started with Elastic Load Balancing</vt:lpstr>
      <vt:lpstr>Auto Scaling </vt:lpstr>
      <vt:lpstr>Auto Scaling (Contd.) </vt:lpstr>
      <vt:lpstr>Auto Scaling (Contd.) </vt:lpstr>
      <vt:lpstr>Auto Scaling (Contd.) </vt:lpstr>
      <vt:lpstr>Auto Scaling (Contd.) </vt:lpstr>
      <vt:lpstr>Auto Scaling (Contd.) </vt:lpstr>
      <vt:lpstr>Auto Scaling (Contd.) </vt:lpstr>
      <vt:lpstr>Auto Scaling (Contd.) </vt:lpstr>
      <vt:lpstr>Auto Scaling (Contd.) </vt:lpstr>
      <vt:lpstr>Auto Scaling (Contd.) </vt:lpstr>
      <vt:lpstr>Fault Tolerance</vt:lpstr>
      <vt:lpstr>Basic Failover Architecture</vt:lpstr>
      <vt:lpstr>Intermediate Failover Architecture</vt:lpstr>
      <vt:lpstr>Advanced Failover Architecture</vt:lpstr>
      <vt:lpstr>Advanced Failover Architecture (Contd.)</vt:lpstr>
      <vt:lpstr>Understanding RDS Multi-AZ Failover</vt:lpstr>
      <vt:lpstr>Failover Process for Amazon RDS</vt:lpstr>
      <vt:lpstr>Benefits</vt:lpstr>
      <vt:lpstr>Benefits (Contd.)</vt:lpstr>
      <vt:lpstr>PowerPoint Presentation</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PowerPoint Presentation</vt:lpstr>
      <vt:lpstr>Assignment</vt:lpstr>
      <vt:lpstr>Pre-work for Next Module</vt:lpstr>
      <vt:lpstr>Agenda for Next Module</vt:lpstr>
      <vt:lpstr>Survey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Module-X  Name of the Module</dc:title>
  <dc:creator>Prasanna manikonda</dc:creator>
  <cp:lastModifiedBy>varsha</cp:lastModifiedBy>
  <cp:revision>214</cp:revision>
  <dcterms:created xsi:type="dcterms:W3CDTF">2015-07-13T07:55:11Z</dcterms:created>
  <dcterms:modified xsi:type="dcterms:W3CDTF">2015-10-22T05:59:16Z</dcterms:modified>
</cp:coreProperties>
</file>