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Lst>
  <p:notesMasterIdLst>
    <p:notesMasterId r:id="rId74"/>
  </p:notesMasterIdLst>
  <p:handoutMasterIdLst>
    <p:handoutMasterId r:id="rId75"/>
  </p:handoutMasterIdLst>
  <p:sldIdLst>
    <p:sldId id="319" r:id="rId3"/>
    <p:sldId id="320" r:id="rId4"/>
    <p:sldId id="321" r:id="rId5"/>
    <p:sldId id="341" r:id="rId6"/>
    <p:sldId id="425" r:id="rId7"/>
    <p:sldId id="427" r:id="rId8"/>
    <p:sldId id="426" r:id="rId9"/>
    <p:sldId id="428" r:id="rId10"/>
    <p:sldId id="429" r:id="rId11"/>
    <p:sldId id="430" r:id="rId12"/>
    <p:sldId id="431" r:id="rId13"/>
    <p:sldId id="432" r:id="rId14"/>
    <p:sldId id="433" r:id="rId15"/>
    <p:sldId id="434" r:id="rId16"/>
    <p:sldId id="435" r:id="rId17"/>
    <p:sldId id="436" r:id="rId18"/>
    <p:sldId id="437" r:id="rId19"/>
    <p:sldId id="438" r:id="rId20"/>
    <p:sldId id="439" r:id="rId21"/>
    <p:sldId id="440" r:id="rId22"/>
    <p:sldId id="441" r:id="rId23"/>
    <p:sldId id="442" r:id="rId24"/>
    <p:sldId id="443" r:id="rId25"/>
    <p:sldId id="444" r:id="rId26"/>
    <p:sldId id="445" r:id="rId27"/>
    <p:sldId id="446" r:id="rId28"/>
    <p:sldId id="447" r:id="rId29"/>
    <p:sldId id="448" r:id="rId30"/>
    <p:sldId id="449" r:id="rId31"/>
    <p:sldId id="450" r:id="rId32"/>
    <p:sldId id="451" r:id="rId33"/>
    <p:sldId id="452" r:id="rId34"/>
    <p:sldId id="453" r:id="rId35"/>
    <p:sldId id="454" r:id="rId36"/>
    <p:sldId id="455" r:id="rId37"/>
    <p:sldId id="456" r:id="rId38"/>
    <p:sldId id="457" r:id="rId39"/>
    <p:sldId id="458" r:id="rId40"/>
    <p:sldId id="459" r:id="rId41"/>
    <p:sldId id="460" r:id="rId42"/>
    <p:sldId id="461" r:id="rId43"/>
    <p:sldId id="423" r:id="rId44"/>
    <p:sldId id="424" r:id="rId45"/>
    <p:sldId id="462" r:id="rId46"/>
    <p:sldId id="463" r:id="rId47"/>
    <p:sldId id="464" r:id="rId48"/>
    <p:sldId id="465" r:id="rId49"/>
    <p:sldId id="466" r:id="rId50"/>
    <p:sldId id="467" r:id="rId51"/>
    <p:sldId id="468" r:id="rId52"/>
    <p:sldId id="469" r:id="rId53"/>
    <p:sldId id="470" r:id="rId54"/>
    <p:sldId id="471" r:id="rId55"/>
    <p:sldId id="472" r:id="rId56"/>
    <p:sldId id="473" r:id="rId57"/>
    <p:sldId id="474" r:id="rId58"/>
    <p:sldId id="475" r:id="rId59"/>
    <p:sldId id="476" r:id="rId60"/>
    <p:sldId id="477" r:id="rId61"/>
    <p:sldId id="478" r:id="rId62"/>
    <p:sldId id="479" r:id="rId63"/>
    <p:sldId id="480" r:id="rId64"/>
    <p:sldId id="481" r:id="rId65"/>
    <p:sldId id="482" r:id="rId66"/>
    <p:sldId id="483" r:id="rId67"/>
    <p:sldId id="266" r:id="rId68"/>
    <p:sldId id="262" r:id="rId69"/>
    <p:sldId id="264" r:id="rId70"/>
    <p:sldId id="265" r:id="rId71"/>
    <p:sldId id="267" r:id="rId72"/>
    <p:sldId id="268" r:id="rId7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0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68A02E"/>
    <a:srgbClr val="EBFFEB"/>
    <a:srgbClr val="CCFFCC"/>
    <a:srgbClr val="FF8181"/>
    <a:srgbClr val="FF5B5B"/>
    <a:srgbClr val="7D60A0"/>
    <a:srgbClr val="F0EAF9"/>
    <a:srgbClr val="7D5FB3"/>
    <a:srgbClr val="E5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showGuides="1">
      <p:cViewPr varScale="1">
        <p:scale>
          <a:sx n="98" d="100"/>
          <a:sy n="98" d="100"/>
        </p:scale>
        <p:origin x="600" y="84"/>
      </p:cViewPr>
      <p:guideLst>
        <p:guide orient="horz" pos="1620"/>
        <p:guide pos="2904"/>
      </p:guideLst>
    </p:cSldViewPr>
  </p:slideViewPr>
  <p:notesTextViewPr>
    <p:cViewPr>
      <p:scale>
        <a:sx n="1" d="1"/>
        <a:sy n="1" d="1"/>
      </p:scale>
      <p:origin x="0" y="0"/>
    </p:cViewPr>
  </p:notesTextViewPr>
  <p:sorterViewPr>
    <p:cViewPr>
      <p:scale>
        <a:sx n="100" d="100"/>
        <a:sy n="100" d="100"/>
      </p:scale>
      <p:origin x="0" y="-5808"/>
    </p:cViewPr>
  </p:sorterViewPr>
  <p:notesViewPr>
    <p:cSldViewPr snapToGrid="0" showGuide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9D668-99ED-49CF-831F-A840C6D76BAE}" type="datetimeFigureOut">
              <a:rPr lang="en-US" smtClean="0"/>
              <a:pPr/>
              <a:t>10/27/2015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92529-66D3-43A7-9086-539AA4A35910}" type="slidenum">
              <a:rPr lang="en-US" smtClean="0"/>
              <a:pPr/>
              <a:t>‹#›</a:t>
            </a:fld>
            <a:endParaRPr lang="en-US"/>
          </a:p>
        </p:txBody>
      </p:sp>
    </p:spTree>
    <p:extLst>
      <p:ext uri="{BB962C8B-B14F-4D97-AF65-F5344CB8AC3E}">
        <p14:creationId xmlns:p14="http://schemas.microsoft.com/office/powerpoint/2010/main" val="2956762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4A736-C162-4D71-AF44-405F76366576}" type="datetimeFigureOut">
              <a:rPr lang="en-US" smtClean="0"/>
              <a:pPr/>
              <a:t>10/27/2015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97AD8-F30C-4F9C-820E-149D077B2CA4}" type="slidenum">
              <a:rPr lang="en-US" smtClean="0"/>
              <a:pPr/>
              <a:t>‹#›</a:t>
            </a:fld>
            <a:endParaRPr lang="en-US"/>
          </a:p>
        </p:txBody>
      </p:sp>
    </p:spTree>
    <p:extLst>
      <p:ext uri="{BB962C8B-B14F-4D97-AF65-F5344CB8AC3E}">
        <p14:creationId xmlns:p14="http://schemas.microsoft.com/office/powerpoint/2010/main" val="26720250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9.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smtClean="0"/>
              <a:t>Click to edit Master title style</a:t>
            </a:r>
            <a:endParaRPr lang="en-US" dirty="0"/>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52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1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seconds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9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358111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205344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66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6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2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smtClean="0"/>
              <a:t>Click to edit Master title style</a:t>
            </a:r>
            <a:endParaRPr lang="en-US" dirty="0"/>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6610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nvPr>
        </p:nvGraphicFramePr>
        <p:xfrm>
          <a:off x="456714" y="574982"/>
          <a:ext cx="6059016" cy="4457700"/>
        </p:xfrm>
        <a:graphic>
          <a:graphicData uri="http://schemas.openxmlformats.org/drawingml/2006/table">
            <a:tbl>
              <a:tblPr firstRow="1" bandRow="1"/>
              <a:tblGrid>
                <a:gridCol w="1066800">
                  <a:extLst>
                    <a:ext uri="{9D8B030D-6E8A-4147-A177-3AD203B41FA5}">
                      <a16:colId xmlns:a16="http://schemas.microsoft.com/office/drawing/2014/main" xmlns="" val="20000"/>
                    </a:ext>
                  </a:extLst>
                </a:gridCol>
                <a:gridCol w="4992216">
                  <a:extLst>
                    <a:ext uri="{9D8B030D-6E8A-4147-A177-3AD203B41FA5}">
                      <a16:colId xmlns:a16="http://schemas.microsoft.com/office/drawing/2014/main" xmlns="" val="20001"/>
                    </a:ext>
                  </a:extLst>
                </a:gridCol>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207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urse Top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723"/>
            <a:ext cx="3703320" cy="3017520"/>
          </a:xfrm>
          <a:prstGeom prst="rect">
            <a:avLst/>
          </a:prstGeom>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97681" y="838723"/>
            <a:ext cx="3703320" cy="3017520"/>
          </a:xfrm>
          <a:prstGeom prst="rect">
            <a:avLst/>
          </a:prstGeom>
        </p:spPr>
        <p:txBody>
          <a:bodyPr/>
          <a:lstStyle>
            <a:lvl1pPr marL="128588" indent="-128588">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128588" lvl="0" indent="-128588" algn="just" defTabSz="914378" rtl="0" eaLnBrk="1" latinLnBrk="0" hangingPunct="1">
              <a:lnSpc>
                <a:spcPct val="150000"/>
              </a:lnSpc>
              <a:spcBef>
                <a:spcPct val="20000"/>
              </a:spcBef>
              <a:buFont typeface="Symbol" panose="05050102010706020507" pitchFamily="18" charset="2"/>
              <a:buChar char="®"/>
            </a:pPr>
            <a:r>
              <a:rPr lang="en-US" smtClean="0"/>
              <a:t>Click to edit Master text styles</a:t>
            </a:r>
          </a:p>
          <a:p>
            <a:pPr marL="128588" lvl="1" indent="-128588" algn="just" defTabSz="914378" rtl="0" eaLnBrk="1" latinLnBrk="0" hangingPunct="1">
              <a:lnSpc>
                <a:spcPct val="150000"/>
              </a:lnSpc>
              <a:spcBef>
                <a:spcPct val="20000"/>
              </a:spcBef>
              <a:buFont typeface="Symbol" panose="05050102010706020507" pitchFamily="18" charset="2"/>
              <a:buChar char="®"/>
            </a:pPr>
            <a:r>
              <a:rPr lang="en-US" smtClean="0"/>
              <a:t>Second level</a:t>
            </a:r>
          </a:p>
          <a:p>
            <a:pPr marL="128588" lvl="2" indent="-128588" algn="just" defTabSz="914378" rtl="0" eaLnBrk="1" latinLnBrk="0" hangingPunct="1">
              <a:lnSpc>
                <a:spcPct val="150000"/>
              </a:lnSpc>
              <a:spcBef>
                <a:spcPct val="20000"/>
              </a:spcBef>
              <a:buFont typeface="Symbol" panose="05050102010706020507" pitchFamily="18" charset="2"/>
              <a:buChar char="®"/>
            </a:pPr>
            <a:r>
              <a:rPr lang="en-US" smtClean="0"/>
              <a:t>Third level</a:t>
            </a:r>
          </a:p>
          <a:p>
            <a:pPr marL="128588" lvl="3" indent="-128588" algn="just" defTabSz="914378" rtl="0" eaLnBrk="1" latinLnBrk="0" hangingPunct="1">
              <a:lnSpc>
                <a:spcPct val="150000"/>
              </a:lnSpc>
              <a:spcBef>
                <a:spcPct val="20000"/>
              </a:spcBef>
              <a:buFont typeface="Symbol" panose="05050102010706020507" pitchFamily="18" charset="2"/>
              <a:buChar char="®"/>
            </a:pPr>
            <a:r>
              <a:rPr lang="en-US" smtClean="0"/>
              <a:t>Fourth level</a:t>
            </a:r>
          </a:p>
          <a:p>
            <a:pPr marL="128588" lvl="4" indent="-128588" algn="just" defTabSz="914378" rtl="0" eaLnBrk="1" latinLnBrk="0" hangingPunct="1">
              <a:lnSpc>
                <a:spcPct val="150000"/>
              </a:lnSpc>
              <a:spcBef>
                <a:spcPct val="20000"/>
              </a:spcBef>
              <a:buFont typeface="Symbol" panose="05050102010706020507" pitchFamily="18" charset="2"/>
              <a:buChar char="®"/>
            </a:pPr>
            <a:r>
              <a:rPr lang="en-US" smtClean="0"/>
              <a:t>Fifth level</a:t>
            </a:r>
            <a:endParaRPr lang="en-US" dirty="0"/>
          </a:p>
        </p:txBody>
      </p:sp>
      <p:sp>
        <p:nvSpPr>
          <p:cNvPr id="8" name="Title 7"/>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48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2396403058"/>
              </p:ext>
            </p:extLst>
          </p:nvPr>
        </p:nvGraphicFramePr>
        <p:xfrm>
          <a:off x="456714" y="574982"/>
          <a:ext cx="6059016" cy="4457700"/>
        </p:xfrm>
        <a:graphic>
          <a:graphicData uri="http://schemas.openxmlformats.org/drawingml/2006/table">
            <a:tbl>
              <a:tblPr firstRow="1" bandRow="1"/>
              <a:tblGrid>
                <a:gridCol w="1066800">
                  <a:extLst>
                    <a:ext uri="{9D8B030D-6E8A-4147-A177-3AD203B41FA5}">
                      <a16:colId xmlns:a16="http://schemas.microsoft.com/office/drawing/2014/main" xmlns="" val="20000"/>
                    </a:ext>
                  </a:extLst>
                </a:gridCol>
                <a:gridCol w="4992216">
                  <a:extLst>
                    <a:ext uri="{9D8B030D-6E8A-4147-A177-3AD203B41FA5}">
                      <a16:colId xmlns:a16="http://schemas.microsoft.com/office/drawing/2014/main" xmlns="" val="20001"/>
                    </a:ext>
                  </a:extLst>
                </a:gridCol>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pic>
        <p:nvPicPr>
          <p:cNvPr id="15" name="Picture 7" descr="edureka logol.jpg"/>
          <p:cNvPicPr>
            <a:picLocks noChangeAspect="1"/>
          </p:cNvPicPr>
          <p:nvPr userDrawn="1"/>
        </p:nvPicPr>
        <p:blipFill>
          <a:blip r:embed="rId9"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730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16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090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4122036" y="2574648"/>
            <a:ext cx="932285" cy="584775"/>
          </a:xfrm>
          <a:prstGeom prst="rect">
            <a:avLst/>
          </a:prstGeom>
        </p:spPr>
        <p:txBody>
          <a:bodyPr wrap="square">
            <a:spAutoFit/>
          </a:bodyPr>
          <a:lstStyle/>
          <a:p>
            <a:pPr algn="ctr"/>
            <a:r>
              <a:rPr lang="en-IN" sz="3200" b="1" dirty="0" smtClean="0">
                <a:solidFill>
                  <a:srgbClr val="0070C0"/>
                </a:solidFill>
                <a:ea typeface="Tahoma" pitchFamily="34" charset="0"/>
                <a:cs typeface="Tahoma" pitchFamily="34" charset="0"/>
              </a:rPr>
              <a:t>LAB</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61190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1318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4199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469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63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pic>
        <p:nvPicPr>
          <p:cNvPr id="7"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405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seconds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4413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76388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4"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122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E:\Pradeepa N_2014\Gra_Stocke\Annie\Annie_2.png"/>
          <p:cNvPicPr>
            <a:picLocks noChangeAspect="1" noChangeArrowheads="1"/>
          </p:cNvPicPr>
          <p:nvPr userDrawn="1"/>
        </p:nvPicPr>
        <p:blipFill>
          <a:blip r:embed="rId3" cstate="print"/>
          <a:srcRect/>
          <a:stretch>
            <a:fillRect/>
          </a:stretch>
        </p:blipFill>
        <p:spPr bwMode="auto">
          <a:xfrm>
            <a:off x="1503518" y="1063042"/>
            <a:ext cx="1779354" cy="3811051"/>
          </a:xfrm>
          <a:prstGeom prst="rect">
            <a:avLst/>
          </a:prstGeom>
          <a:noFill/>
        </p:spPr>
      </p:pic>
    </p:spTree>
    <p:extLst>
      <p:ext uri="{BB962C8B-B14F-4D97-AF65-F5344CB8AC3E}">
        <p14:creationId xmlns:p14="http://schemas.microsoft.com/office/powerpoint/2010/main" val="12028803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4"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3977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0580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87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quarter" idx="10"/>
          </p:nvPr>
        </p:nvSpPr>
        <p:spPr>
          <a:xfrm>
            <a:off x="8701088" y="4795838"/>
            <a:ext cx="9144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45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
        <p:nvSpPr>
          <p:cNvPr id="4" name="Rectangle 3"/>
          <p:cNvSpPr/>
          <p:nvPr userDrawn="1"/>
        </p:nvSpPr>
        <p:spPr>
          <a:xfrm>
            <a:off x="4122036" y="2574648"/>
            <a:ext cx="932285" cy="584775"/>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LAB</a:t>
            </a:r>
          </a:p>
        </p:txBody>
      </p:sp>
      <p:pic>
        <p:nvPicPr>
          <p:cNvPr id="3"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13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46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13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00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213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1.jpe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6593393" y="4793820"/>
            <a:ext cx="2570063" cy="276999"/>
          </a:xfrm>
          <a:prstGeom prst="rect">
            <a:avLst/>
          </a:prstGeom>
        </p:spPr>
        <p:txBody>
          <a:bodyPr wrap="none">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www.edureka.co/aws-development</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07832687"/>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78" r:id="rId3"/>
    <p:sldLayoutId id="2147483663" r:id="rId4"/>
    <p:sldLayoutId id="2147483670" r:id="rId5"/>
    <p:sldLayoutId id="2147483674" r:id="rId6"/>
    <p:sldLayoutId id="2147483672" r:id="rId7"/>
    <p:sldLayoutId id="2147483675" r:id="rId8"/>
    <p:sldLayoutId id="2147483673" r:id="rId9"/>
    <p:sldLayoutId id="2147483671" r:id="rId10"/>
    <p:sldLayoutId id="2147483676" r:id="rId11"/>
    <p:sldLayoutId id="2147483679" r:id="rId12"/>
    <p:sldLayoutId id="2147483680" r:id="rId13"/>
    <p:sldLayoutId id="2147483677" r:id="rId14"/>
    <p:sldLayoutId id="2147483667" r:id="rId15"/>
    <p:sldLayoutId id="2147483668" r:id="rId16"/>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userDrawn="1">
          <p15:clr>
            <a:srgbClr val="F26B43"/>
          </p15:clr>
        </p15:guide>
        <p15:guide id="2"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9"/>
          <p:cNvSpPr/>
          <p:nvPr userDrawn="1"/>
        </p:nvSpPr>
        <p:spPr>
          <a:xfrm>
            <a:off x="6593393" y="4793820"/>
            <a:ext cx="2570063" cy="276999"/>
          </a:xfrm>
          <a:prstGeom prst="rect">
            <a:avLst/>
          </a:prstGeom>
        </p:spPr>
        <p:txBody>
          <a:bodyPr wrap="none">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www.edureka.co/aws-development</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6133094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p15:clr>
            <a:srgbClr val="F26B43"/>
          </p15:clr>
        </p15:guide>
        <p15:guide id="2"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hyperlink" Target="https://console.aws.amazon.com/s3" TargetMode="Externa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hyperlink" Target="https://console.aws.amazon.com/ec2/" TargetMode="Externa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hyperlink" Target="https://console.aws.amazon.com/rds/" TargetMode="Externa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hyperlink" Target="https://console.aws.amazon.com/rds/" TargetMode="Externa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hyperlink" Target="https://console.aws.amazon.com/glacier"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hyperlink" Target="https://console.aws.amazon.com/glacier" TargetMode="Externa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131233"/>
            <a:ext cx="7010400" cy="857250"/>
          </a:xfrm>
        </p:spPr>
        <p:txBody>
          <a:bodyPr/>
          <a:lstStyle/>
          <a:p>
            <a:r>
              <a:rPr lang="en-US" b="1" dirty="0" smtClean="0"/>
              <a:t>Module - 7 </a:t>
            </a:r>
            <a:r>
              <a:rPr lang="en-US" b="1" dirty="0"/>
              <a:t/>
            </a:r>
            <a:br>
              <a:rPr lang="en-US" b="1" dirty="0"/>
            </a:br>
            <a:r>
              <a:rPr lang="en-US" b="1" dirty="0"/>
              <a:t>Analysis and Data Management</a:t>
            </a:r>
          </a:p>
        </p:txBody>
      </p:sp>
      <p:sp>
        <p:nvSpPr>
          <p:cNvPr id="4" name="Rectangle 3"/>
          <p:cNvSpPr/>
          <p:nvPr/>
        </p:nvSpPr>
        <p:spPr>
          <a:xfrm>
            <a:off x="6593393" y="4793820"/>
            <a:ext cx="2570063" cy="276999"/>
          </a:xfrm>
          <a:prstGeom prst="rect">
            <a:avLst/>
          </a:prstGeom>
        </p:spPr>
        <p:txBody>
          <a:bodyPr wrap="none">
            <a:spAutoFit/>
          </a:bodyPr>
          <a:lstStyle/>
          <a:p>
            <a:r>
              <a:rPr lang="en-US" sz="1200" dirty="0" smtClean="0">
                <a:solidFill>
                  <a:prstClr val="white"/>
                </a:solidFill>
                <a:latin typeface="Tahoma" panose="020B0604030504040204" pitchFamily="34" charset="0"/>
                <a:ea typeface="Tahoma" panose="020B0604030504040204" pitchFamily="34" charset="0"/>
                <a:cs typeface="Tahoma" panose="020B0604030504040204" pitchFamily="34" charset="0"/>
              </a:rPr>
              <a:t>www.edureka.co/aws-development</a:t>
            </a:r>
            <a:endParaRPr lang="en-US" sz="1200"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596" y="751009"/>
            <a:ext cx="2748808" cy="2748808"/>
          </a:xfrm>
          <a:prstGeom prst="rect">
            <a:avLst/>
          </a:prstGeom>
        </p:spPr>
      </p:pic>
    </p:spTree>
    <p:extLst>
      <p:ext uri="{BB962C8B-B14F-4D97-AF65-F5344CB8AC3E}">
        <p14:creationId xmlns:p14="http://schemas.microsoft.com/office/powerpoint/2010/main" val="3604584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9" y="868136"/>
            <a:ext cx="8112869" cy="3927702"/>
          </a:xfrm>
        </p:spPr>
        <p:txBody>
          <a:bodyPr>
            <a:noAutofit/>
          </a:bodyPr>
          <a:lstStyle/>
          <a:p>
            <a:pPr marL="0" indent="0" algn="l">
              <a:buNone/>
            </a:pPr>
            <a:r>
              <a:rPr lang="en-US" dirty="0">
                <a:solidFill>
                  <a:srgbClr val="0070C0"/>
                </a:solidFill>
              </a:rPr>
              <a:t>Instance Store-backed Instances</a:t>
            </a:r>
          </a:p>
          <a:p>
            <a:pPr lvl="0" algn="l"/>
            <a:r>
              <a:rPr lang="en-US" b="1" dirty="0">
                <a:solidFill>
                  <a:srgbClr val="262626"/>
                </a:solidFill>
              </a:rPr>
              <a:t> </a:t>
            </a:r>
            <a:r>
              <a:rPr lang="en-US" dirty="0">
                <a:solidFill>
                  <a:srgbClr val="262626"/>
                </a:solidFill>
              </a:rPr>
              <a:t>Instances that use instance stores for the root device automatically have instance store volumes available, with one serving as the root device volume</a:t>
            </a:r>
          </a:p>
          <a:p>
            <a:pPr lvl="0" algn="l"/>
            <a:r>
              <a:rPr lang="en-US" dirty="0">
                <a:solidFill>
                  <a:srgbClr val="262626"/>
                </a:solidFill>
              </a:rPr>
              <a:t> When an instance is launched, the image that is used to boot the instance is copied to the root volume (typically sda1)</a:t>
            </a:r>
          </a:p>
          <a:p>
            <a:pPr lvl="0" algn="l"/>
            <a:r>
              <a:rPr lang="en-US" dirty="0">
                <a:solidFill>
                  <a:srgbClr val="262626"/>
                </a:solidFill>
              </a:rPr>
              <a:t> Any data on the instance store volumes persists as long as the instance is running, but this data is deleted when the instance is terminated (instance store-backed instances do not support the </a:t>
            </a:r>
            <a:r>
              <a:rPr lang="en-US" dirty="0">
                <a:solidFill>
                  <a:srgbClr val="0070C0"/>
                </a:solidFill>
              </a:rPr>
              <a:t>Stop </a:t>
            </a:r>
            <a:r>
              <a:rPr lang="en-US" dirty="0">
                <a:solidFill>
                  <a:srgbClr val="262626"/>
                </a:solidFill>
              </a:rPr>
              <a:t>action) or if it fails (such as if an underlying drive has issues</a:t>
            </a:r>
            <a:r>
              <a:rPr lang="en-US" dirty="0" smtClean="0">
                <a:solidFill>
                  <a:srgbClr val="262626"/>
                </a:solidFill>
              </a:rPr>
              <a:t>)</a:t>
            </a:r>
          </a:p>
          <a:p>
            <a:pPr lvl="0" algn="l"/>
            <a:r>
              <a:rPr lang="en-US" dirty="0">
                <a:solidFill>
                  <a:srgbClr val="262626"/>
                </a:solidFill>
              </a:rPr>
              <a:t> After an instance store-backed instance fails or terminates, it cannot be restored</a:t>
            </a:r>
          </a:p>
          <a:p>
            <a:pPr lvl="0" algn="l"/>
            <a:r>
              <a:rPr lang="en-US" dirty="0">
                <a:solidFill>
                  <a:srgbClr val="262626"/>
                </a:solidFill>
              </a:rPr>
              <a:t> </a:t>
            </a:r>
            <a:r>
              <a:rPr lang="en-US" dirty="0" smtClean="0">
                <a:solidFill>
                  <a:srgbClr val="262626"/>
                </a:solidFill>
              </a:rPr>
              <a:t>If </a:t>
            </a:r>
            <a:r>
              <a:rPr lang="en-US" dirty="0">
                <a:solidFill>
                  <a:srgbClr val="262626"/>
                </a:solidFill>
              </a:rPr>
              <a:t>you plan to use Amazon EC2 instance store-backed instances, we highly recommend that you distribute the data on your instance stores across multiple Availability Zones</a:t>
            </a:r>
          </a:p>
          <a:p>
            <a:pPr lvl="0" algn="l"/>
            <a:r>
              <a:rPr lang="en-US" dirty="0">
                <a:solidFill>
                  <a:srgbClr val="262626"/>
                </a:solidFill>
              </a:rPr>
              <a:t> You should also back up the data on your instance store volumes to persistent storage on a regular basis</a:t>
            </a:r>
          </a:p>
          <a:p>
            <a:pPr lvl="0" algn="l"/>
            <a:endParaRPr lang="en-US" dirty="0">
              <a:solidFill>
                <a:srgbClr val="262626"/>
              </a:solidFill>
            </a:endParaRPr>
          </a:p>
          <a:p>
            <a:pPr lvl="0" algn="l"/>
            <a:endParaRPr lang="en-US" dirty="0">
              <a:solidFill>
                <a:srgbClr val="262626"/>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2913719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816" y="1398096"/>
            <a:ext cx="3822369" cy="3035567"/>
          </a:xfrm>
          <a:prstGeom prst="rect">
            <a:avLst/>
          </a:prstGeom>
        </p:spPr>
      </p:pic>
    </p:spTree>
    <p:extLst>
      <p:ext uri="{BB962C8B-B14F-4D97-AF65-F5344CB8AC3E}">
        <p14:creationId xmlns:p14="http://schemas.microsoft.com/office/powerpoint/2010/main" val="1866194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9" y="868136"/>
            <a:ext cx="8401666" cy="3927702"/>
          </a:xfrm>
        </p:spPr>
        <p:txBody>
          <a:bodyPr>
            <a:noAutofit/>
          </a:bodyPr>
          <a:lstStyle/>
          <a:p>
            <a:pPr marL="0" indent="0" algn="l">
              <a:buNone/>
            </a:pPr>
            <a:r>
              <a:rPr lang="en-US" dirty="0">
                <a:solidFill>
                  <a:srgbClr val="0070C0"/>
                </a:solidFill>
              </a:rPr>
              <a:t>Amazon EBS-backed Instances</a:t>
            </a:r>
          </a:p>
          <a:p>
            <a:pPr lvl="0" algn="l"/>
            <a:r>
              <a:rPr lang="en-US" b="1" dirty="0">
                <a:solidFill>
                  <a:srgbClr val="262626"/>
                </a:solidFill>
              </a:rPr>
              <a:t> </a:t>
            </a:r>
            <a:r>
              <a:rPr lang="en-US" dirty="0">
                <a:solidFill>
                  <a:srgbClr val="262626"/>
                </a:solidFill>
              </a:rPr>
              <a:t>Instances that use Amazon EBS for the root device automatically have an Amazon EBS volume attached</a:t>
            </a:r>
          </a:p>
          <a:p>
            <a:pPr lvl="0" algn="l"/>
            <a:r>
              <a:rPr lang="en-US" dirty="0">
                <a:solidFill>
                  <a:srgbClr val="262626"/>
                </a:solidFill>
              </a:rPr>
              <a:t> When you launch an Amazon EBS-backed instance, we create an Amazon EBS volume for each Amazon EBS snapshot referenced by the AMI you use</a:t>
            </a:r>
          </a:p>
          <a:p>
            <a:pPr lvl="0" algn="l"/>
            <a:r>
              <a:rPr lang="en-US" dirty="0">
                <a:solidFill>
                  <a:srgbClr val="262626"/>
                </a:solidFill>
              </a:rPr>
              <a:t> You can optionally use other Amazon EBS volumes or instance store volumes</a:t>
            </a:r>
          </a:p>
          <a:p>
            <a:pPr lvl="0" algn="l"/>
            <a:r>
              <a:rPr lang="en-US" dirty="0">
                <a:solidFill>
                  <a:srgbClr val="262626"/>
                </a:solidFill>
              </a:rPr>
              <a:t> An Amazon EBS-backed instance can be stopped and later restarted without affecting data stored in the attached volumes</a:t>
            </a:r>
          </a:p>
          <a:p>
            <a:pPr lvl="0" algn="l"/>
            <a:r>
              <a:rPr lang="en-US" dirty="0">
                <a:solidFill>
                  <a:srgbClr val="262626"/>
                </a:solidFill>
              </a:rPr>
              <a:t> There are various </a:t>
            </a:r>
            <a:r>
              <a:rPr lang="en-US" dirty="0" smtClean="0">
                <a:solidFill>
                  <a:srgbClr val="262626"/>
                </a:solidFill>
              </a:rPr>
              <a:t>instance- </a:t>
            </a:r>
            <a:r>
              <a:rPr lang="en-US" dirty="0">
                <a:solidFill>
                  <a:srgbClr val="262626"/>
                </a:solidFill>
              </a:rPr>
              <a:t>and volume-related tasks you can do when an Amazon EBS-backed instance is in a stopped state </a:t>
            </a:r>
          </a:p>
          <a:p>
            <a:pPr lvl="0" algn="l"/>
            <a:endParaRPr lang="en-US" dirty="0">
              <a:solidFill>
                <a:srgbClr val="262626"/>
              </a:solidFill>
            </a:endParaRPr>
          </a:p>
          <a:p>
            <a:pPr lvl="0" algn="l"/>
            <a:endParaRPr lang="en-US" dirty="0">
              <a:solidFill>
                <a:srgbClr val="262626"/>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1762534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9" y="868136"/>
            <a:ext cx="8401666" cy="3927702"/>
          </a:xfrm>
        </p:spPr>
        <p:txBody>
          <a:bodyPr>
            <a:noAutofit/>
          </a:bodyPr>
          <a:lstStyle/>
          <a:p>
            <a:pPr marL="0" indent="0" algn="l">
              <a:buNone/>
            </a:pPr>
            <a:r>
              <a:rPr lang="en-US" dirty="0">
                <a:solidFill>
                  <a:srgbClr val="0070C0"/>
                </a:solidFill>
              </a:rPr>
              <a:t>Amazon EBS-backed Instances</a:t>
            </a:r>
          </a:p>
          <a:p>
            <a:pPr lvl="0" algn="l"/>
            <a:r>
              <a:rPr lang="en-US" dirty="0" smtClean="0">
                <a:solidFill>
                  <a:srgbClr val="262626"/>
                </a:solidFill>
              </a:rPr>
              <a:t> By </a:t>
            </a:r>
            <a:r>
              <a:rPr lang="en-US" dirty="0">
                <a:solidFill>
                  <a:srgbClr val="262626"/>
                </a:solidFill>
              </a:rPr>
              <a:t>default, the root device volume and the other Amazon EBS volumes attached when you launch an Amazon EBS-backed instance are automatically deleted when the instance terminates</a:t>
            </a:r>
          </a:p>
          <a:p>
            <a:pPr lvl="0" algn="l"/>
            <a:r>
              <a:rPr lang="en-US" dirty="0">
                <a:solidFill>
                  <a:srgbClr val="262626"/>
                </a:solidFill>
              </a:rPr>
              <a:t> By default, any Amazon EBS volumes that you attach to a running instance are detached with their data intact when the instance terminates</a:t>
            </a:r>
          </a:p>
          <a:p>
            <a:pPr lvl="0" algn="l"/>
            <a:r>
              <a:rPr lang="en-US" dirty="0">
                <a:solidFill>
                  <a:srgbClr val="262626"/>
                </a:solidFill>
              </a:rPr>
              <a:t> You can attach a detached volume to any running instance</a:t>
            </a:r>
          </a:p>
          <a:p>
            <a:pPr lvl="0" algn="l"/>
            <a:r>
              <a:rPr lang="en-US" dirty="0">
                <a:solidFill>
                  <a:srgbClr val="262626"/>
                </a:solidFill>
              </a:rPr>
              <a:t> If an Amazon EBS-backed instance fails, you can restore your session by following one of these methods:</a:t>
            </a:r>
          </a:p>
          <a:p>
            <a:pPr lvl="1" algn="l"/>
            <a:r>
              <a:rPr lang="en-US" dirty="0">
                <a:solidFill>
                  <a:srgbClr val="262626"/>
                </a:solidFill>
              </a:rPr>
              <a:t> Stop and then start again (try this method first)</a:t>
            </a:r>
          </a:p>
          <a:p>
            <a:pPr lvl="1" algn="l"/>
            <a:r>
              <a:rPr lang="en-US" dirty="0">
                <a:solidFill>
                  <a:srgbClr val="262626"/>
                </a:solidFill>
              </a:rPr>
              <a:t> Automatically snapshot all relevant volumes and create a new AMI</a:t>
            </a:r>
          </a:p>
          <a:p>
            <a:pPr lvl="1" algn="l"/>
            <a:r>
              <a:rPr lang="en-US" dirty="0">
                <a:solidFill>
                  <a:srgbClr val="262626"/>
                </a:solidFill>
              </a:rPr>
              <a:t> Attach the volume to the new instance</a:t>
            </a:r>
          </a:p>
          <a:p>
            <a:pPr lvl="0" algn="l"/>
            <a:endParaRPr lang="en-US" dirty="0">
              <a:solidFill>
                <a:srgbClr val="262626"/>
              </a:solidFill>
            </a:endParaRPr>
          </a:p>
          <a:p>
            <a:pPr lvl="0" algn="l"/>
            <a:endParaRPr lang="en-US" dirty="0">
              <a:solidFill>
                <a:srgbClr val="262626"/>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3739342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1535" y="1103127"/>
            <a:ext cx="4400930" cy="3331219"/>
          </a:xfrm>
          <a:prstGeom prst="rect">
            <a:avLst/>
          </a:prstGeom>
        </p:spPr>
      </p:pic>
    </p:spTree>
    <p:extLst>
      <p:ext uri="{BB962C8B-B14F-4D97-AF65-F5344CB8AC3E}">
        <p14:creationId xmlns:p14="http://schemas.microsoft.com/office/powerpoint/2010/main" val="3376331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9" y="868136"/>
            <a:ext cx="8401666" cy="3927702"/>
          </a:xfrm>
        </p:spPr>
        <p:txBody>
          <a:bodyPr>
            <a:noAutofit/>
          </a:bodyPr>
          <a:lstStyle/>
          <a:p>
            <a:pPr marL="0" indent="0" algn="l">
              <a:buNone/>
            </a:pPr>
            <a:r>
              <a:rPr lang="en-US" dirty="0">
                <a:solidFill>
                  <a:srgbClr val="0070C0"/>
                </a:solidFill>
              </a:rPr>
              <a:t>What is Ephemeral storage? </a:t>
            </a:r>
          </a:p>
          <a:p>
            <a:pPr lvl="0" algn="l"/>
            <a:r>
              <a:rPr lang="en-US" dirty="0">
                <a:solidFill>
                  <a:srgbClr val="262626"/>
                </a:solidFill>
              </a:rPr>
              <a:t> Anything that is not stored on an EBS volume that is mounted to the instance will be lost</a:t>
            </a:r>
          </a:p>
          <a:p>
            <a:pPr lvl="0" algn="l"/>
            <a:r>
              <a:rPr lang="en-US" dirty="0">
                <a:solidFill>
                  <a:srgbClr val="262626"/>
                </a:solidFill>
              </a:rPr>
              <a:t> For instance, if you mount your ebs volume at /temp, then anything not in /temp will be lost</a:t>
            </a:r>
          </a:p>
          <a:p>
            <a:pPr lvl="0" algn="l"/>
            <a:r>
              <a:rPr lang="en-US" dirty="0">
                <a:solidFill>
                  <a:srgbClr val="262626"/>
                </a:solidFill>
              </a:rPr>
              <a:t> If you don't mount an EBS volume and save stuff on it, then everything will be lost</a:t>
            </a:r>
          </a:p>
          <a:p>
            <a:pPr lvl="0" algn="l"/>
            <a:r>
              <a:rPr lang="en-US" dirty="0">
                <a:solidFill>
                  <a:srgbClr val="262626"/>
                </a:solidFill>
              </a:rPr>
              <a:t> We can create an AMI from your current machine state, which will contain everything in your ephemeral storage</a:t>
            </a:r>
          </a:p>
          <a:p>
            <a:pPr lvl="0" algn="l"/>
            <a:r>
              <a:rPr lang="en-US" dirty="0">
                <a:solidFill>
                  <a:srgbClr val="262626"/>
                </a:solidFill>
              </a:rPr>
              <a:t> Then, when we launch a new instance based on that AMI it will contain everything as it is now</a:t>
            </a:r>
          </a:p>
          <a:p>
            <a:pPr lvl="0" algn="l"/>
            <a:r>
              <a:rPr lang="en-US" dirty="0">
                <a:solidFill>
                  <a:srgbClr val="262626"/>
                </a:solidFill>
              </a:rPr>
              <a:t> Note that there is a difference between</a:t>
            </a:r>
            <a:r>
              <a:rPr lang="en-US" dirty="0">
                <a:solidFill>
                  <a:srgbClr val="0070C0"/>
                </a:solidFill>
              </a:rPr>
              <a:t> "stop" and "terminate"</a:t>
            </a:r>
          </a:p>
          <a:p>
            <a:pPr lvl="0" algn="l"/>
            <a:r>
              <a:rPr lang="en-US" dirty="0">
                <a:solidFill>
                  <a:srgbClr val="262626"/>
                </a:solidFill>
              </a:rPr>
              <a:t> If you "stop" an instance that is backed by EBS then the information on the root volume will still be in the same state when you "start" the machine again</a:t>
            </a:r>
          </a:p>
          <a:p>
            <a:pPr lvl="0" algn="l"/>
            <a:r>
              <a:rPr lang="en-US" dirty="0">
                <a:solidFill>
                  <a:srgbClr val="262626"/>
                </a:solidFill>
              </a:rPr>
              <a:t> If you "terminate" the machine, then even if it is backed by EBS it is gone</a:t>
            </a:r>
          </a:p>
          <a:p>
            <a:pPr lvl="0" algn="l"/>
            <a:r>
              <a:rPr lang="en-US" dirty="0">
                <a:solidFill>
                  <a:srgbClr val="262626"/>
                </a:solidFill>
              </a:rPr>
              <a:t> Creating the AMI will save that state for you and allow you to start a new instance to replace a terminated instance </a:t>
            </a:r>
          </a:p>
          <a:p>
            <a:pPr lvl="0" algn="l"/>
            <a:endParaRPr lang="en-US" dirty="0">
              <a:solidFill>
                <a:srgbClr val="262626"/>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564684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9" y="868136"/>
            <a:ext cx="8401666" cy="3927702"/>
          </a:xfrm>
        </p:spPr>
        <p:txBody>
          <a:bodyPr>
            <a:noAutofit/>
          </a:bodyPr>
          <a:lstStyle/>
          <a:p>
            <a:pPr marL="0" indent="0" algn="l">
              <a:buNone/>
            </a:pPr>
            <a:r>
              <a:rPr lang="en-US" dirty="0">
                <a:solidFill>
                  <a:srgbClr val="0070C0"/>
                </a:solidFill>
              </a:rPr>
              <a:t>How create and attach s3 bucket</a:t>
            </a:r>
          </a:p>
          <a:p>
            <a:pPr lvl="0" algn="l"/>
            <a:r>
              <a:rPr lang="en-US" dirty="0">
                <a:solidFill>
                  <a:srgbClr val="262626"/>
                </a:solidFill>
              </a:rPr>
              <a:t> Amazon Simple Storage Service (Amazon S3) is storage for the Internet</a:t>
            </a:r>
          </a:p>
          <a:p>
            <a:pPr lvl="0" algn="l"/>
            <a:r>
              <a:rPr lang="en-US" dirty="0">
                <a:solidFill>
                  <a:srgbClr val="262626"/>
                </a:solidFill>
              </a:rPr>
              <a:t> You can use Amazon S3 to store and retrieve any amount of data at any time, from anywhere on the web</a:t>
            </a:r>
          </a:p>
          <a:p>
            <a:pPr lvl="0" algn="l"/>
            <a:r>
              <a:rPr lang="en-US" dirty="0">
                <a:solidFill>
                  <a:srgbClr val="262626"/>
                </a:solidFill>
              </a:rPr>
              <a:t> You can accomplish these tasks using the AWS Management Console, which is a simple and intuitive web interface</a:t>
            </a:r>
          </a:p>
          <a:p>
            <a:pPr lvl="0" algn="l"/>
            <a:endParaRPr lang="en-US" dirty="0">
              <a:solidFill>
                <a:srgbClr val="262626"/>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425403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9" y="868136"/>
            <a:ext cx="8401666" cy="3927702"/>
          </a:xfrm>
        </p:spPr>
        <p:txBody>
          <a:bodyPr>
            <a:noAutofit/>
          </a:bodyPr>
          <a:lstStyle/>
          <a:p>
            <a:pPr marL="0" indent="0" algn="l">
              <a:buNone/>
            </a:pPr>
            <a:r>
              <a:rPr lang="en-US" dirty="0">
                <a:solidFill>
                  <a:srgbClr val="0070C0"/>
                </a:solidFill>
              </a:rPr>
              <a:t>To create a bucket</a:t>
            </a:r>
          </a:p>
          <a:p>
            <a:pPr lvl="0" algn="l"/>
            <a:r>
              <a:rPr lang="en-US" b="1" dirty="0">
                <a:solidFill>
                  <a:srgbClr val="262626"/>
                </a:solidFill>
              </a:rPr>
              <a:t> </a:t>
            </a:r>
            <a:r>
              <a:rPr lang="en-US" dirty="0">
                <a:solidFill>
                  <a:srgbClr val="262626"/>
                </a:solidFill>
              </a:rPr>
              <a:t>Sign into the Amazon S3 console at  </a:t>
            </a:r>
            <a:r>
              <a:rPr lang="en-US" u="sng" dirty="0">
                <a:solidFill>
                  <a:srgbClr val="262626"/>
                </a:solidFill>
                <a:hlinkClick r:id="rId2"/>
              </a:rPr>
              <a:t>https://console.aws.amazon.com/s3</a:t>
            </a:r>
            <a:endParaRPr lang="en-US" u="sng" dirty="0">
              <a:solidFill>
                <a:srgbClr val="262626"/>
              </a:solidFill>
            </a:endParaRPr>
          </a:p>
          <a:p>
            <a:pPr lvl="0" algn="l"/>
            <a:r>
              <a:rPr lang="en-US" dirty="0">
                <a:solidFill>
                  <a:srgbClr val="262626"/>
                </a:solidFill>
              </a:rPr>
              <a:t> Click </a:t>
            </a:r>
            <a:r>
              <a:rPr lang="en-US" dirty="0">
                <a:solidFill>
                  <a:srgbClr val="0070C0"/>
                </a:solidFill>
              </a:rPr>
              <a:t>Create Bucket</a:t>
            </a:r>
          </a:p>
          <a:p>
            <a:pPr lvl="0" algn="l"/>
            <a:r>
              <a:rPr lang="en-US" b="1" dirty="0">
                <a:solidFill>
                  <a:srgbClr val="262626"/>
                </a:solidFill>
              </a:rPr>
              <a:t> </a:t>
            </a:r>
            <a:r>
              <a:rPr lang="en-US" dirty="0">
                <a:solidFill>
                  <a:srgbClr val="262626"/>
                </a:solidFill>
              </a:rPr>
              <a:t>In the </a:t>
            </a:r>
            <a:r>
              <a:rPr lang="en-US" dirty="0">
                <a:solidFill>
                  <a:srgbClr val="0070C0"/>
                </a:solidFill>
              </a:rPr>
              <a:t>Create a Bucket</a:t>
            </a:r>
            <a:r>
              <a:rPr lang="en-US" dirty="0">
                <a:solidFill>
                  <a:srgbClr val="262626"/>
                </a:solidFill>
              </a:rPr>
              <a:t> dialog box, in the </a:t>
            </a:r>
            <a:r>
              <a:rPr lang="en-US" dirty="0">
                <a:solidFill>
                  <a:srgbClr val="0070C0"/>
                </a:solidFill>
              </a:rPr>
              <a:t>Bucket Name</a:t>
            </a:r>
            <a:r>
              <a:rPr lang="en-US" dirty="0">
                <a:solidFill>
                  <a:srgbClr val="262626"/>
                </a:solidFill>
              </a:rPr>
              <a:t> box, enter a bucket name</a:t>
            </a:r>
          </a:p>
          <a:p>
            <a:pPr lvl="0" algn="l"/>
            <a:r>
              <a:rPr lang="en-US" dirty="0">
                <a:solidFill>
                  <a:srgbClr val="262626"/>
                </a:solidFill>
              </a:rPr>
              <a:t> In the </a:t>
            </a:r>
            <a:r>
              <a:rPr lang="en-US" dirty="0">
                <a:solidFill>
                  <a:srgbClr val="0070C0"/>
                </a:solidFill>
              </a:rPr>
              <a:t>Region</a:t>
            </a:r>
            <a:r>
              <a:rPr lang="en-US" dirty="0">
                <a:solidFill>
                  <a:srgbClr val="262626"/>
                </a:solidFill>
              </a:rPr>
              <a:t> box, select a region</a:t>
            </a:r>
          </a:p>
          <a:p>
            <a:pPr lvl="0" algn="l"/>
            <a:r>
              <a:rPr lang="en-US" dirty="0">
                <a:solidFill>
                  <a:srgbClr val="262626"/>
                </a:solidFill>
              </a:rPr>
              <a:t> Click </a:t>
            </a:r>
            <a:r>
              <a:rPr lang="en-US" dirty="0">
                <a:solidFill>
                  <a:srgbClr val="0070C0"/>
                </a:solidFill>
              </a:rPr>
              <a:t>Create</a:t>
            </a:r>
          </a:p>
          <a:p>
            <a:pPr lvl="0" algn="l"/>
            <a:endParaRPr lang="en-US" dirty="0">
              <a:solidFill>
                <a:srgbClr val="262626"/>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3115185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pic>
        <p:nvPicPr>
          <p:cNvPr id="6" name="Picture 2"/>
          <p:cNvPicPr>
            <a:picLocks noChangeAspect="1" noChangeArrowheads="1"/>
          </p:cNvPicPr>
          <p:nvPr/>
        </p:nvPicPr>
        <p:blipFill rotWithShape="1">
          <a:blip r:embed="rId2"/>
          <a:srcRect l="2395" t="1592" r="2587" b="4350"/>
          <a:stretch/>
        </p:blipFill>
        <p:spPr bwMode="auto">
          <a:xfrm>
            <a:off x="2605549" y="1395277"/>
            <a:ext cx="3932903" cy="2352946"/>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5" name="Rectangle 4"/>
          <p:cNvSpPr/>
          <p:nvPr/>
        </p:nvSpPr>
        <p:spPr>
          <a:xfrm>
            <a:off x="5584722" y="3519948"/>
            <a:ext cx="422787" cy="16714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847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pic>
        <p:nvPicPr>
          <p:cNvPr id="7" name="Picture 2"/>
          <p:cNvPicPr>
            <a:picLocks noChangeAspect="1" noChangeArrowheads="1"/>
          </p:cNvPicPr>
          <p:nvPr/>
        </p:nvPicPr>
        <p:blipFill rotWithShape="1">
          <a:blip r:embed="rId2"/>
          <a:srcRect l="866" t="1963" r="1011" b="1660"/>
          <a:stretch/>
        </p:blipFill>
        <p:spPr bwMode="auto">
          <a:xfrm>
            <a:off x="1683774" y="1226090"/>
            <a:ext cx="5776452" cy="3261594"/>
          </a:xfrm>
          <a:prstGeom prst="rect">
            <a:avLst/>
          </a:prstGeom>
          <a:noFill/>
          <a:ln w="9525">
            <a:noFill/>
            <a:miter lim="800000"/>
            <a:headEnd/>
            <a:tailEnd/>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46616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Topics</a:t>
            </a:r>
            <a:endParaRPr lang="en-US" dirty="0"/>
          </a:p>
        </p:txBody>
      </p:sp>
      <p:sp>
        <p:nvSpPr>
          <p:cNvPr id="5" name="Content Placeholder 1"/>
          <p:cNvSpPr>
            <a:spLocks noGrp="1"/>
          </p:cNvSpPr>
          <p:nvPr>
            <p:ph sz="half" idx="1"/>
          </p:nvPr>
        </p:nvSpPr>
        <p:spPr>
          <a:xfrm>
            <a:off x="477748" y="859271"/>
            <a:ext cx="4950286" cy="3017520"/>
          </a:xfrm>
        </p:spPr>
        <p:txBody>
          <a:bodyPr>
            <a:noAutofit/>
          </a:bodyPr>
          <a:lstStyle/>
          <a:p>
            <a:pPr algn="l">
              <a:lnSpc>
                <a:spcPct val="100000"/>
              </a:lnSpc>
              <a:buClr>
                <a:srgbClr val="0070C0"/>
              </a:buClr>
            </a:pPr>
            <a:r>
              <a:rPr lang="en-US" dirty="0">
                <a:solidFill>
                  <a:srgbClr val="0070C0"/>
                </a:solidFill>
              </a:rPr>
              <a:t>Module 1 </a:t>
            </a:r>
            <a:endParaRPr lang="en-IN" dirty="0">
              <a:solidFill>
                <a:srgbClr val="0070C0"/>
              </a:solidFill>
            </a:endParaRPr>
          </a:p>
          <a:p>
            <a:pPr lvl="1" algn="l">
              <a:lnSpc>
                <a:spcPct val="100000"/>
              </a:lnSpc>
            </a:pPr>
            <a:r>
              <a:rPr lang="en-US" dirty="0"/>
              <a:t>AWS Cloud </a:t>
            </a:r>
            <a:r>
              <a:rPr lang="en-US" dirty="0" smtClean="0"/>
              <a:t>Essentials - </a:t>
            </a:r>
            <a:r>
              <a:rPr lang="en-US" dirty="0"/>
              <a:t>An </a:t>
            </a:r>
            <a:r>
              <a:rPr lang="en-US" dirty="0" smtClean="0"/>
              <a:t>overview</a:t>
            </a:r>
          </a:p>
          <a:p>
            <a:pPr lvl="1" algn="l">
              <a:lnSpc>
                <a:spcPct val="100000"/>
              </a:lnSpc>
            </a:pPr>
            <a:endParaRPr lang="en-US" dirty="0">
              <a:solidFill>
                <a:srgbClr val="00B0F0"/>
              </a:solidFill>
            </a:endParaRPr>
          </a:p>
          <a:p>
            <a:pPr algn="l">
              <a:lnSpc>
                <a:spcPct val="100000"/>
              </a:lnSpc>
              <a:buClr>
                <a:srgbClr val="0070C0"/>
              </a:buClr>
            </a:pPr>
            <a:r>
              <a:rPr lang="en-US" dirty="0">
                <a:solidFill>
                  <a:srgbClr val="0070C0"/>
                </a:solidFill>
              </a:rPr>
              <a:t>Module 2</a:t>
            </a:r>
            <a:endParaRPr lang="en-IN" dirty="0">
              <a:solidFill>
                <a:srgbClr val="0070C0"/>
              </a:solidFill>
            </a:endParaRPr>
          </a:p>
          <a:p>
            <a:pPr lvl="1" algn="l">
              <a:lnSpc>
                <a:spcPct val="100000"/>
              </a:lnSpc>
            </a:pPr>
            <a:r>
              <a:rPr lang="en-IN" dirty="0"/>
              <a:t>AWS </a:t>
            </a:r>
            <a:r>
              <a:rPr lang="en-IN" dirty="0" smtClean="0"/>
              <a:t>Fundamentals</a:t>
            </a:r>
          </a:p>
          <a:p>
            <a:pPr lvl="1" algn="l">
              <a:lnSpc>
                <a:spcPct val="100000"/>
              </a:lnSpc>
            </a:pPr>
            <a:endParaRPr lang="en-IN" dirty="0"/>
          </a:p>
          <a:p>
            <a:pPr algn="l">
              <a:lnSpc>
                <a:spcPct val="100000"/>
              </a:lnSpc>
              <a:buClr>
                <a:srgbClr val="0070C0"/>
              </a:buClr>
            </a:pPr>
            <a:r>
              <a:rPr lang="en-US" dirty="0">
                <a:solidFill>
                  <a:srgbClr val="0070C0"/>
                </a:solidFill>
              </a:rPr>
              <a:t>Module </a:t>
            </a:r>
            <a:r>
              <a:rPr lang="en-US" dirty="0" smtClean="0">
                <a:solidFill>
                  <a:srgbClr val="0070C0"/>
                </a:solidFill>
              </a:rPr>
              <a:t>3</a:t>
            </a:r>
            <a:endParaRPr lang="en-US" dirty="0">
              <a:solidFill>
                <a:srgbClr val="0070C0"/>
              </a:solidFill>
            </a:endParaRPr>
          </a:p>
          <a:p>
            <a:pPr lvl="1" algn="l">
              <a:lnSpc>
                <a:spcPct val="100000"/>
              </a:lnSpc>
            </a:pPr>
            <a:r>
              <a:rPr lang="en-IN" dirty="0"/>
              <a:t>AWS Console and </a:t>
            </a:r>
            <a:r>
              <a:rPr lang="en-IN" dirty="0" smtClean="0"/>
              <a:t>Usage</a:t>
            </a:r>
          </a:p>
          <a:p>
            <a:pPr lvl="1" algn="l">
              <a:lnSpc>
                <a:spcPct val="100000"/>
              </a:lnSpc>
            </a:pPr>
            <a:endParaRPr lang="en-IN" b="1" dirty="0"/>
          </a:p>
          <a:p>
            <a:pPr algn="l">
              <a:lnSpc>
                <a:spcPct val="100000"/>
              </a:lnSpc>
              <a:buClr>
                <a:srgbClr val="0070C0"/>
              </a:buClr>
            </a:pPr>
            <a:r>
              <a:rPr lang="en-US" dirty="0">
                <a:solidFill>
                  <a:srgbClr val="0070C0"/>
                </a:solidFill>
              </a:rPr>
              <a:t>Module 4</a:t>
            </a:r>
            <a:endParaRPr lang="en-IN" dirty="0">
              <a:solidFill>
                <a:srgbClr val="0070C0"/>
              </a:solidFill>
            </a:endParaRPr>
          </a:p>
          <a:p>
            <a:pPr lvl="1" algn="l">
              <a:lnSpc>
                <a:spcPct val="100000"/>
              </a:lnSpc>
            </a:pPr>
            <a:r>
              <a:rPr lang="en-US" dirty="0"/>
              <a:t>AWS Software </a:t>
            </a:r>
            <a:r>
              <a:rPr lang="en-US" dirty="0" smtClean="0"/>
              <a:t>Development </a:t>
            </a:r>
            <a:r>
              <a:rPr lang="en-US" dirty="0"/>
              <a:t>Kit and </a:t>
            </a:r>
            <a:r>
              <a:rPr lang="en-US" dirty="0" smtClean="0"/>
              <a:t>Command </a:t>
            </a:r>
            <a:r>
              <a:rPr lang="en-US" dirty="0"/>
              <a:t>L</a:t>
            </a:r>
            <a:r>
              <a:rPr lang="en-US" dirty="0" smtClean="0"/>
              <a:t>ine </a:t>
            </a:r>
            <a:r>
              <a:rPr lang="en-US" dirty="0"/>
              <a:t>T</a:t>
            </a:r>
            <a:r>
              <a:rPr lang="en-US" dirty="0" smtClean="0"/>
              <a:t>ool kit</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5</a:t>
            </a:r>
            <a:endParaRPr lang="en-IN" dirty="0">
              <a:solidFill>
                <a:srgbClr val="0070C0"/>
              </a:solidFill>
            </a:endParaRPr>
          </a:p>
          <a:p>
            <a:pPr lvl="1" algn="l">
              <a:lnSpc>
                <a:spcPct val="100000"/>
              </a:lnSpc>
            </a:pPr>
            <a:r>
              <a:rPr lang="en-US" dirty="0"/>
              <a:t>Monitoring and </a:t>
            </a:r>
            <a:r>
              <a:rPr lang="en-US" dirty="0" smtClean="0"/>
              <a:t>Metrics</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6</a:t>
            </a:r>
            <a:endParaRPr lang="en-IN" dirty="0">
              <a:solidFill>
                <a:srgbClr val="0070C0"/>
              </a:solidFill>
            </a:endParaRPr>
          </a:p>
          <a:p>
            <a:pPr lvl="1" algn="l">
              <a:lnSpc>
                <a:spcPct val="100000"/>
              </a:lnSpc>
            </a:pPr>
            <a:r>
              <a:rPr lang="en-US" dirty="0"/>
              <a:t>High Availability</a:t>
            </a:r>
            <a:endParaRPr lang="en-IN" dirty="0"/>
          </a:p>
        </p:txBody>
      </p:sp>
      <p:sp>
        <p:nvSpPr>
          <p:cNvPr id="6" name="Content Placeholder 2"/>
          <p:cNvSpPr>
            <a:spLocks noGrp="1"/>
          </p:cNvSpPr>
          <p:nvPr>
            <p:ph sz="half" idx="2"/>
          </p:nvPr>
        </p:nvSpPr>
        <p:spPr>
          <a:xfrm>
            <a:off x="5173173" y="859271"/>
            <a:ext cx="4066315" cy="3975376"/>
          </a:xfrm>
        </p:spPr>
        <p:txBody>
          <a:bodyPr>
            <a:normAutofit/>
          </a:bodyPr>
          <a:lstStyle/>
          <a:p>
            <a:pPr algn="l">
              <a:lnSpc>
                <a:spcPct val="100000"/>
              </a:lnSpc>
              <a:buClr>
                <a:srgbClr val="0070C0"/>
              </a:buClr>
            </a:pPr>
            <a:r>
              <a:rPr lang="en-US" dirty="0">
                <a:solidFill>
                  <a:srgbClr val="0070C0"/>
                </a:solidFill>
              </a:rPr>
              <a:t>Module </a:t>
            </a:r>
            <a:r>
              <a:rPr lang="en-US" dirty="0" smtClean="0">
                <a:solidFill>
                  <a:srgbClr val="0070C0"/>
                </a:solidFill>
              </a:rPr>
              <a:t>7 </a:t>
            </a:r>
            <a:endParaRPr lang="en-IN" dirty="0">
              <a:solidFill>
                <a:srgbClr val="0070C0"/>
              </a:solidFill>
            </a:endParaRPr>
          </a:p>
          <a:p>
            <a:pPr lvl="1" algn="l">
              <a:lnSpc>
                <a:spcPct val="100000"/>
              </a:lnSpc>
            </a:pPr>
            <a:r>
              <a:rPr lang="en-IN" b="1" dirty="0"/>
              <a:t>Analysis and Data </a:t>
            </a:r>
            <a:r>
              <a:rPr lang="en-IN" b="1" dirty="0" smtClean="0"/>
              <a:t>Management</a:t>
            </a:r>
          </a:p>
          <a:p>
            <a:pPr lvl="1" algn="l">
              <a:lnSpc>
                <a:spcPct val="100000"/>
              </a:lnSpc>
            </a:pPr>
            <a:endParaRPr lang="en-US" dirty="0">
              <a:solidFill>
                <a:srgbClr val="00B0F0"/>
              </a:solidFill>
            </a:endParaRPr>
          </a:p>
          <a:p>
            <a:pPr algn="l">
              <a:lnSpc>
                <a:spcPct val="100000"/>
              </a:lnSpc>
              <a:buClr>
                <a:srgbClr val="0070C0"/>
              </a:buClr>
            </a:pPr>
            <a:r>
              <a:rPr lang="en-US" dirty="0">
                <a:solidFill>
                  <a:srgbClr val="0070C0"/>
                </a:solidFill>
              </a:rPr>
              <a:t>Module </a:t>
            </a:r>
            <a:r>
              <a:rPr lang="en-US" dirty="0" smtClean="0">
                <a:solidFill>
                  <a:srgbClr val="0070C0"/>
                </a:solidFill>
              </a:rPr>
              <a:t>8</a:t>
            </a:r>
            <a:endParaRPr lang="en-IN" dirty="0">
              <a:solidFill>
                <a:srgbClr val="0070C0"/>
              </a:solidFill>
            </a:endParaRPr>
          </a:p>
          <a:p>
            <a:pPr lvl="1" algn="l">
              <a:lnSpc>
                <a:spcPct val="100000"/>
              </a:lnSpc>
            </a:pPr>
            <a:r>
              <a:rPr lang="en-US" dirty="0"/>
              <a:t>Security and </a:t>
            </a:r>
            <a:r>
              <a:rPr lang="en-US" dirty="0" smtClean="0"/>
              <a:t>Networking</a:t>
            </a:r>
          </a:p>
          <a:p>
            <a:pPr lvl="1" algn="l">
              <a:lnSpc>
                <a:spcPct val="100000"/>
              </a:lnSpc>
            </a:pPr>
            <a:endParaRPr lang="en-US" dirty="0">
              <a:solidFill>
                <a:srgbClr val="00B0F0"/>
              </a:solidFill>
            </a:endParaRPr>
          </a:p>
          <a:p>
            <a:pPr algn="l">
              <a:lnSpc>
                <a:spcPct val="100000"/>
              </a:lnSpc>
              <a:buClr>
                <a:srgbClr val="0070C0"/>
              </a:buClr>
            </a:pPr>
            <a:r>
              <a:rPr lang="en-US" dirty="0">
                <a:solidFill>
                  <a:srgbClr val="0070C0"/>
                </a:solidFill>
              </a:rPr>
              <a:t>Module 9</a:t>
            </a:r>
            <a:endParaRPr lang="en-IN" dirty="0">
              <a:solidFill>
                <a:srgbClr val="0070C0"/>
              </a:solidFill>
            </a:endParaRPr>
          </a:p>
          <a:p>
            <a:pPr lvl="1" algn="l">
              <a:lnSpc>
                <a:spcPct val="100000"/>
              </a:lnSpc>
            </a:pPr>
            <a:r>
              <a:rPr lang="en-US" dirty="0"/>
              <a:t>Deployment and </a:t>
            </a:r>
            <a:r>
              <a:rPr lang="en-US" dirty="0" smtClean="0"/>
              <a:t>Provisioning</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10</a:t>
            </a:r>
            <a:endParaRPr lang="en-IN" dirty="0">
              <a:solidFill>
                <a:srgbClr val="0070C0"/>
              </a:solidFill>
            </a:endParaRPr>
          </a:p>
          <a:p>
            <a:pPr lvl="1" algn="l">
              <a:lnSpc>
                <a:spcPct val="100000"/>
              </a:lnSpc>
            </a:pPr>
            <a:r>
              <a:rPr lang="en-US" dirty="0"/>
              <a:t>Big </a:t>
            </a:r>
            <a:r>
              <a:rPr lang="en-US" dirty="0" smtClean="0"/>
              <a:t>Data </a:t>
            </a:r>
            <a:r>
              <a:rPr lang="en-US" dirty="0"/>
              <a:t>and </a:t>
            </a:r>
            <a:r>
              <a:rPr lang="en-US" dirty="0" smtClean="0"/>
              <a:t>Analytics</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11</a:t>
            </a:r>
            <a:endParaRPr lang="en-IN" dirty="0">
              <a:solidFill>
                <a:srgbClr val="0070C0"/>
              </a:solidFill>
            </a:endParaRPr>
          </a:p>
          <a:p>
            <a:pPr lvl="1" algn="l">
              <a:lnSpc>
                <a:spcPct val="100000"/>
              </a:lnSpc>
            </a:pPr>
            <a:r>
              <a:rPr lang="en-US" dirty="0"/>
              <a:t>Cloud Best </a:t>
            </a:r>
            <a:r>
              <a:rPr lang="en-US" dirty="0" smtClean="0"/>
              <a:t>Practices</a:t>
            </a:r>
          </a:p>
          <a:p>
            <a:pPr lvl="1" algn="l">
              <a:lnSpc>
                <a:spcPct val="100000"/>
              </a:lnSpc>
            </a:pPr>
            <a:endParaRPr lang="en-US" dirty="0" smtClean="0"/>
          </a:p>
          <a:p>
            <a:pPr algn="l">
              <a:lnSpc>
                <a:spcPct val="100000"/>
              </a:lnSpc>
              <a:buClr>
                <a:srgbClr val="0070C0"/>
              </a:buClr>
            </a:pPr>
            <a:r>
              <a:rPr lang="en-US" dirty="0">
                <a:solidFill>
                  <a:srgbClr val="0070C0"/>
                </a:solidFill>
              </a:rPr>
              <a:t>Module </a:t>
            </a:r>
            <a:r>
              <a:rPr lang="en-US" dirty="0" smtClean="0">
                <a:solidFill>
                  <a:srgbClr val="0070C0"/>
                </a:solidFill>
              </a:rPr>
              <a:t>12</a:t>
            </a:r>
            <a:endParaRPr lang="en-IN" dirty="0">
              <a:solidFill>
                <a:srgbClr val="0070C0"/>
              </a:solidFill>
            </a:endParaRPr>
          </a:p>
          <a:p>
            <a:pPr lvl="1" algn="l">
              <a:lnSpc>
                <a:spcPct val="100000"/>
              </a:lnSpc>
            </a:pPr>
            <a:r>
              <a:rPr lang="en-US" dirty="0" smtClean="0"/>
              <a:t>Cost Optimization</a:t>
            </a:r>
            <a:endParaRPr lang="en-US" dirty="0"/>
          </a:p>
          <a:p>
            <a:pPr lvl="1" algn="l">
              <a:lnSpc>
                <a:spcPct val="100000"/>
              </a:lnSpc>
            </a:pPr>
            <a:endParaRPr lang="en-US" dirty="0" smtClean="0"/>
          </a:p>
          <a:p>
            <a:pPr lvl="1" algn="l">
              <a:lnSpc>
                <a:spcPct val="100000"/>
              </a:lnSpc>
            </a:pPr>
            <a:endParaRPr lang="en-IN" altLang="en-US" dirty="0"/>
          </a:p>
          <a:p>
            <a:pPr algn="l">
              <a:lnSpc>
                <a:spcPct val="100000"/>
              </a:lnSpc>
            </a:pPr>
            <a:endParaRPr lang="en-US" dirty="0"/>
          </a:p>
        </p:txBody>
      </p:sp>
    </p:spTree>
    <p:extLst>
      <p:ext uri="{BB962C8B-B14F-4D97-AF65-F5344CB8AC3E}">
        <p14:creationId xmlns:p14="http://schemas.microsoft.com/office/powerpoint/2010/main" val="876037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39317" cy="3927702"/>
          </a:xfrm>
        </p:spPr>
        <p:txBody>
          <a:bodyPr>
            <a:noAutofit/>
          </a:bodyPr>
          <a:lstStyle/>
          <a:p>
            <a:pPr marL="0" indent="0" algn="l">
              <a:buNone/>
            </a:pPr>
            <a:r>
              <a:rPr lang="en-US" dirty="0">
                <a:solidFill>
                  <a:srgbClr val="0070C0"/>
                </a:solidFill>
              </a:rPr>
              <a:t>To upload an object</a:t>
            </a:r>
          </a:p>
          <a:p>
            <a:pPr lvl="0" algn="l"/>
            <a:r>
              <a:rPr lang="en-US" b="1" dirty="0">
                <a:solidFill>
                  <a:srgbClr val="262626"/>
                </a:solidFill>
              </a:rPr>
              <a:t> </a:t>
            </a:r>
            <a:r>
              <a:rPr lang="en-US" dirty="0">
                <a:solidFill>
                  <a:srgbClr val="262626"/>
                </a:solidFill>
              </a:rPr>
              <a:t>In the Amazon S3 console, click the name of bucket that you want to upload an object to and then click </a:t>
            </a:r>
            <a:r>
              <a:rPr lang="en-US" dirty="0">
                <a:solidFill>
                  <a:srgbClr val="0070C0"/>
                </a:solidFill>
              </a:rPr>
              <a:t>Upload</a:t>
            </a:r>
          </a:p>
          <a:p>
            <a:pPr lvl="0" algn="l"/>
            <a:r>
              <a:rPr lang="en-US" b="1" dirty="0">
                <a:solidFill>
                  <a:srgbClr val="262626"/>
                </a:solidFill>
              </a:rPr>
              <a:t> </a:t>
            </a:r>
            <a:r>
              <a:rPr lang="en-US" dirty="0">
                <a:solidFill>
                  <a:srgbClr val="262626"/>
                </a:solidFill>
              </a:rPr>
              <a:t>In the </a:t>
            </a:r>
            <a:r>
              <a:rPr lang="en-US" dirty="0">
                <a:solidFill>
                  <a:srgbClr val="0070C0"/>
                </a:solidFill>
              </a:rPr>
              <a:t>Upload - Select Files</a:t>
            </a:r>
            <a:r>
              <a:rPr lang="en-US" dirty="0">
                <a:solidFill>
                  <a:srgbClr val="262626"/>
                </a:solidFill>
              </a:rPr>
              <a:t> wizard, if you want to upload an entire folder, you must click </a:t>
            </a:r>
            <a:r>
              <a:rPr lang="en-US" dirty="0">
                <a:solidFill>
                  <a:srgbClr val="0070C0"/>
                </a:solidFill>
              </a:rPr>
              <a:t>Enable Enhanced Uploader</a:t>
            </a:r>
            <a:r>
              <a:rPr lang="en-US" dirty="0">
                <a:solidFill>
                  <a:srgbClr val="262626"/>
                </a:solidFill>
              </a:rPr>
              <a:t> to install the necessary Java applet</a:t>
            </a:r>
          </a:p>
          <a:p>
            <a:pPr lvl="0" algn="l"/>
            <a:r>
              <a:rPr lang="en-US" dirty="0">
                <a:solidFill>
                  <a:srgbClr val="262626"/>
                </a:solidFill>
              </a:rPr>
              <a:t> You only need to do this once per console session</a:t>
            </a:r>
          </a:p>
          <a:p>
            <a:pPr lvl="0" algn="l"/>
            <a:r>
              <a:rPr lang="en-US" dirty="0">
                <a:solidFill>
                  <a:srgbClr val="262626"/>
                </a:solidFill>
              </a:rPr>
              <a:t> Click </a:t>
            </a:r>
            <a:r>
              <a:rPr lang="en-US" dirty="0">
                <a:solidFill>
                  <a:srgbClr val="0070C0"/>
                </a:solidFill>
              </a:rPr>
              <a:t>Add Files</a:t>
            </a:r>
          </a:p>
          <a:p>
            <a:pPr lvl="1" algn="l"/>
            <a:r>
              <a:rPr lang="en-US" b="1" dirty="0">
                <a:solidFill>
                  <a:srgbClr val="262626"/>
                </a:solidFill>
              </a:rPr>
              <a:t> </a:t>
            </a:r>
            <a:r>
              <a:rPr lang="en-US" dirty="0">
                <a:solidFill>
                  <a:srgbClr val="262626"/>
                </a:solidFill>
              </a:rPr>
              <a:t>If you enabled the advanced uploader in step 2, you see a Java dialog box titled </a:t>
            </a:r>
            <a:r>
              <a:rPr lang="en-US" dirty="0">
                <a:solidFill>
                  <a:srgbClr val="0070C0"/>
                </a:solidFill>
              </a:rPr>
              <a:t>Select files and folders to upload</a:t>
            </a:r>
          </a:p>
          <a:p>
            <a:pPr lvl="1" algn="l"/>
            <a:r>
              <a:rPr lang="en-US" b="1" dirty="0">
                <a:solidFill>
                  <a:srgbClr val="262626"/>
                </a:solidFill>
              </a:rPr>
              <a:t> </a:t>
            </a:r>
            <a:r>
              <a:rPr lang="en-US" dirty="0">
                <a:solidFill>
                  <a:srgbClr val="262626"/>
                </a:solidFill>
              </a:rPr>
              <a:t>If not, you see the </a:t>
            </a:r>
            <a:r>
              <a:rPr lang="en-US" dirty="0">
                <a:solidFill>
                  <a:srgbClr val="0070C0"/>
                </a:solidFill>
              </a:rPr>
              <a:t>File Upload</a:t>
            </a:r>
            <a:r>
              <a:rPr lang="en-US" dirty="0">
                <a:solidFill>
                  <a:srgbClr val="262626"/>
                </a:solidFill>
              </a:rPr>
              <a:t> dialog box associated with your operating system</a:t>
            </a:r>
          </a:p>
          <a:p>
            <a:pPr lvl="0" algn="l"/>
            <a:r>
              <a:rPr lang="en-US" dirty="0">
                <a:solidFill>
                  <a:srgbClr val="262626"/>
                </a:solidFill>
              </a:rPr>
              <a:t> Select the file that you want to upload and then click </a:t>
            </a:r>
            <a:r>
              <a:rPr lang="en-US" dirty="0">
                <a:solidFill>
                  <a:srgbClr val="0070C0"/>
                </a:solidFill>
              </a:rPr>
              <a:t>Open</a:t>
            </a:r>
          </a:p>
          <a:p>
            <a:pPr algn="l"/>
            <a:r>
              <a:rPr lang="en-US" b="1" dirty="0">
                <a:solidFill>
                  <a:srgbClr val="262626"/>
                </a:solidFill>
              </a:rPr>
              <a:t> </a:t>
            </a:r>
            <a:r>
              <a:rPr lang="en-US" dirty="0">
                <a:solidFill>
                  <a:srgbClr val="262626"/>
                </a:solidFill>
              </a:rPr>
              <a:t>Click </a:t>
            </a:r>
            <a:r>
              <a:rPr lang="en-US" dirty="0">
                <a:solidFill>
                  <a:srgbClr val="0070C0"/>
                </a:solidFill>
              </a:rPr>
              <a:t>Start Upload</a:t>
            </a: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1441457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pic>
        <p:nvPicPr>
          <p:cNvPr id="6" name="Picture 2"/>
          <p:cNvPicPr>
            <a:picLocks noChangeAspect="1" noChangeArrowheads="1"/>
          </p:cNvPicPr>
          <p:nvPr/>
        </p:nvPicPr>
        <p:blipFill rotWithShape="1">
          <a:blip r:embed="rId2"/>
          <a:srcRect l="1817" t="3736" r="5350" b="5698"/>
          <a:stretch/>
        </p:blipFill>
        <p:spPr bwMode="auto">
          <a:xfrm>
            <a:off x="2585884" y="1209368"/>
            <a:ext cx="3864078" cy="2743200"/>
          </a:xfrm>
          <a:prstGeom prst="rect">
            <a:avLst/>
          </a:prstGeom>
          <a:noFill/>
          <a:ln w="9525">
            <a:noFill/>
            <a:miter lim="800000"/>
            <a:headEnd/>
            <a:tailEnd/>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7148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pic>
        <p:nvPicPr>
          <p:cNvPr id="2" name="Picture 1"/>
          <p:cNvPicPr>
            <a:picLocks noChangeAspect="1"/>
          </p:cNvPicPr>
          <p:nvPr/>
        </p:nvPicPr>
        <p:blipFill rotWithShape="1">
          <a:blip r:embed="rId2"/>
          <a:srcRect l="2087" t="1314" r="943" b="1823"/>
          <a:stretch/>
        </p:blipFill>
        <p:spPr>
          <a:xfrm>
            <a:off x="1351936" y="1116790"/>
            <a:ext cx="6440128" cy="3401536"/>
          </a:xfrm>
          <a:prstGeom prst="rect">
            <a:avLst/>
          </a:prstGeom>
          <a:effectLst>
            <a:outerShdw blurRad="63500" sx="102000" sy="102000" algn="ctr" rotWithShape="0">
              <a:prstClr val="black">
                <a:alpha val="40000"/>
              </a:prstClr>
            </a:outerShdw>
          </a:effectLst>
        </p:spPr>
      </p:pic>
      <p:sp>
        <p:nvSpPr>
          <p:cNvPr id="7" name="Rectangle 6"/>
          <p:cNvSpPr/>
          <p:nvPr/>
        </p:nvSpPr>
        <p:spPr>
          <a:xfrm>
            <a:off x="6735096" y="4328913"/>
            <a:ext cx="560439" cy="1625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5112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grpSp>
        <p:nvGrpSpPr>
          <p:cNvPr id="5" name="Group 4"/>
          <p:cNvGrpSpPr/>
          <p:nvPr/>
        </p:nvGrpSpPr>
        <p:grpSpPr>
          <a:xfrm>
            <a:off x="2571136" y="1052052"/>
            <a:ext cx="4001729" cy="3097161"/>
            <a:chOff x="2113936" y="1052052"/>
            <a:chExt cx="4866968" cy="3401961"/>
          </a:xfrm>
        </p:grpSpPr>
        <p:sp>
          <p:nvSpPr>
            <p:cNvPr id="3" name="Rectangle 2"/>
            <p:cNvSpPr/>
            <p:nvPr/>
          </p:nvSpPr>
          <p:spPr>
            <a:xfrm>
              <a:off x="2286000" y="1382963"/>
              <a:ext cx="4572000" cy="300082"/>
            </a:xfrm>
            <a:prstGeom prst="rect">
              <a:avLst/>
            </a:prstGeom>
          </p:spPr>
          <p:txBody>
            <a:bodyPr>
              <a:spAutoFit/>
            </a:bodyPr>
            <a:lstStyle/>
            <a:p>
              <a:pPr lvl="1"/>
              <a:endParaRPr lang="en-US" dirty="0"/>
            </a:p>
          </p:txBody>
        </p:sp>
        <p:pic>
          <p:nvPicPr>
            <p:cNvPr id="6" name="Picture 2"/>
            <p:cNvPicPr>
              <a:picLocks noChangeAspect="1" noChangeArrowheads="1"/>
            </p:cNvPicPr>
            <p:nvPr/>
          </p:nvPicPr>
          <p:blipFill rotWithShape="1">
            <a:blip r:embed="rId2"/>
            <a:srcRect l="2122" t="2763" r="3080" b="3494"/>
            <a:stretch/>
          </p:blipFill>
          <p:spPr bwMode="auto">
            <a:xfrm>
              <a:off x="2113936" y="1052052"/>
              <a:ext cx="4866968" cy="3401961"/>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8" name="Rectangle 7"/>
            <p:cNvSpPr/>
            <p:nvPr/>
          </p:nvSpPr>
          <p:spPr>
            <a:xfrm>
              <a:off x="5397909" y="4063441"/>
              <a:ext cx="698091" cy="23325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54973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39317" cy="3927702"/>
          </a:xfrm>
        </p:spPr>
        <p:txBody>
          <a:bodyPr>
            <a:noAutofit/>
          </a:bodyPr>
          <a:lstStyle/>
          <a:p>
            <a:pPr marL="0" indent="0" algn="l">
              <a:buNone/>
            </a:pPr>
            <a:r>
              <a:rPr lang="en-US" dirty="0">
                <a:solidFill>
                  <a:srgbClr val="0070C0"/>
                </a:solidFill>
              </a:rPr>
              <a:t>To open or download an object</a:t>
            </a:r>
          </a:p>
          <a:p>
            <a:pPr lvl="0" algn="l"/>
            <a:r>
              <a:rPr lang="en-US" b="1" dirty="0">
                <a:solidFill>
                  <a:srgbClr val="262626"/>
                </a:solidFill>
              </a:rPr>
              <a:t> </a:t>
            </a:r>
            <a:r>
              <a:rPr lang="en-US" dirty="0">
                <a:solidFill>
                  <a:srgbClr val="262626"/>
                </a:solidFill>
              </a:rPr>
              <a:t>In the Amazon S3 console, in the </a:t>
            </a:r>
            <a:r>
              <a:rPr lang="en-US" dirty="0">
                <a:solidFill>
                  <a:srgbClr val="0070C0"/>
                </a:solidFill>
              </a:rPr>
              <a:t>Objects and Folders</a:t>
            </a:r>
            <a:r>
              <a:rPr lang="en-US" dirty="0">
                <a:solidFill>
                  <a:srgbClr val="262626"/>
                </a:solidFill>
              </a:rPr>
              <a:t> list, right-click the object or objects that you want to open or download, then click </a:t>
            </a:r>
            <a:r>
              <a:rPr lang="en-US" dirty="0">
                <a:solidFill>
                  <a:srgbClr val="0070C0"/>
                </a:solidFill>
              </a:rPr>
              <a:t>Open or Download</a:t>
            </a:r>
            <a:r>
              <a:rPr lang="en-US" dirty="0">
                <a:solidFill>
                  <a:srgbClr val="262626"/>
                </a:solidFill>
              </a:rPr>
              <a:t> as appropriate</a:t>
            </a:r>
          </a:p>
          <a:p>
            <a:pPr lvl="0" algn="l"/>
            <a:r>
              <a:rPr lang="en-US" dirty="0">
                <a:solidFill>
                  <a:srgbClr val="262626"/>
                </a:solidFill>
              </a:rPr>
              <a:t> If you are downloading the object, specify where you want to save it</a:t>
            </a: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pic>
        <p:nvPicPr>
          <p:cNvPr id="5" name="Picture 2"/>
          <p:cNvPicPr>
            <a:picLocks noChangeAspect="1" noChangeArrowheads="1"/>
          </p:cNvPicPr>
          <p:nvPr/>
        </p:nvPicPr>
        <p:blipFill rotWithShape="1">
          <a:blip r:embed="rId2"/>
          <a:srcRect l="5124" t="2462" r="11110" b="5782"/>
          <a:stretch/>
        </p:blipFill>
        <p:spPr bwMode="auto">
          <a:xfrm>
            <a:off x="3460954" y="2290916"/>
            <a:ext cx="1946787" cy="2438400"/>
          </a:xfrm>
          <a:prstGeom prst="rect">
            <a:avLst/>
          </a:prstGeom>
          <a:noFill/>
          <a:ln w="9525">
            <a:noFill/>
            <a:miter lim="800000"/>
            <a:headEnd/>
            <a:tailEnd/>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08738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t>
            </a:r>
            <a:r>
              <a:rPr lang="en-US" dirty="0"/>
              <a:t>backups for different services ( EC2 &amp; RDS )</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39317" cy="3927702"/>
          </a:xfrm>
        </p:spPr>
        <p:txBody>
          <a:bodyPr>
            <a:noAutofit/>
          </a:bodyPr>
          <a:lstStyle/>
          <a:p>
            <a:pPr marL="0" indent="0" algn="l">
              <a:buNone/>
            </a:pPr>
            <a:r>
              <a:rPr lang="en-US" dirty="0">
                <a:solidFill>
                  <a:srgbClr val="0070C0"/>
                </a:solidFill>
              </a:rPr>
              <a:t>How to create a customized AMI</a:t>
            </a:r>
          </a:p>
          <a:p>
            <a:pPr lvl="0" algn="l"/>
            <a:r>
              <a:rPr lang="en-US" dirty="0">
                <a:solidFill>
                  <a:srgbClr val="262626"/>
                </a:solidFill>
              </a:rPr>
              <a:t> Open the Amazon EC2 console at </a:t>
            </a:r>
            <a:r>
              <a:rPr lang="en-US" u="sng" dirty="0">
                <a:solidFill>
                  <a:srgbClr val="262626"/>
                </a:solidFill>
                <a:hlinkClick r:id="rId2"/>
              </a:rPr>
              <a:t>https://console.aws.amazon.com/ec2/</a:t>
            </a:r>
            <a:endParaRPr lang="en-US" u="sng" dirty="0">
              <a:solidFill>
                <a:srgbClr val="262626"/>
              </a:solidFill>
            </a:endParaRPr>
          </a:p>
          <a:p>
            <a:pPr lvl="0" algn="l"/>
            <a:r>
              <a:rPr lang="en-US" dirty="0">
                <a:solidFill>
                  <a:srgbClr val="262626"/>
                </a:solidFill>
              </a:rPr>
              <a:t> In the navigation bar, verify that </a:t>
            </a:r>
            <a:r>
              <a:rPr lang="en-US" dirty="0">
                <a:solidFill>
                  <a:srgbClr val="0070C0"/>
                </a:solidFill>
              </a:rPr>
              <a:t>US West (Oregon) </a:t>
            </a:r>
            <a:r>
              <a:rPr lang="en-US" dirty="0">
                <a:solidFill>
                  <a:srgbClr val="262626"/>
                </a:solidFill>
              </a:rPr>
              <a:t>is the selected region</a:t>
            </a:r>
          </a:p>
          <a:p>
            <a:pPr lvl="0" algn="l"/>
            <a:r>
              <a:rPr lang="en-US" dirty="0">
                <a:solidFill>
                  <a:srgbClr val="262626"/>
                </a:solidFill>
              </a:rPr>
              <a:t> In the navigation pane, click </a:t>
            </a:r>
            <a:r>
              <a:rPr lang="en-US" dirty="0">
                <a:solidFill>
                  <a:srgbClr val="0070C0"/>
                </a:solidFill>
              </a:rPr>
              <a:t>Instances</a:t>
            </a:r>
          </a:p>
          <a:p>
            <a:pPr lvl="0" algn="l"/>
            <a:r>
              <a:rPr lang="en-US" b="1" dirty="0">
                <a:solidFill>
                  <a:srgbClr val="262626"/>
                </a:solidFill>
              </a:rPr>
              <a:t> </a:t>
            </a:r>
            <a:r>
              <a:rPr lang="en-US" dirty="0">
                <a:solidFill>
                  <a:srgbClr val="262626"/>
                </a:solidFill>
              </a:rPr>
              <a:t>On the </a:t>
            </a:r>
            <a:r>
              <a:rPr lang="en-US" dirty="0">
                <a:solidFill>
                  <a:srgbClr val="0070C0"/>
                </a:solidFill>
              </a:rPr>
              <a:t>Instances</a:t>
            </a:r>
            <a:r>
              <a:rPr lang="en-US" dirty="0">
                <a:solidFill>
                  <a:srgbClr val="262626"/>
                </a:solidFill>
              </a:rPr>
              <a:t> page, select your instance, click </a:t>
            </a:r>
            <a:r>
              <a:rPr lang="en-US" dirty="0">
                <a:solidFill>
                  <a:srgbClr val="0070C0"/>
                </a:solidFill>
              </a:rPr>
              <a:t>Actions,</a:t>
            </a:r>
            <a:r>
              <a:rPr lang="en-US" dirty="0">
                <a:solidFill>
                  <a:srgbClr val="262626"/>
                </a:solidFill>
              </a:rPr>
              <a:t> select </a:t>
            </a:r>
            <a:r>
              <a:rPr lang="en-US" dirty="0">
                <a:solidFill>
                  <a:srgbClr val="0070C0"/>
                </a:solidFill>
              </a:rPr>
              <a:t>Image, </a:t>
            </a:r>
            <a:r>
              <a:rPr lang="en-US" dirty="0">
                <a:solidFill>
                  <a:srgbClr val="262626"/>
                </a:solidFill>
              </a:rPr>
              <a:t>and then click </a:t>
            </a:r>
            <a:r>
              <a:rPr lang="en-US" dirty="0">
                <a:solidFill>
                  <a:srgbClr val="0070C0"/>
                </a:solidFill>
              </a:rPr>
              <a:t>Create Image</a:t>
            </a:r>
          </a:p>
          <a:p>
            <a:pPr lvl="0" algn="l"/>
            <a:r>
              <a:rPr lang="en-US" b="1" dirty="0">
                <a:solidFill>
                  <a:srgbClr val="262626"/>
                </a:solidFill>
              </a:rPr>
              <a:t> </a:t>
            </a:r>
            <a:r>
              <a:rPr lang="en-US" dirty="0">
                <a:solidFill>
                  <a:srgbClr val="262626"/>
                </a:solidFill>
              </a:rPr>
              <a:t>In the</a:t>
            </a:r>
            <a:r>
              <a:rPr lang="en-US" dirty="0">
                <a:solidFill>
                  <a:srgbClr val="0070C0"/>
                </a:solidFill>
              </a:rPr>
              <a:t> Create Image</a:t>
            </a:r>
            <a:r>
              <a:rPr lang="en-US" dirty="0">
                <a:solidFill>
                  <a:srgbClr val="262626"/>
                </a:solidFill>
              </a:rPr>
              <a:t> dialog box, specify a unique image name and an optional description of the image (up to 255 characters), and then click </a:t>
            </a:r>
            <a:r>
              <a:rPr lang="en-US" dirty="0">
                <a:solidFill>
                  <a:srgbClr val="0070C0"/>
                </a:solidFill>
              </a:rPr>
              <a:t>Create Image. </a:t>
            </a:r>
            <a:r>
              <a:rPr lang="en-US" dirty="0">
                <a:solidFill>
                  <a:srgbClr val="262626"/>
                </a:solidFill>
              </a:rPr>
              <a:t>Click </a:t>
            </a:r>
            <a:r>
              <a:rPr lang="en-US" dirty="0">
                <a:solidFill>
                  <a:srgbClr val="0070C0"/>
                </a:solidFill>
              </a:rPr>
              <a:t>Close</a:t>
            </a:r>
          </a:p>
          <a:p>
            <a:pPr lvl="0" algn="l"/>
            <a:r>
              <a:rPr lang="en-US" b="1" dirty="0">
                <a:solidFill>
                  <a:srgbClr val="262626"/>
                </a:solidFill>
              </a:rPr>
              <a:t> </a:t>
            </a:r>
            <a:r>
              <a:rPr lang="en-US" dirty="0">
                <a:solidFill>
                  <a:srgbClr val="262626"/>
                </a:solidFill>
              </a:rPr>
              <a:t>To view the status of your AMI, go to the </a:t>
            </a:r>
            <a:r>
              <a:rPr lang="en-US" dirty="0">
                <a:solidFill>
                  <a:srgbClr val="0070C0"/>
                </a:solidFill>
              </a:rPr>
              <a:t>AMIs </a:t>
            </a:r>
            <a:r>
              <a:rPr lang="en-US" dirty="0">
                <a:solidFill>
                  <a:srgbClr val="262626"/>
                </a:solidFill>
              </a:rPr>
              <a:t>page</a:t>
            </a:r>
          </a:p>
          <a:p>
            <a:pPr lvl="0" algn="l"/>
            <a:r>
              <a:rPr lang="en-US" b="1" dirty="0">
                <a:solidFill>
                  <a:srgbClr val="262626"/>
                </a:solidFill>
              </a:rPr>
              <a:t> </a:t>
            </a:r>
            <a:r>
              <a:rPr lang="en-US" dirty="0">
                <a:solidFill>
                  <a:srgbClr val="262626"/>
                </a:solidFill>
              </a:rPr>
              <a:t>While the AMI is being created, its status is pending</a:t>
            </a:r>
          </a:p>
          <a:p>
            <a:pPr lvl="0" algn="l"/>
            <a:r>
              <a:rPr lang="en-US" b="1" dirty="0">
                <a:solidFill>
                  <a:srgbClr val="262626"/>
                </a:solidFill>
              </a:rPr>
              <a:t> </a:t>
            </a:r>
            <a:r>
              <a:rPr lang="en-US" dirty="0">
                <a:solidFill>
                  <a:srgbClr val="262626"/>
                </a:solidFill>
              </a:rPr>
              <a:t>If you go to the </a:t>
            </a:r>
            <a:r>
              <a:rPr lang="en-US" dirty="0">
                <a:solidFill>
                  <a:srgbClr val="0070C0"/>
                </a:solidFill>
              </a:rPr>
              <a:t>Snapshots </a:t>
            </a:r>
            <a:r>
              <a:rPr lang="en-US" dirty="0">
                <a:solidFill>
                  <a:srgbClr val="262626"/>
                </a:solidFill>
              </a:rPr>
              <a:t>page, you'll see that we created a snapshot that is used to create the root device volume of any instance that you launch using your new custom AMI</a:t>
            </a:r>
          </a:p>
          <a:p>
            <a:pPr lvl="0" algn="l"/>
            <a:r>
              <a:rPr lang="en-US" b="1" dirty="0">
                <a:solidFill>
                  <a:srgbClr val="262626"/>
                </a:solidFill>
              </a:rPr>
              <a:t> </a:t>
            </a:r>
            <a:r>
              <a:rPr lang="en-US" dirty="0">
                <a:solidFill>
                  <a:srgbClr val="262626"/>
                </a:solidFill>
              </a:rPr>
              <a:t>To terminate the instance, go to the </a:t>
            </a:r>
            <a:r>
              <a:rPr lang="en-US" b="1" dirty="0">
                <a:solidFill>
                  <a:srgbClr val="262626"/>
                </a:solidFill>
              </a:rPr>
              <a:t>Instances</a:t>
            </a:r>
            <a:r>
              <a:rPr lang="en-US" dirty="0">
                <a:solidFill>
                  <a:srgbClr val="262626"/>
                </a:solidFill>
              </a:rPr>
              <a:t> page, select it, click </a:t>
            </a:r>
            <a:r>
              <a:rPr lang="en-US" dirty="0">
                <a:solidFill>
                  <a:srgbClr val="0070C0"/>
                </a:solidFill>
              </a:rPr>
              <a:t>Actions, </a:t>
            </a:r>
            <a:r>
              <a:rPr lang="en-US" dirty="0">
                <a:solidFill>
                  <a:srgbClr val="262626"/>
                </a:solidFill>
              </a:rPr>
              <a:t>select </a:t>
            </a:r>
            <a:r>
              <a:rPr lang="en-US" dirty="0">
                <a:solidFill>
                  <a:srgbClr val="0070C0"/>
                </a:solidFill>
              </a:rPr>
              <a:t>Instance State, </a:t>
            </a:r>
            <a:r>
              <a:rPr lang="en-US" dirty="0">
                <a:solidFill>
                  <a:srgbClr val="262626"/>
                </a:solidFill>
              </a:rPr>
              <a:t>and then click </a:t>
            </a:r>
            <a:r>
              <a:rPr lang="en-US" dirty="0">
                <a:solidFill>
                  <a:srgbClr val="0070C0"/>
                </a:solidFill>
              </a:rPr>
              <a:t>Terminate, </a:t>
            </a:r>
            <a:r>
              <a:rPr lang="en-US" dirty="0">
                <a:solidFill>
                  <a:srgbClr val="262626"/>
                </a:solidFill>
              </a:rPr>
              <a:t>and then click </a:t>
            </a:r>
            <a:r>
              <a:rPr lang="en-US" dirty="0">
                <a:solidFill>
                  <a:srgbClr val="0070C0"/>
                </a:solidFill>
              </a:rPr>
              <a:t>Yes, Terminate</a:t>
            </a: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3086118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t>
            </a:r>
            <a:r>
              <a:rPr lang="en-US" dirty="0"/>
              <a:t>backups for different services ( EC2 &amp; RDS )</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39317" cy="3927702"/>
          </a:xfrm>
        </p:spPr>
        <p:txBody>
          <a:bodyPr>
            <a:noAutofit/>
          </a:bodyPr>
          <a:lstStyle/>
          <a:p>
            <a:pPr marL="0" indent="0" algn="l">
              <a:buNone/>
            </a:pPr>
            <a:r>
              <a:rPr lang="en-US" dirty="0" smtClean="0">
                <a:solidFill>
                  <a:srgbClr val="0070C0"/>
                </a:solidFill>
              </a:rPr>
              <a:t>How </a:t>
            </a:r>
            <a:r>
              <a:rPr lang="en-US" dirty="0">
                <a:solidFill>
                  <a:srgbClr val="0070C0"/>
                </a:solidFill>
              </a:rPr>
              <a:t>to take a backup of the RDS instance</a:t>
            </a:r>
          </a:p>
          <a:p>
            <a:pPr marL="0" lvl="0" indent="0" algn="l">
              <a:buNone/>
            </a:pPr>
            <a:r>
              <a:rPr lang="en-US" dirty="0" smtClean="0">
                <a:solidFill>
                  <a:srgbClr val="262626"/>
                </a:solidFill>
              </a:rPr>
              <a:t>Amazon </a:t>
            </a:r>
            <a:r>
              <a:rPr lang="en-US" dirty="0">
                <a:solidFill>
                  <a:srgbClr val="262626"/>
                </a:solidFill>
              </a:rPr>
              <a:t>RDS provides two different methods for backing up and restoring your Amazon DB instances:</a:t>
            </a:r>
          </a:p>
          <a:p>
            <a:pPr algn="l"/>
            <a:r>
              <a:rPr lang="en-US" dirty="0">
                <a:solidFill>
                  <a:srgbClr val="262626"/>
                </a:solidFill>
              </a:rPr>
              <a:t> </a:t>
            </a:r>
            <a:r>
              <a:rPr lang="en-US" dirty="0" smtClean="0">
                <a:solidFill>
                  <a:srgbClr val="262626"/>
                </a:solidFill>
              </a:rPr>
              <a:t>Automated </a:t>
            </a:r>
            <a:r>
              <a:rPr lang="en-US" dirty="0">
                <a:solidFill>
                  <a:srgbClr val="262626"/>
                </a:solidFill>
              </a:rPr>
              <a:t>backups</a:t>
            </a:r>
          </a:p>
          <a:p>
            <a:pPr algn="l"/>
            <a:r>
              <a:rPr lang="en-US" dirty="0">
                <a:solidFill>
                  <a:srgbClr val="262626"/>
                </a:solidFill>
              </a:rPr>
              <a:t> DB snapshots</a:t>
            </a: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504236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t>
            </a:r>
            <a:r>
              <a:rPr lang="en-US" dirty="0"/>
              <a:t>backups for different services ( EC2 &amp; RDS )</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39317" cy="3927702"/>
          </a:xfrm>
        </p:spPr>
        <p:txBody>
          <a:bodyPr>
            <a:noAutofit/>
          </a:bodyPr>
          <a:lstStyle/>
          <a:p>
            <a:pPr marL="0" indent="0" algn="l">
              <a:buNone/>
            </a:pPr>
            <a:r>
              <a:rPr lang="en-US" dirty="0">
                <a:solidFill>
                  <a:srgbClr val="0070C0"/>
                </a:solidFill>
              </a:rPr>
              <a:t>Automated Backup</a:t>
            </a:r>
          </a:p>
          <a:p>
            <a:pPr lvl="0" algn="l"/>
            <a:r>
              <a:rPr lang="en-US" dirty="0" smtClean="0">
                <a:solidFill>
                  <a:srgbClr val="262626"/>
                </a:solidFill>
              </a:rPr>
              <a:t> Automated backup is an Amazon RDS feature that automatically creates a backup of your database</a:t>
            </a:r>
          </a:p>
          <a:p>
            <a:pPr lvl="0" algn="l"/>
            <a:r>
              <a:rPr lang="en-US" dirty="0" smtClean="0">
                <a:solidFill>
                  <a:srgbClr val="262626"/>
                </a:solidFill>
              </a:rPr>
              <a:t> </a:t>
            </a:r>
            <a:r>
              <a:rPr lang="en-US" dirty="0">
                <a:solidFill>
                  <a:srgbClr val="262626"/>
                </a:solidFill>
              </a:rPr>
              <a:t>Automated backups are enabled by default for a new DB instance</a:t>
            </a:r>
          </a:p>
          <a:p>
            <a:pPr lvl="0" algn="l"/>
            <a:r>
              <a:rPr lang="en-US" dirty="0">
                <a:solidFill>
                  <a:srgbClr val="262626"/>
                </a:solidFill>
              </a:rPr>
              <a:t> An automated backup occurs during a daily user-configurable period of time known as the preferred backup window</a:t>
            </a:r>
          </a:p>
          <a:p>
            <a:pPr lvl="0" algn="l"/>
            <a:r>
              <a:rPr lang="en-US" dirty="0">
                <a:solidFill>
                  <a:srgbClr val="262626"/>
                </a:solidFill>
              </a:rPr>
              <a:t> Backups created during the backup window are retained for a user-configurable number of days (the backup retention period)</a:t>
            </a:r>
          </a:p>
          <a:p>
            <a:pPr lvl="0" algn="l"/>
            <a:r>
              <a:rPr lang="en-US" dirty="0">
                <a:solidFill>
                  <a:srgbClr val="262626"/>
                </a:solidFill>
              </a:rPr>
              <a:t> Note that if the backup requires more time than allotted to the backup window, the backup will continue to </a:t>
            </a:r>
            <a:r>
              <a:rPr lang="en-US" dirty="0" smtClean="0">
                <a:solidFill>
                  <a:srgbClr val="262626"/>
                </a:solidFill>
              </a:rPr>
              <a:t>completion</a:t>
            </a:r>
          </a:p>
          <a:p>
            <a:pPr lvl="0" algn="l"/>
            <a:r>
              <a:rPr lang="en-US" dirty="0">
                <a:solidFill>
                  <a:srgbClr val="262626"/>
                </a:solidFill>
              </a:rPr>
              <a:t> Changes to the backup window take effect immediately</a:t>
            </a:r>
          </a:p>
          <a:p>
            <a:pPr lvl="0" algn="l"/>
            <a:r>
              <a:rPr lang="en-US" dirty="0">
                <a:solidFill>
                  <a:srgbClr val="262626"/>
                </a:solidFill>
              </a:rPr>
              <a:t> The backup window cannot overlap with the weekly maintenance window for the DB instance</a:t>
            </a:r>
          </a:p>
          <a:p>
            <a:pPr lvl="0" algn="l"/>
            <a:endParaRPr lang="en-US" dirty="0">
              <a:solidFill>
                <a:srgbClr val="262626"/>
              </a:solidFill>
            </a:endParaRP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1485427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t>
            </a:r>
            <a:r>
              <a:rPr lang="en-US" dirty="0"/>
              <a:t>backups for different services ( EC2 &amp; RDS )</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pic>
        <p:nvPicPr>
          <p:cNvPr id="6" name="Picture 4"/>
          <p:cNvPicPr>
            <a:picLocks noChangeAspect="1" noChangeArrowheads="1"/>
          </p:cNvPicPr>
          <p:nvPr/>
        </p:nvPicPr>
        <p:blipFill rotWithShape="1">
          <a:blip r:embed="rId2"/>
          <a:srcRect t="1699" r="959" b="1088"/>
          <a:stretch/>
        </p:blipFill>
        <p:spPr bwMode="auto">
          <a:xfrm>
            <a:off x="2958846" y="1327971"/>
            <a:ext cx="3226308" cy="2861187"/>
          </a:xfrm>
          <a:prstGeom prst="rect">
            <a:avLst/>
          </a:prstGeom>
          <a:noFill/>
          <a:ln w="9525">
            <a:noFill/>
            <a:miter lim="800000"/>
            <a:headEnd/>
            <a:tailEnd/>
          </a:ln>
          <a:effectLst/>
        </p:spPr>
      </p:pic>
    </p:spTree>
    <p:extLst>
      <p:ext uri="{BB962C8B-B14F-4D97-AF65-F5344CB8AC3E}">
        <p14:creationId xmlns:p14="http://schemas.microsoft.com/office/powerpoint/2010/main" val="3282450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t>
            </a:r>
            <a:r>
              <a:rPr lang="en-US" dirty="0"/>
              <a:t>backups for different services ( EC2 &amp; RDS )</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39317" cy="3927702"/>
          </a:xfrm>
        </p:spPr>
        <p:txBody>
          <a:bodyPr>
            <a:noAutofit/>
          </a:bodyPr>
          <a:lstStyle/>
          <a:p>
            <a:pPr marL="0" indent="0" algn="l">
              <a:buNone/>
            </a:pPr>
            <a:r>
              <a:rPr lang="en-US" dirty="0">
                <a:solidFill>
                  <a:srgbClr val="0070C0"/>
                </a:solidFill>
              </a:rPr>
              <a:t>DB Snapshots</a:t>
            </a:r>
          </a:p>
          <a:p>
            <a:pPr lvl="0" algn="l"/>
            <a:r>
              <a:rPr lang="en-US" dirty="0">
                <a:solidFill>
                  <a:srgbClr val="262626"/>
                </a:solidFill>
              </a:rPr>
              <a:t> DB snapshots are user-initiated and enable you to back up your DB instance in a known state as frequently as you wish, and then restore to that specific state at any time</a:t>
            </a:r>
          </a:p>
          <a:p>
            <a:pPr lvl="0" algn="l"/>
            <a:r>
              <a:rPr lang="en-US" dirty="0">
                <a:solidFill>
                  <a:srgbClr val="262626"/>
                </a:solidFill>
              </a:rPr>
              <a:t> DB snapshots can be created with the Amazon RDS console or the </a:t>
            </a:r>
            <a:r>
              <a:rPr lang="en-US" dirty="0" err="1">
                <a:solidFill>
                  <a:srgbClr val="262626"/>
                </a:solidFill>
              </a:rPr>
              <a:t>CreateDBSnapshot</a:t>
            </a:r>
            <a:r>
              <a:rPr lang="en-US" dirty="0">
                <a:solidFill>
                  <a:srgbClr val="262626"/>
                </a:solidFill>
              </a:rPr>
              <a:t> action in the Amazon RDS API</a:t>
            </a:r>
          </a:p>
          <a:p>
            <a:pPr lvl="0" algn="l"/>
            <a:r>
              <a:rPr lang="en-US" dirty="0">
                <a:solidFill>
                  <a:srgbClr val="262626"/>
                </a:solidFill>
              </a:rPr>
              <a:t> DB snapshots are kept until you explicitly delete them with the Amazon RDS console or the </a:t>
            </a:r>
            <a:r>
              <a:rPr lang="en-US" dirty="0" err="1">
                <a:solidFill>
                  <a:srgbClr val="262626"/>
                </a:solidFill>
              </a:rPr>
              <a:t>DeleteDBSnapshot</a:t>
            </a:r>
            <a:r>
              <a:rPr lang="en-US" dirty="0">
                <a:solidFill>
                  <a:srgbClr val="262626"/>
                </a:solidFill>
              </a:rPr>
              <a:t> action in the Amazon RDS API</a:t>
            </a:r>
          </a:p>
          <a:p>
            <a:pPr lvl="0" algn="l"/>
            <a:endParaRPr lang="en-US" dirty="0">
              <a:solidFill>
                <a:srgbClr val="262626"/>
              </a:solidFill>
            </a:endParaRP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339931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lgn="l">
              <a:buNone/>
            </a:pPr>
            <a:r>
              <a:rPr lang="en-US" dirty="0"/>
              <a:t>At the end of this </a:t>
            </a:r>
            <a:r>
              <a:rPr lang="en-US" dirty="0" smtClean="0"/>
              <a:t>module</a:t>
            </a:r>
            <a:r>
              <a:rPr lang="en-US" dirty="0"/>
              <a:t>, you will be able to understand:</a:t>
            </a:r>
          </a:p>
          <a:p>
            <a:pPr algn="l"/>
            <a:r>
              <a:rPr lang="en-US" dirty="0"/>
              <a:t> Different storage services</a:t>
            </a:r>
          </a:p>
          <a:p>
            <a:pPr algn="l"/>
            <a:r>
              <a:rPr lang="en-US" dirty="0"/>
              <a:t> Demonstrate ability to create backups for different services ( EC2 &amp; RDS )</a:t>
            </a:r>
          </a:p>
          <a:p>
            <a:pPr algn="l"/>
            <a:r>
              <a:rPr lang="en-US" dirty="0"/>
              <a:t> </a:t>
            </a:r>
            <a:r>
              <a:rPr lang="en-US" dirty="0" smtClean="0"/>
              <a:t>Manage </a:t>
            </a:r>
            <a:r>
              <a:rPr lang="en-US" dirty="0"/>
              <a:t>Backup And Disaster Recovery Processes</a:t>
            </a:r>
          </a:p>
          <a:p>
            <a:pPr marL="0" indent="0" algn="l">
              <a:buNone/>
            </a:pPr>
            <a:endParaRPr lang="en-US" dirty="0"/>
          </a:p>
        </p:txBody>
      </p:sp>
    </p:spTree>
    <p:extLst>
      <p:ext uri="{BB962C8B-B14F-4D97-AF65-F5344CB8AC3E}">
        <p14:creationId xmlns:p14="http://schemas.microsoft.com/office/powerpoint/2010/main" val="1058566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t>
            </a:r>
            <a:r>
              <a:rPr lang="en-US" dirty="0"/>
              <a:t>backups for different services ( EC2 &amp; RDS )</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39317" cy="3927702"/>
          </a:xfrm>
        </p:spPr>
        <p:txBody>
          <a:bodyPr>
            <a:noAutofit/>
          </a:bodyPr>
          <a:lstStyle/>
          <a:p>
            <a:pPr marL="0" indent="0" algn="l">
              <a:buNone/>
            </a:pPr>
            <a:r>
              <a:rPr lang="en-US" dirty="0">
                <a:solidFill>
                  <a:srgbClr val="0070C0"/>
                </a:solidFill>
              </a:rPr>
              <a:t>How to enable to auto snapshots for the RDS instance</a:t>
            </a:r>
          </a:p>
          <a:p>
            <a:pPr lvl="0" algn="l"/>
            <a:r>
              <a:rPr lang="en-US" dirty="0">
                <a:solidFill>
                  <a:srgbClr val="262626"/>
                </a:solidFill>
              </a:rPr>
              <a:t> Amazon RDS can automatically back up all of your DB instances</a:t>
            </a:r>
          </a:p>
          <a:p>
            <a:pPr lvl="0" algn="l"/>
            <a:r>
              <a:rPr lang="en-US" dirty="0">
                <a:solidFill>
                  <a:srgbClr val="262626"/>
                </a:solidFill>
              </a:rPr>
              <a:t> You can set the backup retention period when you create a DB instance</a:t>
            </a:r>
          </a:p>
          <a:p>
            <a:pPr lvl="0" algn="l"/>
            <a:r>
              <a:rPr lang="en-US" dirty="0">
                <a:solidFill>
                  <a:srgbClr val="262626"/>
                </a:solidFill>
              </a:rPr>
              <a:t> If you don't set the backup retention period, Amazon RDS uses a default period retention period of one day</a:t>
            </a:r>
          </a:p>
          <a:p>
            <a:pPr lvl="0" algn="l"/>
            <a:r>
              <a:rPr lang="en-US" dirty="0">
                <a:solidFill>
                  <a:srgbClr val="262626"/>
                </a:solidFill>
              </a:rPr>
              <a:t> You can modify the backup retention period; valid values are 0 (for no backup retention) to a maximum of 35 days</a:t>
            </a:r>
          </a:p>
          <a:p>
            <a:pPr lvl="0" algn="l"/>
            <a:r>
              <a:rPr lang="en-US" dirty="0">
                <a:solidFill>
                  <a:srgbClr val="262626"/>
                </a:solidFill>
              </a:rPr>
              <a:t> Manual snapshot limits (50 per region) do not apply to automated backups</a:t>
            </a:r>
          </a:p>
          <a:p>
            <a:pPr lvl="0" algn="l"/>
            <a:r>
              <a:rPr lang="en-US" dirty="0">
                <a:solidFill>
                  <a:srgbClr val="262626"/>
                </a:solidFill>
              </a:rPr>
              <a:t> All automated backups are deleted and cannot be recovered when you delete a DB instance</a:t>
            </a:r>
          </a:p>
          <a:p>
            <a:pPr lvl="0" algn="l"/>
            <a:r>
              <a:rPr lang="en-US" dirty="0">
                <a:solidFill>
                  <a:srgbClr val="262626"/>
                </a:solidFill>
              </a:rPr>
              <a:t> Manual snapshots are not deleted</a:t>
            </a:r>
          </a:p>
          <a:p>
            <a:pPr lvl="0" algn="l"/>
            <a:endParaRPr lang="en-US" dirty="0">
              <a:solidFill>
                <a:srgbClr val="262626"/>
              </a:solidFill>
            </a:endParaRP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26389495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t>
            </a:r>
            <a:r>
              <a:rPr lang="en-US" dirty="0"/>
              <a:t>backups for different services ( EC2 &amp; RDS )</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39317" cy="3927702"/>
          </a:xfrm>
        </p:spPr>
        <p:txBody>
          <a:bodyPr>
            <a:noAutofit/>
          </a:bodyPr>
          <a:lstStyle/>
          <a:p>
            <a:pPr marL="0" indent="0" algn="l">
              <a:buNone/>
            </a:pPr>
            <a:r>
              <a:rPr lang="en-US" dirty="0">
                <a:solidFill>
                  <a:srgbClr val="0070C0"/>
                </a:solidFill>
              </a:rPr>
              <a:t>Disabling Automated Backups</a:t>
            </a:r>
          </a:p>
          <a:p>
            <a:pPr lvl="0" algn="l"/>
            <a:r>
              <a:rPr lang="en-US" dirty="0">
                <a:solidFill>
                  <a:srgbClr val="262626"/>
                </a:solidFill>
              </a:rPr>
              <a:t> Sign in to the Amazon RDS console at </a:t>
            </a:r>
            <a:r>
              <a:rPr lang="en-US" u="sng" dirty="0">
                <a:solidFill>
                  <a:srgbClr val="262626"/>
                </a:solidFill>
                <a:hlinkClick r:id="rId2"/>
              </a:rPr>
              <a:t>https://console.aws.amazon.com/rds/</a:t>
            </a:r>
            <a:endParaRPr lang="en-US" u="sng" dirty="0">
              <a:solidFill>
                <a:srgbClr val="262626"/>
              </a:solidFill>
            </a:endParaRPr>
          </a:p>
          <a:p>
            <a:pPr lvl="0" algn="l"/>
            <a:r>
              <a:rPr lang="en-US" u="sng" dirty="0">
                <a:solidFill>
                  <a:srgbClr val="262626"/>
                </a:solidFill>
              </a:rPr>
              <a:t> </a:t>
            </a:r>
            <a:r>
              <a:rPr lang="en-US" dirty="0">
                <a:solidFill>
                  <a:srgbClr val="262626"/>
                </a:solidFill>
              </a:rPr>
              <a:t>In the navigation pane, click </a:t>
            </a:r>
            <a:r>
              <a:rPr lang="en-US" dirty="0">
                <a:solidFill>
                  <a:srgbClr val="0070C0"/>
                </a:solidFill>
              </a:rPr>
              <a:t>DB Instances, </a:t>
            </a:r>
            <a:r>
              <a:rPr lang="en-US" dirty="0">
                <a:solidFill>
                  <a:srgbClr val="262626"/>
                </a:solidFill>
              </a:rPr>
              <a:t>and then select the check box next to the DB instance you want to modify</a:t>
            </a:r>
          </a:p>
          <a:p>
            <a:pPr lvl="0" algn="l"/>
            <a:r>
              <a:rPr lang="en-US" dirty="0">
                <a:solidFill>
                  <a:srgbClr val="262626"/>
                </a:solidFill>
              </a:rPr>
              <a:t> Click the </a:t>
            </a:r>
            <a:r>
              <a:rPr lang="en-US" dirty="0">
                <a:solidFill>
                  <a:srgbClr val="0070C0"/>
                </a:solidFill>
              </a:rPr>
              <a:t>Modify</a:t>
            </a:r>
            <a:r>
              <a:rPr lang="en-US" dirty="0">
                <a:solidFill>
                  <a:srgbClr val="262626"/>
                </a:solidFill>
              </a:rPr>
              <a:t> button</a:t>
            </a:r>
          </a:p>
          <a:p>
            <a:pPr lvl="0" algn="l"/>
            <a:r>
              <a:rPr lang="en-US" dirty="0">
                <a:solidFill>
                  <a:srgbClr val="262626"/>
                </a:solidFill>
              </a:rPr>
              <a:t> Select </a:t>
            </a:r>
            <a:r>
              <a:rPr lang="en-US" dirty="0">
                <a:solidFill>
                  <a:srgbClr val="0070C0"/>
                </a:solidFill>
              </a:rPr>
              <a:t>0</a:t>
            </a:r>
            <a:r>
              <a:rPr lang="en-US" dirty="0">
                <a:solidFill>
                  <a:srgbClr val="262626"/>
                </a:solidFill>
              </a:rPr>
              <a:t> in the </a:t>
            </a:r>
            <a:r>
              <a:rPr lang="en-US" dirty="0">
                <a:solidFill>
                  <a:srgbClr val="0070C0"/>
                </a:solidFill>
              </a:rPr>
              <a:t>Backup Retention Period</a:t>
            </a:r>
            <a:r>
              <a:rPr lang="en-US" dirty="0">
                <a:solidFill>
                  <a:srgbClr val="262626"/>
                </a:solidFill>
              </a:rPr>
              <a:t> drop-down list box</a:t>
            </a:r>
          </a:p>
          <a:p>
            <a:pPr lvl="0" algn="l"/>
            <a:r>
              <a:rPr lang="en-US" dirty="0">
                <a:solidFill>
                  <a:srgbClr val="262626"/>
                </a:solidFill>
              </a:rPr>
              <a:t> Check the </a:t>
            </a:r>
            <a:r>
              <a:rPr lang="en-US" dirty="0">
                <a:solidFill>
                  <a:srgbClr val="0070C0"/>
                </a:solidFill>
              </a:rPr>
              <a:t>Apply Immediately</a:t>
            </a:r>
            <a:r>
              <a:rPr lang="en-US" dirty="0">
                <a:solidFill>
                  <a:srgbClr val="262626"/>
                </a:solidFill>
              </a:rPr>
              <a:t> check box</a:t>
            </a:r>
          </a:p>
          <a:p>
            <a:pPr lvl="0" algn="l"/>
            <a:r>
              <a:rPr lang="en-US" dirty="0">
                <a:solidFill>
                  <a:srgbClr val="262626"/>
                </a:solidFill>
              </a:rPr>
              <a:t> Click the </a:t>
            </a:r>
            <a:r>
              <a:rPr lang="en-US" dirty="0">
                <a:solidFill>
                  <a:srgbClr val="0070C0"/>
                </a:solidFill>
              </a:rPr>
              <a:t>OK </a:t>
            </a:r>
            <a:r>
              <a:rPr lang="en-US" dirty="0">
                <a:solidFill>
                  <a:srgbClr val="262626"/>
                </a:solidFill>
              </a:rPr>
              <a:t>button</a:t>
            </a:r>
          </a:p>
          <a:p>
            <a:pPr lvl="0" algn="l"/>
            <a:endParaRPr lang="en-US" dirty="0">
              <a:solidFill>
                <a:srgbClr val="262626"/>
              </a:solidFill>
            </a:endParaRP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24490999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Create </a:t>
            </a:r>
            <a:r>
              <a:rPr lang="en-US" dirty="0"/>
              <a:t>backups for different services ( EC2 &amp; RDS )</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39317" cy="3927702"/>
          </a:xfrm>
        </p:spPr>
        <p:txBody>
          <a:bodyPr>
            <a:noAutofit/>
          </a:bodyPr>
          <a:lstStyle/>
          <a:p>
            <a:pPr marL="0" indent="0" algn="l">
              <a:buNone/>
            </a:pPr>
            <a:r>
              <a:rPr lang="en-US" dirty="0">
                <a:solidFill>
                  <a:srgbClr val="0070C0"/>
                </a:solidFill>
              </a:rPr>
              <a:t>Enabling Automated Backups</a:t>
            </a:r>
          </a:p>
          <a:p>
            <a:pPr lvl="0" algn="l"/>
            <a:r>
              <a:rPr lang="en-US" dirty="0">
                <a:solidFill>
                  <a:srgbClr val="262626"/>
                </a:solidFill>
              </a:rPr>
              <a:t> If your DB instance doesn't have automated backups enabled, you can enable them at any time</a:t>
            </a:r>
          </a:p>
          <a:p>
            <a:pPr lvl="0" algn="l"/>
            <a:r>
              <a:rPr lang="en-US" dirty="0">
                <a:solidFill>
                  <a:srgbClr val="262626"/>
                </a:solidFill>
              </a:rPr>
              <a:t> The same request used to disable automated backups can be used to enable them by using a non-zero value for the backup retention period</a:t>
            </a:r>
          </a:p>
          <a:p>
            <a:pPr lvl="0" algn="l"/>
            <a:r>
              <a:rPr lang="en-US" dirty="0">
                <a:solidFill>
                  <a:srgbClr val="262626"/>
                </a:solidFill>
              </a:rPr>
              <a:t> When automated backups are enabled, a backup is immediately created</a:t>
            </a:r>
          </a:p>
          <a:p>
            <a:pPr lvl="0" algn="l"/>
            <a:r>
              <a:rPr lang="en-US" dirty="0">
                <a:solidFill>
                  <a:srgbClr val="262626"/>
                </a:solidFill>
              </a:rPr>
              <a:t> Sign in to the </a:t>
            </a:r>
            <a:r>
              <a:rPr lang="en-US" dirty="0" smtClean="0">
                <a:solidFill>
                  <a:srgbClr val="262626"/>
                </a:solidFill>
              </a:rPr>
              <a:t>Amazon </a:t>
            </a:r>
            <a:r>
              <a:rPr lang="en-US" dirty="0">
                <a:solidFill>
                  <a:srgbClr val="262626"/>
                </a:solidFill>
              </a:rPr>
              <a:t>RDS console at </a:t>
            </a:r>
            <a:r>
              <a:rPr lang="en-US" u="sng" dirty="0">
                <a:solidFill>
                  <a:srgbClr val="262626"/>
                </a:solidFill>
                <a:hlinkClick r:id="rId2"/>
              </a:rPr>
              <a:t>https://console.aws.amazon.com/rds/</a:t>
            </a:r>
            <a:endParaRPr lang="en-US" u="sng" dirty="0">
              <a:solidFill>
                <a:srgbClr val="262626"/>
              </a:solidFill>
            </a:endParaRPr>
          </a:p>
          <a:p>
            <a:pPr lvl="0" algn="l"/>
            <a:r>
              <a:rPr lang="en-US" u="sng" dirty="0">
                <a:solidFill>
                  <a:srgbClr val="262626"/>
                </a:solidFill>
              </a:rPr>
              <a:t> </a:t>
            </a:r>
            <a:r>
              <a:rPr lang="en-US" dirty="0">
                <a:solidFill>
                  <a:srgbClr val="262626"/>
                </a:solidFill>
              </a:rPr>
              <a:t>In the navigation pane, click </a:t>
            </a:r>
            <a:r>
              <a:rPr lang="en-US" dirty="0">
                <a:solidFill>
                  <a:srgbClr val="0070C0"/>
                </a:solidFill>
              </a:rPr>
              <a:t>DB Instances, </a:t>
            </a:r>
            <a:r>
              <a:rPr lang="en-US" dirty="0">
                <a:solidFill>
                  <a:srgbClr val="262626"/>
                </a:solidFill>
              </a:rPr>
              <a:t>and then select the check box next to the DB instance you want to modify</a:t>
            </a:r>
          </a:p>
          <a:p>
            <a:pPr lvl="0" algn="l"/>
            <a:r>
              <a:rPr lang="en-US" dirty="0">
                <a:solidFill>
                  <a:srgbClr val="262626"/>
                </a:solidFill>
              </a:rPr>
              <a:t> Click the </a:t>
            </a:r>
            <a:r>
              <a:rPr lang="en-US" dirty="0">
                <a:solidFill>
                  <a:srgbClr val="0070C0"/>
                </a:solidFill>
              </a:rPr>
              <a:t>Modify </a:t>
            </a:r>
            <a:r>
              <a:rPr lang="en-US" dirty="0">
                <a:solidFill>
                  <a:srgbClr val="262626"/>
                </a:solidFill>
              </a:rPr>
              <a:t>button or right-click the DB instance and select </a:t>
            </a:r>
            <a:r>
              <a:rPr lang="en-US" dirty="0">
                <a:solidFill>
                  <a:srgbClr val="0070C0"/>
                </a:solidFill>
              </a:rPr>
              <a:t>Modify</a:t>
            </a:r>
            <a:r>
              <a:rPr lang="en-US" dirty="0">
                <a:solidFill>
                  <a:srgbClr val="262626"/>
                </a:solidFill>
              </a:rPr>
              <a:t> from the context menu</a:t>
            </a:r>
          </a:p>
          <a:p>
            <a:pPr lvl="0" algn="l"/>
            <a:r>
              <a:rPr lang="en-US" dirty="0">
                <a:solidFill>
                  <a:srgbClr val="262626"/>
                </a:solidFill>
              </a:rPr>
              <a:t> Select </a:t>
            </a:r>
            <a:r>
              <a:rPr lang="en-US" dirty="0">
                <a:solidFill>
                  <a:srgbClr val="0070C0"/>
                </a:solidFill>
              </a:rPr>
              <a:t>3 </a:t>
            </a:r>
            <a:r>
              <a:rPr lang="en-US" dirty="0" smtClean="0"/>
              <a:t>in</a:t>
            </a:r>
            <a:r>
              <a:rPr lang="en-US" dirty="0" smtClean="0">
                <a:solidFill>
                  <a:srgbClr val="262626"/>
                </a:solidFill>
              </a:rPr>
              <a:t> </a:t>
            </a:r>
            <a:r>
              <a:rPr lang="en-US" dirty="0">
                <a:solidFill>
                  <a:srgbClr val="262626"/>
                </a:solidFill>
              </a:rPr>
              <a:t>the </a:t>
            </a:r>
            <a:r>
              <a:rPr lang="en-US" dirty="0">
                <a:solidFill>
                  <a:srgbClr val="0070C0"/>
                </a:solidFill>
              </a:rPr>
              <a:t>Backup Retention Period</a:t>
            </a:r>
            <a:r>
              <a:rPr lang="en-US" dirty="0">
                <a:solidFill>
                  <a:srgbClr val="262626"/>
                </a:solidFill>
              </a:rPr>
              <a:t> drop-down list box</a:t>
            </a:r>
          </a:p>
          <a:p>
            <a:pPr lvl="0" algn="l"/>
            <a:r>
              <a:rPr lang="en-US" dirty="0">
                <a:solidFill>
                  <a:srgbClr val="262626"/>
                </a:solidFill>
              </a:rPr>
              <a:t> Check the </a:t>
            </a:r>
            <a:r>
              <a:rPr lang="en-US" dirty="0">
                <a:solidFill>
                  <a:srgbClr val="0070C0"/>
                </a:solidFill>
              </a:rPr>
              <a:t>Apply Immediately</a:t>
            </a:r>
            <a:r>
              <a:rPr lang="en-US" dirty="0">
                <a:solidFill>
                  <a:srgbClr val="262626"/>
                </a:solidFill>
              </a:rPr>
              <a:t> check box</a:t>
            </a:r>
          </a:p>
          <a:p>
            <a:pPr lvl="0" algn="l"/>
            <a:r>
              <a:rPr lang="en-US" dirty="0">
                <a:solidFill>
                  <a:srgbClr val="262626"/>
                </a:solidFill>
              </a:rPr>
              <a:t> Click the </a:t>
            </a:r>
            <a:r>
              <a:rPr lang="en-US" dirty="0">
                <a:solidFill>
                  <a:srgbClr val="0070C0"/>
                </a:solidFill>
              </a:rPr>
              <a:t>OK </a:t>
            </a:r>
            <a:r>
              <a:rPr lang="en-US" dirty="0">
                <a:solidFill>
                  <a:srgbClr val="262626"/>
                </a:solidFill>
              </a:rPr>
              <a:t>button</a:t>
            </a:r>
          </a:p>
          <a:p>
            <a:pPr lvl="0" algn="l"/>
            <a:endParaRPr lang="en-US" dirty="0">
              <a:solidFill>
                <a:srgbClr val="262626"/>
              </a:solidFill>
            </a:endParaRP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30631323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296" y="160775"/>
            <a:ext cx="7182033" cy="516428"/>
          </a:xfrm>
        </p:spPr>
        <p:txBody>
          <a:bodyPr/>
          <a:lstStyle/>
          <a:p>
            <a:r>
              <a:rPr lang="en-US" sz="2500" dirty="0"/>
              <a:t>Managing Backup </a:t>
            </a:r>
            <a:r>
              <a:rPr lang="en-US" sz="2500" dirty="0" smtClean="0"/>
              <a:t>and </a:t>
            </a:r>
            <a:r>
              <a:rPr lang="en-US" sz="2500" dirty="0"/>
              <a:t>Disaster Recovery Processes</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028041" cy="3927702"/>
          </a:xfrm>
        </p:spPr>
        <p:txBody>
          <a:bodyPr>
            <a:noAutofit/>
          </a:bodyPr>
          <a:lstStyle/>
          <a:p>
            <a:pPr marL="0" indent="0" algn="l">
              <a:buNone/>
            </a:pPr>
            <a:r>
              <a:rPr lang="en-US" dirty="0">
                <a:solidFill>
                  <a:srgbClr val="0070C0"/>
                </a:solidFill>
              </a:rPr>
              <a:t>Quickly Recovering From Disasters</a:t>
            </a:r>
          </a:p>
          <a:p>
            <a:pPr lvl="0" algn="l"/>
            <a:r>
              <a:rPr lang="en-US" dirty="0">
                <a:solidFill>
                  <a:srgbClr val="262626"/>
                </a:solidFill>
              </a:rPr>
              <a:t> Disaster recovery (DR) is one of most important use cases that we hear from our customers</a:t>
            </a:r>
          </a:p>
          <a:p>
            <a:pPr lvl="0" algn="l"/>
            <a:r>
              <a:rPr lang="en-US" dirty="0">
                <a:solidFill>
                  <a:srgbClr val="262626"/>
                </a:solidFill>
              </a:rPr>
              <a:t> Having your own DR site in the cloud ready and on standby, without having to pay for the hardware, power, bandwidth, cooling, space and system administration and  quickly launch resources in cloud</a:t>
            </a:r>
          </a:p>
          <a:p>
            <a:pPr lvl="0" algn="l"/>
            <a:r>
              <a:rPr lang="en-US" dirty="0">
                <a:solidFill>
                  <a:srgbClr val="262626"/>
                </a:solidFill>
              </a:rPr>
              <a:t> When you really need it (when disaster strikes in your datacenter) makes the AWS cloud the perfect solution for DR</a:t>
            </a:r>
          </a:p>
          <a:p>
            <a:pPr lvl="0" algn="l"/>
            <a:r>
              <a:rPr lang="en-US" dirty="0">
                <a:solidFill>
                  <a:srgbClr val="262626"/>
                </a:solidFill>
              </a:rPr>
              <a:t> You can quickly recover from a disaster and ensure business continuity of your applications while keeping your costs down</a:t>
            </a:r>
          </a:p>
          <a:p>
            <a:pPr lvl="0" algn="l"/>
            <a:r>
              <a:rPr lang="en-US" dirty="0">
                <a:solidFill>
                  <a:srgbClr val="262626"/>
                </a:solidFill>
              </a:rPr>
              <a:t> Disaster recovery is about preparing for and recovering from a disaster</a:t>
            </a:r>
          </a:p>
          <a:p>
            <a:pPr lvl="0" algn="l"/>
            <a:r>
              <a:rPr lang="en-US" dirty="0">
                <a:solidFill>
                  <a:srgbClr val="262626"/>
                </a:solidFill>
              </a:rPr>
              <a:t> Any event that has a negative impact on your business continuity or finances could be termed a disaster</a:t>
            </a:r>
          </a:p>
          <a:p>
            <a:pPr lvl="0" algn="l"/>
            <a:r>
              <a:rPr lang="en-US" dirty="0">
                <a:solidFill>
                  <a:srgbClr val="262626"/>
                </a:solidFill>
              </a:rPr>
              <a:t> This could be hardware or software failure, a network outage, a power outage, physical damage to a building like fire or flooding, human error, or some other significant disaster</a:t>
            </a:r>
          </a:p>
          <a:p>
            <a:pPr lvl="0" algn="l"/>
            <a:endParaRPr lang="en-US" dirty="0">
              <a:solidFill>
                <a:srgbClr val="262626"/>
              </a:solidFill>
            </a:endParaRP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26875383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296" y="160775"/>
            <a:ext cx="7182033" cy="516428"/>
          </a:xfrm>
        </p:spPr>
        <p:txBody>
          <a:bodyPr/>
          <a:lstStyle/>
          <a:p>
            <a:r>
              <a:rPr lang="en-US" sz="2500" dirty="0"/>
              <a:t>Managing Backup </a:t>
            </a:r>
            <a:r>
              <a:rPr lang="en-US" sz="2500" dirty="0" smtClean="0"/>
              <a:t>and </a:t>
            </a:r>
            <a:r>
              <a:rPr lang="en-US" sz="2500" dirty="0"/>
              <a:t>Disaster Recovery Processes</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706" y="953729"/>
            <a:ext cx="4296588" cy="3628103"/>
          </a:xfrm>
          <a:prstGeom prst="rect">
            <a:avLst/>
          </a:prstGeom>
        </p:spPr>
      </p:pic>
    </p:spTree>
    <p:extLst>
      <p:ext uri="{BB962C8B-B14F-4D97-AF65-F5344CB8AC3E}">
        <p14:creationId xmlns:p14="http://schemas.microsoft.com/office/powerpoint/2010/main" val="209126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296" y="160775"/>
            <a:ext cx="7182033" cy="516428"/>
          </a:xfrm>
        </p:spPr>
        <p:txBody>
          <a:bodyPr/>
          <a:lstStyle/>
          <a:p>
            <a:r>
              <a:rPr lang="en-US" sz="2500" dirty="0"/>
              <a:t>Managing Backup </a:t>
            </a:r>
            <a:r>
              <a:rPr lang="en-US" sz="2500" dirty="0" smtClean="0"/>
              <a:t>and </a:t>
            </a:r>
            <a:r>
              <a:rPr lang="en-US" sz="2500" dirty="0"/>
              <a:t>Disaster Recovery Processes</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028041" cy="3927702"/>
          </a:xfrm>
        </p:spPr>
        <p:txBody>
          <a:bodyPr>
            <a:noAutofit/>
          </a:bodyPr>
          <a:lstStyle/>
          <a:p>
            <a:pPr marL="0" indent="0" algn="l">
              <a:buNone/>
            </a:pPr>
            <a:r>
              <a:rPr lang="en-US" dirty="0">
                <a:solidFill>
                  <a:srgbClr val="0070C0"/>
                </a:solidFill>
              </a:rPr>
              <a:t>Read Replicas With MySQL RDS Across Regions</a:t>
            </a:r>
          </a:p>
          <a:p>
            <a:pPr lvl="0" algn="l"/>
            <a:r>
              <a:rPr lang="en-US" dirty="0">
                <a:solidFill>
                  <a:srgbClr val="262626"/>
                </a:solidFill>
              </a:rPr>
              <a:t> This feature builds upon our existing support for read replicas that reside within the same region as the source database instance</a:t>
            </a:r>
          </a:p>
          <a:p>
            <a:pPr lvl="0" algn="l"/>
            <a:r>
              <a:rPr lang="en-US" dirty="0">
                <a:solidFill>
                  <a:srgbClr val="262626"/>
                </a:solidFill>
              </a:rPr>
              <a:t> You can now create up to five in-region and cross-region replicas per source with a single API call or a couple of clicks in the AWS Management Console</a:t>
            </a:r>
          </a:p>
          <a:p>
            <a:pPr lvl="0" algn="l"/>
            <a:endParaRPr lang="en-US" dirty="0">
              <a:solidFill>
                <a:srgbClr val="262626"/>
              </a:solidFill>
            </a:endParaRP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5844824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296" y="160775"/>
            <a:ext cx="7182033" cy="516428"/>
          </a:xfrm>
        </p:spPr>
        <p:txBody>
          <a:bodyPr/>
          <a:lstStyle/>
          <a:p>
            <a:r>
              <a:rPr lang="en-US" sz="2500" dirty="0"/>
              <a:t>Managing Backup </a:t>
            </a:r>
            <a:r>
              <a:rPr lang="en-US" sz="2500" dirty="0" smtClean="0"/>
              <a:t>and </a:t>
            </a:r>
            <a:r>
              <a:rPr lang="en-US" sz="2500" dirty="0"/>
              <a:t>Disaster Recovery Processes</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49150" cy="3927702"/>
          </a:xfrm>
        </p:spPr>
        <p:txBody>
          <a:bodyPr>
            <a:noAutofit/>
          </a:bodyPr>
          <a:lstStyle/>
          <a:p>
            <a:pPr marL="0" indent="0" algn="l">
              <a:buNone/>
            </a:pPr>
            <a:r>
              <a:rPr lang="en-US" dirty="0">
                <a:solidFill>
                  <a:srgbClr val="0070C0"/>
                </a:solidFill>
              </a:rPr>
              <a:t>Improve Disaster Recovery  </a:t>
            </a:r>
          </a:p>
          <a:p>
            <a:pPr lvl="0" algn="l"/>
            <a:r>
              <a:rPr lang="en-US" dirty="0" smtClean="0">
                <a:solidFill>
                  <a:srgbClr val="262626"/>
                </a:solidFill>
              </a:rPr>
              <a:t> You </a:t>
            </a:r>
            <a:r>
              <a:rPr lang="en-US" dirty="0">
                <a:solidFill>
                  <a:srgbClr val="262626"/>
                </a:solidFill>
              </a:rPr>
              <a:t>can operate a read replica in a region different from your master database region</a:t>
            </a:r>
          </a:p>
          <a:p>
            <a:pPr lvl="0" algn="l"/>
            <a:r>
              <a:rPr lang="en-US" dirty="0">
                <a:solidFill>
                  <a:srgbClr val="262626"/>
                </a:solidFill>
              </a:rPr>
              <a:t> In case of a regional disruption, you can promote the replica to be the new master and keep your business in operation</a:t>
            </a:r>
          </a:p>
          <a:p>
            <a:pPr marL="0" indent="0" algn="l">
              <a:buNone/>
            </a:pPr>
            <a:r>
              <a:rPr lang="en-US" dirty="0">
                <a:solidFill>
                  <a:srgbClr val="0070C0"/>
                </a:solidFill>
              </a:rPr>
              <a:t>Scale Out Globally </a:t>
            </a:r>
          </a:p>
          <a:p>
            <a:pPr marL="0" lvl="0" indent="0" algn="l">
              <a:buNone/>
            </a:pPr>
            <a:r>
              <a:rPr lang="en-US" dirty="0" smtClean="0">
                <a:solidFill>
                  <a:srgbClr val="262626"/>
                </a:solidFill>
              </a:rPr>
              <a:t>If </a:t>
            </a:r>
            <a:r>
              <a:rPr lang="en-US" dirty="0">
                <a:solidFill>
                  <a:srgbClr val="262626"/>
                </a:solidFill>
              </a:rPr>
              <a:t>your application has a user base that is spread out all over the planet, you can use Cross Region Read Replicas to serve read queries from an AWS region that is close to the </a:t>
            </a:r>
            <a:r>
              <a:rPr lang="en-US" dirty="0" smtClean="0">
                <a:solidFill>
                  <a:srgbClr val="262626"/>
                </a:solidFill>
              </a:rPr>
              <a:t>user</a:t>
            </a:r>
          </a:p>
          <a:p>
            <a:pPr marL="0" lvl="0" indent="0" algn="l">
              <a:buNone/>
            </a:pPr>
            <a:r>
              <a:rPr lang="en-US" dirty="0" smtClean="0">
                <a:solidFill>
                  <a:srgbClr val="0070C0"/>
                </a:solidFill>
              </a:rPr>
              <a:t>Migration </a:t>
            </a:r>
            <a:r>
              <a:rPr lang="en-US" dirty="0">
                <a:solidFill>
                  <a:srgbClr val="0070C0"/>
                </a:solidFill>
              </a:rPr>
              <a:t>Between Regions</a:t>
            </a:r>
          </a:p>
          <a:p>
            <a:pPr lvl="0" algn="l"/>
            <a:r>
              <a:rPr lang="en-US" dirty="0" smtClean="0">
                <a:solidFill>
                  <a:srgbClr val="262626"/>
                </a:solidFill>
              </a:rPr>
              <a:t> Cross </a:t>
            </a:r>
            <a:r>
              <a:rPr lang="en-US" dirty="0">
                <a:solidFill>
                  <a:srgbClr val="262626"/>
                </a:solidFill>
              </a:rPr>
              <a:t>Region Read Replicas make it easy for you to migrate your application from one AWS region to another  </a:t>
            </a:r>
          </a:p>
          <a:p>
            <a:pPr lvl="0" algn="l"/>
            <a:r>
              <a:rPr lang="en-US" dirty="0">
                <a:solidFill>
                  <a:srgbClr val="262626"/>
                </a:solidFill>
              </a:rPr>
              <a:t> Simply create the replica, ensure that it is current, promote it to be a master database instance, and point your application at it</a:t>
            </a: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1121682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296" y="160775"/>
            <a:ext cx="7182033" cy="516428"/>
          </a:xfrm>
        </p:spPr>
        <p:txBody>
          <a:bodyPr/>
          <a:lstStyle/>
          <a:p>
            <a:r>
              <a:rPr lang="en-US" sz="2500" dirty="0"/>
              <a:t>Managing Backup </a:t>
            </a:r>
            <a:r>
              <a:rPr lang="en-US" sz="2500" dirty="0" smtClean="0"/>
              <a:t>and </a:t>
            </a:r>
            <a:r>
              <a:rPr lang="en-US" sz="2500" dirty="0"/>
              <a:t>Disaster Recovery Processes</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49150" cy="3927702"/>
          </a:xfrm>
        </p:spPr>
        <p:txBody>
          <a:bodyPr>
            <a:noAutofit/>
          </a:bodyPr>
          <a:lstStyle/>
          <a:p>
            <a:pPr marL="0" indent="0" algn="l">
              <a:buNone/>
            </a:pPr>
            <a:r>
              <a:rPr lang="en-US" dirty="0">
                <a:solidFill>
                  <a:srgbClr val="0070C0"/>
                </a:solidFill>
              </a:rPr>
              <a:t>Creating Cross-Region Read Replicas</a:t>
            </a:r>
          </a:p>
          <a:p>
            <a:pPr marL="0" indent="0" algn="l">
              <a:buNone/>
            </a:pPr>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pic>
        <p:nvPicPr>
          <p:cNvPr id="2" name="Picture 1"/>
          <p:cNvPicPr>
            <a:picLocks noChangeAspect="1"/>
          </p:cNvPicPr>
          <p:nvPr/>
        </p:nvPicPr>
        <p:blipFill rotWithShape="1">
          <a:blip r:embed="rId2"/>
          <a:srcRect l="2764" t="5295" r="4789" b="11178"/>
          <a:stretch/>
        </p:blipFill>
        <p:spPr>
          <a:xfrm>
            <a:off x="2261956" y="1533004"/>
            <a:ext cx="4620089" cy="215409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197090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296" y="160775"/>
            <a:ext cx="7182033" cy="516428"/>
          </a:xfrm>
        </p:spPr>
        <p:txBody>
          <a:bodyPr/>
          <a:lstStyle/>
          <a:p>
            <a:r>
              <a:rPr lang="en-US" sz="2500" dirty="0"/>
              <a:t>Managing Backup </a:t>
            </a:r>
            <a:r>
              <a:rPr lang="en-US" sz="2500" dirty="0" smtClean="0"/>
              <a:t>and </a:t>
            </a:r>
            <a:r>
              <a:rPr lang="en-US" sz="2500" dirty="0"/>
              <a:t>Disaster Recovery Processes</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49150" cy="3927702"/>
          </a:xfrm>
        </p:spPr>
        <p:txBody>
          <a:bodyPr>
            <a:noAutofit/>
          </a:bodyPr>
          <a:lstStyle/>
          <a:p>
            <a:pPr marL="0" indent="0" algn="l">
              <a:buNone/>
            </a:pPr>
            <a:r>
              <a:rPr lang="en-US" dirty="0">
                <a:solidFill>
                  <a:srgbClr val="0070C0"/>
                </a:solidFill>
              </a:rPr>
              <a:t>Storing Log Files And Backups from glacier service</a:t>
            </a:r>
          </a:p>
          <a:p>
            <a:pPr lvl="0" algn="l"/>
            <a:r>
              <a:rPr lang="en-US" dirty="0">
                <a:solidFill>
                  <a:srgbClr val="262626"/>
                </a:solidFill>
              </a:rPr>
              <a:t> Amazon Glacier is an extremely low-cost storage service that provides durable storage with security features for data archiving and backup</a:t>
            </a:r>
          </a:p>
          <a:p>
            <a:pPr lvl="0" algn="l"/>
            <a:r>
              <a:rPr lang="en-US" dirty="0">
                <a:solidFill>
                  <a:srgbClr val="262626"/>
                </a:solidFill>
              </a:rPr>
              <a:t> With Amazon Glacier, customers can store their data cost effectively for months, years, or even decades</a:t>
            </a:r>
          </a:p>
          <a:p>
            <a:pPr lvl="0" algn="l"/>
            <a:r>
              <a:rPr lang="en-US" dirty="0">
                <a:solidFill>
                  <a:srgbClr val="262626"/>
                </a:solidFill>
              </a:rPr>
              <a:t> Amazon Glacier enables customers to offload the administrative burdens of operating and scaling storage to AWS </a:t>
            </a:r>
          </a:p>
          <a:p>
            <a:pPr lvl="0" algn="l"/>
            <a:r>
              <a:rPr lang="en-US" dirty="0">
                <a:solidFill>
                  <a:srgbClr val="262626"/>
                </a:solidFill>
              </a:rPr>
              <a:t> So they don't have to worry about capacity planning, hardware provisioning, data replication, hardware failure detection and recovery, or time-consuming hardware migrations</a:t>
            </a: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2260851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296" y="160775"/>
            <a:ext cx="7182033" cy="516428"/>
          </a:xfrm>
        </p:spPr>
        <p:txBody>
          <a:bodyPr/>
          <a:lstStyle/>
          <a:p>
            <a:r>
              <a:rPr lang="en-US" sz="2500" dirty="0"/>
              <a:t>Managing Backup </a:t>
            </a:r>
            <a:r>
              <a:rPr lang="en-US" sz="2500" dirty="0" smtClean="0"/>
              <a:t>and </a:t>
            </a:r>
            <a:r>
              <a:rPr lang="en-US" sz="2500" dirty="0"/>
              <a:t>Disaster Recovery Processes</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49150" cy="3927702"/>
          </a:xfrm>
        </p:spPr>
        <p:txBody>
          <a:bodyPr>
            <a:noAutofit/>
          </a:bodyPr>
          <a:lstStyle/>
          <a:p>
            <a:pPr marL="0" indent="0" algn="l">
              <a:buNone/>
            </a:pPr>
            <a:r>
              <a:rPr lang="en-US" dirty="0">
                <a:solidFill>
                  <a:srgbClr val="0070C0"/>
                </a:solidFill>
              </a:rPr>
              <a:t>Create a Vault in Amazon Glacier</a:t>
            </a:r>
          </a:p>
          <a:p>
            <a:pPr lvl="0"/>
            <a:r>
              <a:rPr lang="en-US" b="1" dirty="0">
                <a:solidFill>
                  <a:srgbClr val="262626"/>
                </a:solidFill>
              </a:rPr>
              <a:t> </a:t>
            </a:r>
            <a:r>
              <a:rPr lang="en-US" dirty="0">
                <a:solidFill>
                  <a:srgbClr val="262626"/>
                </a:solidFill>
              </a:rPr>
              <a:t>Sign into the Amazon Glacier console at </a:t>
            </a:r>
            <a:r>
              <a:rPr lang="en-US" u="sng" dirty="0">
                <a:solidFill>
                  <a:srgbClr val="262626"/>
                </a:solidFill>
                <a:hlinkClick r:id="rId2"/>
              </a:rPr>
              <a:t>https://console.aws.amazon.com/glacier</a:t>
            </a:r>
            <a:endParaRPr lang="en-US" b="1" dirty="0">
              <a:solidFill>
                <a:srgbClr val="262626"/>
              </a:solidFill>
            </a:endParaRPr>
          </a:p>
          <a:p>
            <a:pPr lvl="0"/>
            <a:r>
              <a:rPr lang="en-US" dirty="0">
                <a:solidFill>
                  <a:srgbClr val="262626"/>
                </a:solidFill>
              </a:rPr>
              <a:t> Select a region from the region selector</a:t>
            </a:r>
          </a:p>
          <a:p>
            <a:pPr lvl="0"/>
            <a:r>
              <a:rPr lang="en-US" dirty="0">
                <a:solidFill>
                  <a:srgbClr val="262626"/>
                </a:solidFill>
              </a:rPr>
              <a:t> If you are using Amazon Glacier for the first time, click </a:t>
            </a:r>
            <a:r>
              <a:rPr lang="en-US" dirty="0">
                <a:solidFill>
                  <a:srgbClr val="0070C0"/>
                </a:solidFill>
              </a:rPr>
              <a:t>Get started </a:t>
            </a:r>
            <a:endParaRPr lang="en-US" dirty="0" smtClean="0">
              <a:solidFill>
                <a:srgbClr val="0070C0"/>
              </a:solidFill>
            </a:endParaRPr>
          </a:p>
          <a:p>
            <a:pPr lvl="0"/>
            <a:r>
              <a:rPr lang="en-US" dirty="0">
                <a:solidFill>
                  <a:srgbClr val="262626"/>
                </a:solidFill>
              </a:rPr>
              <a:t> Enter </a:t>
            </a:r>
            <a:r>
              <a:rPr lang="en-US" dirty="0" err="1">
                <a:solidFill>
                  <a:srgbClr val="0070C0"/>
                </a:solidFill>
              </a:rPr>
              <a:t>testvault</a:t>
            </a:r>
            <a:r>
              <a:rPr lang="en-US" dirty="0">
                <a:solidFill>
                  <a:srgbClr val="0070C0"/>
                </a:solidFill>
              </a:rPr>
              <a:t> </a:t>
            </a:r>
            <a:r>
              <a:rPr lang="en-US" dirty="0">
                <a:solidFill>
                  <a:srgbClr val="262626"/>
                </a:solidFill>
              </a:rPr>
              <a:t>as the vault name in the </a:t>
            </a:r>
            <a:r>
              <a:rPr lang="en-US" dirty="0">
                <a:solidFill>
                  <a:srgbClr val="0070C0"/>
                </a:solidFill>
              </a:rPr>
              <a:t>Vault Name</a:t>
            </a:r>
            <a:r>
              <a:rPr lang="en-US" dirty="0">
                <a:solidFill>
                  <a:srgbClr val="262626"/>
                </a:solidFill>
              </a:rPr>
              <a:t> field and then click </a:t>
            </a:r>
            <a:r>
              <a:rPr lang="en-US" dirty="0">
                <a:solidFill>
                  <a:srgbClr val="0070C0"/>
                </a:solidFill>
              </a:rPr>
              <a:t>Next Step</a:t>
            </a:r>
          </a:p>
          <a:p>
            <a:pPr lvl="0"/>
            <a:r>
              <a:rPr lang="en-US" b="1" dirty="0">
                <a:solidFill>
                  <a:srgbClr val="262626"/>
                </a:solidFill>
              </a:rPr>
              <a:t> </a:t>
            </a:r>
            <a:r>
              <a:rPr lang="en-US" dirty="0">
                <a:solidFill>
                  <a:srgbClr val="262626"/>
                </a:solidFill>
              </a:rPr>
              <a:t>Select </a:t>
            </a:r>
            <a:r>
              <a:rPr lang="en-US" dirty="0">
                <a:solidFill>
                  <a:srgbClr val="0070C0"/>
                </a:solidFill>
              </a:rPr>
              <a:t>Do not enable notifications</a:t>
            </a:r>
          </a:p>
          <a:p>
            <a:pPr lvl="0"/>
            <a:r>
              <a:rPr lang="en-US" b="1" dirty="0">
                <a:solidFill>
                  <a:srgbClr val="262626"/>
                </a:solidFill>
              </a:rPr>
              <a:t> </a:t>
            </a:r>
            <a:r>
              <a:rPr lang="en-US" dirty="0">
                <a:solidFill>
                  <a:srgbClr val="262626"/>
                </a:solidFill>
              </a:rPr>
              <a:t>If the region and vault name are correct, then click </a:t>
            </a:r>
            <a:r>
              <a:rPr lang="en-US" dirty="0">
                <a:solidFill>
                  <a:srgbClr val="0070C0"/>
                </a:solidFill>
              </a:rPr>
              <a:t>Submit</a:t>
            </a:r>
          </a:p>
          <a:p>
            <a:pPr lvl="0"/>
            <a:r>
              <a:rPr lang="en-US" b="1" dirty="0">
                <a:solidFill>
                  <a:srgbClr val="262626"/>
                </a:solidFill>
              </a:rPr>
              <a:t> </a:t>
            </a:r>
            <a:r>
              <a:rPr lang="en-US" dirty="0">
                <a:solidFill>
                  <a:srgbClr val="262626"/>
                </a:solidFill>
              </a:rPr>
              <a:t>Your new vault is listed on the </a:t>
            </a:r>
            <a:r>
              <a:rPr lang="en-US" dirty="0">
                <a:solidFill>
                  <a:srgbClr val="0070C0"/>
                </a:solidFill>
              </a:rPr>
              <a:t>Amazon Glacier Vaults</a:t>
            </a:r>
            <a:r>
              <a:rPr lang="en-US" dirty="0">
                <a:solidFill>
                  <a:srgbClr val="262626"/>
                </a:solidFill>
              </a:rPr>
              <a:t> page</a:t>
            </a:r>
          </a:p>
          <a:p>
            <a:pPr lvl="0"/>
            <a:endParaRPr lang="en-US" dirty="0">
              <a:solidFill>
                <a:srgbClr val="0070C0"/>
              </a:solidFill>
            </a:endParaRP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2919137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Services</a:t>
            </a:r>
            <a:endParaRPr lang="en-US" dirty="0"/>
          </a:p>
        </p:txBody>
      </p:sp>
      <p:sp>
        <p:nvSpPr>
          <p:cNvPr id="6" name="Content Placeholder 2"/>
          <p:cNvSpPr>
            <a:spLocks noGrp="1"/>
          </p:cNvSpPr>
          <p:nvPr>
            <p:ph idx="1"/>
          </p:nvPr>
        </p:nvSpPr>
        <p:spPr>
          <a:xfrm>
            <a:off x="457201" y="868136"/>
            <a:ext cx="8077200" cy="3927702"/>
          </a:xfrm>
        </p:spPr>
        <p:txBody>
          <a:bodyPr>
            <a:noAutofit/>
          </a:bodyPr>
          <a:lstStyle/>
          <a:p>
            <a:pPr marL="0" indent="0" algn="l">
              <a:buNone/>
            </a:pPr>
            <a:r>
              <a:rPr lang="en-US" dirty="0" smtClean="0">
                <a:solidFill>
                  <a:srgbClr val="0070C0"/>
                </a:solidFill>
              </a:rPr>
              <a:t>How </a:t>
            </a:r>
            <a:r>
              <a:rPr lang="en-US" dirty="0">
                <a:solidFill>
                  <a:srgbClr val="0070C0"/>
                </a:solidFill>
              </a:rPr>
              <a:t>to create and attach EBS volumes</a:t>
            </a:r>
          </a:p>
          <a:p>
            <a:pPr algn="l"/>
            <a:r>
              <a:rPr lang="en-US" dirty="0"/>
              <a:t> Amazon EBS volume can be attached to any EC2 instance within the same Availability Zone</a:t>
            </a:r>
          </a:p>
          <a:p>
            <a:pPr algn="l"/>
            <a:r>
              <a:rPr lang="en-US" dirty="0"/>
              <a:t> We can create an encrypted EBS volume, but encrypted volumes can only be attached to selected instance types</a:t>
            </a:r>
          </a:p>
          <a:p>
            <a:pPr algn="l"/>
            <a:r>
              <a:rPr lang="en-US" dirty="0"/>
              <a:t> We can also create and attach EBS volumes when you launch instances by specifying a block device mapping</a:t>
            </a:r>
          </a:p>
          <a:p>
            <a:pPr algn="l"/>
            <a:r>
              <a:rPr lang="en-US" dirty="0"/>
              <a:t> We can restore volumes from previously created snapshots</a:t>
            </a:r>
          </a:p>
          <a:p>
            <a:pPr algn="l"/>
            <a:r>
              <a:rPr lang="en-US" dirty="0"/>
              <a:t> If you are creating a volume for a high-performance storage scenario, you should make sure to use a Provisioned IOPS (SSD) volume and attach it to an instance with enough bandwidth to support your application, such as an EBS-optimized instance or an instance with 10 Gigabit network connectivity</a:t>
            </a:r>
          </a:p>
          <a:p>
            <a:pPr algn="l"/>
            <a:r>
              <a:rPr lang="en-US" dirty="0"/>
              <a:t> When a block of data on a newly created EBS volume is written to for the first time, you might experience longer than normal </a:t>
            </a:r>
            <a:r>
              <a:rPr lang="en-US" dirty="0" smtClean="0"/>
              <a:t>latency</a:t>
            </a:r>
          </a:p>
          <a:p>
            <a:pPr algn="l"/>
            <a:r>
              <a:rPr lang="en-US" dirty="0"/>
              <a:t> To avoid the possibility of an increased write latency on a production workload, you should first write to all blocks on the volume to ensure optimal performance; this practice is called pre-warming the volume</a:t>
            </a:r>
          </a:p>
          <a:p>
            <a:pPr marL="0" indent="0" algn="l">
              <a:buNone/>
            </a:pPr>
            <a:endParaRPr lang="en-US" dirty="0"/>
          </a:p>
          <a:p>
            <a:pPr algn="l"/>
            <a:endParaRPr lang="en-US" dirty="0"/>
          </a:p>
        </p:txBody>
      </p:sp>
    </p:spTree>
    <p:extLst>
      <p:ext uri="{BB962C8B-B14F-4D97-AF65-F5344CB8AC3E}">
        <p14:creationId xmlns:p14="http://schemas.microsoft.com/office/powerpoint/2010/main" val="3713018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296" y="160775"/>
            <a:ext cx="7182033" cy="516428"/>
          </a:xfrm>
        </p:spPr>
        <p:txBody>
          <a:bodyPr/>
          <a:lstStyle/>
          <a:p>
            <a:r>
              <a:rPr lang="en-US" sz="2500" dirty="0"/>
              <a:t>Managing Backup </a:t>
            </a:r>
            <a:r>
              <a:rPr lang="en-US" sz="2500" dirty="0" smtClean="0"/>
              <a:t>and </a:t>
            </a:r>
            <a:r>
              <a:rPr lang="en-US" sz="2500" dirty="0"/>
              <a:t>Disaster Recovery Processes</a:t>
            </a:r>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8" y="868136"/>
            <a:ext cx="8549150" cy="3927702"/>
          </a:xfrm>
        </p:spPr>
        <p:txBody>
          <a:bodyPr>
            <a:noAutofit/>
          </a:bodyPr>
          <a:lstStyle/>
          <a:p>
            <a:pPr marL="0" indent="0" algn="l">
              <a:buNone/>
            </a:pPr>
            <a:r>
              <a:rPr lang="en-US" dirty="0">
                <a:solidFill>
                  <a:srgbClr val="0070C0"/>
                </a:solidFill>
              </a:rPr>
              <a:t>Delete a Vault in Amazon Glacier</a:t>
            </a:r>
          </a:p>
          <a:p>
            <a:pPr lvl="0"/>
            <a:r>
              <a:rPr lang="en-US" dirty="0">
                <a:solidFill>
                  <a:srgbClr val="262626"/>
                </a:solidFill>
              </a:rPr>
              <a:t> Sign into the Amazon Glacier console at </a:t>
            </a:r>
            <a:r>
              <a:rPr lang="en-US" u="sng" dirty="0">
                <a:solidFill>
                  <a:srgbClr val="262626"/>
                </a:solidFill>
                <a:hlinkClick r:id="rId2"/>
              </a:rPr>
              <a:t>https://console.aws.amazon.com/glacier</a:t>
            </a:r>
            <a:endParaRPr lang="en-US" u="sng" dirty="0">
              <a:solidFill>
                <a:srgbClr val="262626"/>
              </a:solidFill>
            </a:endParaRPr>
          </a:p>
          <a:p>
            <a:pPr lvl="0"/>
            <a:r>
              <a:rPr lang="en-US" dirty="0">
                <a:solidFill>
                  <a:srgbClr val="262626"/>
                </a:solidFill>
              </a:rPr>
              <a:t> From the region selector, select the AWS region where the vault exists that you want to delete</a:t>
            </a:r>
          </a:p>
          <a:p>
            <a:pPr lvl="0"/>
            <a:r>
              <a:rPr lang="en-US" dirty="0">
                <a:solidFill>
                  <a:srgbClr val="262626"/>
                </a:solidFill>
              </a:rPr>
              <a:t> Select the vault that you want to delete</a:t>
            </a:r>
          </a:p>
          <a:p>
            <a:pPr lvl="0"/>
            <a:r>
              <a:rPr lang="en-US" dirty="0">
                <a:solidFill>
                  <a:srgbClr val="262626"/>
                </a:solidFill>
              </a:rPr>
              <a:t> Click </a:t>
            </a:r>
            <a:r>
              <a:rPr lang="en-US" dirty="0">
                <a:solidFill>
                  <a:srgbClr val="0070C0"/>
                </a:solidFill>
              </a:rPr>
              <a:t>Delete Vault</a:t>
            </a:r>
          </a:p>
          <a:p>
            <a:pPr lvl="0"/>
            <a:endParaRPr lang="en-US" dirty="0">
              <a:solidFill>
                <a:srgbClr val="0070C0"/>
              </a:solidFill>
            </a:endParaRPr>
          </a:p>
          <a:p>
            <a:pPr algn="l"/>
            <a:endParaRPr lang="en-US" dirty="0">
              <a:solidFill>
                <a:srgbClr val="0070C0"/>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10530598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0309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354892"/>
              <a:ext cx="4798247" cy="342387"/>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happens to my data when an Amazon EC2 instance terminates?</a:t>
              </a:r>
            </a:p>
          </p:txBody>
        </p:sp>
      </p:grpSp>
    </p:spTree>
    <p:extLst>
      <p:ext uri="{BB962C8B-B14F-4D97-AF65-F5344CB8AC3E}">
        <p14:creationId xmlns:p14="http://schemas.microsoft.com/office/powerpoint/2010/main" val="14520465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226817"/>
              <a:ext cx="4612533" cy="611405"/>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Unlike the data stored on a local instance store (which persists only as long as that instance is alive), data stored on an Amazon EBS volume can persist independently of the life of the instance</a:t>
              </a:r>
            </a:p>
          </p:txBody>
        </p:sp>
      </p:grpSp>
    </p:spTree>
    <p:extLst>
      <p:ext uri="{BB962C8B-B14F-4D97-AF65-F5344CB8AC3E}">
        <p14:creationId xmlns:p14="http://schemas.microsoft.com/office/powerpoint/2010/main" val="2213258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354892"/>
              <a:ext cx="4798247" cy="342387"/>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How many types of EBS volumes available and what are they?</a:t>
              </a:r>
            </a:p>
          </p:txBody>
        </p:sp>
      </p:grpSp>
    </p:spTree>
    <p:extLst>
      <p:ext uri="{BB962C8B-B14F-4D97-AF65-F5344CB8AC3E}">
        <p14:creationId xmlns:p14="http://schemas.microsoft.com/office/powerpoint/2010/main" val="13824110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226817"/>
              <a:ext cx="4612533" cy="611405"/>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Three </a:t>
              </a:r>
              <a:r>
                <a:rPr lang="en-US" sz="1100" dirty="0" smtClean="0">
                  <a:solidFill>
                    <a:srgbClr val="262626"/>
                  </a:solidFill>
                  <a:latin typeface="Tahoma" pitchFamily="34" charset="0"/>
                  <a:ea typeface="Tahoma" pitchFamily="34" charset="0"/>
                  <a:cs typeface="Tahoma" pitchFamily="34" charset="0"/>
                </a:rPr>
                <a:t>types:</a:t>
              </a:r>
            </a:p>
            <a:p>
              <a:pPr marL="228600" indent="-228600" defTabSz="685783">
                <a:buFont typeface="+mj-lt"/>
                <a:buAutoNum type="arabicPeriod"/>
              </a:pPr>
              <a:r>
                <a:rPr lang="en-US" sz="1100" dirty="0" smtClean="0">
                  <a:solidFill>
                    <a:srgbClr val="262626"/>
                  </a:solidFill>
                  <a:latin typeface="Tahoma" pitchFamily="34" charset="0"/>
                  <a:ea typeface="Tahoma" pitchFamily="34" charset="0"/>
                  <a:cs typeface="Tahoma" pitchFamily="34" charset="0"/>
                </a:rPr>
                <a:t>General </a:t>
              </a:r>
              <a:r>
                <a:rPr lang="en-US" sz="1100" dirty="0">
                  <a:solidFill>
                    <a:srgbClr val="262626"/>
                  </a:solidFill>
                  <a:latin typeface="Tahoma" pitchFamily="34" charset="0"/>
                  <a:ea typeface="Tahoma" pitchFamily="34" charset="0"/>
                  <a:cs typeface="Tahoma" pitchFamily="34" charset="0"/>
                </a:rPr>
                <a:t>Purpose (SSD) </a:t>
              </a:r>
              <a:r>
                <a:rPr lang="en-US" sz="1100" dirty="0" smtClean="0">
                  <a:solidFill>
                    <a:srgbClr val="262626"/>
                  </a:solidFill>
                  <a:latin typeface="Tahoma" pitchFamily="34" charset="0"/>
                  <a:ea typeface="Tahoma" pitchFamily="34" charset="0"/>
                  <a:cs typeface="Tahoma" pitchFamily="34" charset="0"/>
                </a:rPr>
                <a:t>volumes</a:t>
              </a:r>
              <a:r>
                <a:rPr lang="en-US" sz="1100" dirty="0">
                  <a:solidFill>
                    <a:srgbClr val="262626"/>
                  </a:solidFill>
                  <a:latin typeface="Tahoma" pitchFamily="34" charset="0"/>
                  <a:ea typeface="Tahoma" pitchFamily="34" charset="0"/>
                  <a:cs typeface="Tahoma" pitchFamily="34" charset="0"/>
                </a:rPr>
                <a:t>  </a:t>
              </a:r>
              <a:endParaRPr lang="en-US" sz="1100" dirty="0" smtClean="0">
                <a:solidFill>
                  <a:srgbClr val="262626"/>
                </a:solidFill>
                <a:latin typeface="Tahoma" pitchFamily="34" charset="0"/>
                <a:ea typeface="Tahoma" pitchFamily="34" charset="0"/>
                <a:cs typeface="Tahoma" pitchFamily="34" charset="0"/>
              </a:endParaRPr>
            </a:p>
            <a:p>
              <a:pPr marL="228600" indent="-228600" defTabSz="685783">
                <a:buFont typeface="+mj-lt"/>
                <a:buAutoNum type="arabicPeriod"/>
              </a:pPr>
              <a:r>
                <a:rPr lang="en-US" sz="1100" dirty="0" smtClean="0">
                  <a:solidFill>
                    <a:srgbClr val="262626"/>
                  </a:solidFill>
                  <a:latin typeface="Tahoma" pitchFamily="34" charset="0"/>
                  <a:ea typeface="Tahoma" pitchFamily="34" charset="0"/>
                  <a:cs typeface="Tahoma" pitchFamily="34" charset="0"/>
                </a:rPr>
                <a:t>Provisioned </a:t>
              </a:r>
              <a:r>
                <a:rPr lang="en-US" sz="1100" dirty="0">
                  <a:solidFill>
                    <a:srgbClr val="262626"/>
                  </a:solidFill>
                  <a:latin typeface="Tahoma" pitchFamily="34" charset="0"/>
                  <a:ea typeface="Tahoma" pitchFamily="34" charset="0"/>
                  <a:cs typeface="Tahoma" pitchFamily="34" charset="0"/>
                </a:rPr>
                <a:t>IOPS (SSD) </a:t>
              </a:r>
              <a:r>
                <a:rPr lang="en-US" sz="1100" dirty="0" smtClean="0">
                  <a:solidFill>
                    <a:srgbClr val="262626"/>
                  </a:solidFill>
                  <a:latin typeface="Tahoma" pitchFamily="34" charset="0"/>
                  <a:ea typeface="Tahoma" pitchFamily="34" charset="0"/>
                  <a:cs typeface="Tahoma" pitchFamily="34" charset="0"/>
                </a:rPr>
                <a:t>volumes </a:t>
              </a:r>
            </a:p>
            <a:p>
              <a:pPr marL="228600" indent="-228600" defTabSz="685783">
                <a:buFont typeface="+mj-lt"/>
                <a:buAutoNum type="arabicPeriod"/>
              </a:pPr>
              <a:r>
                <a:rPr lang="en-US" sz="1100" dirty="0" smtClean="0">
                  <a:solidFill>
                    <a:srgbClr val="262626"/>
                  </a:solidFill>
                  <a:latin typeface="Tahoma" pitchFamily="34" charset="0"/>
                  <a:ea typeface="Tahoma" pitchFamily="34" charset="0"/>
                  <a:cs typeface="Tahoma" pitchFamily="34" charset="0"/>
                </a:rPr>
                <a:t>Magnetic </a:t>
              </a:r>
              <a:r>
                <a:rPr lang="en-US" sz="1100" dirty="0">
                  <a:solidFill>
                    <a:srgbClr val="262626"/>
                  </a:solidFill>
                  <a:latin typeface="Tahoma" pitchFamily="34" charset="0"/>
                  <a:ea typeface="Tahoma" pitchFamily="34" charset="0"/>
                  <a:cs typeface="Tahoma" pitchFamily="34" charset="0"/>
                </a:rPr>
                <a:t>volumes</a:t>
              </a:r>
            </a:p>
          </p:txBody>
        </p:sp>
      </p:grpSp>
    </p:spTree>
    <p:extLst>
      <p:ext uri="{BB962C8B-B14F-4D97-AF65-F5344CB8AC3E}">
        <p14:creationId xmlns:p14="http://schemas.microsoft.com/office/powerpoint/2010/main" val="2190557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is the EBS General Purpose (SSD) volume type?</a:t>
              </a:r>
            </a:p>
          </p:txBody>
        </p:sp>
      </p:grpSp>
    </p:spTree>
    <p:extLst>
      <p:ext uri="{BB962C8B-B14F-4D97-AF65-F5344CB8AC3E}">
        <p14:creationId xmlns:p14="http://schemas.microsoft.com/office/powerpoint/2010/main" val="30312566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287638"/>
              <a:ext cx="4612533" cy="476896"/>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The EBS General Purpose (SSD) volumes are backed by the same technology found in EBS Provisioned IOPS (SSD) volumes</a:t>
              </a:r>
            </a:p>
          </p:txBody>
        </p:sp>
      </p:grpSp>
    </p:spTree>
    <p:extLst>
      <p:ext uri="{BB962C8B-B14F-4D97-AF65-F5344CB8AC3E}">
        <p14:creationId xmlns:p14="http://schemas.microsoft.com/office/powerpoint/2010/main" val="3771318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354892"/>
              <a:ext cx="4798247" cy="342387"/>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How do I migrate an existing EBS volume to an EBS General Purpose (SSD) volume?</a:t>
              </a:r>
            </a:p>
          </p:txBody>
        </p:sp>
      </p:grpSp>
    </p:spTree>
    <p:extLst>
      <p:ext uri="{BB962C8B-B14F-4D97-AF65-F5344CB8AC3E}">
        <p14:creationId xmlns:p14="http://schemas.microsoft.com/office/powerpoint/2010/main" val="30660089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354892"/>
              <a:ext cx="4612533" cy="342387"/>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Simply take a snapshot of the existing volume and create a General Purpose (SSD) volume from the snapshot</a:t>
              </a:r>
            </a:p>
          </p:txBody>
        </p:sp>
      </p:grpSp>
    </p:spTree>
    <p:extLst>
      <p:ext uri="{BB962C8B-B14F-4D97-AF65-F5344CB8AC3E}">
        <p14:creationId xmlns:p14="http://schemas.microsoft.com/office/powerpoint/2010/main" val="418779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smtClean="0"/>
              <a:t>Services (Contd.)</a:t>
            </a:r>
            <a:endParaRPr lang="en-US" dirty="0"/>
          </a:p>
        </p:txBody>
      </p:sp>
      <p:sp>
        <p:nvSpPr>
          <p:cNvPr id="6" name="Content Placeholder 2"/>
          <p:cNvSpPr>
            <a:spLocks noGrp="1"/>
          </p:cNvSpPr>
          <p:nvPr>
            <p:ph idx="1"/>
          </p:nvPr>
        </p:nvSpPr>
        <p:spPr>
          <a:xfrm>
            <a:off x="457200" y="868136"/>
            <a:ext cx="8686799" cy="3927702"/>
          </a:xfrm>
        </p:spPr>
        <p:txBody>
          <a:bodyPr>
            <a:noAutofit/>
          </a:bodyPr>
          <a:lstStyle/>
          <a:p>
            <a:pPr marL="0" indent="0" algn="l">
              <a:buNone/>
            </a:pPr>
            <a:r>
              <a:rPr lang="en-US" dirty="0">
                <a:solidFill>
                  <a:srgbClr val="0070C0"/>
                </a:solidFill>
              </a:rPr>
              <a:t>To create an EBS volume using the console</a:t>
            </a:r>
          </a:p>
          <a:p>
            <a:pPr algn="l"/>
            <a:r>
              <a:rPr lang="en-US" dirty="0"/>
              <a:t> Open the Amazon EC2 console</a:t>
            </a:r>
          </a:p>
          <a:p>
            <a:pPr algn="l"/>
            <a:r>
              <a:rPr lang="en-US" dirty="0"/>
              <a:t> From the navigation bar, select the region in which you would like to create your volume </a:t>
            </a:r>
          </a:p>
          <a:p>
            <a:pPr algn="l"/>
            <a:r>
              <a:rPr lang="en-US" dirty="0"/>
              <a:t> This choice is important because some Amazon EC2 resources can be shared between regions, while others can't</a:t>
            </a:r>
          </a:p>
          <a:p>
            <a:pPr algn="l"/>
            <a:r>
              <a:rPr lang="en-US" dirty="0"/>
              <a:t> Click </a:t>
            </a:r>
            <a:r>
              <a:rPr lang="en-US" dirty="0">
                <a:solidFill>
                  <a:srgbClr val="0070C0"/>
                </a:solidFill>
              </a:rPr>
              <a:t>Volumes</a:t>
            </a:r>
            <a:r>
              <a:rPr lang="en-US" dirty="0"/>
              <a:t> in the navigation pane</a:t>
            </a:r>
          </a:p>
          <a:p>
            <a:pPr algn="l"/>
            <a:r>
              <a:rPr lang="en-US" dirty="0"/>
              <a:t> Above the upper pane, click </a:t>
            </a:r>
            <a:r>
              <a:rPr lang="en-US" dirty="0">
                <a:solidFill>
                  <a:srgbClr val="0070C0"/>
                </a:solidFill>
              </a:rPr>
              <a:t>Create Volume</a:t>
            </a:r>
          </a:p>
          <a:p>
            <a:pPr algn="l"/>
            <a:r>
              <a:rPr lang="en-US" dirty="0"/>
              <a:t> In the Create Volume dialog box, in the </a:t>
            </a:r>
            <a:r>
              <a:rPr lang="en-US" dirty="0">
                <a:solidFill>
                  <a:srgbClr val="0070C0"/>
                </a:solidFill>
              </a:rPr>
              <a:t>Volume Type</a:t>
            </a:r>
            <a:r>
              <a:rPr lang="en-US" dirty="0"/>
              <a:t> list, select </a:t>
            </a:r>
            <a:r>
              <a:rPr lang="en-US" dirty="0">
                <a:solidFill>
                  <a:srgbClr val="0070C0"/>
                </a:solidFill>
              </a:rPr>
              <a:t>General Purpose (SSD), Provisioned IOPS (SSD) or </a:t>
            </a:r>
            <a:r>
              <a:rPr lang="en-US" dirty="0" smtClean="0">
                <a:solidFill>
                  <a:srgbClr val="0070C0"/>
                </a:solidFill>
              </a:rPr>
              <a:t>Magnetic</a:t>
            </a:r>
          </a:p>
          <a:p>
            <a:pPr algn="l"/>
            <a:r>
              <a:rPr lang="en-US" dirty="0"/>
              <a:t> In the </a:t>
            </a:r>
            <a:r>
              <a:rPr lang="en-US" dirty="0">
                <a:solidFill>
                  <a:srgbClr val="0070C0"/>
                </a:solidFill>
              </a:rPr>
              <a:t>Size</a:t>
            </a:r>
            <a:r>
              <a:rPr lang="en-US" dirty="0"/>
              <a:t> box, enter the size of the volume, in GiB</a:t>
            </a:r>
          </a:p>
          <a:p>
            <a:pPr algn="l"/>
            <a:r>
              <a:rPr lang="en-US" dirty="0"/>
              <a:t> For Provisioned IOPS (SSD) volumes, in the </a:t>
            </a:r>
            <a:r>
              <a:rPr lang="en-US" dirty="0">
                <a:solidFill>
                  <a:srgbClr val="0070C0"/>
                </a:solidFill>
              </a:rPr>
              <a:t>IOPS box, </a:t>
            </a:r>
            <a:r>
              <a:rPr lang="en-US" dirty="0"/>
              <a:t>enter the maximum number of input/output operations per second (IOPS) that the volume should support</a:t>
            </a:r>
          </a:p>
          <a:p>
            <a:pPr algn="l"/>
            <a:r>
              <a:rPr lang="en-US" dirty="0"/>
              <a:t> In the </a:t>
            </a:r>
            <a:r>
              <a:rPr lang="en-US" dirty="0">
                <a:solidFill>
                  <a:srgbClr val="0070C0"/>
                </a:solidFill>
              </a:rPr>
              <a:t>Availability Zone list, </a:t>
            </a:r>
            <a:r>
              <a:rPr lang="en-US" dirty="0"/>
              <a:t>select the Availability Zone in which to create the </a:t>
            </a:r>
            <a:r>
              <a:rPr lang="en-US" dirty="0" smtClean="0"/>
              <a:t>volume. Click</a:t>
            </a:r>
            <a:r>
              <a:rPr lang="en-US" dirty="0"/>
              <a:t> </a:t>
            </a:r>
            <a:r>
              <a:rPr lang="en-US" dirty="0">
                <a:solidFill>
                  <a:srgbClr val="0070C0"/>
                </a:solidFill>
              </a:rPr>
              <a:t>Yes, Create</a:t>
            </a: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876699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354892"/>
              <a:ext cx="4798247" cy="342387"/>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Will I be able to access my snapshots using the regular Amazon S3 API?</a:t>
              </a:r>
            </a:p>
          </p:txBody>
        </p:sp>
      </p:grpSp>
    </p:spTree>
    <p:extLst>
      <p:ext uri="{BB962C8B-B14F-4D97-AF65-F5344CB8AC3E}">
        <p14:creationId xmlns:p14="http://schemas.microsoft.com/office/powerpoint/2010/main" val="12598926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354892"/>
              <a:ext cx="4612533" cy="342387"/>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No, snapshots are only available through the Amazon EC2 API</a:t>
              </a:r>
            </a:p>
          </p:txBody>
        </p:sp>
      </p:grpSp>
    </p:spTree>
    <p:extLst>
      <p:ext uri="{BB962C8B-B14F-4D97-AF65-F5344CB8AC3E}">
        <p14:creationId xmlns:p14="http://schemas.microsoft.com/office/powerpoint/2010/main" val="3486778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354892"/>
              <a:ext cx="4798247" cy="342387"/>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Are snapshots versioned? Can I read an older snapshot to do a point-in-time recovery?</a:t>
              </a:r>
            </a:p>
          </p:txBody>
        </p:sp>
      </p:grpSp>
    </p:spTree>
    <p:extLst>
      <p:ext uri="{BB962C8B-B14F-4D97-AF65-F5344CB8AC3E}">
        <p14:creationId xmlns:p14="http://schemas.microsoft.com/office/powerpoint/2010/main" val="20656608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287638"/>
              <a:ext cx="4612533" cy="476896"/>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Each snapshot is given a unique identifier, and customers can create volumes based on any of their existing snapshots</a:t>
              </a:r>
            </a:p>
          </p:txBody>
        </p:sp>
      </p:grpSp>
    </p:spTree>
    <p:extLst>
      <p:ext uri="{BB962C8B-B14F-4D97-AF65-F5344CB8AC3E}">
        <p14:creationId xmlns:p14="http://schemas.microsoft.com/office/powerpoint/2010/main" val="26452379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354892"/>
              <a:ext cx="4798247" cy="342387"/>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How can I find which Amazon EBS snapshots are shared globally?</a:t>
              </a:r>
            </a:p>
          </p:txBody>
        </p:sp>
      </p:grpSp>
    </p:spTree>
    <p:extLst>
      <p:ext uri="{BB962C8B-B14F-4D97-AF65-F5344CB8AC3E}">
        <p14:creationId xmlns:p14="http://schemas.microsoft.com/office/powerpoint/2010/main" val="2030143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287638"/>
              <a:ext cx="4612533" cy="476896"/>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You can find snapshots that are shared globally by selecting Public Snapshots from the list in the Snapshots section of the AWS Management Console</a:t>
              </a:r>
            </a:p>
          </p:txBody>
        </p:sp>
      </p:grpSp>
    </p:spTree>
    <p:extLst>
      <p:ext uri="{BB962C8B-B14F-4D97-AF65-F5344CB8AC3E}">
        <p14:creationId xmlns:p14="http://schemas.microsoft.com/office/powerpoint/2010/main" val="1742107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is Amazon EBS encryption?</a:t>
              </a:r>
            </a:p>
          </p:txBody>
        </p:sp>
      </p:grpSp>
    </p:spTree>
    <p:extLst>
      <p:ext uri="{BB962C8B-B14F-4D97-AF65-F5344CB8AC3E}">
        <p14:creationId xmlns:p14="http://schemas.microsoft.com/office/powerpoint/2010/main" val="24808310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287638"/>
              <a:ext cx="4612533" cy="476896"/>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Amazon EBS encryption offers seamless encryption of EBS data volumes and snapshots, eliminating the need to build and maintain a secure key management infrastructure</a:t>
              </a:r>
            </a:p>
          </p:txBody>
        </p:sp>
      </p:grpSp>
    </p:spTree>
    <p:extLst>
      <p:ext uri="{BB962C8B-B14F-4D97-AF65-F5344CB8AC3E}">
        <p14:creationId xmlns:p14="http://schemas.microsoft.com/office/powerpoint/2010/main" val="17297582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Does EBS encryption support boot volumes?</a:t>
              </a:r>
            </a:p>
          </p:txBody>
        </p:sp>
      </p:grpSp>
    </p:spTree>
    <p:extLst>
      <p:ext uri="{BB962C8B-B14F-4D97-AF65-F5344CB8AC3E}">
        <p14:creationId xmlns:p14="http://schemas.microsoft.com/office/powerpoint/2010/main" val="19811067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49250" y="1354892"/>
              <a:ext cx="4612533" cy="342387"/>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No, at this time EBS encryption is only supported for data volumes</a:t>
              </a:r>
            </a:p>
          </p:txBody>
        </p:sp>
      </p:grpSp>
    </p:spTree>
    <p:extLst>
      <p:ext uri="{BB962C8B-B14F-4D97-AF65-F5344CB8AC3E}">
        <p14:creationId xmlns:p14="http://schemas.microsoft.com/office/powerpoint/2010/main" val="195155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grpSp>
        <p:nvGrpSpPr>
          <p:cNvPr id="5" name="Group 4"/>
          <p:cNvGrpSpPr/>
          <p:nvPr/>
        </p:nvGrpSpPr>
        <p:grpSpPr>
          <a:xfrm>
            <a:off x="2410705" y="1185177"/>
            <a:ext cx="4322590" cy="2773147"/>
            <a:chOff x="6574960" y="1320604"/>
            <a:chExt cx="4322590" cy="2773147"/>
          </a:xfrm>
        </p:grpSpPr>
        <p:grpSp>
          <p:nvGrpSpPr>
            <p:cNvPr id="7" name="Group 6"/>
            <p:cNvGrpSpPr/>
            <p:nvPr/>
          </p:nvGrpSpPr>
          <p:grpSpPr>
            <a:xfrm>
              <a:off x="6574960" y="1564323"/>
              <a:ext cx="4322590" cy="2529428"/>
              <a:chOff x="5369000" y="999434"/>
              <a:chExt cx="3692833" cy="5520238"/>
            </a:xfrm>
          </p:grpSpPr>
          <p:sp>
            <p:nvSpPr>
              <p:cNvPr id="9" name="Folded Corner 8"/>
              <p:cNvSpPr/>
              <p:nvPr/>
            </p:nvSpPr>
            <p:spPr>
              <a:xfrm>
                <a:off x="5378987" y="999434"/>
                <a:ext cx="3682846" cy="5520238"/>
              </a:xfrm>
              <a:prstGeom prst="foldedCorner">
                <a:avLst>
                  <a:gd name="adj" fmla="val 12780"/>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5369000" y="1589443"/>
                <a:ext cx="3692833" cy="4930229"/>
              </a:xfrm>
              <a:prstGeom prst="rect">
                <a:avLst/>
              </a:prstGeom>
              <a:noFill/>
            </p:spPr>
            <p:txBody>
              <a:bodyPr wrap="square" rtlCol="0">
                <a:spAutoFit/>
              </a:bodyPr>
              <a:lstStyle/>
              <a:p>
                <a:pPr lvl="0" indent="-128588">
                  <a:spcBef>
                    <a:spcPct val="20000"/>
                  </a:spcBef>
                  <a:buFont typeface="Symbol" panose="05050102010706020507" pitchFamily="18" charset="2"/>
                  <a:buChar char="®"/>
                </a:pP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 Some AWS accounts created before 2012 might have access to Availability Zones in us-east-1, us-west-1, or ap-northeast-1 that do not support Provisioned IOPS (SSD) </a:t>
                </a:r>
                <a:r>
                  <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rPr>
                  <a:t>volumes</a:t>
                </a:r>
              </a:p>
              <a:p>
                <a:pPr lvl="0" indent="-128588">
                  <a:spcBef>
                    <a:spcPct val="20000"/>
                  </a:spcBef>
                  <a:buFont typeface="Symbol" panose="05050102010706020507" pitchFamily="18" charset="2"/>
                  <a:buChar char="®"/>
                </a:pPr>
                <a:endPar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0" indent="-128588">
                  <a:spcBef>
                    <a:spcPct val="20000"/>
                  </a:spcBef>
                  <a:buFont typeface="Symbol" panose="05050102010706020507" pitchFamily="18" charset="2"/>
                  <a:buChar char="®"/>
                </a:pP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 If you are unable to create a Provisioned IOPS (SSD) volume (or launch an instance with a Provisioned IOPS (SSD) volume in its block device mapping) in one of these regions, try a different Availability Zone in the </a:t>
                </a:r>
                <a:r>
                  <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rPr>
                  <a:t>region</a:t>
                </a:r>
              </a:p>
              <a:p>
                <a:pPr lvl="0" indent="-128588">
                  <a:spcBef>
                    <a:spcPct val="20000"/>
                  </a:spcBef>
                  <a:buFont typeface="Symbol" panose="05050102010706020507" pitchFamily="18" charset="2"/>
                  <a:buChar char="®"/>
                </a:pPr>
                <a:endPar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0" indent="-128588">
                  <a:spcBef>
                    <a:spcPct val="20000"/>
                  </a:spcBef>
                  <a:buFont typeface="Symbol" panose="05050102010706020507" pitchFamily="18" charset="2"/>
                  <a:buChar char="®"/>
                </a:pP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 You can verify that an Availability Zone supports Provisioned IOPS (SSD) volumes by creating a 4 GiB Provisioned IOPS (SSD) volume in that zone</a:t>
                </a:r>
              </a:p>
            </p:txBody>
          </p:sp>
        </p:gr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86650" y="1320604"/>
              <a:ext cx="514067" cy="514067"/>
            </a:xfrm>
            <a:prstGeom prst="rect">
              <a:avLst/>
            </a:prstGeom>
          </p:spPr>
        </p:pic>
      </p:grpSp>
    </p:spTree>
    <p:extLst>
      <p:ext uri="{BB962C8B-B14F-4D97-AF65-F5344CB8AC3E}">
        <p14:creationId xmlns:p14="http://schemas.microsoft.com/office/powerpoint/2010/main" val="3177635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kind of data can I store in S3?</a:t>
              </a:r>
            </a:p>
          </p:txBody>
        </p:sp>
      </p:grpSp>
    </p:spTree>
    <p:extLst>
      <p:ext uri="{BB962C8B-B14F-4D97-AF65-F5344CB8AC3E}">
        <p14:creationId xmlns:p14="http://schemas.microsoft.com/office/powerpoint/2010/main" val="19647516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13887" y="1422147"/>
              <a:ext cx="4683260" cy="207878"/>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You can store virtually any kind of data in any format</a:t>
              </a:r>
            </a:p>
          </p:txBody>
        </p:sp>
      </p:grpSp>
    </p:spTree>
    <p:extLst>
      <p:ext uri="{BB962C8B-B14F-4D97-AF65-F5344CB8AC3E}">
        <p14:creationId xmlns:p14="http://schemas.microsoft.com/office/powerpoint/2010/main" val="11702119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grpSp>
        <p:nvGrpSpPr>
          <p:cNvPr id="7" name="Group 8"/>
          <p:cNvGrpSpPr/>
          <p:nvPr/>
        </p:nvGrpSpPr>
        <p:grpSpPr>
          <a:xfrm>
            <a:off x="3686871" y="1104901"/>
            <a:ext cx="4338013" cy="1000126"/>
            <a:chOff x="2963538" y="1128731"/>
            <a:chExt cx="4983959" cy="794709"/>
          </a:xfrm>
        </p:grpSpPr>
        <p:sp>
          <p:nvSpPr>
            <p:cNvPr id="8" name="Rounded Rectangular Callout 7"/>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149250" y="1422147"/>
              <a:ext cx="4798247" cy="207878"/>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How much data can I store in S3?</a:t>
              </a:r>
            </a:p>
          </p:txBody>
        </p:sp>
      </p:grpSp>
    </p:spTree>
    <p:extLst>
      <p:ext uri="{BB962C8B-B14F-4D97-AF65-F5344CB8AC3E}">
        <p14:creationId xmlns:p14="http://schemas.microsoft.com/office/powerpoint/2010/main" val="38636900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000126"/>
            <a:chOff x="2963538" y="1128731"/>
            <a:chExt cx="4983959" cy="794709"/>
          </a:xfrm>
        </p:grpSpPr>
        <p:sp>
          <p:nvSpPr>
            <p:cNvPr id="5" name="Rounded Rectangular Callout 4"/>
            <p:cNvSpPr/>
            <p:nvPr/>
          </p:nvSpPr>
          <p:spPr>
            <a:xfrm>
              <a:off x="2963538" y="1128731"/>
              <a:ext cx="4983959" cy="794709"/>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13887" y="1354892"/>
              <a:ext cx="4683260" cy="342387"/>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The total volume of data and number of objects you can store are </a:t>
              </a:r>
              <a:r>
                <a:rPr lang="en-US" sz="1100" dirty="0" smtClean="0">
                  <a:solidFill>
                    <a:srgbClr val="262626"/>
                  </a:solidFill>
                  <a:latin typeface="Tahoma" pitchFamily="34" charset="0"/>
                  <a:ea typeface="Tahoma" pitchFamily="34" charset="0"/>
                  <a:cs typeface="Tahoma" pitchFamily="34" charset="0"/>
                </a:rPr>
                <a:t>unlimited</a:t>
              </a:r>
              <a:endParaRPr lang="en-US" sz="1100" dirty="0">
                <a:solidFill>
                  <a:srgbClr val="262626"/>
                </a:solidFill>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14012225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Question </a:t>
            </a:r>
            <a:endParaRPr lang="en-US" dirty="0"/>
          </a:p>
        </p:txBody>
      </p:sp>
      <p:sp>
        <p:nvSpPr>
          <p:cNvPr id="6" name="Rounded Rectangular Callout 5"/>
          <p:cNvSpPr/>
          <p:nvPr/>
        </p:nvSpPr>
        <p:spPr>
          <a:xfrm>
            <a:off x="3686871" y="1104901"/>
            <a:ext cx="4338013" cy="1366790"/>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9" name="TextBox 8"/>
          <p:cNvSpPr txBox="1"/>
          <p:nvPr/>
        </p:nvSpPr>
        <p:spPr>
          <a:xfrm>
            <a:off x="3767692" y="1572852"/>
            <a:ext cx="4176370" cy="430887"/>
          </a:xfrm>
          <a:prstGeom prst="rect">
            <a:avLst/>
          </a:prstGeom>
          <a:noFill/>
        </p:spPr>
        <p:txBody>
          <a:bodyPr wrap="square" rtlCol="0">
            <a:spAutoFit/>
          </a:bodyPr>
          <a:lstStyle/>
          <a:p>
            <a:pPr defTabSz="685783"/>
            <a:r>
              <a:rPr lang="en-US" sz="1100" dirty="0">
                <a:solidFill>
                  <a:srgbClr val="262626"/>
                </a:solidFill>
                <a:latin typeface="Tahoma" pitchFamily="34" charset="0"/>
                <a:ea typeface="Tahoma" pitchFamily="34" charset="0"/>
                <a:cs typeface="Tahoma" pitchFamily="34" charset="0"/>
              </a:rPr>
              <a:t>Question: What data is stored in Ephemeral Storage of Amazon EC2 instance?</a:t>
            </a:r>
          </a:p>
        </p:txBody>
      </p:sp>
    </p:spTree>
    <p:extLst>
      <p:ext uri="{BB962C8B-B14F-4D97-AF65-F5344CB8AC3E}">
        <p14:creationId xmlns:p14="http://schemas.microsoft.com/office/powerpoint/2010/main" val="19830251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77296" y="90432"/>
            <a:ext cx="7886700" cy="647805"/>
          </a:xfrm>
        </p:spPr>
        <p:txBody>
          <a:bodyPr/>
          <a:lstStyle/>
          <a:p>
            <a:r>
              <a:rPr lang="en-US" dirty="0" smtClean="0"/>
              <a:t>Annie’s Answer</a:t>
            </a:r>
            <a:endParaRPr lang="en-US" dirty="0"/>
          </a:p>
        </p:txBody>
      </p:sp>
      <p:grpSp>
        <p:nvGrpSpPr>
          <p:cNvPr id="4" name="Group 8"/>
          <p:cNvGrpSpPr/>
          <p:nvPr/>
        </p:nvGrpSpPr>
        <p:grpSpPr>
          <a:xfrm>
            <a:off x="3686871" y="1104901"/>
            <a:ext cx="4338013" cy="1366790"/>
            <a:chOff x="2963538" y="1128731"/>
            <a:chExt cx="4983959" cy="1086063"/>
          </a:xfrm>
        </p:grpSpPr>
        <p:sp>
          <p:nvSpPr>
            <p:cNvPr id="5" name="Rounded Rectangular Callout 4"/>
            <p:cNvSpPr/>
            <p:nvPr/>
          </p:nvSpPr>
          <p:spPr>
            <a:xfrm>
              <a:off x="2963538" y="1128731"/>
              <a:ext cx="4983959" cy="1086063"/>
            </a:xfrm>
            <a:prstGeom prst="wedgeRoundRectCallout">
              <a:avLst>
                <a:gd name="adj1" fmla="val -74295"/>
                <a:gd name="adj2" fmla="val -15888"/>
                <a:gd name="adj3" fmla="val 16667"/>
              </a:avLst>
            </a:prstGeom>
            <a:solidFill>
              <a:srgbClr val="FAE8CA"/>
            </a:solidFill>
            <a:ln w="12700">
              <a:solidFill>
                <a:srgbClr val="DDA2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IN" sz="1100">
                <a:solidFill>
                  <a:prstClr val="white"/>
                </a:solidFill>
              </a:endParaRPr>
            </a:p>
          </p:txBody>
        </p:sp>
        <p:sp>
          <p:nvSpPr>
            <p:cNvPr id="6" name="TextBox 5"/>
            <p:cNvSpPr txBox="1"/>
            <p:nvPr/>
          </p:nvSpPr>
          <p:spPr>
            <a:xfrm>
              <a:off x="3113887" y="1168612"/>
              <a:ext cx="4683260" cy="1014932"/>
            </a:xfrm>
            <a:prstGeom prst="rect">
              <a:avLst/>
            </a:prstGeom>
            <a:noFill/>
          </p:spPr>
          <p:txBody>
            <a:bodyPr wrap="square" rtlCol="0">
              <a:spAutoFit/>
            </a:bodyPr>
            <a:lstStyle/>
            <a:p>
              <a:pPr defTabSz="685783"/>
              <a:r>
                <a:rPr lang="en-US" sz="1100" dirty="0" smtClean="0">
                  <a:solidFill>
                    <a:srgbClr val="262626"/>
                  </a:solidFill>
                  <a:latin typeface="Tahoma" pitchFamily="34" charset="0"/>
                  <a:ea typeface="Tahoma" pitchFamily="34" charset="0"/>
                  <a:cs typeface="Tahoma" pitchFamily="34" charset="0"/>
                </a:rPr>
                <a:t>Answer</a:t>
              </a:r>
              <a:r>
                <a:rPr lang="en-US" sz="1100" dirty="0">
                  <a:solidFill>
                    <a:srgbClr val="262626"/>
                  </a:solidFill>
                  <a:latin typeface="Tahoma" pitchFamily="34" charset="0"/>
                  <a:ea typeface="Tahoma" pitchFamily="34" charset="0"/>
                  <a:cs typeface="Tahoma" pitchFamily="34" charset="0"/>
                </a:rPr>
                <a:t>: Any data that is stored in the instance root volume.</a:t>
              </a:r>
            </a:p>
            <a:p>
              <a:pPr defTabSz="685783"/>
              <a:endParaRPr lang="en-US" sz="1100" dirty="0">
                <a:solidFill>
                  <a:srgbClr val="262626"/>
                </a:solidFill>
                <a:latin typeface="Tahoma" pitchFamily="34" charset="0"/>
                <a:ea typeface="Tahoma" pitchFamily="34" charset="0"/>
                <a:cs typeface="Tahoma" pitchFamily="34" charset="0"/>
              </a:endParaRPr>
            </a:p>
            <a:p>
              <a:pPr defTabSz="685783"/>
              <a:r>
                <a:rPr lang="en-US" sz="1100" dirty="0">
                  <a:solidFill>
                    <a:srgbClr val="262626"/>
                  </a:solidFill>
                  <a:latin typeface="Tahoma" pitchFamily="34" charset="0"/>
                  <a:ea typeface="Tahoma" pitchFamily="34" charset="0"/>
                  <a:cs typeface="Tahoma" pitchFamily="34" charset="0"/>
                </a:rPr>
                <a:t>Note: Any data that is stored in Ephemeral volume or root volume, get lost when ever instance reboots or terminated or stopped.</a:t>
              </a:r>
            </a:p>
            <a:p>
              <a:pPr defTabSz="685783"/>
              <a:endParaRPr lang="en-US" sz="1100" dirty="0">
                <a:solidFill>
                  <a:srgbClr val="262626"/>
                </a:solidFill>
                <a:latin typeface="Tahoma" pitchFamily="34" charset="0"/>
                <a:ea typeface="Tahoma" pitchFamily="34" charset="0"/>
                <a:cs typeface="Tahoma" pitchFamily="34" charset="0"/>
              </a:endParaRPr>
            </a:p>
            <a:p>
              <a:pPr defTabSz="685783"/>
              <a:r>
                <a:rPr lang="en-US" sz="1100" dirty="0">
                  <a:solidFill>
                    <a:srgbClr val="262626"/>
                  </a:solidFill>
                  <a:latin typeface="Tahoma" pitchFamily="34" charset="0"/>
                  <a:ea typeface="Tahoma" pitchFamily="34" charset="0"/>
                  <a:cs typeface="Tahoma" pitchFamily="34" charset="0"/>
                </a:rPr>
                <a:t>So we use EBS volume, if we want to persist the data.</a:t>
              </a:r>
            </a:p>
          </p:txBody>
        </p:sp>
      </p:grpSp>
    </p:spTree>
    <p:extLst>
      <p:ext uri="{BB962C8B-B14F-4D97-AF65-F5344CB8AC3E}">
        <p14:creationId xmlns:p14="http://schemas.microsoft.com/office/powerpoint/2010/main" val="30131883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198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4" name="Content Placeholder 2"/>
          <p:cNvSpPr>
            <a:spLocks noGrp="1"/>
          </p:cNvSpPr>
          <p:nvPr>
            <p:ph idx="1"/>
          </p:nvPr>
        </p:nvSpPr>
        <p:spPr/>
        <p:txBody>
          <a:bodyPr/>
          <a:lstStyle/>
          <a:p>
            <a:r>
              <a:rPr lang="en-US" dirty="0" smtClean="0"/>
              <a:t> Create </a:t>
            </a:r>
            <a:r>
              <a:rPr lang="en-US" dirty="0"/>
              <a:t>a new EBS volume and attach to new EC2 instance</a:t>
            </a:r>
          </a:p>
          <a:p>
            <a:r>
              <a:rPr lang="en-US" dirty="0" smtClean="0"/>
              <a:t> Add </a:t>
            </a:r>
            <a:r>
              <a:rPr lang="en-US" dirty="0"/>
              <a:t>a EBS existing volume and attach to a new EC2 instance</a:t>
            </a:r>
          </a:p>
          <a:p>
            <a:r>
              <a:rPr lang="en-US" dirty="0"/>
              <a:t> Add a EBS existing volume and attach to running EC2 instance</a:t>
            </a:r>
          </a:p>
          <a:p>
            <a:r>
              <a:rPr lang="en-US" dirty="0"/>
              <a:t> How to take a snapshot of the AMI and create a custom AMI using EBS volume</a:t>
            </a:r>
          </a:p>
          <a:p>
            <a:endParaRPr lang="en-US" dirty="0"/>
          </a:p>
        </p:txBody>
      </p:sp>
    </p:spTree>
    <p:extLst>
      <p:ext uri="{BB962C8B-B14F-4D97-AF65-F5344CB8AC3E}">
        <p14:creationId xmlns:p14="http://schemas.microsoft.com/office/powerpoint/2010/main" val="5361668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 for Next Module</a:t>
            </a:r>
            <a:endParaRPr lang="en-US" dirty="0"/>
          </a:p>
        </p:txBody>
      </p:sp>
      <p:sp>
        <p:nvSpPr>
          <p:cNvPr id="3" name="Content Placeholder 2"/>
          <p:cNvSpPr>
            <a:spLocks noGrp="1"/>
          </p:cNvSpPr>
          <p:nvPr>
            <p:ph idx="1"/>
          </p:nvPr>
        </p:nvSpPr>
        <p:spPr/>
        <p:txBody>
          <a:bodyPr/>
          <a:lstStyle/>
          <a:p>
            <a:r>
              <a:rPr lang="en-US" dirty="0" smtClean="0"/>
              <a:t> Explore the different </a:t>
            </a:r>
            <a:r>
              <a:rPr lang="en-US" dirty="0"/>
              <a:t>levels of security provided by AWS</a:t>
            </a:r>
          </a:p>
          <a:p>
            <a:r>
              <a:rPr lang="en-US" dirty="0" smtClean="0"/>
              <a:t> Explore LAN </a:t>
            </a:r>
            <a:r>
              <a:rPr lang="en-US" dirty="0"/>
              <a:t>/ Subnet / </a:t>
            </a:r>
            <a:r>
              <a:rPr lang="en-US" dirty="0" smtClean="0"/>
              <a:t>V-Lan / </a:t>
            </a:r>
            <a:r>
              <a:rPr lang="en-US" dirty="0"/>
              <a:t>VPN </a:t>
            </a:r>
            <a:r>
              <a:rPr lang="en-US" dirty="0" smtClean="0"/>
              <a:t>topics</a:t>
            </a:r>
            <a:endParaRPr lang="en-US" dirty="0"/>
          </a:p>
          <a:p>
            <a:r>
              <a:rPr lang="en-US" dirty="0" smtClean="0"/>
              <a:t> Explore </a:t>
            </a:r>
            <a:r>
              <a:rPr lang="en-US" dirty="0"/>
              <a:t>what </a:t>
            </a:r>
            <a:r>
              <a:rPr lang="en-US" dirty="0" smtClean="0"/>
              <a:t>is </a:t>
            </a:r>
            <a:r>
              <a:rPr lang="en-US" dirty="0"/>
              <a:t>the CIDR </a:t>
            </a:r>
            <a:r>
              <a:rPr lang="en-US" dirty="0" smtClean="0"/>
              <a:t>notation?</a:t>
            </a:r>
            <a:endParaRPr lang="en-US" dirty="0"/>
          </a:p>
          <a:p>
            <a:r>
              <a:rPr lang="en-US" dirty="0" smtClean="0"/>
              <a:t> Explore about VPC </a:t>
            </a:r>
            <a:r>
              <a:rPr lang="en-US" dirty="0"/>
              <a:t>and how to do we </a:t>
            </a:r>
            <a:r>
              <a:rPr lang="en-US" dirty="0" smtClean="0"/>
              <a:t>create it </a:t>
            </a:r>
            <a:r>
              <a:rPr lang="en-US" dirty="0"/>
              <a:t>in </a:t>
            </a:r>
            <a:r>
              <a:rPr lang="en-US" dirty="0" smtClean="0"/>
              <a:t>AWS?</a:t>
            </a:r>
            <a:endParaRPr lang="en-US" dirty="0"/>
          </a:p>
          <a:p>
            <a:pPr marL="128588" lvl="1">
              <a:buFont typeface="Symbol" panose="05050102010706020507" pitchFamily="18" charset="2"/>
              <a:buChar char="®"/>
            </a:pPr>
            <a:endParaRPr lang="en-US" dirty="0"/>
          </a:p>
          <a:p>
            <a:pPr marL="457188" lvl="1" indent="0">
              <a:buNone/>
            </a:pPr>
            <a:endParaRPr lang="en-US" dirty="0"/>
          </a:p>
          <a:p>
            <a:endParaRPr lang="en-US" dirty="0"/>
          </a:p>
          <a:p>
            <a:endParaRPr lang="en-US" dirty="0"/>
          </a:p>
        </p:txBody>
      </p:sp>
    </p:spTree>
    <p:extLst>
      <p:ext uri="{BB962C8B-B14F-4D97-AF65-F5344CB8AC3E}">
        <p14:creationId xmlns:p14="http://schemas.microsoft.com/office/powerpoint/2010/main" val="31337384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Next Module</a:t>
            </a:r>
            <a:endParaRPr lang="en-US" dirty="0"/>
          </a:p>
        </p:txBody>
      </p:sp>
      <p:sp>
        <p:nvSpPr>
          <p:cNvPr id="4" name="Content Placeholder 2"/>
          <p:cNvSpPr>
            <a:spLocks noGrp="1"/>
          </p:cNvSpPr>
          <p:nvPr>
            <p:ph idx="1"/>
          </p:nvPr>
        </p:nvSpPr>
        <p:spPr>
          <a:xfrm>
            <a:off x="457201" y="868136"/>
            <a:ext cx="3803514" cy="3927702"/>
          </a:xfrm>
        </p:spPr>
        <p:txBody>
          <a:bodyPr>
            <a:normAutofit/>
          </a:bodyPr>
          <a:lstStyle/>
          <a:p>
            <a:pPr marL="0" indent="0" algn="l">
              <a:buNone/>
            </a:pPr>
            <a:r>
              <a:rPr lang="en-US" dirty="0" smtClean="0"/>
              <a:t>In the next module, you will be able to understand:</a:t>
            </a:r>
            <a:endParaRPr lang="en-US" dirty="0"/>
          </a:p>
          <a:p>
            <a:pPr algn="l"/>
            <a:r>
              <a:rPr lang="en-US" dirty="0" smtClean="0"/>
              <a:t> To implement </a:t>
            </a:r>
            <a:r>
              <a:rPr lang="en-US" dirty="0"/>
              <a:t>and manage security policies</a:t>
            </a:r>
          </a:p>
          <a:p>
            <a:pPr algn="l"/>
            <a:r>
              <a:rPr lang="en-US" dirty="0" smtClean="0"/>
              <a:t> Ensure </a:t>
            </a:r>
            <a:r>
              <a:rPr lang="en-US" dirty="0"/>
              <a:t>data integrity and access controls when using the AWS platform</a:t>
            </a:r>
          </a:p>
          <a:p>
            <a:pPr algn="l"/>
            <a:r>
              <a:rPr lang="en-US" dirty="0" smtClean="0"/>
              <a:t> Demonstrate </a:t>
            </a:r>
            <a:r>
              <a:rPr lang="en-US" dirty="0"/>
              <a:t>ability to prepare for security assessment use of AWS</a:t>
            </a:r>
          </a:p>
          <a:p>
            <a:pPr algn="l"/>
            <a:r>
              <a:rPr lang="en-US" dirty="0" smtClean="0"/>
              <a:t> Demonstrate </a:t>
            </a:r>
            <a:r>
              <a:rPr lang="en-US" dirty="0"/>
              <a:t>ability to implement networking features of AWS</a:t>
            </a:r>
          </a:p>
          <a:p>
            <a:pPr algn="l"/>
            <a:r>
              <a:rPr lang="en-US" dirty="0" smtClean="0"/>
              <a:t> What </a:t>
            </a:r>
            <a:r>
              <a:rPr lang="en-US" dirty="0"/>
              <a:t>is the AWS Direct Connect &amp; On-premise To VPC Redundancy</a:t>
            </a:r>
          </a:p>
          <a:p>
            <a:pPr marL="457188" lvl="1" indent="0" algn="l">
              <a:buNone/>
            </a:pPr>
            <a:endParaRPr lang="en-US" dirty="0"/>
          </a:p>
          <a:p>
            <a:pPr algn="l"/>
            <a:endParaRPr lang="en-US" dirty="0"/>
          </a:p>
          <a:p>
            <a:pPr algn="l"/>
            <a:endParaRPr lang="en-US" dirty="0"/>
          </a:p>
        </p:txBody>
      </p:sp>
    </p:spTree>
    <p:extLst>
      <p:ext uri="{BB962C8B-B14F-4D97-AF65-F5344CB8AC3E}">
        <p14:creationId xmlns:p14="http://schemas.microsoft.com/office/powerpoint/2010/main" val="3173116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200" y="868136"/>
            <a:ext cx="7906795" cy="3927702"/>
          </a:xfrm>
        </p:spPr>
        <p:txBody>
          <a:bodyPr>
            <a:noAutofit/>
          </a:bodyPr>
          <a:lstStyle/>
          <a:p>
            <a:pPr marL="0" indent="0" algn="l">
              <a:buNone/>
            </a:pPr>
            <a:r>
              <a:rPr lang="en-US" dirty="0">
                <a:solidFill>
                  <a:srgbClr val="0070C0"/>
                </a:solidFill>
              </a:rPr>
              <a:t>Attaching an Amazon EBS Volume to an Instance</a:t>
            </a:r>
          </a:p>
          <a:p>
            <a:pPr marL="0" indent="0" algn="l">
              <a:buNone/>
            </a:pPr>
            <a:r>
              <a:rPr lang="en-US" dirty="0"/>
              <a:t>You can attach an EBS volumes to one of your instances that is in the same Availability Zone as the volume</a:t>
            </a:r>
          </a:p>
          <a:p>
            <a:pPr marL="0" indent="0" algn="l">
              <a:buNone/>
            </a:pPr>
            <a:r>
              <a:rPr lang="en-US" dirty="0">
                <a:solidFill>
                  <a:srgbClr val="0070C0"/>
                </a:solidFill>
              </a:rPr>
              <a:t>Prerequisites</a:t>
            </a:r>
          </a:p>
          <a:p>
            <a:pPr lvl="0" algn="l"/>
            <a:r>
              <a:rPr lang="en-US" b="1" dirty="0">
                <a:solidFill>
                  <a:srgbClr val="262626"/>
                </a:solidFill>
              </a:rPr>
              <a:t> </a:t>
            </a:r>
            <a:r>
              <a:rPr lang="en-US" dirty="0">
                <a:solidFill>
                  <a:srgbClr val="262626"/>
                </a:solidFill>
              </a:rPr>
              <a:t>Determine the device names that you'll use</a:t>
            </a:r>
          </a:p>
          <a:p>
            <a:pPr lvl="0" algn="l"/>
            <a:r>
              <a:rPr lang="en-US" dirty="0">
                <a:solidFill>
                  <a:srgbClr val="262626"/>
                </a:solidFill>
              </a:rPr>
              <a:t> Determine how many volumes you can attach to your instance</a:t>
            </a:r>
          </a:p>
          <a:p>
            <a:pPr lvl="0" algn="l"/>
            <a:r>
              <a:rPr lang="en-US" dirty="0">
                <a:solidFill>
                  <a:srgbClr val="262626"/>
                </a:solidFill>
              </a:rPr>
              <a:t> If a volume is encrypted, it can only be attached to an instance that supports Amazon EBS encryption</a:t>
            </a:r>
          </a:p>
          <a:p>
            <a:pPr lvl="0" algn="l"/>
            <a:r>
              <a:rPr lang="en-US" dirty="0">
                <a:solidFill>
                  <a:srgbClr val="262626"/>
                </a:solidFill>
              </a:rPr>
              <a:t> If a volume has an AWS Marketplace product code:</a:t>
            </a:r>
          </a:p>
          <a:p>
            <a:pPr lvl="1" algn="l"/>
            <a:r>
              <a:rPr lang="en-US" dirty="0">
                <a:solidFill>
                  <a:srgbClr val="262626"/>
                </a:solidFill>
              </a:rPr>
              <a:t> The volume can only be attached to a stopped instance</a:t>
            </a:r>
          </a:p>
          <a:p>
            <a:pPr lvl="1" algn="l"/>
            <a:r>
              <a:rPr lang="en-US" dirty="0">
                <a:solidFill>
                  <a:srgbClr val="262626"/>
                </a:solidFill>
              </a:rPr>
              <a:t> You must be subscribed to the AWS Marketplace code that is on the volume</a:t>
            </a:r>
          </a:p>
          <a:p>
            <a:pPr lvl="1" algn="l"/>
            <a:r>
              <a:rPr lang="en-US" dirty="0">
                <a:solidFill>
                  <a:srgbClr val="262626"/>
                </a:solidFill>
              </a:rPr>
              <a:t> The configuration (instance type, operating system) of the instance must support that specific AWS Marketplace code</a:t>
            </a:r>
          </a:p>
          <a:p>
            <a:pPr lvl="1" algn="l"/>
            <a:r>
              <a:rPr lang="en-US" dirty="0">
                <a:solidFill>
                  <a:srgbClr val="262626"/>
                </a:solidFill>
              </a:rPr>
              <a:t> AWS Marketplace product codes are copied from the volume to the instance</a:t>
            </a: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34080630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262626"/>
                </a:solidFill>
              </a:rPr>
              <a:t>Survey</a:t>
            </a:r>
            <a:endParaRPr lang="en-US" dirty="0"/>
          </a:p>
        </p:txBody>
      </p:sp>
    </p:spTree>
    <p:extLst>
      <p:ext uri="{BB962C8B-B14F-4D97-AF65-F5344CB8AC3E}">
        <p14:creationId xmlns:p14="http://schemas.microsoft.com/office/powerpoint/2010/main" val="19445570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180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200" y="868136"/>
            <a:ext cx="5402826" cy="3927702"/>
          </a:xfrm>
        </p:spPr>
        <p:txBody>
          <a:bodyPr>
            <a:noAutofit/>
          </a:bodyPr>
          <a:lstStyle/>
          <a:p>
            <a:pPr marL="0" indent="0" algn="l">
              <a:buNone/>
            </a:pPr>
            <a:r>
              <a:rPr lang="en-US" dirty="0">
                <a:solidFill>
                  <a:srgbClr val="0070C0"/>
                </a:solidFill>
              </a:rPr>
              <a:t>To attach an EBS volume to an instance using the console</a:t>
            </a:r>
          </a:p>
          <a:p>
            <a:pPr lvl="0" algn="l"/>
            <a:r>
              <a:rPr lang="en-US" b="1" dirty="0">
                <a:solidFill>
                  <a:srgbClr val="262626"/>
                </a:solidFill>
              </a:rPr>
              <a:t> </a:t>
            </a:r>
            <a:r>
              <a:rPr lang="en-US" dirty="0">
                <a:solidFill>
                  <a:srgbClr val="262626"/>
                </a:solidFill>
              </a:rPr>
              <a:t>Open the Amazon EC2 console</a:t>
            </a:r>
          </a:p>
          <a:p>
            <a:pPr lvl="0" algn="l"/>
            <a:r>
              <a:rPr lang="en-US" dirty="0">
                <a:solidFill>
                  <a:srgbClr val="262626"/>
                </a:solidFill>
              </a:rPr>
              <a:t> Click </a:t>
            </a:r>
            <a:r>
              <a:rPr lang="en-US" dirty="0">
                <a:solidFill>
                  <a:srgbClr val="0070C0"/>
                </a:solidFill>
              </a:rPr>
              <a:t>Volumes</a:t>
            </a:r>
            <a:r>
              <a:rPr lang="en-US" dirty="0">
                <a:solidFill>
                  <a:srgbClr val="262626"/>
                </a:solidFill>
              </a:rPr>
              <a:t> in the navigation pane</a:t>
            </a:r>
          </a:p>
          <a:p>
            <a:pPr lvl="0" algn="l"/>
            <a:r>
              <a:rPr lang="en-US" dirty="0">
                <a:solidFill>
                  <a:srgbClr val="262626"/>
                </a:solidFill>
              </a:rPr>
              <a:t> Select a volume and then click </a:t>
            </a:r>
            <a:r>
              <a:rPr lang="en-US" dirty="0">
                <a:solidFill>
                  <a:srgbClr val="0070C0"/>
                </a:solidFill>
              </a:rPr>
              <a:t>Attach Volume</a:t>
            </a:r>
          </a:p>
          <a:p>
            <a:pPr lvl="0" algn="l"/>
            <a:r>
              <a:rPr lang="en-US" b="1" dirty="0">
                <a:solidFill>
                  <a:srgbClr val="262626"/>
                </a:solidFill>
              </a:rPr>
              <a:t> </a:t>
            </a:r>
            <a:r>
              <a:rPr lang="en-US" dirty="0">
                <a:solidFill>
                  <a:srgbClr val="262626"/>
                </a:solidFill>
              </a:rPr>
              <a:t>In the </a:t>
            </a:r>
            <a:r>
              <a:rPr lang="en-US" dirty="0">
                <a:solidFill>
                  <a:srgbClr val="0070C0"/>
                </a:solidFill>
              </a:rPr>
              <a:t>Attach Volume</a:t>
            </a:r>
            <a:r>
              <a:rPr lang="en-US" dirty="0">
                <a:solidFill>
                  <a:srgbClr val="262626"/>
                </a:solidFill>
              </a:rPr>
              <a:t> dialog box, start typing the name or ID of the instance to attach the volume to in the </a:t>
            </a:r>
            <a:r>
              <a:rPr lang="en-US" dirty="0">
                <a:solidFill>
                  <a:srgbClr val="0070C0"/>
                </a:solidFill>
              </a:rPr>
              <a:t>Instance </a:t>
            </a:r>
            <a:r>
              <a:rPr lang="en-US" dirty="0">
                <a:solidFill>
                  <a:srgbClr val="262626"/>
                </a:solidFill>
              </a:rPr>
              <a:t>box, and select it from the list of suggestion options (only instances that are in the same Availability Zone as the volume are displayed)</a:t>
            </a:r>
          </a:p>
          <a:p>
            <a:pPr lvl="0" algn="l"/>
            <a:r>
              <a:rPr lang="en-US" dirty="0">
                <a:solidFill>
                  <a:srgbClr val="262626"/>
                </a:solidFill>
              </a:rPr>
              <a:t> You can keep the suggested device name, or enter a different supported device </a:t>
            </a:r>
            <a:r>
              <a:rPr lang="en-US" dirty="0" smtClean="0">
                <a:solidFill>
                  <a:srgbClr val="262626"/>
                </a:solidFill>
              </a:rPr>
              <a:t>name</a:t>
            </a:r>
          </a:p>
          <a:p>
            <a:pPr lvl="0" algn="l"/>
            <a:r>
              <a:rPr lang="en-US" dirty="0">
                <a:solidFill>
                  <a:srgbClr val="262626"/>
                </a:solidFill>
              </a:rPr>
              <a:t> Click</a:t>
            </a:r>
            <a:r>
              <a:rPr lang="en-US" dirty="0">
                <a:solidFill>
                  <a:srgbClr val="0070C0"/>
                </a:solidFill>
              </a:rPr>
              <a:t> Attach</a:t>
            </a:r>
          </a:p>
          <a:p>
            <a:pPr lvl="0" algn="l"/>
            <a:r>
              <a:rPr lang="en-US" b="1" dirty="0">
                <a:solidFill>
                  <a:srgbClr val="262626"/>
                </a:solidFill>
              </a:rPr>
              <a:t> </a:t>
            </a:r>
            <a:r>
              <a:rPr lang="en-US" dirty="0">
                <a:solidFill>
                  <a:srgbClr val="262626"/>
                </a:solidFill>
              </a:rPr>
              <a:t>Connect to your instance and make the volume available </a:t>
            </a: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grpSp>
        <p:nvGrpSpPr>
          <p:cNvPr id="5" name="Group 4"/>
          <p:cNvGrpSpPr/>
          <p:nvPr/>
        </p:nvGrpSpPr>
        <p:grpSpPr>
          <a:xfrm>
            <a:off x="6014228" y="1630198"/>
            <a:ext cx="2672572" cy="1395890"/>
            <a:chOff x="6574959" y="1377500"/>
            <a:chExt cx="2672572" cy="1395890"/>
          </a:xfrm>
        </p:grpSpPr>
        <p:grpSp>
          <p:nvGrpSpPr>
            <p:cNvPr id="6" name="Group 5"/>
            <p:cNvGrpSpPr/>
            <p:nvPr/>
          </p:nvGrpSpPr>
          <p:grpSpPr>
            <a:xfrm>
              <a:off x="6574959" y="1564323"/>
              <a:ext cx="2672572" cy="1209067"/>
              <a:chOff x="5369000" y="999434"/>
              <a:chExt cx="2283206" cy="2638675"/>
            </a:xfrm>
          </p:grpSpPr>
          <p:sp>
            <p:nvSpPr>
              <p:cNvPr id="8" name="Folded Corner 7"/>
              <p:cNvSpPr/>
              <p:nvPr/>
            </p:nvSpPr>
            <p:spPr>
              <a:xfrm>
                <a:off x="5378987" y="999434"/>
                <a:ext cx="2273219" cy="2638675"/>
              </a:xfrm>
              <a:prstGeom prst="foldedCorner">
                <a:avLst>
                  <a:gd name="adj" fmla="val 12780"/>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p:nvPr/>
            </p:nvSpPr>
            <p:spPr>
              <a:xfrm>
                <a:off x="5369000" y="1589443"/>
                <a:ext cx="2283206" cy="2048666"/>
              </a:xfrm>
              <a:prstGeom prst="rect">
                <a:avLst/>
              </a:prstGeom>
              <a:noFill/>
            </p:spPr>
            <p:txBody>
              <a:bodyPr wrap="square" rtlCol="0">
                <a:spAutoFit/>
              </a:bodyPr>
              <a:lstStyle/>
              <a:p>
                <a:pPr lvl="0">
                  <a:spcBef>
                    <a:spcPct val="20000"/>
                  </a:spcBef>
                </a:pPr>
                <a:r>
                  <a:rPr lang="en-US" sz="1100" dirty="0" smtClean="0">
                    <a:solidFill>
                      <a:srgbClr val="0070C0"/>
                    </a:solidFill>
                    <a:latin typeface="Tahoma" panose="020B0604030504040204" pitchFamily="34" charset="0"/>
                    <a:ea typeface="Tahoma" panose="020B0604030504040204" pitchFamily="34" charset="0"/>
                    <a:cs typeface="Tahoma" panose="020B0604030504040204" pitchFamily="34" charset="0"/>
                  </a:rPr>
                  <a:t>The </a:t>
                </a:r>
                <a:r>
                  <a:rPr lang="en-US" sz="1100" dirty="0">
                    <a:solidFill>
                      <a:srgbClr val="0070C0"/>
                    </a:solidFill>
                    <a:latin typeface="Tahoma" panose="020B0604030504040204" pitchFamily="34" charset="0"/>
                    <a:ea typeface="Tahoma" panose="020B0604030504040204" pitchFamily="34" charset="0"/>
                    <a:cs typeface="Tahoma" panose="020B0604030504040204" pitchFamily="34" charset="0"/>
                  </a:rPr>
                  <a:t>block device driver for the instance assigns the actual volume name when mounting the volume, and the name assigned can be different from the name that Amazon EC2 recommends</a:t>
                </a:r>
              </a:p>
            </p:txBody>
          </p:sp>
        </p:gr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54211" y="1377500"/>
              <a:ext cx="514067" cy="514067"/>
            </a:xfrm>
            <a:prstGeom prst="rect">
              <a:avLst/>
            </a:prstGeom>
          </p:spPr>
        </p:pic>
      </p:grpSp>
    </p:spTree>
    <p:extLst>
      <p:ext uri="{BB962C8B-B14F-4D97-AF65-F5344CB8AC3E}">
        <p14:creationId xmlns:p14="http://schemas.microsoft.com/office/powerpoint/2010/main" val="4105203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Storage </a:t>
            </a:r>
            <a:r>
              <a:rPr lang="en-US" dirty="0"/>
              <a:t>Services (Contd.)</a:t>
            </a:r>
            <a:endParaRPr lang="en-US" dirty="0"/>
          </a:p>
        </p:txBody>
      </p:sp>
      <p:sp>
        <p:nvSpPr>
          <p:cNvPr id="3" name="Rectangle 2"/>
          <p:cNvSpPr/>
          <p:nvPr/>
        </p:nvSpPr>
        <p:spPr>
          <a:xfrm>
            <a:off x="2286000" y="1382963"/>
            <a:ext cx="4572000" cy="300082"/>
          </a:xfrm>
          <a:prstGeom prst="rect">
            <a:avLst/>
          </a:prstGeom>
        </p:spPr>
        <p:txBody>
          <a:bodyPr>
            <a:spAutoFit/>
          </a:bodyPr>
          <a:lstStyle/>
          <a:p>
            <a:pPr lvl="1"/>
            <a:endParaRPr lang="en-US" dirty="0"/>
          </a:p>
        </p:txBody>
      </p:sp>
      <p:sp>
        <p:nvSpPr>
          <p:cNvPr id="12" name="Content Placeholder 2"/>
          <p:cNvSpPr>
            <a:spLocks noGrp="1"/>
          </p:cNvSpPr>
          <p:nvPr>
            <p:ph idx="1"/>
          </p:nvPr>
        </p:nvSpPr>
        <p:spPr>
          <a:xfrm>
            <a:off x="457199" y="868136"/>
            <a:ext cx="7906797" cy="3927702"/>
          </a:xfrm>
        </p:spPr>
        <p:txBody>
          <a:bodyPr>
            <a:noAutofit/>
          </a:bodyPr>
          <a:lstStyle/>
          <a:p>
            <a:pPr marL="0" indent="0">
              <a:buNone/>
            </a:pPr>
            <a:r>
              <a:rPr lang="en-US" dirty="0">
                <a:solidFill>
                  <a:srgbClr val="0070C0"/>
                </a:solidFill>
              </a:rPr>
              <a:t>EBS Root Devices On Terminated Instances</a:t>
            </a:r>
          </a:p>
          <a:p>
            <a:pPr lvl="0"/>
            <a:r>
              <a:rPr lang="en-US" dirty="0">
                <a:solidFill>
                  <a:srgbClr val="262626"/>
                </a:solidFill>
              </a:rPr>
              <a:t> When you launch an instance, the </a:t>
            </a:r>
            <a:r>
              <a:rPr lang="en-US" dirty="0">
                <a:solidFill>
                  <a:srgbClr val="0070C0"/>
                </a:solidFill>
              </a:rPr>
              <a:t>root device volume</a:t>
            </a:r>
            <a:r>
              <a:rPr lang="en-US" dirty="0">
                <a:solidFill>
                  <a:srgbClr val="262626"/>
                </a:solidFill>
              </a:rPr>
              <a:t> contains the image used to boot the instance</a:t>
            </a:r>
          </a:p>
          <a:p>
            <a:pPr lvl="0"/>
            <a:r>
              <a:rPr lang="en-US" dirty="0">
                <a:solidFill>
                  <a:srgbClr val="262626"/>
                </a:solidFill>
              </a:rPr>
              <a:t> All AMIs were backed by Amazon EC2 instance store, which means the root device for an instance launched from the AMI is an instance store volume created from a template stored in Amazon S3</a:t>
            </a:r>
          </a:p>
          <a:p>
            <a:pPr lvl="0"/>
            <a:r>
              <a:rPr lang="en-US" dirty="0">
                <a:solidFill>
                  <a:srgbClr val="262626"/>
                </a:solidFill>
              </a:rPr>
              <a:t> After Amazon EBS introduced, AMIs that are backed by Amazon EBS</a:t>
            </a:r>
          </a:p>
          <a:p>
            <a:pPr lvl="0"/>
            <a:r>
              <a:rPr lang="en-US" dirty="0">
                <a:solidFill>
                  <a:srgbClr val="262626"/>
                </a:solidFill>
              </a:rPr>
              <a:t> This means that the root device for an instance launched from the AMI is an Amazon EBS volume created from an Amazon EBS snapshot</a:t>
            </a:r>
          </a:p>
          <a:p>
            <a:pPr lvl="0"/>
            <a:r>
              <a:rPr lang="en-US" dirty="0">
                <a:solidFill>
                  <a:srgbClr val="262626"/>
                </a:solidFill>
              </a:rPr>
              <a:t> You can choose between AMIs backed by Amazon EC2 instance store and AMIs backed by Amazon EBS</a:t>
            </a:r>
          </a:p>
          <a:p>
            <a:pPr lvl="0"/>
            <a:r>
              <a:rPr lang="en-US" dirty="0">
                <a:solidFill>
                  <a:srgbClr val="262626"/>
                </a:solidFill>
              </a:rPr>
              <a:t> Best </a:t>
            </a:r>
            <a:r>
              <a:rPr lang="en-US" dirty="0" smtClean="0">
                <a:solidFill>
                  <a:srgbClr val="262626"/>
                </a:solidFill>
              </a:rPr>
              <a:t>practice </a:t>
            </a:r>
            <a:r>
              <a:rPr lang="en-US" dirty="0">
                <a:solidFill>
                  <a:srgbClr val="262626"/>
                </a:solidFill>
              </a:rPr>
              <a:t>to use AMIs backed by Amazon EBS, because they launch faster and use persistent </a:t>
            </a:r>
            <a:r>
              <a:rPr lang="en-US" dirty="0" smtClean="0">
                <a:solidFill>
                  <a:srgbClr val="262626"/>
                </a:solidFill>
              </a:rPr>
              <a:t>storage</a:t>
            </a:r>
          </a:p>
          <a:p>
            <a:pPr lvl="0"/>
            <a:r>
              <a:rPr lang="en-US" dirty="0">
                <a:solidFill>
                  <a:srgbClr val="0070C0"/>
                </a:solidFill>
              </a:rPr>
              <a:t> You can launch an instance from one of two types of AMIs:</a:t>
            </a:r>
          </a:p>
          <a:p>
            <a:pPr lvl="1"/>
            <a:r>
              <a:rPr lang="en-US" dirty="0">
                <a:solidFill>
                  <a:srgbClr val="262626"/>
                </a:solidFill>
              </a:rPr>
              <a:t> </a:t>
            </a:r>
            <a:r>
              <a:rPr lang="en-US" dirty="0" smtClean="0">
                <a:solidFill>
                  <a:srgbClr val="262626"/>
                </a:solidFill>
              </a:rPr>
              <a:t>An </a:t>
            </a:r>
            <a:r>
              <a:rPr lang="en-US" dirty="0">
                <a:solidFill>
                  <a:srgbClr val="262626"/>
                </a:solidFill>
              </a:rPr>
              <a:t>instance store-backed AMI</a:t>
            </a:r>
          </a:p>
          <a:p>
            <a:pPr lvl="1"/>
            <a:r>
              <a:rPr lang="en-US" dirty="0">
                <a:solidFill>
                  <a:srgbClr val="262626"/>
                </a:solidFill>
              </a:rPr>
              <a:t> </a:t>
            </a:r>
            <a:r>
              <a:rPr lang="en-US" dirty="0" smtClean="0">
                <a:solidFill>
                  <a:srgbClr val="262626"/>
                </a:solidFill>
              </a:rPr>
              <a:t>An </a:t>
            </a:r>
            <a:r>
              <a:rPr lang="en-US" dirty="0">
                <a:solidFill>
                  <a:srgbClr val="262626"/>
                </a:solidFill>
              </a:rPr>
              <a:t>Amazon EBS-backed AMI</a:t>
            </a:r>
          </a:p>
          <a:p>
            <a:pPr lvl="0" algn="l"/>
            <a:endParaRPr lang="en-US" dirty="0">
              <a:solidFill>
                <a:srgbClr val="262626"/>
              </a:solidFill>
            </a:endParaRPr>
          </a:p>
          <a:p>
            <a:pPr lvl="0" algn="l"/>
            <a:endParaRPr lang="en-US" dirty="0">
              <a:solidFill>
                <a:srgbClr val="262626"/>
              </a:solidFill>
            </a:endParaRPr>
          </a:p>
          <a:p>
            <a:pPr algn="l"/>
            <a:endParaRPr lang="en-US" dirty="0">
              <a:solidFill>
                <a:srgbClr val="0070C0"/>
              </a:solidFill>
            </a:endParaRPr>
          </a:p>
          <a:p>
            <a:pPr marL="0" indent="0" algn="l">
              <a:buNone/>
            </a:pPr>
            <a:endParaRPr lang="en-US" dirty="0"/>
          </a:p>
          <a:p>
            <a:pPr algn="l"/>
            <a:endParaRPr lang="en-US" dirty="0"/>
          </a:p>
        </p:txBody>
      </p:sp>
    </p:spTree>
    <p:extLst>
      <p:ext uri="{BB962C8B-B14F-4D97-AF65-F5344CB8AC3E}">
        <p14:creationId xmlns:p14="http://schemas.microsoft.com/office/powerpoint/2010/main" val="2291968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reka Template" id="{290E7DC2-4341-4CAA-8CAA-B79492E93C4E}" vid="{A4D5F651-D55D-413C-9141-879EB4EEC365}"/>
    </a:ext>
  </a:extLst>
</a:theme>
</file>

<file path=ppt/theme/theme2.xml><?xml version="1.0" encoding="utf-8"?>
<a:theme xmlns:a="http://schemas.openxmlformats.org/drawingml/2006/main" name="1_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reka Template" id="{290E7DC2-4341-4CAA-8CAA-B79492E93C4E}" vid="{A4D5F651-D55D-413C-9141-879EB4EEC3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Edureka Template</Template>
  <TotalTime>2877</TotalTime>
  <Words>2753</Words>
  <Application>Microsoft Office PowerPoint</Application>
  <PresentationFormat>On-screen Show (16:9)</PresentationFormat>
  <Paragraphs>436</Paragraphs>
  <Slides>71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71</vt:i4>
      </vt:variant>
    </vt:vector>
  </HeadingPairs>
  <TitlesOfParts>
    <vt:vector size="78" baseType="lpstr">
      <vt:lpstr>Arial</vt:lpstr>
      <vt:lpstr>Calibri</vt:lpstr>
      <vt:lpstr>Castellar</vt:lpstr>
      <vt:lpstr>Symbol</vt:lpstr>
      <vt:lpstr>Tahoma</vt:lpstr>
      <vt:lpstr>Brain4ce_course_template</vt:lpstr>
      <vt:lpstr>1_Brain4ce_course_template</vt:lpstr>
      <vt:lpstr>Module - 7  Analysis and Data Management</vt:lpstr>
      <vt:lpstr>Course Topics</vt:lpstr>
      <vt:lpstr>Objectives</vt:lpstr>
      <vt:lpstr>Different Storage Services</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Different Storage Services (Contd.)</vt:lpstr>
      <vt:lpstr>Create backups for different services ( EC2 &amp; RDS )</vt:lpstr>
      <vt:lpstr>Create backups for different services ( EC2 &amp; RDS )</vt:lpstr>
      <vt:lpstr>Create backups for different services ( EC2 &amp; RDS )</vt:lpstr>
      <vt:lpstr>Create backups for different services ( EC2 &amp; RDS )</vt:lpstr>
      <vt:lpstr>Create backups for different services ( EC2 &amp; RDS )</vt:lpstr>
      <vt:lpstr>Create backups for different services ( EC2 &amp; RDS )</vt:lpstr>
      <vt:lpstr>Create backups for different services ( EC2 &amp; RDS )</vt:lpstr>
      <vt:lpstr>Create backups for different services ( EC2 &amp; RDS )</vt:lpstr>
      <vt:lpstr>Managing Backup and Disaster Recovery Processes</vt:lpstr>
      <vt:lpstr>Managing Backup and Disaster Recovery Processes</vt:lpstr>
      <vt:lpstr>Managing Backup and Disaster Recovery Processes</vt:lpstr>
      <vt:lpstr>Managing Backup and Disaster Recovery Processes</vt:lpstr>
      <vt:lpstr>Managing Backup and Disaster Recovery Processes</vt:lpstr>
      <vt:lpstr>Managing Backup and Disaster Recovery Processes</vt:lpstr>
      <vt:lpstr>Managing Backup and Disaster Recovery Processes</vt:lpstr>
      <vt:lpstr>Managing Backup and Disaster Recovery Processes</vt:lpstr>
      <vt:lpstr>PowerPoint Presentation</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Annie’s Question </vt:lpstr>
      <vt:lpstr>Annie’s Answer</vt:lpstr>
      <vt:lpstr>PowerPoint Presentation</vt:lpstr>
      <vt:lpstr>Assignment</vt:lpstr>
      <vt:lpstr>Pre-work for Next Module</vt:lpstr>
      <vt:lpstr>Agenda for Next Module</vt:lpstr>
      <vt:lpstr>Survey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Module-X  Name of the Module</dc:title>
  <dc:creator>Prasanna manikonda</dc:creator>
  <cp:lastModifiedBy>varsha</cp:lastModifiedBy>
  <cp:revision>239</cp:revision>
  <dcterms:created xsi:type="dcterms:W3CDTF">2015-07-13T07:55:11Z</dcterms:created>
  <dcterms:modified xsi:type="dcterms:W3CDTF">2015-10-27T13:01:27Z</dcterms:modified>
</cp:coreProperties>
</file>