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90"/>
  </p:notesMasterIdLst>
  <p:handoutMasterIdLst>
    <p:handoutMasterId r:id="rId91"/>
  </p:handoutMasterIdLst>
  <p:sldIdLst>
    <p:sldId id="319" r:id="rId3"/>
    <p:sldId id="320" r:id="rId4"/>
    <p:sldId id="321" r:id="rId5"/>
    <p:sldId id="341" r:id="rId6"/>
    <p:sldId id="425" r:id="rId7"/>
    <p:sldId id="426" r:id="rId8"/>
    <p:sldId id="427" r:id="rId9"/>
    <p:sldId id="428" r:id="rId10"/>
    <p:sldId id="429" r:id="rId11"/>
    <p:sldId id="430" r:id="rId12"/>
    <p:sldId id="431" r:id="rId13"/>
    <p:sldId id="432" r:id="rId14"/>
    <p:sldId id="433" r:id="rId15"/>
    <p:sldId id="434" r:id="rId16"/>
    <p:sldId id="435" r:id="rId17"/>
    <p:sldId id="440" r:id="rId18"/>
    <p:sldId id="436" r:id="rId19"/>
    <p:sldId id="438" r:id="rId20"/>
    <p:sldId id="439" r:id="rId21"/>
    <p:sldId id="441" r:id="rId22"/>
    <p:sldId id="442" r:id="rId23"/>
    <p:sldId id="446" r:id="rId24"/>
    <p:sldId id="444" r:id="rId25"/>
    <p:sldId id="445" r:id="rId26"/>
    <p:sldId id="452" r:id="rId27"/>
    <p:sldId id="453" r:id="rId28"/>
    <p:sldId id="448" r:id="rId29"/>
    <p:sldId id="455" r:id="rId30"/>
    <p:sldId id="454" r:id="rId31"/>
    <p:sldId id="449" r:id="rId32"/>
    <p:sldId id="450" r:id="rId33"/>
    <p:sldId id="456" r:id="rId34"/>
    <p:sldId id="457" r:id="rId35"/>
    <p:sldId id="463" r:id="rId36"/>
    <p:sldId id="451" r:id="rId37"/>
    <p:sldId id="460" r:id="rId38"/>
    <p:sldId id="461" r:id="rId39"/>
    <p:sldId id="462" r:id="rId40"/>
    <p:sldId id="464" r:id="rId41"/>
    <p:sldId id="469" r:id="rId42"/>
    <p:sldId id="466" r:id="rId43"/>
    <p:sldId id="467" r:id="rId44"/>
    <p:sldId id="468" r:id="rId45"/>
    <p:sldId id="470" r:id="rId46"/>
    <p:sldId id="471" r:id="rId47"/>
    <p:sldId id="472" r:id="rId48"/>
    <p:sldId id="473" r:id="rId49"/>
    <p:sldId id="476" r:id="rId50"/>
    <p:sldId id="474" r:id="rId51"/>
    <p:sldId id="475" r:id="rId52"/>
    <p:sldId id="483" r:id="rId53"/>
    <p:sldId id="484" r:id="rId54"/>
    <p:sldId id="485" r:id="rId55"/>
    <p:sldId id="480" r:id="rId56"/>
    <p:sldId id="481" r:id="rId57"/>
    <p:sldId id="486" r:id="rId58"/>
    <p:sldId id="487" r:id="rId59"/>
    <p:sldId id="488" r:id="rId60"/>
    <p:sldId id="489" r:id="rId61"/>
    <p:sldId id="490" r:id="rId62"/>
    <p:sldId id="491" r:id="rId63"/>
    <p:sldId id="492" r:id="rId64"/>
    <p:sldId id="493" r:id="rId65"/>
    <p:sldId id="494" r:id="rId66"/>
    <p:sldId id="495" r:id="rId67"/>
    <p:sldId id="423" r:id="rId68"/>
    <p:sldId id="424" r:id="rId69"/>
    <p:sldId id="496" r:id="rId70"/>
    <p:sldId id="497" r:id="rId71"/>
    <p:sldId id="498" r:id="rId72"/>
    <p:sldId id="499" r:id="rId73"/>
    <p:sldId id="500" r:id="rId74"/>
    <p:sldId id="501" r:id="rId75"/>
    <p:sldId id="502" r:id="rId76"/>
    <p:sldId id="503" r:id="rId77"/>
    <p:sldId id="504" r:id="rId78"/>
    <p:sldId id="505" r:id="rId79"/>
    <p:sldId id="506" r:id="rId80"/>
    <p:sldId id="507" r:id="rId81"/>
    <p:sldId id="508" r:id="rId82"/>
    <p:sldId id="509" r:id="rId83"/>
    <p:sldId id="266" r:id="rId84"/>
    <p:sldId id="262" r:id="rId85"/>
    <p:sldId id="264" r:id="rId86"/>
    <p:sldId id="265" r:id="rId87"/>
    <p:sldId id="267" r:id="rId88"/>
    <p:sldId id="268" r:id="rId8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4" userDrawn="1">
          <p15:clr>
            <a:srgbClr val="A4A3A4"/>
          </p15:clr>
        </p15:guide>
        <p15:guide id="2" pos="29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1CA"/>
    <a:srgbClr val="5C9B1D"/>
    <a:srgbClr val="4F81BD"/>
    <a:srgbClr val="E9EDF4"/>
    <a:srgbClr val="9BBB59"/>
    <a:srgbClr val="68A02E"/>
    <a:srgbClr val="EBFFEB"/>
    <a:srgbClr val="CCFFCC"/>
    <a:srgbClr val="FF8181"/>
    <a:srgbClr val="FF5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showGuides="1">
      <p:cViewPr varScale="1">
        <p:scale>
          <a:sx n="98" d="100"/>
          <a:sy n="98" d="100"/>
        </p:scale>
        <p:origin x="600" y="84"/>
      </p:cViewPr>
      <p:guideLst>
        <p:guide orient="horz" pos="1644"/>
        <p:guide pos="2928"/>
      </p:guideLst>
    </p:cSldViewPr>
  </p:slideViewPr>
  <p:notesTextViewPr>
    <p:cViewPr>
      <p:scale>
        <a:sx n="1" d="1"/>
        <a:sy n="1" d="1"/>
      </p:scale>
      <p:origin x="0" y="0"/>
    </p:cViewPr>
  </p:notesTextViewPr>
  <p:sorterViewPr>
    <p:cViewPr>
      <p:scale>
        <a:sx n="100" d="100"/>
        <a:sy n="100" d="100"/>
      </p:scale>
      <p:origin x="0" y="-5808"/>
    </p:cViewPr>
  </p:sorterViewPr>
  <p:notesViewPr>
    <p:cSldViewPr snapToGrid="0" showGuide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F1FBD8-2509-44F4-8E17-BC19B301792E}" type="doc">
      <dgm:prSet loTypeId="urn:microsoft.com/office/officeart/2005/8/layout/bList2" loCatId="list" qsTypeId="urn:microsoft.com/office/officeart/2005/8/quickstyle/simple1" qsCatId="simple" csTypeId="urn:microsoft.com/office/officeart/2005/8/colors/accent1_2" csCatId="accent1" phldr="1"/>
      <dgm:spPr/>
    </dgm:pt>
    <dgm:pt modelId="{29E9CBFA-3406-4508-BEAA-AFF3D8268D0B}">
      <dgm:prSet phldrT="[Text]" custT="1">
        <dgm:style>
          <a:lnRef idx="1">
            <a:schemeClr val="accent6"/>
          </a:lnRef>
          <a:fillRef idx="2">
            <a:schemeClr val="accent6"/>
          </a:fillRef>
          <a:effectRef idx="1">
            <a:schemeClr val="accent6"/>
          </a:effectRef>
          <a:fontRef idx="minor">
            <a:schemeClr val="dk1"/>
          </a:fontRef>
        </dgm:style>
      </dgm:prSet>
      <dgm:spPr>
        <a:effectLst/>
      </dgm:spPr>
      <dgm:t>
        <a:bodyPr/>
        <a:lstStyle/>
        <a:p>
          <a:pPr algn="ctr"/>
          <a:r>
            <a:rPr lang="en-US" sz="1400" b="0" dirty="0" smtClean="0">
              <a:solidFill>
                <a:srgbClr val="0070C0"/>
              </a:solidFill>
              <a:latin typeface="Tahoma" panose="020B0604030504040204" pitchFamily="34" charset="0"/>
              <a:ea typeface="Tahoma" panose="020B0604030504040204" pitchFamily="34" charset="0"/>
              <a:cs typeface="Tahoma" panose="020B0604030504040204" pitchFamily="34" charset="0"/>
            </a:rPr>
            <a:t>Be thorough</a:t>
          </a:r>
          <a:endPar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endParaRPr>
        </a:p>
      </dgm:t>
    </dgm:pt>
    <dgm:pt modelId="{BD3F6B63-2777-4E43-8C8C-7842FD9F6891}" type="parTrans" cxnId="{2A67B9D7-5063-4468-B434-613E785B1A91}">
      <dgm:prSet/>
      <dgm:spPr/>
      <dgm:t>
        <a:bodyPr/>
        <a:lstStyle/>
        <a:p>
          <a:endParaRPr lang="en-US"/>
        </a:p>
      </dgm:t>
    </dgm:pt>
    <dgm:pt modelId="{0274CB4F-DA7E-48A8-AE0D-FC24387B0DB5}" type="sibTrans" cxnId="{2A67B9D7-5063-4468-B434-613E785B1A91}">
      <dgm:prSet/>
      <dgm:spPr/>
      <dgm:t>
        <a:bodyPr/>
        <a:lstStyle/>
        <a:p>
          <a:endParaRPr lang="en-US"/>
        </a:p>
      </dgm:t>
    </dgm:pt>
    <dgm:pt modelId="{B61526B6-8700-4AB9-A2D8-3C2E82CC9F47}">
      <dgm:prSet phldrT="[Text]" custT="1">
        <dgm:style>
          <a:lnRef idx="1">
            <a:schemeClr val="accent5"/>
          </a:lnRef>
          <a:fillRef idx="2">
            <a:schemeClr val="accent5"/>
          </a:fillRef>
          <a:effectRef idx="1">
            <a:schemeClr val="accent5"/>
          </a:effectRef>
          <a:fontRef idx="minor">
            <a:schemeClr val="dk1"/>
          </a:fontRef>
        </dgm:style>
      </dgm:prSet>
      <dgm:spPr>
        <a:effectLst/>
      </dgm:spPr>
      <dgm:t>
        <a:bodyPr/>
        <a:lstStyle/>
        <a:p>
          <a:pPr algn="ct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Don’t Assume</a:t>
          </a:r>
          <a:endPar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endParaRPr>
        </a:p>
      </dgm:t>
    </dgm:pt>
    <dgm:pt modelId="{E316A6BA-8094-4C5F-A872-A194590F2C64}" type="parTrans" cxnId="{739ADA29-B056-4D9D-B2B8-281A2126E483}">
      <dgm:prSet/>
      <dgm:spPr/>
      <dgm:t>
        <a:bodyPr/>
        <a:lstStyle/>
        <a:p>
          <a:endParaRPr lang="en-US"/>
        </a:p>
      </dgm:t>
    </dgm:pt>
    <dgm:pt modelId="{64E0958D-79C5-4A52-A294-FABA109CBE60}" type="sibTrans" cxnId="{739ADA29-B056-4D9D-B2B8-281A2126E483}">
      <dgm:prSet/>
      <dgm:spPr/>
      <dgm:t>
        <a:bodyPr/>
        <a:lstStyle/>
        <a:p>
          <a:endParaRPr lang="en-US"/>
        </a:p>
      </dgm:t>
    </dgm:pt>
    <dgm:pt modelId="{8C9F0657-68D3-4DD4-A3DA-6EE14A567BAA}">
      <dgm:prSet phldrT="[Text]" custT="1">
        <dgm:style>
          <a:lnRef idx="1">
            <a:schemeClr val="accent3"/>
          </a:lnRef>
          <a:fillRef idx="2">
            <a:schemeClr val="accent3"/>
          </a:fillRef>
          <a:effectRef idx="1">
            <a:schemeClr val="accent3"/>
          </a:effectRef>
          <a:fontRef idx="minor">
            <a:schemeClr val="dk1"/>
          </a:fontRef>
        </dgm:style>
      </dgm:prSet>
      <dgm:spPr>
        <a:effectLst/>
      </dgm:spPr>
      <dgm:t>
        <a:bodyPr/>
        <a:lstStyle/>
        <a:p>
          <a:pPr algn="ct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  Keep things simple</a:t>
          </a:r>
          <a:endPar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endParaRPr>
        </a:p>
      </dgm:t>
    </dgm:pt>
    <dgm:pt modelId="{50ED6C94-4C3C-4AC6-A55B-11D8E18396B7}" type="parTrans" cxnId="{AB193D4D-CC42-463F-8DCE-44391AA59660}">
      <dgm:prSet/>
      <dgm:spPr/>
      <dgm:t>
        <a:bodyPr/>
        <a:lstStyle/>
        <a:p>
          <a:endParaRPr lang="en-US"/>
        </a:p>
      </dgm:t>
    </dgm:pt>
    <dgm:pt modelId="{9B15DFC9-2932-47B4-865E-CBBCC9ACDE7D}" type="sibTrans" cxnId="{AB193D4D-CC42-463F-8DCE-44391AA59660}">
      <dgm:prSet/>
      <dgm:spPr/>
      <dgm:t>
        <a:bodyPr/>
        <a:lstStyle/>
        <a:p>
          <a:endParaRPr lang="en-US"/>
        </a:p>
      </dgm:t>
    </dgm:pt>
    <dgm:pt modelId="{0899FA0E-5373-4BF9-AFD1-A5F2576740E4}">
      <dgm:prSet>
        <dgm:style>
          <a:lnRef idx="2">
            <a:schemeClr val="accent6"/>
          </a:lnRef>
          <a:fillRef idx="1">
            <a:schemeClr val="lt1"/>
          </a:fillRef>
          <a:effectRef idx="0">
            <a:schemeClr val="accent6"/>
          </a:effectRef>
          <a:fontRef idx="minor">
            <a:schemeClr val="dk1"/>
          </a:fontRef>
        </dgm:style>
      </dgm:prSet>
      <dgm:spPr/>
      <dgm:t>
        <a:bodyPr/>
        <a:lstStyle/>
        <a:p>
          <a:endParaRPr lang="en-US" dirty="0"/>
        </a:p>
      </dgm:t>
    </dgm:pt>
    <dgm:pt modelId="{FE142D6C-ED52-4817-96A1-F9B14A2E2596}" type="parTrans" cxnId="{93B81AB8-8E89-45F8-96BA-53EC91ABD7CB}">
      <dgm:prSet/>
      <dgm:spPr/>
      <dgm:t>
        <a:bodyPr/>
        <a:lstStyle/>
        <a:p>
          <a:endParaRPr lang="en-US"/>
        </a:p>
      </dgm:t>
    </dgm:pt>
    <dgm:pt modelId="{200BB4AA-A6FA-41A8-B46F-2C5624B4F62C}" type="sibTrans" cxnId="{93B81AB8-8E89-45F8-96BA-53EC91ABD7CB}">
      <dgm:prSet/>
      <dgm:spPr/>
      <dgm:t>
        <a:bodyPr/>
        <a:lstStyle/>
        <a:p>
          <a:endParaRPr lang="en-US"/>
        </a:p>
      </dgm:t>
    </dgm:pt>
    <dgm:pt modelId="{4CB58162-5D41-4244-9E81-E7D9145FE610}" type="pres">
      <dgm:prSet presAssocID="{18F1FBD8-2509-44F4-8E17-BC19B301792E}" presName="diagram" presStyleCnt="0">
        <dgm:presLayoutVars>
          <dgm:dir/>
          <dgm:animLvl val="lvl"/>
          <dgm:resizeHandles val="exact"/>
        </dgm:presLayoutVars>
      </dgm:prSet>
      <dgm:spPr/>
    </dgm:pt>
    <dgm:pt modelId="{5FEEC261-6502-4EFD-BCF7-64E1AB9D36AF}" type="pres">
      <dgm:prSet presAssocID="{29E9CBFA-3406-4508-BEAA-AFF3D8268D0B}" presName="compNode" presStyleCnt="0"/>
      <dgm:spPr/>
    </dgm:pt>
    <dgm:pt modelId="{4D616C37-620F-4B1C-B417-95F5D48A2BDE}" type="pres">
      <dgm:prSet presAssocID="{29E9CBFA-3406-4508-BEAA-AFF3D8268D0B}" presName="childRect" presStyleLbl="bgAcc1" presStyleIdx="0" presStyleCnt="3">
        <dgm:presLayoutVars>
          <dgm:bulletEnabled val="1"/>
        </dgm:presLayoutVars>
      </dgm:prSet>
      <dgm:spPr/>
      <dgm:t>
        <a:bodyPr/>
        <a:lstStyle/>
        <a:p>
          <a:endParaRPr lang="en-US"/>
        </a:p>
      </dgm:t>
    </dgm:pt>
    <dgm:pt modelId="{3AF97058-6B49-48CF-8975-AE90BCC614A9}" type="pres">
      <dgm:prSet presAssocID="{29E9CBFA-3406-4508-BEAA-AFF3D8268D0B}" presName="parentText" presStyleLbl="node1" presStyleIdx="0" presStyleCnt="0">
        <dgm:presLayoutVars>
          <dgm:chMax val="0"/>
          <dgm:bulletEnabled val="1"/>
        </dgm:presLayoutVars>
      </dgm:prSet>
      <dgm:spPr/>
      <dgm:t>
        <a:bodyPr/>
        <a:lstStyle/>
        <a:p>
          <a:endParaRPr lang="en-US"/>
        </a:p>
      </dgm:t>
    </dgm:pt>
    <dgm:pt modelId="{18C65B07-C11C-4459-8912-9716250DCE35}" type="pres">
      <dgm:prSet presAssocID="{29E9CBFA-3406-4508-BEAA-AFF3D8268D0B}" presName="parentRect" presStyleLbl="alignNode1" presStyleIdx="0" presStyleCnt="3"/>
      <dgm:spPr/>
      <dgm:t>
        <a:bodyPr/>
        <a:lstStyle/>
        <a:p>
          <a:endParaRPr lang="en-US"/>
        </a:p>
      </dgm:t>
    </dgm:pt>
    <dgm:pt modelId="{0F5E72F4-AE93-455F-8F0A-12363828158C}" type="pres">
      <dgm:prSet presAssocID="{29E9CBFA-3406-4508-BEAA-AFF3D8268D0B}" presName="adorn" presStyleLbl="fgAccFollowNode1" presStyleIdx="0" presStyleCnt="3">
        <dgm:style>
          <a:lnRef idx="2">
            <a:schemeClr val="accent6"/>
          </a:lnRef>
          <a:fillRef idx="1">
            <a:schemeClr val="lt1"/>
          </a:fillRef>
          <a:effectRef idx="0">
            <a:schemeClr val="accent6"/>
          </a:effectRef>
          <a:fontRef idx="minor">
            <a:schemeClr val="dk1"/>
          </a:fontRef>
        </dgm:style>
      </dgm:prSet>
      <dgm:spPr/>
    </dgm:pt>
    <dgm:pt modelId="{B421E369-983F-4F0C-A73E-3926098A850C}" type="pres">
      <dgm:prSet presAssocID="{0274CB4F-DA7E-48A8-AE0D-FC24387B0DB5}" presName="sibTrans" presStyleLbl="sibTrans2D1" presStyleIdx="0" presStyleCnt="0"/>
      <dgm:spPr/>
      <dgm:t>
        <a:bodyPr/>
        <a:lstStyle/>
        <a:p>
          <a:endParaRPr lang="en-US"/>
        </a:p>
      </dgm:t>
    </dgm:pt>
    <dgm:pt modelId="{53E35719-9470-4D6A-BBF6-C381996E0123}" type="pres">
      <dgm:prSet presAssocID="{B61526B6-8700-4AB9-A2D8-3C2E82CC9F47}" presName="compNode" presStyleCnt="0"/>
      <dgm:spPr/>
    </dgm:pt>
    <dgm:pt modelId="{9C744796-5A7E-4036-9B92-F06BF6F217F2}" type="pres">
      <dgm:prSet presAssocID="{B61526B6-8700-4AB9-A2D8-3C2E82CC9F47}" presName="childRect" presStyleLbl="bgAcc1" presStyleIdx="1" presStyleCnt="3">
        <dgm:presLayoutVars>
          <dgm:bulletEnabled val="1"/>
        </dgm:presLayoutVars>
        <dgm:style>
          <a:lnRef idx="2">
            <a:schemeClr val="accent5"/>
          </a:lnRef>
          <a:fillRef idx="1">
            <a:schemeClr val="lt1"/>
          </a:fillRef>
          <a:effectRef idx="0">
            <a:schemeClr val="accent5"/>
          </a:effectRef>
          <a:fontRef idx="minor">
            <a:schemeClr val="dk1"/>
          </a:fontRef>
        </dgm:style>
      </dgm:prSet>
      <dgm:spPr/>
    </dgm:pt>
    <dgm:pt modelId="{AE9DA4B6-67DA-4196-82D4-E409191C94BA}" type="pres">
      <dgm:prSet presAssocID="{B61526B6-8700-4AB9-A2D8-3C2E82CC9F47}" presName="parentText" presStyleLbl="node1" presStyleIdx="0" presStyleCnt="0">
        <dgm:presLayoutVars>
          <dgm:chMax val="0"/>
          <dgm:bulletEnabled val="1"/>
        </dgm:presLayoutVars>
      </dgm:prSet>
      <dgm:spPr/>
      <dgm:t>
        <a:bodyPr/>
        <a:lstStyle/>
        <a:p>
          <a:endParaRPr lang="en-US"/>
        </a:p>
      </dgm:t>
    </dgm:pt>
    <dgm:pt modelId="{648E05BB-373F-4772-8DB0-28C1B1FF6D1F}" type="pres">
      <dgm:prSet presAssocID="{B61526B6-8700-4AB9-A2D8-3C2E82CC9F47}" presName="parentRect" presStyleLbl="alignNode1" presStyleIdx="1" presStyleCnt="3"/>
      <dgm:spPr/>
      <dgm:t>
        <a:bodyPr/>
        <a:lstStyle/>
        <a:p>
          <a:endParaRPr lang="en-US"/>
        </a:p>
      </dgm:t>
    </dgm:pt>
    <dgm:pt modelId="{EFEA591D-8B15-4B0A-89B4-5D257B5D6362}" type="pres">
      <dgm:prSet presAssocID="{B61526B6-8700-4AB9-A2D8-3C2E82CC9F47}" presName="adorn" presStyleLbl="fgAccFollowNode1" presStyleIdx="1" presStyleCnt="3">
        <dgm:style>
          <a:lnRef idx="2">
            <a:schemeClr val="accent5"/>
          </a:lnRef>
          <a:fillRef idx="1">
            <a:schemeClr val="lt1"/>
          </a:fillRef>
          <a:effectRef idx="0">
            <a:schemeClr val="accent5"/>
          </a:effectRef>
          <a:fontRef idx="minor">
            <a:schemeClr val="dk1"/>
          </a:fontRef>
        </dgm:style>
      </dgm:prSet>
      <dgm:spPr/>
    </dgm:pt>
    <dgm:pt modelId="{A8AFA94E-3D24-44C6-B7D6-9BC191CA28B4}" type="pres">
      <dgm:prSet presAssocID="{64E0958D-79C5-4A52-A294-FABA109CBE60}" presName="sibTrans" presStyleLbl="sibTrans2D1" presStyleIdx="0" presStyleCnt="0"/>
      <dgm:spPr/>
      <dgm:t>
        <a:bodyPr/>
        <a:lstStyle/>
        <a:p>
          <a:endParaRPr lang="en-US"/>
        </a:p>
      </dgm:t>
    </dgm:pt>
    <dgm:pt modelId="{42DC74F8-7FAF-4434-AB27-0BEEF8C8965E}" type="pres">
      <dgm:prSet presAssocID="{8C9F0657-68D3-4DD4-A3DA-6EE14A567BAA}" presName="compNode" presStyleCnt="0"/>
      <dgm:spPr/>
    </dgm:pt>
    <dgm:pt modelId="{9046ED01-87EE-4ADB-BFB2-B0893FE3ADD5}" type="pres">
      <dgm:prSet presAssocID="{8C9F0657-68D3-4DD4-A3DA-6EE14A567BAA}" presName="childRect" presStyleLbl="bgAcc1" presStyleIdx="2" presStyleCnt="3">
        <dgm:presLayoutVars>
          <dgm:bulletEnabled val="1"/>
        </dgm:presLayoutVars>
        <dgm:style>
          <a:lnRef idx="2">
            <a:schemeClr val="accent3"/>
          </a:lnRef>
          <a:fillRef idx="1">
            <a:schemeClr val="lt1"/>
          </a:fillRef>
          <a:effectRef idx="0">
            <a:schemeClr val="accent3"/>
          </a:effectRef>
          <a:fontRef idx="minor">
            <a:schemeClr val="dk1"/>
          </a:fontRef>
        </dgm:style>
      </dgm:prSet>
      <dgm:spPr/>
    </dgm:pt>
    <dgm:pt modelId="{301F0057-E6A5-4E4E-9A6B-AEDD6430B9B8}" type="pres">
      <dgm:prSet presAssocID="{8C9F0657-68D3-4DD4-A3DA-6EE14A567BAA}" presName="parentText" presStyleLbl="node1" presStyleIdx="0" presStyleCnt="0">
        <dgm:presLayoutVars>
          <dgm:chMax val="0"/>
          <dgm:bulletEnabled val="1"/>
        </dgm:presLayoutVars>
      </dgm:prSet>
      <dgm:spPr/>
      <dgm:t>
        <a:bodyPr/>
        <a:lstStyle/>
        <a:p>
          <a:endParaRPr lang="en-US"/>
        </a:p>
      </dgm:t>
    </dgm:pt>
    <dgm:pt modelId="{7A9CB3B9-F3A8-4B15-B58F-13C6B7F3D374}" type="pres">
      <dgm:prSet presAssocID="{8C9F0657-68D3-4DD4-A3DA-6EE14A567BAA}" presName="parentRect" presStyleLbl="alignNode1" presStyleIdx="2" presStyleCnt="3"/>
      <dgm:spPr/>
      <dgm:t>
        <a:bodyPr/>
        <a:lstStyle/>
        <a:p>
          <a:endParaRPr lang="en-US"/>
        </a:p>
      </dgm:t>
    </dgm:pt>
    <dgm:pt modelId="{BCAD2499-22FC-4C58-9646-09B9D3AFFAD8}" type="pres">
      <dgm:prSet presAssocID="{8C9F0657-68D3-4DD4-A3DA-6EE14A567BAA}" presName="adorn" presStyleLbl="fgAccFollowNode1" presStyleIdx="2" presStyleCnt="3">
        <dgm:style>
          <a:lnRef idx="2">
            <a:schemeClr val="accent3"/>
          </a:lnRef>
          <a:fillRef idx="1">
            <a:schemeClr val="lt1"/>
          </a:fillRef>
          <a:effectRef idx="0">
            <a:schemeClr val="accent3"/>
          </a:effectRef>
          <a:fontRef idx="minor">
            <a:schemeClr val="dk1"/>
          </a:fontRef>
        </dgm:style>
      </dgm:prSet>
      <dgm:spPr/>
    </dgm:pt>
  </dgm:ptLst>
  <dgm:cxnLst>
    <dgm:cxn modelId="{5B16B5E4-9E4C-4CC9-ADD2-3A91FA320F8A}" type="presOf" srcId="{0899FA0E-5373-4BF9-AFD1-A5F2576740E4}" destId="{4D616C37-620F-4B1C-B417-95F5D48A2BDE}" srcOrd="0" destOrd="0" presId="urn:microsoft.com/office/officeart/2005/8/layout/bList2"/>
    <dgm:cxn modelId="{45FBF4D5-0E3B-4482-8884-E80E8859697A}" type="presOf" srcId="{29E9CBFA-3406-4508-BEAA-AFF3D8268D0B}" destId="{18C65B07-C11C-4459-8912-9716250DCE35}" srcOrd="1" destOrd="0" presId="urn:microsoft.com/office/officeart/2005/8/layout/bList2"/>
    <dgm:cxn modelId="{C4579C77-9BFF-4294-8692-AF7F8E4FB36A}" type="presOf" srcId="{0274CB4F-DA7E-48A8-AE0D-FC24387B0DB5}" destId="{B421E369-983F-4F0C-A73E-3926098A850C}" srcOrd="0" destOrd="0" presId="urn:microsoft.com/office/officeart/2005/8/layout/bList2"/>
    <dgm:cxn modelId="{2A67B9D7-5063-4468-B434-613E785B1A91}" srcId="{18F1FBD8-2509-44F4-8E17-BC19B301792E}" destId="{29E9CBFA-3406-4508-BEAA-AFF3D8268D0B}" srcOrd="0" destOrd="0" parTransId="{BD3F6B63-2777-4E43-8C8C-7842FD9F6891}" sibTransId="{0274CB4F-DA7E-48A8-AE0D-FC24387B0DB5}"/>
    <dgm:cxn modelId="{6BFBFA69-7A89-4316-8D29-2A8E46336D1D}" type="presOf" srcId="{29E9CBFA-3406-4508-BEAA-AFF3D8268D0B}" destId="{3AF97058-6B49-48CF-8975-AE90BCC614A9}" srcOrd="0" destOrd="0" presId="urn:microsoft.com/office/officeart/2005/8/layout/bList2"/>
    <dgm:cxn modelId="{20FDFE43-27E2-4A6F-A6A4-ADB7041D6F23}" type="presOf" srcId="{64E0958D-79C5-4A52-A294-FABA109CBE60}" destId="{A8AFA94E-3D24-44C6-B7D6-9BC191CA28B4}" srcOrd="0" destOrd="0" presId="urn:microsoft.com/office/officeart/2005/8/layout/bList2"/>
    <dgm:cxn modelId="{902C1A3A-7F0B-4F4C-B036-3077FF1F8BFB}" type="presOf" srcId="{8C9F0657-68D3-4DD4-A3DA-6EE14A567BAA}" destId="{7A9CB3B9-F3A8-4B15-B58F-13C6B7F3D374}" srcOrd="1" destOrd="0" presId="urn:microsoft.com/office/officeart/2005/8/layout/bList2"/>
    <dgm:cxn modelId="{AB193D4D-CC42-463F-8DCE-44391AA59660}" srcId="{18F1FBD8-2509-44F4-8E17-BC19B301792E}" destId="{8C9F0657-68D3-4DD4-A3DA-6EE14A567BAA}" srcOrd="2" destOrd="0" parTransId="{50ED6C94-4C3C-4AC6-A55B-11D8E18396B7}" sibTransId="{9B15DFC9-2932-47B4-865E-CBBCC9ACDE7D}"/>
    <dgm:cxn modelId="{739ADA29-B056-4D9D-B2B8-281A2126E483}" srcId="{18F1FBD8-2509-44F4-8E17-BC19B301792E}" destId="{B61526B6-8700-4AB9-A2D8-3C2E82CC9F47}" srcOrd="1" destOrd="0" parTransId="{E316A6BA-8094-4C5F-A872-A194590F2C64}" sibTransId="{64E0958D-79C5-4A52-A294-FABA109CBE60}"/>
    <dgm:cxn modelId="{897689CA-EAAA-4A83-AB01-543203A55C83}" type="presOf" srcId="{B61526B6-8700-4AB9-A2D8-3C2E82CC9F47}" destId="{AE9DA4B6-67DA-4196-82D4-E409191C94BA}" srcOrd="0" destOrd="0" presId="urn:microsoft.com/office/officeart/2005/8/layout/bList2"/>
    <dgm:cxn modelId="{753C8029-01AE-4C5C-86EA-FCCC05DC6B1B}" type="presOf" srcId="{18F1FBD8-2509-44F4-8E17-BC19B301792E}" destId="{4CB58162-5D41-4244-9E81-E7D9145FE610}" srcOrd="0" destOrd="0" presId="urn:microsoft.com/office/officeart/2005/8/layout/bList2"/>
    <dgm:cxn modelId="{FACDF3F0-116C-41E5-8C1B-2491ADC7F9F0}" type="presOf" srcId="{8C9F0657-68D3-4DD4-A3DA-6EE14A567BAA}" destId="{301F0057-E6A5-4E4E-9A6B-AEDD6430B9B8}" srcOrd="0" destOrd="0" presId="urn:microsoft.com/office/officeart/2005/8/layout/bList2"/>
    <dgm:cxn modelId="{93B81AB8-8E89-45F8-96BA-53EC91ABD7CB}" srcId="{29E9CBFA-3406-4508-BEAA-AFF3D8268D0B}" destId="{0899FA0E-5373-4BF9-AFD1-A5F2576740E4}" srcOrd="0" destOrd="0" parTransId="{FE142D6C-ED52-4817-96A1-F9B14A2E2596}" sibTransId="{200BB4AA-A6FA-41A8-B46F-2C5624B4F62C}"/>
    <dgm:cxn modelId="{57E3F235-1A4A-4E2C-A9AB-A63C8C3FAA84}" type="presOf" srcId="{B61526B6-8700-4AB9-A2D8-3C2E82CC9F47}" destId="{648E05BB-373F-4772-8DB0-28C1B1FF6D1F}" srcOrd="1" destOrd="0" presId="urn:microsoft.com/office/officeart/2005/8/layout/bList2"/>
    <dgm:cxn modelId="{F086223B-9022-4EE1-B46F-526D90B46EF6}" type="presParOf" srcId="{4CB58162-5D41-4244-9E81-E7D9145FE610}" destId="{5FEEC261-6502-4EFD-BCF7-64E1AB9D36AF}" srcOrd="0" destOrd="0" presId="urn:microsoft.com/office/officeart/2005/8/layout/bList2"/>
    <dgm:cxn modelId="{AAF90853-5611-467A-B66B-D917203F60A4}" type="presParOf" srcId="{5FEEC261-6502-4EFD-BCF7-64E1AB9D36AF}" destId="{4D616C37-620F-4B1C-B417-95F5D48A2BDE}" srcOrd="0" destOrd="0" presId="urn:microsoft.com/office/officeart/2005/8/layout/bList2"/>
    <dgm:cxn modelId="{D87A9A83-DFDF-4BA8-BD10-3AE96DCD132F}" type="presParOf" srcId="{5FEEC261-6502-4EFD-BCF7-64E1AB9D36AF}" destId="{3AF97058-6B49-48CF-8975-AE90BCC614A9}" srcOrd="1" destOrd="0" presId="urn:microsoft.com/office/officeart/2005/8/layout/bList2"/>
    <dgm:cxn modelId="{21A8B1D0-B395-421D-B932-8BD173EC6704}" type="presParOf" srcId="{5FEEC261-6502-4EFD-BCF7-64E1AB9D36AF}" destId="{18C65B07-C11C-4459-8912-9716250DCE35}" srcOrd="2" destOrd="0" presId="urn:microsoft.com/office/officeart/2005/8/layout/bList2"/>
    <dgm:cxn modelId="{C0A24DA4-BBDA-4DB1-9A34-B1723C35E412}" type="presParOf" srcId="{5FEEC261-6502-4EFD-BCF7-64E1AB9D36AF}" destId="{0F5E72F4-AE93-455F-8F0A-12363828158C}" srcOrd="3" destOrd="0" presId="urn:microsoft.com/office/officeart/2005/8/layout/bList2"/>
    <dgm:cxn modelId="{511D38A1-801C-4611-81A4-954DBE312CEF}" type="presParOf" srcId="{4CB58162-5D41-4244-9E81-E7D9145FE610}" destId="{B421E369-983F-4F0C-A73E-3926098A850C}" srcOrd="1" destOrd="0" presId="urn:microsoft.com/office/officeart/2005/8/layout/bList2"/>
    <dgm:cxn modelId="{5DA040C4-D9C6-4518-AFE5-62F4F60031D6}" type="presParOf" srcId="{4CB58162-5D41-4244-9E81-E7D9145FE610}" destId="{53E35719-9470-4D6A-BBF6-C381996E0123}" srcOrd="2" destOrd="0" presId="urn:microsoft.com/office/officeart/2005/8/layout/bList2"/>
    <dgm:cxn modelId="{D0845346-840B-4EBB-9EB6-359598953E00}" type="presParOf" srcId="{53E35719-9470-4D6A-BBF6-C381996E0123}" destId="{9C744796-5A7E-4036-9B92-F06BF6F217F2}" srcOrd="0" destOrd="0" presId="urn:microsoft.com/office/officeart/2005/8/layout/bList2"/>
    <dgm:cxn modelId="{6F7ACB61-D536-4488-B8EC-8FEAD87AD35E}" type="presParOf" srcId="{53E35719-9470-4D6A-BBF6-C381996E0123}" destId="{AE9DA4B6-67DA-4196-82D4-E409191C94BA}" srcOrd="1" destOrd="0" presId="urn:microsoft.com/office/officeart/2005/8/layout/bList2"/>
    <dgm:cxn modelId="{4C4C86C8-9EDF-429F-A679-9FDDCF8F8C10}" type="presParOf" srcId="{53E35719-9470-4D6A-BBF6-C381996E0123}" destId="{648E05BB-373F-4772-8DB0-28C1B1FF6D1F}" srcOrd="2" destOrd="0" presId="urn:microsoft.com/office/officeart/2005/8/layout/bList2"/>
    <dgm:cxn modelId="{0CCDEF24-9162-4CD2-9FC9-43A6A9D36296}" type="presParOf" srcId="{53E35719-9470-4D6A-BBF6-C381996E0123}" destId="{EFEA591D-8B15-4B0A-89B4-5D257B5D6362}" srcOrd="3" destOrd="0" presId="urn:microsoft.com/office/officeart/2005/8/layout/bList2"/>
    <dgm:cxn modelId="{E156C73C-5FDF-476B-931D-32A62D481E13}" type="presParOf" srcId="{4CB58162-5D41-4244-9E81-E7D9145FE610}" destId="{A8AFA94E-3D24-44C6-B7D6-9BC191CA28B4}" srcOrd="3" destOrd="0" presId="urn:microsoft.com/office/officeart/2005/8/layout/bList2"/>
    <dgm:cxn modelId="{8C1B92F6-D588-4EEB-822C-1FB34545C2B4}" type="presParOf" srcId="{4CB58162-5D41-4244-9E81-E7D9145FE610}" destId="{42DC74F8-7FAF-4434-AB27-0BEEF8C8965E}" srcOrd="4" destOrd="0" presId="urn:microsoft.com/office/officeart/2005/8/layout/bList2"/>
    <dgm:cxn modelId="{3E510379-6B05-4C1C-A772-2149E7C806FC}" type="presParOf" srcId="{42DC74F8-7FAF-4434-AB27-0BEEF8C8965E}" destId="{9046ED01-87EE-4ADB-BFB2-B0893FE3ADD5}" srcOrd="0" destOrd="0" presId="urn:microsoft.com/office/officeart/2005/8/layout/bList2"/>
    <dgm:cxn modelId="{002C6866-7940-4127-874E-8E26DC909E23}" type="presParOf" srcId="{42DC74F8-7FAF-4434-AB27-0BEEF8C8965E}" destId="{301F0057-E6A5-4E4E-9A6B-AEDD6430B9B8}" srcOrd="1" destOrd="0" presId="urn:microsoft.com/office/officeart/2005/8/layout/bList2"/>
    <dgm:cxn modelId="{86EE8D26-536F-410D-8C44-957E49A09305}" type="presParOf" srcId="{42DC74F8-7FAF-4434-AB27-0BEEF8C8965E}" destId="{7A9CB3B9-F3A8-4B15-B58F-13C6B7F3D374}" srcOrd="2" destOrd="0" presId="urn:microsoft.com/office/officeart/2005/8/layout/bList2"/>
    <dgm:cxn modelId="{768CEE28-46E3-4584-9D3C-EF44BDA5BAA8}" type="presParOf" srcId="{42DC74F8-7FAF-4434-AB27-0BEEF8C8965E}" destId="{BCAD2499-22FC-4C58-9646-09B9D3AFFAD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42751-9F6C-4096-A292-20343433A04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2A13DB-7A74-40BA-9A6E-65A2056C4A3C}">
      <dgm:prSet custT="1">
        <dgm:style>
          <a:lnRef idx="1">
            <a:schemeClr val="accent6"/>
          </a:lnRef>
          <a:fillRef idx="2">
            <a:schemeClr val="accent6"/>
          </a:fillRef>
          <a:effectRef idx="1">
            <a:schemeClr val="accent6"/>
          </a:effectRef>
          <a:fontRef idx="minor">
            <a:schemeClr val="dk1"/>
          </a:fontRef>
        </dgm:style>
      </dgm:prSet>
      <dgm:spPr>
        <a:effectLst/>
      </dgm:spPr>
      <dgm:t>
        <a:bodyPr/>
        <a:lstStyle/>
        <a:p>
          <a:r>
            <a:rPr lang="en-US" sz="1200" b="0" smtClean="0">
              <a:latin typeface="Tahoma" panose="020B0604030504040204" pitchFamily="34" charset="0"/>
              <a:ea typeface="Tahoma" panose="020B0604030504040204" pitchFamily="34" charset="0"/>
              <a:cs typeface="Tahoma" panose="020B0604030504040204" pitchFamily="34" charset="0"/>
            </a:rPr>
            <a:t>Review Your Mobile Apps</a:t>
          </a:r>
          <a:endParaRPr lang="en-US" sz="1200" b="0" dirty="0">
            <a:latin typeface="Tahoma" panose="020B0604030504040204" pitchFamily="34" charset="0"/>
            <a:ea typeface="Tahoma" panose="020B0604030504040204" pitchFamily="34" charset="0"/>
            <a:cs typeface="Tahoma" panose="020B0604030504040204" pitchFamily="34" charset="0"/>
          </a:endParaRPr>
        </a:p>
      </dgm:t>
    </dgm:pt>
    <dgm:pt modelId="{B78EF3F5-19FE-4D84-A6BA-CF1518849F1B}" type="parTrans" cxnId="{5B2AE243-3250-4E97-A01E-58099E501202}">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B073B528-194B-4661-BC2D-DCC617C1E408}" type="sibTrans" cxnId="{5B2AE243-3250-4E97-A01E-58099E501202}">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CD1EF4D9-4FC0-4EF4-BC94-2024E89C5646}">
      <dgm:prSet custT="1"/>
      <dgm:spPr/>
      <dgm:t>
        <a:bodyPr/>
        <a:lstStyle/>
        <a:p>
          <a:r>
            <a:rPr lang="en-US" sz="1200" b="0" dirty="0" smtClean="0">
              <a:latin typeface="Tahoma" panose="020B0604030504040204" pitchFamily="34" charset="0"/>
              <a:ea typeface="Tahoma" panose="020B0604030504040204" pitchFamily="34" charset="0"/>
              <a:cs typeface="Tahoma" panose="020B0604030504040204" pitchFamily="34" charset="0"/>
            </a:rPr>
            <a:t>Review AWS Policies in Other Services</a:t>
          </a:r>
          <a:endParaRPr lang="en-US" sz="1200" b="0" dirty="0">
            <a:latin typeface="Tahoma" panose="020B0604030504040204" pitchFamily="34" charset="0"/>
            <a:ea typeface="Tahoma" panose="020B0604030504040204" pitchFamily="34" charset="0"/>
            <a:cs typeface="Tahoma" panose="020B0604030504040204" pitchFamily="34" charset="0"/>
          </a:endParaRPr>
        </a:p>
      </dgm:t>
    </dgm:pt>
    <dgm:pt modelId="{04EB8BD2-7439-4CB6-B88D-BC04008E613A}" type="parTrans" cxnId="{0DCA6B21-DD30-4D1D-8802-4C35590804D5}">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079733C7-CAE5-4B0D-9A57-F0216F2D740E}" type="sibTrans" cxnId="{0DCA6B21-DD30-4D1D-8802-4C35590804D5}">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CFD4D12C-ECDA-412D-83BD-9E382E73B046}">
      <dgm:prSet custT="1">
        <dgm:style>
          <a:lnRef idx="1">
            <a:schemeClr val="accent3"/>
          </a:lnRef>
          <a:fillRef idx="2">
            <a:schemeClr val="accent3"/>
          </a:fillRef>
          <a:effectRef idx="1">
            <a:schemeClr val="accent3"/>
          </a:effectRef>
          <a:fontRef idx="minor">
            <a:schemeClr val="dk1"/>
          </a:fontRef>
        </dgm:style>
      </dgm:prSet>
      <dgm:spPr>
        <a:effectLst/>
      </dgm:spPr>
      <dgm:t>
        <a:bodyPr/>
        <a:lstStyle/>
        <a:p>
          <a:r>
            <a:rPr lang="en-US" sz="1200" b="0" smtClean="0">
              <a:latin typeface="Tahoma" panose="020B0604030504040204" pitchFamily="34" charset="0"/>
              <a:ea typeface="Tahoma" panose="020B0604030504040204" pitchFamily="34" charset="0"/>
              <a:cs typeface="Tahoma" panose="020B0604030504040204" pitchFamily="34" charset="0"/>
            </a:rPr>
            <a:t>Monitor Activity in Your AWS Account</a:t>
          </a:r>
          <a:endParaRPr lang="en-US" sz="1200" b="0" dirty="0">
            <a:latin typeface="Tahoma" panose="020B0604030504040204" pitchFamily="34" charset="0"/>
            <a:ea typeface="Tahoma" panose="020B0604030504040204" pitchFamily="34" charset="0"/>
            <a:cs typeface="Tahoma" panose="020B0604030504040204" pitchFamily="34" charset="0"/>
          </a:endParaRPr>
        </a:p>
      </dgm:t>
    </dgm:pt>
    <dgm:pt modelId="{F6BFF1C8-F882-40E1-8822-660122B66FFE}" type="parTrans" cxnId="{D74AE526-4A6D-48FA-88A0-3D077F34F148}">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968657B4-8E82-4668-8BB7-F9CA3100A40F}" type="sibTrans" cxnId="{D74AE526-4A6D-48FA-88A0-3D077F34F148}">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C99D8823-59D0-4A37-B3B9-D1BCB3149307}">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200" b="0" smtClean="0">
              <a:latin typeface="Tahoma" panose="020B0604030504040204" pitchFamily="34" charset="0"/>
              <a:ea typeface="Tahoma" panose="020B0604030504040204" pitchFamily="34" charset="0"/>
              <a:cs typeface="Tahoma" panose="020B0604030504040204" pitchFamily="34" charset="0"/>
            </a:rPr>
            <a:t>Review Your Amazon EC2 Security Configuration</a:t>
          </a:r>
          <a:endParaRPr lang="en-US" sz="1200" b="0" dirty="0">
            <a:latin typeface="Tahoma" panose="020B0604030504040204" pitchFamily="34" charset="0"/>
            <a:ea typeface="Tahoma" panose="020B0604030504040204" pitchFamily="34" charset="0"/>
            <a:cs typeface="Tahoma" panose="020B0604030504040204" pitchFamily="34" charset="0"/>
          </a:endParaRPr>
        </a:p>
      </dgm:t>
    </dgm:pt>
    <dgm:pt modelId="{D87A0F00-EEA2-4703-8ACB-B9A54C1EF8F1}" type="sibTrans" cxnId="{D86BBFAB-1447-472D-B646-563EB2C48EC1}">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A82322B4-3037-402D-A389-76D4A940D39B}" type="parTrans" cxnId="{D86BBFAB-1447-472D-B646-563EB2C48EC1}">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FD1C5CBC-223C-4275-858E-10036E3F45A7}" type="pres">
      <dgm:prSet presAssocID="{EA342751-9F6C-4096-A292-20343433A049}" presName="linear" presStyleCnt="0">
        <dgm:presLayoutVars>
          <dgm:dir/>
          <dgm:animLvl val="lvl"/>
          <dgm:resizeHandles val="exact"/>
        </dgm:presLayoutVars>
      </dgm:prSet>
      <dgm:spPr/>
      <dgm:t>
        <a:bodyPr/>
        <a:lstStyle/>
        <a:p>
          <a:endParaRPr lang="en-US"/>
        </a:p>
      </dgm:t>
    </dgm:pt>
    <dgm:pt modelId="{942090C2-64B6-4104-A228-8BDBC9AE63EF}" type="pres">
      <dgm:prSet presAssocID="{A32A13DB-7A74-40BA-9A6E-65A2056C4A3C}" presName="parentLin" presStyleCnt="0"/>
      <dgm:spPr/>
    </dgm:pt>
    <dgm:pt modelId="{B17465D4-FC51-4D8B-BF73-CE072CE0A2FB}" type="pres">
      <dgm:prSet presAssocID="{A32A13DB-7A74-40BA-9A6E-65A2056C4A3C}" presName="parentLeftMargin" presStyleLbl="node1" presStyleIdx="0" presStyleCnt="4"/>
      <dgm:spPr/>
      <dgm:t>
        <a:bodyPr/>
        <a:lstStyle/>
        <a:p>
          <a:endParaRPr lang="en-US"/>
        </a:p>
      </dgm:t>
    </dgm:pt>
    <dgm:pt modelId="{BF940292-F1E9-4C6E-AAE7-2EB8DC51B636}" type="pres">
      <dgm:prSet presAssocID="{A32A13DB-7A74-40BA-9A6E-65A2056C4A3C}" presName="parentText" presStyleLbl="node1" presStyleIdx="0" presStyleCnt="4">
        <dgm:presLayoutVars>
          <dgm:chMax val="0"/>
          <dgm:bulletEnabled val="1"/>
        </dgm:presLayoutVars>
      </dgm:prSet>
      <dgm:spPr/>
      <dgm:t>
        <a:bodyPr/>
        <a:lstStyle/>
        <a:p>
          <a:endParaRPr lang="en-US"/>
        </a:p>
      </dgm:t>
    </dgm:pt>
    <dgm:pt modelId="{FC2CA261-BA9F-41F2-9E4F-1B53450D968B}" type="pres">
      <dgm:prSet presAssocID="{A32A13DB-7A74-40BA-9A6E-65A2056C4A3C}" presName="negativeSpace" presStyleCnt="0"/>
      <dgm:spPr/>
    </dgm:pt>
    <dgm:pt modelId="{BA9DF929-CB2D-472F-8338-99ADC0E512A7}" type="pres">
      <dgm:prSet presAssocID="{A32A13DB-7A74-40BA-9A6E-65A2056C4A3C}" presName="childText" presStyleLbl="conFgAcc1" presStyleIdx="0" presStyleCnt="4">
        <dgm:presLayoutVars>
          <dgm:bulletEnabled val="1"/>
        </dgm:presLayoutVars>
      </dgm:prSet>
      <dgm:spPr>
        <a:ln w="12700">
          <a:solidFill>
            <a:srgbClr val="0070C0"/>
          </a:solidFill>
        </a:ln>
      </dgm:spPr>
    </dgm:pt>
    <dgm:pt modelId="{C891CFA1-C0F2-4BF8-ABCC-64DEB2078A07}" type="pres">
      <dgm:prSet presAssocID="{B073B528-194B-4661-BC2D-DCC617C1E408}" presName="spaceBetweenRectangles" presStyleCnt="0"/>
      <dgm:spPr/>
    </dgm:pt>
    <dgm:pt modelId="{F71C0293-100A-4DA2-9313-389D3F1B71A5}" type="pres">
      <dgm:prSet presAssocID="{C99D8823-59D0-4A37-B3B9-D1BCB3149307}" presName="parentLin" presStyleCnt="0"/>
      <dgm:spPr/>
    </dgm:pt>
    <dgm:pt modelId="{143DA5EA-A9D3-4B4F-A4BE-E2A0423B9686}" type="pres">
      <dgm:prSet presAssocID="{C99D8823-59D0-4A37-B3B9-D1BCB3149307}" presName="parentLeftMargin" presStyleLbl="node1" presStyleIdx="0" presStyleCnt="4"/>
      <dgm:spPr/>
      <dgm:t>
        <a:bodyPr/>
        <a:lstStyle/>
        <a:p>
          <a:endParaRPr lang="en-US"/>
        </a:p>
      </dgm:t>
    </dgm:pt>
    <dgm:pt modelId="{620806F8-4324-4EEA-B7E1-58B4AA800288}" type="pres">
      <dgm:prSet presAssocID="{C99D8823-59D0-4A37-B3B9-D1BCB3149307}" presName="parentText" presStyleLbl="node1" presStyleIdx="1" presStyleCnt="4">
        <dgm:presLayoutVars>
          <dgm:chMax val="0"/>
          <dgm:bulletEnabled val="1"/>
        </dgm:presLayoutVars>
      </dgm:prSet>
      <dgm:spPr/>
      <dgm:t>
        <a:bodyPr/>
        <a:lstStyle/>
        <a:p>
          <a:endParaRPr lang="en-US"/>
        </a:p>
      </dgm:t>
    </dgm:pt>
    <dgm:pt modelId="{FAF6661E-4A17-4801-8EE1-DB6AE5DC9256}" type="pres">
      <dgm:prSet presAssocID="{C99D8823-59D0-4A37-B3B9-D1BCB3149307}" presName="negativeSpace" presStyleCnt="0"/>
      <dgm:spPr/>
    </dgm:pt>
    <dgm:pt modelId="{9EF200D7-76A4-4D97-86BF-B083C0879D87}" type="pres">
      <dgm:prSet presAssocID="{C99D8823-59D0-4A37-B3B9-D1BCB3149307}" presName="childText" presStyleLbl="conFgAcc1" presStyleIdx="1" presStyleCnt="4">
        <dgm:presLayoutVars>
          <dgm:bulletEnabled val="1"/>
        </dgm:presLayoutVars>
      </dgm:prSet>
      <dgm:spPr>
        <a:ln w="12700">
          <a:solidFill>
            <a:srgbClr val="0070C0"/>
          </a:solidFill>
        </a:ln>
      </dgm:spPr>
    </dgm:pt>
    <dgm:pt modelId="{FDC5F636-B534-4356-B71E-D649EB1AC7F8}" type="pres">
      <dgm:prSet presAssocID="{D87A0F00-EEA2-4703-8ACB-B9A54C1EF8F1}" presName="spaceBetweenRectangles" presStyleCnt="0"/>
      <dgm:spPr/>
    </dgm:pt>
    <dgm:pt modelId="{6AC4901B-B0CD-43AF-9F96-63A36D745440}" type="pres">
      <dgm:prSet presAssocID="{CD1EF4D9-4FC0-4EF4-BC94-2024E89C5646}" presName="parentLin" presStyleCnt="0"/>
      <dgm:spPr/>
    </dgm:pt>
    <dgm:pt modelId="{E9A5E777-5961-4956-8A7C-5A7DBE574291}" type="pres">
      <dgm:prSet presAssocID="{CD1EF4D9-4FC0-4EF4-BC94-2024E89C5646}" presName="parentLeftMargin" presStyleLbl="node1" presStyleIdx="1" presStyleCnt="4"/>
      <dgm:spPr/>
      <dgm:t>
        <a:bodyPr/>
        <a:lstStyle/>
        <a:p>
          <a:endParaRPr lang="en-US"/>
        </a:p>
      </dgm:t>
    </dgm:pt>
    <dgm:pt modelId="{96DF786E-FB47-426B-95DE-45EBD630A089}" type="pres">
      <dgm:prSet presAssocID="{CD1EF4D9-4FC0-4EF4-BC94-2024E89C5646}" presName="parentText" presStyleLbl="node1" presStyleIdx="2" presStyleCnt="4">
        <dgm:presLayoutVars>
          <dgm:chMax val="0"/>
          <dgm:bulletEnabled val="1"/>
        </dgm:presLayoutVars>
      </dgm:prSet>
      <dgm:spPr/>
      <dgm:t>
        <a:bodyPr/>
        <a:lstStyle/>
        <a:p>
          <a:endParaRPr lang="en-US"/>
        </a:p>
      </dgm:t>
    </dgm:pt>
    <dgm:pt modelId="{0592683D-5F13-472E-A903-95ABF92551FF}" type="pres">
      <dgm:prSet presAssocID="{CD1EF4D9-4FC0-4EF4-BC94-2024E89C5646}" presName="negativeSpace" presStyleCnt="0"/>
      <dgm:spPr/>
    </dgm:pt>
    <dgm:pt modelId="{C6AE9915-4A8D-4D6E-BD23-98F3A645FCF9}" type="pres">
      <dgm:prSet presAssocID="{CD1EF4D9-4FC0-4EF4-BC94-2024E89C5646}" presName="childText" presStyleLbl="conFgAcc1" presStyleIdx="2" presStyleCnt="4">
        <dgm:presLayoutVars>
          <dgm:bulletEnabled val="1"/>
        </dgm:presLayoutVars>
      </dgm:prSet>
      <dgm:spPr>
        <a:ln w="12700">
          <a:solidFill>
            <a:srgbClr val="0070C0"/>
          </a:solidFill>
        </a:ln>
      </dgm:spPr>
    </dgm:pt>
    <dgm:pt modelId="{A6E80A1C-6F43-46FC-8519-F4466EE3DE36}" type="pres">
      <dgm:prSet presAssocID="{079733C7-CAE5-4B0D-9A57-F0216F2D740E}" presName="spaceBetweenRectangles" presStyleCnt="0"/>
      <dgm:spPr/>
    </dgm:pt>
    <dgm:pt modelId="{097AB16A-AB01-499F-B0F8-94DB12075012}" type="pres">
      <dgm:prSet presAssocID="{CFD4D12C-ECDA-412D-83BD-9E382E73B046}" presName="parentLin" presStyleCnt="0"/>
      <dgm:spPr/>
    </dgm:pt>
    <dgm:pt modelId="{10AF1AB2-5D89-428D-A19B-476C0F0837AA}" type="pres">
      <dgm:prSet presAssocID="{CFD4D12C-ECDA-412D-83BD-9E382E73B046}" presName="parentLeftMargin" presStyleLbl="node1" presStyleIdx="2" presStyleCnt="4"/>
      <dgm:spPr/>
      <dgm:t>
        <a:bodyPr/>
        <a:lstStyle/>
        <a:p>
          <a:endParaRPr lang="en-US"/>
        </a:p>
      </dgm:t>
    </dgm:pt>
    <dgm:pt modelId="{894BAF2E-846A-432B-A041-C1738DF710AB}" type="pres">
      <dgm:prSet presAssocID="{CFD4D12C-ECDA-412D-83BD-9E382E73B046}" presName="parentText" presStyleLbl="node1" presStyleIdx="3" presStyleCnt="4">
        <dgm:presLayoutVars>
          <dgm:chMax val="0"/>
          <dgm:bulletEnabled val="1"/>
        </dgm:presLayoutVars>
      </dgm:prSet>
      <dgm:spPr/>
      <dgm:t>
        <a:bodyPr/>
        <a:lstStyle/>
        <a:p>
          <a:endParaRPr lang="en-US"/>
        </a:p>
      </dgm:t>
    </dgm:pt>
    <dgm:pt modelId="{F49E1C50-B87E-4581-B520-CEB266EDD72A}" type="pres">
      <dgm:prSet presAssocID="{CFD4D12C-ECDA-412D-83BD-9E382E73B046}" presName="negativeSpace" presStyleCnt="0"/>
      <dgm:spPr/>
    </dgm:pt>
    <dgm:pt modelId="{544DCA84-3513-4EF6-8310-E69A7A648CA7}" type="pres">
      <dgm:prSet presAssocID="{CFD4D12C-ECDA-412D-83BD-9E382E73B046}" presName="childText" presStyleLbl="conFgAcc1" presStyleIdx="3" presStyleCnt="4">
        <dgm:presLayoutVars>
          <dgm:bulletEnabled val="1"/>
        </dgm:presLayoutVars>
      </dgm:prSet>
      <dgm:spPr>
        <a:ln w="12700">
          <a:solidFill>
            <a:srgbClr val="0070C0"/>
          </a:solidFill>
        </a:ln>
      </dgm:spPr>
    </dgm:pt>
  </dgm:ptLst>
  <dgm:cxnLst>
    <dgm:cxn modelId="{5B2AE243-3250-4E97-A01E-58099E501202}" srcId="{EA342751-9F6C-4096-A292-20343433A049}" destId="{A32A13DB-7A74-40BA-9A6E-65A2056C4A3C}" srcOrd="0" destOrd="0" parTransId="{B78EF3F5-19FE-4D84-A6BA-CF1518849F1B}" sibTransId="{B073B528-194B-4661-BC2D-DCC617C1E408}"/>
    <dgm:cxn modelId="{0CEE0362-4560-42C7-B122-32FA8B2AE9E4}" type="presOf" srcId="{CD1EF4D9-4FC0-4EF4-BC94-2024E89C5646}" destId="{E9A5E777-5961-4956-8A7C-5A7DBE574291}" srcOrd="0" destOrd="0" presId="urn:microsoft.com/office/officeart/2005/8/layout/list1"/>
    <dgm:cxn modelId="{0E9DBDFC-1611-40EF-A915-6BBCBFB4BB97}" type="presOf" srcId="{EA342751-9F6C-4096-A292-20343433A049}" destId="{FD1C5CBC-223C-4275-858E-10036E3F45A7}" srcOrd="0" destOrd="0" presId="urn:microsoft.com/office/officeart/2005/8/layout/list1"/>
    <dgm:cxn modelId="{D74AE526-4A6D-48FA-88A0-3D077F34F148}" srcId="{EA342751-9F6C-4096-A292-20343433A049}" destId="{CFD4D12C-ECDA-412D-83BD-9E382E73B046}" srcOrd="3" destOrd="0" parTransId="{F6BFF1C8-F882-40E1-8822-660122B66FFE}" sibTransId="{968657B4-8E82-4668-8BB7-F9CA3100A40F}"/>
    <dgm:cxn modelId="{0DCA6B21-DD30-4D1D-8802-4C35590804D5}" srcId="{EA342751-9F6C-4096-A292-20343433A049}" destId="{CD1EF4D9-4FC0-4EF4-BC94-2024E89C5646}" srcOrd="2" destOrd="0" parTransId="{04EB8BD2-7439-4CB6-B88D-BC04008E613A}" sibTransId="{079733C7-CAE5-4B0D-9A57-F0216F2D740E}"/>
    <dgm:cxn modelId="{198E2667-BC4A-430D-B374-B6992F75B899}" type="presOf" srcId="{CD1EF4D9-4FC0-4EF4-BC94-2024E89C5646}" destId="{96DF786E-FB47-426B-95DE-45EBD630A089}" srcOrd="1" destOrd="0" presId="urn:microsoft.com/office/officeart/2005/8/layout/list1"/>
    <dgm:cxn modelId="{ED34E65E-E9F3-48D6-82DE-F8EFDED86BD6}" type="presOf" srcId="{A32A13DB-7A74-40BA-9A6E-65A2056C4A3C}" destId="{B17465D4-FC51-4D8B-BF73-CE072CE0A2FB}" srcOrd="0" destOrd="0" presId="urn:microsoft.com/office/officeart/2005/8/layout/list1"/>
    <dgm:cxn modelId="{A34C1C00-7268-43B2-B908-618995607AB9}" type="presOf" srcId="{C99D8823-59D0-4A37-B3B9-D1BCB3149307}" destId="{620806F8-4324-4EEA-B7E1-58B4AA800288}" srcOrd="1" destOrd="0" presId="urn:microsoft.com/office/officeart/2005/8/layout/list1"/>
    <dgm:cxn modelId="{7EB3A6D9-CBB1-4462-A024-49FC004AF9B7}" type="presOf" srcId="{CFD4D12C-ECDA-412D-83BD-9E382E73B046}" destId="{10AF1AB2-5D89-428D-A19B-476C0F0837AA}" srcOrd="0" destOrd="0" presId="urn:microsoft.com/office/officeart/2005/8/layout/list1"/>
    <dgm:cxn modelId="{8EF0ACA7-4603-4510-A57A-0564B79775CD}" type="presOf" srcId="{CFD4D12C-ECDA-412D-83BD-9E382E73B046}" destId="{894BAF2E-846A-432B-A041-C1738DF710AB}" srcOrd="1" destOrd="0" presId="urn:microsoft.com/office/officeart/2005/8/layout/list1"/>
    <dgm:cxn modelId="{447C32E3-5D9B-4469-B1AE-4BAC48405ADE}" type="presOf" srcId="{A32A13DB-7A74-40BA-9A6E-65A2056C4A3C}" destId="{BF940292-F1E9-4C6E-AAE7-2EB8DC51B636}" srcOrd="1" destOrd="0" presId="urn:microsoft.com/office/officeart/2005/8/layout/list1"/>
    <dgm:cxn modelId="{AA8D2DEB-642A-4925-A583-98E38802B01D}" type="presOf" srcId="{C99D8823-59D0-4A37-B3B9-D1BCB3149307}" destId="{143DA5EA-A9D3-4B4F-A4BE-E2A0423B9686}" srcOrd="0" destOrd="0" presId="urn:microsoft.com/office/officeart/2005/8/layout/list1"/>
    <dgm:cxn modelId="{D86BBFAB-1447-472D-B646-563EB2C48EC1}" srcId="{EA342751-9F6C-4096-A292-20343433A049}" destId="{C99D8823-59D0-4A37-B3B9-D1BCB3149307}" srcOrd="1" destOrd="0" parTransId="{A82322B4-3037-402D-A389-76D4A940D39B}" sibTransId="{D87A0F00-EEA2-4703-8ACB-B9A54C1EF8F1}"/>
    <dgm:cxn modelId="{6E69D7B4-D7D0-4145-B958-A289A08AB41C}" type="presParOf" srcId="{FD1C5CBC-223C-4275-858E-10036E3F45A7}" destId="{942090C2-64B6-4104-A228-8BDBC9AE63EF}" srcOrd="0" destOrd="0" presId="urn:microsoft.com/office/officeart/2005/8/layout/list1"/>
    <dgm:cxn modelId="{BABCB5ED-43DD-4CD4-BF98-1E27B4186FEC}" type="presParOf" srcId="{942090C2-64B6-4104-A228-8BDBC9AE63EF}" destId="{B17465D4-FC51-4D8B-BF73-CE072CE0A2FB}" srcOrd="0" destOrd="0" presId="urn:microsoft.com/office/officeart/2005/8/layout/list1"/>
    <dgm:cxn modelId="{89BDC52D-8F96-4713-8319-CA63D3EA819A}" type="presParOf" srcId="{942090C2-64B6-4104-A228-8BDBC9AE63EF}" destId="{BF940292-F1E9-4C6E-AAE7-2EB8DC51B636}" srcOrd="1" destOrd="0" presId="urn:microsoft.com/office/officeart/2005/8/layout/list1"/>
    <dgm:cxn modelId="{F277154F-5E29-4855-BB7D-2EB95F520C22}" type="presParOf" srcId="{FD1C5CBC-223C-4275-858E-10036E3F45A7}" destId="{FC2CA261-BA9F-41F2-9E4F-1B53450D968B}" srcOrd="1" destOrd="0" presId="urn:microsoft.com/office/officeart/2005/8/layout/list1"/>
    <dgm:cxn modelId="{38420099-888B-4F5A-A5B8-8658C62F62C2}" type="presParOf" srcId="{FD1C5CBC-223C-4275-858E-10036E3F45A7}" destId="{BA9DF929-CB2D-472F-8338-99ADC0E512A7}" srcOrd="2" destOrd="0" presId="urn:microsoft.com/office/officeart/2005/8/layout/list1"/>
    <dgm:cxn modelId="{A609588C-20C0-45BB-B1B7-84440F742776}" type="presParOf" srcId="{FD1C5CBC-223C-4275-858E-10036E3F45A7}" destId="{C891CFA1-C0F2-4BF8-ABCC-64DEB2078A07}" srcOrd="3" destOrd="0" presId="urn:microsoft.com/office/officeart/2005/8/layout/list1"/>
    <dgm:cxn modelId="{2D670696-A3FF-4C37-9E21-31AF6DB1D647}" type="presParOf" srcId="{FD1C5CBC-223C-4275-858E-10036E3F45A7}" destId="{F71C0293-100A-4DA2-9313-389D3F1B71A5}" srcOrd="4" destOrd="0" presId="urn:microsoft.com/office/officeart/2005/8/layout/list1"/>
    <dgm:cxn modelId="{94C8F4A0-BD5D-48D7-951A-54A91706FEC0}" type="presParOf" srcId="{F71C0293-100A-4DA2-9313-389D3F1B71A5}" destId="{143DA5EA-A9D3-4B4F-A4BE-E2A0423B9686}" srcOrd="0" destOrd="0" presId="urn:microsoft.com/office/officeart/2005/8/layout/list1"/>
    <dgm:cxn modelId="{2B1FD87D-6EE7-4574-A776-7AFD90F38E0A}" type="presParOf" srcId="{F71C0293-100A-4DA2-9313-389D3F1B71A5}" destId="{620806F8-4324-4EEA-B7E1-58B4AA800288}" srcOrd="1" destOrd="0" presId="urn:microsoft.com/office/officeart/2005/8/layout/list1"/>
    <dgm:cxn modelId="{0C3C892F-DBC9-4DB1-8746-79090E30E378}" type="presParOf" srcId="{FD1C5CBC-223C-4275-858E-10036E3F45A7}" destId="{FAF6661E-4A17-4801-8EE1-DB6AE5DC9256}" srcOrd="5" destOrd="0" presId="urn:microsoft.com/office/officeart/2005/8/layout/list1"/>
    <dgm:cxn modelId="{1B08825F-0C98-49C5-8A49-1CE126580D2C}" type="presParOf" srcId="{FD1C5CBC-223C-4275-858E-10036E3F45A7}" destId="{9EF200D7-76A4-4D97-86BF-B083C0879D87}" srcOrd="6" destOrd="0" presId="urn:microsoft.com/office/officeart/2005/8/layout/list1"/>
    <dgm:cxn modelId="{BF2B81B7-D0E8-45EC-8607-BC7DAEFA89BD}" type="presParOf" srcId="{FD1C5CBC-223C-4275-858E-10036E3F45A7}" destId="{FDC5F636-B534-4356-B71E-D649EB1AC7F8}" srcOrd="7" destOrd="0" presId="urn:microsoft.com/office/officeart/2005/8/layout/list1"/>
    <dgm:cxn modelId="{E1CDFD86-1B6F-4FF7-B576-87D3508828EA}" type="presParOf" srcId="{FD1C5CBC-223C-4275-858E-10036E3F45A7}" destId="{6AC4901B-B0CD-43AF-9F96-63A36D745440}" srcOrd="8" destOrd="0" presId="urn:microsoft.com/office/officeart/2005/8/layout/list1"/>
    <dgm:cxn modelId="{CC441AF5-EAFC-497F-9418-C494029CC68F}" type="presParOf" srcId="{6AC4901B-B0CD-43AF-9F96-63A36D745440}" destId="{E9A5E777-5961-4956-8A7C-5A7DBE574291}" srcOrd="0" destOrd="0" presId="urn:microsoft.com/office/officeart/2005/8/layout/list1"/>
    <dgm:cxn modelId="{994462F6-B1A6-4236-A6A9-1843826E2209}" type="presParOf" srcId="{6AC4901B-B0CD-43AF-9F96-63A36D745440}" destId="{96DF786E-FB47-426B-95DE-45EBD630A089}" srcOrd="1" destOrd="0" presId="urn:microsoft.com/office/officeart/2005/8/layout/list1"/>
    <dgm:cxn modelId="{45CF6135-F720-4245-98A0-872BC434010D}" type="presParOf" srcId="{FD1C5CBC-223C-4275-858E-10036E3F45A7}" destId="{0592683D-5F13-472E-A903-95ABF92551FF}" srcOrd="9" destOrd="0" presId="urn:microsoft.com/office/officeart/2005/8/layout/list1"/>
    <dgm:cxn modelId="{0F179717-97DE-430E-A1D3-3ABFE21C481F}" type="presParOf" srcId="{FD1C5CBC-223C-4275-858E-10036E3F45A7}" destId="{C6AE9915-4A8D-4D6E-BD23-98F3A645FCF9}" srcOrd="10" destOrd="0" presId="urn:microsoft.com/office/officeart/2005/8/layout/list1"/>
    <dgm:cxn modelId="{CE986FEA-8C7E-45F3-9498-B0E9F72AF6F0}" type="presParOf" srcId="{FD1C5CBC-223C-4275-858E-10036E3F45A7}" destId="{A6E80A1C-6F43-46FC-8519-F4466EE3DE36}" srcOrd="11" destOrd="0" presId="urn:microsoft.com/office/officeart/2005/8/layout/list1"/>
    <dgm:cxn modelId="{91EB31E1-9BB0-4C91-92F0-6EDD9750B002}" type="presParOf" srcId="{FD1C5CBC-223C-4275-858E-10036E3F45A7}" destId="{097AB16A-AB01-499F-B0F8-94DB12075012}" srcOrd="12" destOrd="0" presId="urn:microsoft.com/office/officeart/2005/8/layout/list1"/>
    <dgm:cxn modelId="{69955E91-22B5-4A69-9ADB-CA4CF3190F1C}" type="presParOf" srcId="{097AB16A-AB01-499F-B0F8-94DB12075012}" destId="{10AF1AB2-5D89-428D-A19B-476C0F0837AA}" srcOrd="0" destOrd="0" presId="urn:microsoft.com/office/officeart/2005/8/layout/list1"/>
    <dgm:cxn modelId="{2F7A3D43-2963-4090-8478-FC30ED07A600}" type="presParOf" srcId="{097AB16A-AB01-499F-B0F8-94DB12075012}" destId="{894BAF2E-846A-432B-A041-C1738DF710AB}" srcOrd="1" destOrd="0" presId="urn:microsoft.com/office/officeart/2005/8/layout/list1"/>
    <dgm:cxn modelId="{6CF1F3E5-6627-46CD-AD1F-132388119692}" type="presParOf" srcId="{FD1C5CBC-223C-4275-858E-10036E3F45A7}" destId="{F49E1C50-B87E-4581-B520-CEB266EDD72A}" srcOrd="13" destOrd="0" presId="urn:microsoft.com/office/officeart/2005/8/layout/list1"/>
    <dgm:cxn modelId="{9EE064E5-7307-4479-BC8C-179259A2BCD2}" type="presParOf" srcId="{FD1C5CBC-223C-4275-858E-10036E3F45A7}" destId="{544DCA84-3513-4EF6-8310-E69A7A648CA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DEAE2C-A01F-4838-99EF-E2ABEE67187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F662EC30-A279-4EDE-A33E-68FCA3FD313F}">
      <dgm:prSet phldrT="[Text]" custT="1">
        <dgm:style>
          <a:lnRef idx="1">
            <a:schemeClr val="dk1"/>
          </a:lnRef>
          <a:fillRef idx="2">
            <a:schemeClr val="dk1"/>
          </a:fillRef>
          <a:effectRef idx="1">
            <a:schemeClr val="dk1"/>
          </a:effectRef>
          <a:fontRef idx="minor">
            <a:schemeClr val="dk1"/>
          </a:fontRef>
        </dgm:style>
      </dgm:prSet>
      <dgm:spPr>
        <a:effectLst/>
      </dgm:spPr>
      <dgm:t>
        <a:bodyPr/>
        <a:lstStyle/>
        <a:p>
          <a:r>
            <a:rPr lang="en-US" sz="1200" b="0" dirty="0" smtClean="0">
              <a:latin typeface="Tahoma" panose="020B0604030504040204" pitchFamily="34" charset="0"/>
              <a:ea typeface="Tahoma" panose="020B0604030504040204" pitchFamily="34" charset="0"/>
              <a:cs typeface="Tahoma" panose="020B0604030504040204" pitchFamily="34" charset="0"/>
            </a:rPr>
            <a:t>Functions of Route 53 and DNS Failover</a:t>
          </a:r>
          <a:endParaRPr lang="en-US" sz="1200" b="0" dirty="0">
            <a:latin typeface="Tahoma" panose="020B0604030504040204" pitchFamily="34" charset="0"/>
            <a:ea typeface="Tahoma" panose="020B0604030504040204" pitchFamily="34" charset="0"/>
            <a:cs typeface="Tahoma" panose="020B0604030504040204" pitchFamily="34" charset="0"/>
          </a:endParaRPr>
        </a:p>
      </dgm:t>
    </dgm:pt>
    <dgm:pt modelId="{C5B4AF75-6DC9-477B-A312-AA944E91DD1B}" type="parTrans" cxnId="{BF6331D4-DD0C-489E-9DC4-47916A6F8832}">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08114476-B0B3-4B8D-BD60-7CEDC181385D}" type="sibTrans" cxnId="{BF6331D4-DD0C-489E-9DC4-47916A6F8832}">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6E404E62-2028-49B4-9CBB-52DE1927E560}">
      <dgm:prSet custT="1">
        <dgm:style>
          <a:lnRef idx="1">
            <a:schemeClr val="accent3"/>
          </a:lnRef>
          <a:fillRef idx="2">
            <a:schemeClr val="accent3"/>
          </a:fillRef>
          <a:effectRef idx="1">
            <a:schemeClr val="accent3"/>
          </a:effectRef>
          <a:fontRef idx="minor">
            <a:schemeClr val="dk1"/>
          </a:fontRef>
        </dgm:style>
      </dgm:prSet>
      <dgm:spPr>
        <a:effectLst/>
      </dgm:spPr>
      <dgm:t>
        <a:bodyPr/>
        <a:lstStyle/>
        <a:p>
          <a:r>
            <a:rPr lang="en-US" sz="1200" b="0" smtClean="0">
              <a:latin typeface="Tahoma" panose="020B0604030504040204" pitchFamily="34" charset="0"/>
              <a:ea typeface="Tahoma" panose="020B0604030504040204" pitchFamily="34" charset="0"/>
              <a:cs typeface="Tahoma" panose="020B0604030504040204" pitchFamily="34" charset="0"/>
            </a:rPr>
            <a:t>Domain registration</a:t>
          </a:r>
          <a:endParaRPr lang="en-US" sz="1200" b="0" dirty="0">
            <a:latin typeface="Tahoma" panose="020B0604030504040204" pitchFamily="34" charset="0"/>
            <a:ea typeface="Tahoma" panose="020B0604030504040204" pitchFamily="34" charset="0"/>
            <a:cs typeface="Tahoma" panose="020B0604030504040204" pitchFamily="34" charset="0"/>
          </a:endParaRPr>
        </a:p>
      </dgm:t>
    </dgm:pt>
    <dgm:pt modelId="{2857F4D3-2D00-4E2C-A742-77860725F837}" type="parTrans" cxnId="{E7885E24-4316-48D6-B0B7-B9C95A4404CD}">
      <dgm:prSet custT="1"/>
      <dgm:spPr>
        <a:ln w="12700">
          <a:solidFill>
            <a:srgbClr val="0070C0"/>
          </a:solidFill>
        </a:ln>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D638F5BE-96E7-420F-8E80-C7B78C61246E}" type="sibTrans" cxnId="{E7885E24-4316-48D6-B0B7-B9C95A4404CD}">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38A16690-4982-4D15-8560-04DD5CC04DD9}">
      <dgm:prSet custT="1">
        <dgm:style>
          <a:lnRef idx="1">
            <a:schemeClr val="accent5"/>
          </a:lnRef>
          <a:fillRef idx="2">
            <a:schemeClr val="accent5"/>
          </a:fillRef>
          <a:effectRef idx="1">
            <a:schemeClr val="accent5"/>
          </a:effectRef>
          <a:fontRef idx="minor">
            <a:schemeClr val="dk1"/>
          </a:fontRef>
        </dgm:style>
      </dgm:prSet>
      <dgm:spPr>
        <a:effectLst/>
      </dgm:spPr>
      <dgm:t>
        <a:bodyPr/>
        <a:lstStyle/>
        <a:p>
          <a:r>
            <a:rPr lang="en-US" sz="1200" b="0" smtClean="0">
              <a:latin typeface="Tahoma" panose="020B0604030504040204" pitchFamily="34" charset="0"/>
              <a:ea typeface="Tahoma" panose="020B0604030504040204" pitchFamily="34" charset="0"/>
              <a:cs typeface="Tahoma" panose="020B0604030504040204" pitchFamily="34" charset="0"/>
            </a:rPr>
            <a:t>Domain Name System (DNS) service </a:t>
          </a:r>
          <a:endParaRPr lang="en-US" sz="1200" b="0" dirty="0">
            <a:latin typeface="Tahoma" panose="020B0604030504040204" pitchFamily="34" charset="0"/>
            <a:ea typeface="Tahoma" panose="020B0604030504040204" pitchFamily="34" charset="0"/>
            <a:cs typeface="Tahoma" panose="020B0604030504040204" pitchFamily="34" charset="0"/>
          </a:endParaRPr>
        </a:p>
      </dgm:t>
    </dgm:pt>
    <dgm:pt modelId="{70F9720F-F8D7-40C7-A448-BCA47180341F}" type="parTrans" cxnId="{F0C4AFCA-3827-4DD2-92FB-C9CA0AB37588}">
      <dgm:prSet custT="1"/>
      <dgm:spPr>
        <a:ln w="12700">
          <a:solidFill>
            <a:srgbClr val="0070C0"/>
          </a:solidFill>
        </a:ln>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6383A6B8-2648-415E-AF45-3055221464D4}" type="sibTrans" cxnId="{F0C4AFCA-3827-4DD2-92FB-C9CA0AB37588}">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51BE4560-2232-41B7-8EE8-8700F8213383}">
      <dgm:prSet custT="1">
        <dgm:style>
          <a:lnRef idx="1">
            <a:schemeClr val="accent6"/>
          </a:lnRef>
          <a:fillRef idx="2">
            <a:schemeClr val="accent6"/>
          </a:fillRef>
          <a:effectRef idx="1">
            <a:schemeClr val="accent6"/>
          </a:effectRef>
          <a:fontRef idx="minor">
            <a:schemeClr val="dk1"/>
          </a:fontRef>
        </dgm:style>
      </dgm:prSet>
      <dgm:spPr>
        <a:effectLst/>
      </dgm:spPr>
      <dgm:t>
        <a:bodyPr/>
        <a:lstStyle/>
        <a:p>
          <a:r>
            <a:rPr lang="en-US" sz="1200" b="0" smtClean="0">
              <a:latin typeface="Tahoma" panose="020B0604030504040204" pitchFamily="34" charset="0"/>
              <a:ea typeface="Tahoma" panose="020B0604030504040204" pitchFamily="34" charset="0"/>
              <a:cs typeface="Tahoma" panose="020B0604030504040204" pitchFamily="34" charset="0"/>
            </a:rPr>
            <a:t>Health checking</a:t>
          </a:r>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4440414A-C525-44D7-91E4-4E0269499C3C}" type="parTrans" cxnId="{DC349AC5-9E2A-4462-88BC-EE4398867D53}">
      <dgm:prSet custT="1"/>
      <dgm:spPr>
        <a:ln w="12700">
          <a:solidFill>
            <a:srgbClr val="0070C0"/>
          </a:solidFill>
        </a:ln>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56D1E309-4A9C-46FD-82CF-6132D0D15F56}" type="sibTrans" cxnId="{DC349AC5-9E2A-4462-88BC-EE4398867D53}">
      <dgm:prSet/>
      <dgm:spPr/>
      <dgm:t>
        <a:bodyPr/>
        <a:lstStyle/>
        <a:p>
          <a:endParaRPr lang="en-US" sz="1200" b="0">
            <a:latin typeface="Tahoma" panose="020B0604030504040204" pitchFamily="34" charset="0"/>
            <a:ea typeface="Tahoma" panose="020B0604030504040204" pitchFamily="34" charset="0"/>
            <a:cs typeface="Tahoma" panose="020B0604030504040204" pitchFamily="34" charset="0"/>
          </a:endParaRPr>
        </a:p>
      </dgm:t>
    </dgm:pt>
    <dgm:pt modelId="{44E25B99-C094-49D8-9A58-4FD3B8C7F53C}" type="pres">
      <dgm:prSet presAssocID="{06DEAE2C-A01F-4838-99EF-E2ABEE671870}" presName="Name0" presStyleCnt="0">
        <dgm:presLayoutVars>
          <dgm:chPref val="1"/>
          <dgm:dir/>
          <dgm:animOne val="branch"/>
          <dgm:animLvl val="lvl"/>
          <dgm:resizeHandles val="exact"/>
        </dgm:presLayoutVars>
      </dgm:prSet>
      <dgm:spPr/>
      <dgm:t>
        <a:bodyPr/>
        <a:lstStyle/>
        <a:p>
          <a:endParaRPr lang="en-US"/>
        </a:p>
      </dgm:t>
    </dgm:pt>
    <dgm:pt modelId="{2F07E933-63E7-45F4-BE06-B194F13AD70C}" type="pres">
      <dgm:prSet presAssocID="{F662EC30-A279-4EDE-A33E-68FCA3FD313F}" presName="root1" presStyleCnt="0"/>
      <dgm:spPr/>
    </dgm:pt>
    <dgm:pt modelId="{4BCE95E3-4A4B-4D51-983C-1DED3059B087}" type="pres">
      <dgm:prSet presAssocID="{F662EC30-A279-4EDE-A33E-68FCA3FD313F}" presName="LevelOneTextNode" presStyleLbl="node0" presStyleIdx="0" presStyleCnt="1">
        <dgm:presLayoutVars>
          <dgm:chPref val="3"/>
        </dgm:presLayoutVars>
      </dgm:prSet>
      <dgm:spPr/>
      <dgm:t>
        <a:bodyPr/>
        <a:lstStyle/>
        <a:p>
          <a:endParaRPr lang="en-US"/>
        </a:p>
      </dgm:t>
    </dgm:pt>
    <dgm:pt modelId="{3F7D7962-0CDD-4DD6-A89F-060D7D5502BB}" type="pres">
      <dgm:prSet presAssocID="{F662EC30-A279-4EDE-A33E-68FCA3FD313F}" presName="level2hierChild" presStyleCnt="0"/>
      <dgm:spPr/>
    </dgm:pt>
    <dgm:pt modelId="{7DEAD0DA-9AA4-40B6-BCDA-99C3CB23189F}" type="pres">
      <dgm:prSet presAssocID="{2857F4D3-2D00-4E2C-A742-77860725F837}" presName="conn2-1" presStyleLbl="parChTrans1D2" presStyleIdx="0" presStyleCnt="3"/>
      <dgm:spPr/>
      <dgm:t>
        <a:bodyPr/>
        <a:lstStyle/>
        <a:p>
          <a:endParaRPr lang="en-US"/>
        </a:p>
      </dgm:t>
    </dgm:pt>
    <dgm:pt modelId="{04CC9B17-B264-4127-8742-86F4C00E307A}" type="pres">
      <dgm:prSet presAssocID="{2857F4D3-2D00-4E2C-A742-77860725F837}" presName="connTx" presStyleLbl="parChTrans1D2" presStyleIdx="0" presStyleCnt="3"/>
      <dgm:spPr/>
      <dgm:t>
        <a:bodyPr/>
        <a:lstStyle/>
        <a:p>
          <a:endParaRPr lang="en-US"/>
        </a:p>
      </dgm:t>
    </dgm:pt>
    <dgm:pt modelId="{FD7D36F4-2D8D-4731-8EA8-A627C554137B}" type="pres">
      <dgm:prSet presAssocID="{6E404E62-2028-49B4-9CBB-52DE1927E560}" presName="root2" presStyleCnt="0"/>
      <dgm:spPr/>
    </dgm:pt>
    <dgm:pt modelId="{50D5AC66-D31C-4D78-B290-FB9244685B46}" type="pres">
      <dgm:prSet presAssocID="{6E404E62-2028-49B4-9CBB-52DE1927E560}" presName="LevelTwoTextNode" presStyleLbl="node2" presStyleIdx="0" presStyleCnt="3" custScaleX="135032">
        <dgm:presLayoutVars>
          <dgm:chPref val="3"/>
        </dgm:presLayoutVars>
      </dgm:prSet>
      <dgm:spPr/>
      <dgm:t>
        <a:bodyPr/>
        <a:lstStyle/>
        <a:p>
          <a:endParaRPr lang="en-US"/>
        </a:p>
      </dgm:t>
    </dgm:pt>
    <dgm:pt modelId="{54F99191-BA61-4AD5-9943-CFD111F787CD}" type="pres">
      <dgm:prSet presAssocID="{6E404E62-2028-49B4-9CBB-52DE1927E560}" presName="level3hierChild" presStyleCnt="0"/>
      <dgm:spPr/>
    </dgm:pt>
    <dgm:pt modelId="{385631AF-5626-4CA3-9181-DD6010958518}" type="pres">
      <dgm:prSet presAssocID="{70F9720F-F8D7-40C7-A448-BCA47180341F}" presName="conn2-1" presStyleLbl="parChTrans1D2" presStyleIdx="1" presStyleCnt="3"/>
      <dgm:spPr/>
      <dgm:t>
        <a:bodyPr/>
        <a:lstStyle/>
        <a:p>
          <a:endParaRPr lang="en-US"/>
        </a:p>
      </dgm:t>
    </dgm:pt>
    <dgm:pt modelId="{8066B395-F758-40A0-BF47-6C978CE7B6F1}" type="pres">
      <dgm:prSet presAssocID="{70F9720F-F8D7-40C7-A448-BCA47180341F}" presName="connTx" presStyleLbl="parChTrans1D2" presStyleIdx="1" presStyleCnt="3"/>
      <dgm:spPr/>
      <dgm:t>
        <a:bodyPr/>
        <a:lstStyle/>
        <a:p>
          <a:endParaRPr lang="en-US"/>
        </a:p>
      </dgm:t>
    </dgm:pt>
    <dgm:pt modelId="{3AA242EB-E6F8-430B-B961-EE231B572946}" type="pres">
      <dgm:prSet presAssocID="{38A16690-4982-4D15-8560-04DD5CC04DD9}" presName="root2" presStyleCnt="0"/>
      <dgm:spPr/>
    </dgm:pt>
    <dgm:pt modelId="{1B3FEB79-65CF-401C-A034-EE7FAC8E8BC9}" type="pres">
      <dgm:prSet presAssocID="{38A16690-4982-4D15-8560-04DD5CC04DD9}" presName="LevelTwoTextNode" presStyleLbl="node2" presStyleIdx="1" presStyleCnt="3" custScaleX="135032">
        <dgm:presLayoutVars>
          <dgm:chPref val="3"/>
        </dgm:presLayoutVars>
      </dgm:prSet>
      <dgm:spPr/>
      <dgm:t>
        <a:bodyPr/>
        <a:lstStyle/>
        <a:p>
          <a:endParaRPr lang="en-US"/>
        </a:p>
      </dgm:t>
    </dgm:pt>
    <dgm:pt modelId="{D1F0ECC0-E293-4117-B08D-299009DCE5A1}" type="pres">
      <dgm:prSet presAssocID="{38A16690-4982-4D15-8560-04DD5CC04DD9}" presName="level3hierChild" presStyleCnt="0"/>
      <dgm:spPr/>
    </dgm:pt>
    <dgm:pt modelId="{54834249-F659-4D99-B336-269F5CAD5661}" type="pres">
      <dgm:prSet presAssocID="{4440414A-C525-44D7-91E4-4E0269499C3C}" presName="conn2-1" presStyleLbl="parChTrans1D2" presStyleIdx="2" presStyleCnt="3"/>
      <dgm:spPr/>
      <dgm:t>
        <a:bodyPr/>
        <a:lstStyle/>
        <a:p>
          <a:endParaRPr lang="en-US"/>
        </a:p>
      </dgm:t>
    </dgm:pt>
    <dgm:pt modelId="{46ACF1BF-C391-4EC0-9FB2-9D725F8281F8}" type="pres">
      <dgm:prSet presAssocID="{4440414A-C525-44D7-91E4-4E0269499C3C}" presName="connTx" presStyleLbl="parChTrans1D2" presStyleIdx="2" presStyleCnt="3"/>
      <dgm:spPr/>
      <dgm:t>
        <a:bodyPr/>
        <a:lstStyle/>
        <a:p>
          <a:endParaRPr lang="en-US"/>
        </a:p>
      </dgm:t>
    </dgm:pt>
    <dgm:pt modelId="{DB8EE164-5B83-4726-91A5-E182F467D324}" type="pres">
      <dgm:prSet presAssocID="{51BE4560-2232-41B7-8EE8-8700F8213383}" presName="root2" presStyleCnt="0"/>
      <dgm:spPr/>
    </dgm:pt>
    <dgm:pt modelId="{E5D9FC18-902E-45E1-9A17-141A79CF357B}" type="pres">
      <dgm:prSet presAssocID="{51BE4560-2232-41B7-8EE8-8700F8213383}" presName="LevelTwoTextNode" presStyleLbl="node2" presStyleIdx="2" presStyleCnt="3" custScaleX="135032">
        <dgm:presLayoutVars>
          <dgm:chPref val="3"/>
        </dgm:presLayoutVars>
      </dgm:prSet>
      <dgm:spPr/>
      <dgm:t>
        <a:bodyPr/>
        <a:lstStyle/>
        <a:p>
          <a:endParaRPr lang="en-US"/>
        </a:p>
      </dgm:t>
    </dgm:pt>
    <dgm:pt modelId="{0F86A663-60BB-42B0-9D95-1780647B4C97}" type="pres">
      <dgm:prSet presAssocID="{51BE4560-2232-41B7-8EE8-8700F8213383}" presName="level3hierChild" presStyleCnt="0"/>
      <dgm:spPr/>
    </dgm:pt>
  </dgm:ptLst>
  <dgm:cxnLst>
    <dgm:cxn modelId="{C815731A-8F3D-4012-8A8C-F29BCD7DDFC2}" type="presOf" srcId="{F662EC30-A279-4EDE-A33E-68FCA3FD313F}" destId="{4BCE95E3-4A4B-4D51-983C-1DED3059B087}" srcOrd="0" destOrd="0" presId="urn:microsoft.com/office/officeart/2008/layout/HorizontalMultiLevelHierarchy"/>
    <dgm:cxn modelId="{F0C4AFCA-3827-4DD2-92FB-C9CA0AB37588}" srcId="{F662EC30-A279-4EDE-A33E-68FCA3FD313F}" destId="{38A16690-4982-4D15-8560-04DD5CC04DD9}" srcOrd="1" destOrd="0" parTransId="{70F9720F-F8D7-40C7-A448-BCA47180341F}" sibTransId="{6383A6B8-2648-415E-AF45-3055221464D4}"/>
    <dgm:cxn modelId="{E7885E24-4316-48D6-B0B7-B9C95A4404CD}" srcId="{F662EC30-A279-4EDE-A33E-68FCA3FD313F}" destId="{6E404E62-2028-49B4-9CBB-52DE1927E560}" srcOrd="0" destOrd="0" parTransId="{2857F4D3-2D00-4E2C-A742-77860725F837}" sibTransId="{D638F5BE-96E7-420F-8E80-C7B78C61246E}"/>
    <dgm:cxn modelId="{FEC9269B-AB09-49C5-AD02-63679220E614}" type="presOf" srcId="{70F9720F-F8D7-40C7-A448-BCA47180341F}" destId="{385631AF-5626-4CA3-9181-DD6010958518}" srcOrd="0" destOrd="0" presId="urn:microsoft.com/office/officeart/2008/layout/HorizontalMultiLevelHierarchy"/>
    <dgm:cxn modelId="{502A9100-5E36-4DE5-98D2-F9D420E77C6A}" type="presOf" srcId="{6E404E62-2028-49B4-9CBB-52DE1927E560}" destId="{50D5AC66-D31C-4D78-B290-FB9244685B46}" srcOrd="0" destOrd="0" presId="urn:microsoft.com/office/officeart/2008/layout/HorizontalMultiLevelHierarchy"/>
    <dgm:cxn modelId="{D95355A8-EDFD-444A-833C-F4F7ACE4111C}" type="presOf" srcId="{4440414A-C525-44D7-91E4-4E0269499C3C}" destId="{46ACF1BF-C391-4EC0-9FB2-9D725F8281F8}" srcOrd="1" destOrd="0" presId="urn:microsoft.com/office/officeart/2008/layout/HorizontalMultiLevelHierarchy"/>
    <dgm:cxn modelId="{9282ABBA-89B8-48A2-8742-D845C9013AA4}" type="presOf" srcId="{38A16690-4982-4D15-8560-04DD5CC04DD9}" destId="{1B3FEB79-65CF-401C-A034-EE7FAC8E8BC9}" srcOrd="0" destOrd="0" presId="urn:microsoft.com/office/officeart/2008/layout/HorizontalMultiLevelHierarchy"/>
    <dgm:cxn modelId="{6BC3D0A2-C2D4-4DA0-B4CA-6B198DBEC336}" type="presOf" srcId="{70F9720F-F8D7-40C7-A448-BCA47180341F}" destId="{8066B395-F758-40A0-BF47-6C978CE7B6F1}" srcOrd="1" destOrd="0" presId="urn:microsoft.com/office/officeart/2008/layout/HorizontalMultiLevelHierarchy"/>
    <dgm:cxn modelId="{BF6331D4-DD0C-489E-9DC4-47916A6F8832}" srcId="{06DEAE2C-A01F-4838-99EF-E2ABEE671870}" destId="{F662EC30-A279-4EDE-A33E-68FCA3FD313F}" srcOrd="0" destOrd="0" parTransId="{C5B4AF75-6DC9-477B-A312-AA944E91DD1B}" sibTransId="{08114476-B0B3-4B8D-BD60-7CEDC181385D}"/>
    <dgm:cxn modelId="{DC349AC5-9E2A-4462-88BC-EE4398867D53}" srcId="{F662EC30-A279-4EDE-A33E-68FCA3FD313F}" destId="{51BE4560-2232-41B7-8EE8-8700F8213383}" srcOrd="2" destOrd="0" parTransId="{4440414A-C525-44D7-91E4-4E0269499C3C}" sibTransId="{56D1E309-4A9C-46FD-82CF-6132D0D15F56}"/>
    <dgm:cxn modelId="{B03C5ACC-15BD-4E2A-8988-3628D670078C}" type="presOf" srcId="{06DEAE2C-A01F-4838-99EF-E2ABEE671870}" destId="{44E25B99-C094-49D8-9A58-4FD3B8C7F53C}" srcOrd="0" destOrd="0" presId="urn:microsoft.com/office/officeart/2008/layout/HorizontalMultiLevelHierarchy"/>
    <dgm:cxn modelId="{9AC7C044-5684-488C-A7B4-BBB809A67B65}" type="presOf" srcId="{2857F4D3-2D00-4E2C-A742-77860725F837}" destId="{04CC9B17-B264-4127-8742-86F4C00E307A}" srcOrd="1" destOrd="0" presId="urn:microsoft.com/office/officeart/2008/layout/HorizontalMultiLevelHierarchy"/>
    <dgm:cxn modelId="{217FB389-E8CC-4422-9A0C-CBD48C5B8A66}" type="presOf" srcId="{2857F4D3-2D00-4E2C-A742-77860725F837}" destId="{7DEAD0DA-9AA4-40B6-BCDA-99C3CB23189F}" srcOrd="0" destOrd="0" presId="urn:microsoft.com/office/officeart/2008/layout/HorizontalMultiLevelHierarchy"/>
    <dgm:cxn modelId="{1CB0DDCA-5625-40D4-8241-6940715FB308}" type="presOf" srcId="{51BE4560-2232-41B7-8EE8-8700F8213383}" destId="{E5D9FC18-902E-45E1-9A17-141A79CF357B}" srcOrd="0" destOrd="0" presId="urn:microsoft.com/office/officeart/2008/layout/HorizontalMultiLevelHierarchy"/>
    <dgm:cxn modelId="{656813D4-A1AF-493A-AB3D-961D937936A0}" type="presOf" srcId="{4440414A-C525-44D7-91E4-4E0269499C3C}" destId="{54834249-F659-4D99-B336-269F5CAD5661}" srcOrd="0" destOrd="0" presId="urn:microsoft.com/office/officeart/2008/layout/HorizontalMultiLevelHierarchy"/>
    <dgm:cxn modelId="{36DF3A0C-0E9B-497C-BC50-B078A9E97A23}" type="presParOf" srcId="{44E25B99-C094-49D8-9A58-4FD3B8C7F53C}" destId="{2F07E933-63E7-45F4-BE06-B194F13AD70C}" srcOrd="0" destOrd="0" presId="urn:microsoft.com/office/officeart/2008/layout/HorizontalMultiLevelHierarchy"/>
    <dgm:cxn modelId="{279B66AA-01C0-47C2-BB04-0462E111BA9B}" type="presParOf" srcId="{2F07E933-63E7-45F4-BE06-B194F13AD70C}" destId="{4BCE95E3-4A4B-4D51-983C-1DED3059B087}" srcOrd="0" destOrd="0" presId="urn:microsoft.com/office/officeart/2008/layout/HorizontalMultiLevelHierarchy"/>
    <dgm:cxn modelId="{E25E617E-052C-4DFB-9AD9-410E8DAB3D5C}" type="presParOf" srcId="{2F07E933-63E7-45F4-BE06-B194F13AD70C}" destId="{3F7D7962-0CDD-4DD6-A89F-060D7D5502BB}" srcOrd="1" destOrd="0" presId="urn:microsoft.com/office/officeart/2008/layout/HorizontalMultiLevelHierarchy"/>
    <dgm:cxn modelId="{5141F711-EEB2-49A8-AB67-C277BBB60EDA}" type="presParOf" srcId="{3F7D7962-0CDD-4DD6-A89F-060D7D5502BB}" destId="{7DEAD0DA-9AA4-40B6-BCDA-99C3CB23189F}" srcOrd="0" destOrd="0" presId="urn:microsoft.com/office/officeart/2008/layout/HorizontalMultiLevelHierarchy"/>
    <dgm:cxn modelId="{4A43E989-4725-4793-897C-1EF62C6B1C36}" type="presParOf" srcId="{7DEAD0DA-9AA4-40B6-BCDA-99C3CB23189F}" destId="{04CC9B17-B264-4127-8742-86F4C00E307A}" srcOrd="0" destOrd="0" presId="urn:microsoft.com/office/officeart/2008/layout/HorizontalMultiLevelHierarchy"/>
    <dgm:cxn modelId="{E3E29B28-4502-45DC-ABA6-D06FFEE84B7E}" type="presParOf" srcId="{3F7D7962-0CDD-4DD6-A89F-060D7D5502BB}" destId="{FD7D36F4-2D8D-4731-8EA8-A627C554137B}" srcOrd="1" destOrd="0" presId="urn:microsoft.com/office/officeart/2008/layout/HorizontalMultiLevelHierarchy"/>
    <dgm:cxn modelId="{AC2CAFF5-240A-48F4-9E7E-EC018AEB315C}" type="presParOf" srcId="{FD7D36F4-2D8D-4731-8EA8-A627C554137B}" destId="{50D5AC66-D31C-4D78-B290-FB9244685B46}" srcOrd="0" destOrd="0" presId="urn:microsoft.com/office/officeart/2008/layout/HorizontalMultiLevelHierarchy"/>
    <dgm:cxn modelId="{1B59FF08-EE8C-4381-A96D-35BCFBEF8062}" type="presParOf" srcId="{FD7D36F4-2D8D-4731-8EA8-A627C554137B}" destId="{54F99191-BA61-4AD5-9943-CFD111F787CD}" srcOrd="1" destOrd="0" presId="urn:microsoft.com/office/officeart/2008/layout/HorizontalMultiLevelHierarchy"/>
    <dgm:cxn modelId="{69F902FD-85B7-4B52-BEC2-735072A6AC66}" type="presParOf" srcId="{3F7D7962-0CDD-4DD6-A89F-060D7D5502BB}" destId="{385631AF-5626-4CA3-9181-DD6010958518}" srcOrd="2" destOrd="0" presId="urn:microsoft.com/office/officeart/2008/layout/HorizontalMultiLevelHierarchy"/>
    <dgm:cxn modelId="{268D42EA-DD62-474B-B601-B016540C72C5}" type="presParOf" srcId="{385631AF-5626-4CA3-9181-DD6010958518}" destId="{8066B395-F758-40A0-BF47-6C978CE7B6F1}" srcOrd="0" destOrd="0" presId="urn:microsoft.com/office/officeart/2008/layout/HorizontalMultiLevelHierarchy"/>
    <dgm:cxn modelId="{2D375FA8-994B-4A25-9FA8-303C648F26A4}" type="presParOf" srcId="{3F7D7962-0CDD-4DD6-A89F-060D7D5502BB}" destId="{3AA242EB-E6F8-430B-B961-EE231B572946}" srcOrd="3" destOrd="0" presId="urn:microsoft.com/office/officeart/2008/layout/HorizontalMultiLevelHierarchy"/>
    <dgm:cxn modelId="{2B2262C4-2CC3-4FCF-9E51-B4003E9ACD8C}" type="presParOf" srcId="{3AA242EB-E6F8-430B-B961-EE231B572946}" destId="{1B3FEB79-65CF-401C-A034-EE7FAC8E8BC9}" srcOrd="0" destOrd="0" presId="urn:microsoft.com/office/officeart/2008/layout/HorizontalMultiLevelHierarchy"/>
    <dgm:cxn modelId="{9C9E79A5-29FA-4062-A2A1-DA9A0C0C4EE7}" type="presParOf" srcId="{3AA242EB-E6F8-430B-B961-EE231B572946}" destId="{D1F0ECC0-E293-4117-B08D-299009DCE5A1}" srcOrd="1" destOrd="0" presId="urn:microsoft.com/office/officeart/2008/layout/HorizontalMultiLevelHierarchy"/>
    <dgm:cxn modelId="{C96B69A3-E458-475D-99FE-3752EE5F2839}" type="presParOf" srcId="{3F7D7962-0CDD-4DD6-A89F-060D7D5502BB}" destId="{54834249-F659-4D99-B336-269F5CAD5661}" srcOrd="4" destOrd="0" presId="urn:microsoft.com/office/officeart/2008/layout/HorizontalMultiLevelHierarchy"/>
    <dgm:cxn modelId="{66317C76-6B81-4A7F-A9D0-81B14F2ED2FB}" type="presParOf" srcId="{54834249-F659-4D99-B336-269F5CAD5661}" destId="{46ACF1BF-C391-4EC0-9FB2-9D725F8281F8}" srcOrd="0" destOrd="0" presId="urn:microsoft.com/office/officeart/2008/layout/HorizontalMultiLevelHierarchy"/>
    <dgm:cxn modelId="{4DF4DFF6-460B-4F44-B051-78AB7C9DC993}" type="presParOf" srcId="{3F7D7962-0CDD-4DD6-A89F-060D7D5502BB}" destId="{DB8EE164-5B83-4726-91A5-E182F467D324}" srcOrd="5" destOrd="0" presId="urn:microsoft.com/office/officeart/2008/layout/HorizontalMultiLevelHierarchy"/>
    <dgm:cxn modelId="{B21F75A1-8087-4C01-B1C1-0B68E4590A13}" type="presParOf" srcId="{DB8EE164-5B83-4726-91A5-E182F467D324}" destId="{E5D9FC18-902E-45E1-9A17-141A79CF357B}" srcOrd="0" destOrd="0" presId="urn:microsoft.com/office/officeart/2008/layout/HorizontalMultiLevelHierarchy"/>
    <dgm:cxn modelId="{4CD465A9-5721-4ECF-9A41-B7BE52732132}" type="presParOf" srcId="{DB8EE164-5B83-4726-91A5-E182F467D324}" destId="{0F86A663-60BB-42B0-9D95-1780647B4C9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16C37-620F-4B1C-B417-95F5D48A2BDE}">
      <dsp:nvSpPr>
        <dsp:cNvPr id="0" name=""/>
        <dsp:cNvSpPr/>
      </dsp:nvSpPr>
      <dsp:spPr>
        <a:xfrm>
          <a:off x="491505" y="2579"/>
          <a:ext cx="2018054" cy="1506435"/>
        </a:xfrm>
        <a:prstGeom prst="round2SameRect">
          <a:avLst>
            <a:gd name="adj1" fmla="val 8000"/>
            <a:gd name="adj2" fmla="val 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82550" tIns="247650" rIns="82550" bIns="82550" numCol="1" spcCol="1270" anchor="t" anchorCtr="0">
          <a:noAutofit/>
        </a:bodyPr>
        <a:lstStyle/>
        <a:p>
          <a:pPr marL="285750" lvl="1" indent="-285750" algn="l" defTabSz="2889250">
            <a:lnSpc>
              <a:spcPct val="90000"/>
            </a:lnSpc>
            <a:spcBef>
              <a:spcPct val="0"/>
            </a:spcBef>
            <a:spcAft>
              <a:spcPct val="15000"/>
            </a:spcAft>
            <a:buChar char="••"/>
          </a:pPr>
          <a:endParaRPr lang="en-US" sz="6500" kern="1200" dirty="0"/>
        </a:p>
      </dsp:txBody>
      <dsp:txXfrm>
        <a:off x="526803" y="37877"/>
        <a:ext cx="1947458" cy="1471137"/>
      </dsp:txXfrm>
    </dsp:sp>
    <dsp:sp modelId="{18C65B07-C11C-4459-8912-9716250DCE35}">
      <dsp:nvSpPr>
        <dsp:cNvPr id="0" name=""/>
        <dsp:cNvSpPr/>
      </dsp:nvSpPr>
      <dsp:spPr>
        <a:xfrm>
          <a:off x="491505" y="1509014"/>
          <a:ext cx="2018054" cy="647767"/>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53340" tIns="0" rIns="17780" bIns="0" numCol="1" spcCol="1270" anchor="ctr" anchorCtr="0">
          <a:noAutofit/>
        </a:bodyPr>
        <a:lstStyle/>
        <a:p>
          <a:pPr lvl="0" algn="ctr" defTabSz="622300">
            <a:lnSpc>
              <a:spcPct val="90000"/>
            </a:lnSpc>
            <a:spcBef>
              <a:spcPct val="0"/>
            </a:spcBef>
            <a:spcAft>
              <a:spcPct val="35000"/>
            </a:spcAft>
          </a:pPr>
          <a:r>
            <a:rPr lang="en-US" sz="1400" b="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Be thorough</a:t>
          </a:r>
          <a:endParaRPr lang="en-US" sz="14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dsp:txBody>
      <dsp:txXfrm>
        <a:off x="491505" y="1509014"/>
        <a:ext cx="1421165" cy="647767"/>
      </dsp:txXfrm>
    </dsp:sp>
    <dsp:sp modelId="{0F5E72F4-AE93-455F-8F0A-12363828158C}">
      <dsp:nvSpPr>
        <dsp:cNvPr id="0" name=""/>
        <dsp:cNvSpPr/>
      </dsp:nvSpPr>
      <dsp:spPr>
        <a:xfrm>
          <a:off x="1969758" y="1611906"/>
          <a:ext cx="706319" cy="706319"/>
        </a:xfrm>
        <a:prstGeom prst="ellipse">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9C744796-5A7E-4036-9B92-F06BF6F217F2}">
      <dsp:nvSpPr>
        <dsp:cNvPr id="0" name=""/>
        <dsp:cNvSpPr/>
      </dsp:nvSpPr>
      <dsp:spPr>
        <a:xfrm>
          <a:off x="2851063" y="2579"/>
          <a:ext cx="2018054" cy="1506435"/>
        </a:xfrm>
        <a:prstGeom prst="round2SameRect">
          <a:avLst>
            <a:gd name="adj1" fmla="val 8000"/>
            <a:gd name="adj2" fmla="val 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sp>
    <dsp:sp modelId="{648E05BB-373F-4772-8DB0-28C1B1FF6D1F}">
      <dsp:nvSpPr>
        <dsp:cNvPr id="0" name=""/>
        <dsp:cNvSpPr/>
      </dsp:nvSpPr>
      <dsp:spPr>
        <a:xfrm>
          <a:off x="2851063" y="1509014"/>
          <a:ext cx="2018054" cy="647767"/>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53340" tIns="0" rIns="17780" bIns="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Don’t Assume</a:t>
          </a:r>
          <a:endParaRPr lang="en-US" sz="14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dsp:txBody>
      <dsp:txXfrm>
        <a:off x="2851063" y="1509014"/>
        <a:ext cx="1421165" cy="647767"/>
      </dsp:txXfrm>
    </dsp:sp>
    <dsp:sp modelId="{EFEA591D-8B15-4B0A-89B4-5D257B5D6362}">
      <dsp:nvSpPr>
        <dsp:cNvPr id="0" name=""/>
        <dsp:cNvSpPr/>
      </dsp:nvSpPr>
      <dsp:spPr>
        <a:xfrm>
          <a:off x="4329316" y="1611906"/>
          <a:ext cx="706319" cy="706319"/>
        </a:xfrm>
        <a:prstGeom prst="ellipse">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sp>
    <dsp:sp modelId="{9046ED01-87EE-4ADB-BFB2-B0893FE3ADD5}">
      <dsp:nvSpPr>
        <dsp:cNvPr id="0" name=""/>
        <dsp:cNvSpPr/>
      </dsp:nvSpPr>
      <dsp:spPr>
        <a:xfrm>
          <a:off x="5210622" y="2579"/>
          <a:ext cx="2018054" cy="1506435"/>
        </a:xfrm>
        <a:prstGeom prst="round2SameRect">
          <a:avLst>
            <a:gd name="adj1" fmla="val 8000"/>
            <a:gd name="adj2" fmla="val 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7A9CB3B9-F3A8-4B15-B58F-13C6B7F3D374}">
      <dsp:nvSpPr>
        <dsp:cNvPr id="0" name=""/>
        <dsp:cNvSpPr/>
      </dsp:nvSpPr>
      <dsp:spPr>
        <a:xfrm>
          <a:off x="5210622" y="1509014"/>
          <a:ext cx="2018054" cy="647767"/>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0" rIns="17780" bIns="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Keep things simple</a:t>
          </a:r>
          <a:endParaRPr lang="en-US" sz="14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dsp:txBody>
      <dsp:txXfrm>
        <a:off x="5210622" y="1509014"/>
        <a:ext cx="1421165" cy="647767"/>
      </dsp:txXfrm>
    </dsp:sp>
    <dsp:sp modelId="{BCAD2499-22FC-4C58-9646-09B9D3AFFAD8}">
      <dsp:nvSpPr>
        <dsp:cNvPr id="0" name=""/>
        <dsp:cNvSpPr/>
      </dsp:nvSpPr>
      <dsp:spPr>
        <a:xfrm>
          <a:off x="6688875" y="1611906"/>
          <a:ext cx="706319" cy="706319"/>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DF929-CB2D-472F-8338-99ADC0E512A7}">
      <dsp:nvSpPr>
        <dsp:cNvPr id="0" name=""/>
        <dsp:cNvSpPr/>
      </dsp:nvSpPr>
      <dsp:spPr>
        <a:xfrm>
          <a:off x="0" y="338205"/>
          <a:ext cx="5686425" cy="453600"/>
        </a:xfrm>
        <a:prstGeom prst="rect">
          <a:avLst/>
        </a:prstGeom>
        <a:solidFill>
          <a:schemeClr val="lt1">
            <a:alpha val="90000"/>
            <a:hueOff val="0"/>
            <a:satOff val="0"/>
            <a:lumOff val="0"/>
            <a:alphaOff val="0"/>
          </a:schemeClr>
        </a:solidFill>
        <a:ln w="12700" cap="flat" cmpd="sng" algn="ctr">
          <a:solidFill>
            <a:srgbClr val="0070C0"/>
          </a:solidFill>
          <a:prstDash val="solid"/>
        </a:ln>
        <a:effectLst/>
      </dsp:spPr>
      <dsp:style>
        <a:lnRef idx="2">
          <a:scrgbClr r="0" g="0" b="0"/>
        </a:lnRef>
        <a:fillRef idx="1">
          <a:scrgbClr r="0" g="0" b="0"/>
        </a:fillRef>
        <a:effectRef idx="0">
          <a:scrgbClr r="0" g="0" b="0"/>
        </a:effectRef>
        <a:fontRef idx="minor"/>
      </dsp:style>
    </dsp:sp>
    <dsp:sp modelId="{BF940292-F1E9-4C6E-AAE7-2EB8DC51B636}">
      <dsp:nvSpPr>
        <dsp:cNvPr id="0" name=""/>
        <dsp:cNvSpPr/>
      </dsp:nvSpPr>
      <dsp:spPr>
        <a:xfrm>
          <a:off x="284321" y="72525"/>
          <a:ext cx="3980497" cy="531360"/>
        </a:xfrm>
        <a:prstGeom prst="round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50453" tIns="0" rIns="150453" bIns="0" numCol="1" spcCol="1270" anchor="ctr" anchorCtr="0">
          <a:noAutofit/>
        </a:bodyPr>
        <a:lstStyle/>
        <a:p>
          <a:pPr lvl="0" algn="l" defTabSz="533400">
            <a:lnSpc>
              <a:spcPct val="90000"/>
            </a:lnSpc>
            <a:spcBef>
              <a:spcPct val="0"/>
            </a:spcBef>
            <a:spcAft>
              <a:spcPct val="35000"/>
            </a:spcAft>
          </a:pPr>
          <a:r>
            <a:rPr lang="en-US" sz="1200" b="0" kern="1200" smtClean="0">
              <a:latin typeface="Tahoma" panose="020B0604030504040204" pitchFamily="34" charset="0"/>
              <a:ea typeface="Tahoma" panose="020B0604030504040204" pitchFamily="34" charset="0"/>
              <a:cs typeface="Tahoma" panose="020B0604030504040204" pitchFamily="34" charset="0"/>
            </a:rPr>
            <a:t>Review Your Mobile Apps</a:t>
          </a:r>
          <a:endParaRPr lang="en-US" sz="1200" b="0" kern="1200" dirty="0">
            <a:latin typeface="Tahoma" panose="020B0604030504040204" pitchFamily="34" charset="0"/>
            <a:ea typeface="Tahoma" panose="020B0604030504040204" pitchFamily="34" charset="0"/>
            <a:cs typeface="Tahoma" panose="020B0604030504040204" pitchFamily="34" charset="0"/>
          </a:endParaRPr>
        </a:p>
      </dsp:txBody>
      <dsp:txXfrm>
        <a:off x="310260" y="98464"/>
        <a:ext cx="3928619" cy="479482"/>
      </dsp:txXfrm>
    </dsp:sp>
    <dsp:sp modelId="{9EF200D7-76A4-4D97-86BF-B083C0879D87}">
      <dsp:nvSpPr>
        <dsp:cNvPr id="0" name=""/>
        <dsp:cNvSpPr/>
      </dsp:nvSpPr>
      <dsp:spPr>
        <a:xfrm>
          <a:off x="0" y="1154686"/>
          <a:ext cx="5686425" cy="453600"/>
        </a:xfrm>
        <a:prstGeom prst="rect">
          <a:avLst/>
        </a:prstGeom>
        <a:solidFill>
          <a:schemeClr val="lt1">
            <a:alpha val="90000"/>
            <a:hueOff val="0"/>
            <a:satOff val="0"/>
            <a:lumOff val="0"/>
            <a:alphaOff val="0"/>
          </a:schemeClr>
        </a:solidFill>
        <a:ln w="12700" cap="flat" cmpd="sng" algn="ctr">
          <a:solidFill>
            <a:srgbClr val="0070C0"/>
          </a:solidFill>
          <a:prstDash val="solid"/>
        </a:ln>
        <a:effectLst/>
      </dsp:spPr>
      <dsp:style>
        <a:lnRef idx="2">
          <a:scrgbClr r="0" g="0" b="0"/>
        </a:lnRef>
        <a:fillRef idx="1">
          <a:scrgbClr r="0" g="0" b="0"/>
        </a:fillRef>
        <a:effectRef idx="0">
          <a:scrgbClr r="0" g="0" b="0"/>
        </a:effectRef>
        <a:fontRef idx="minor"/>
      </dsp:style>
    </dsp:sp>
    <dsp:sp modelId="{620806F8-4324-4EEA-B7E1-58B4AA800288}">
      <dsp:nvSpPr>
        <dsp:cNvPr id="0" name=""/>
        <dsp:cNvSpPr/>
      </dsp:nvSpPr>
      <dsp:spPr>
        <a:xfrm>
          <a:off x="284321" y="889006"/>
          <a:ext cx="3980497" cy="531360"/>
        </a:xfrm>
        <a:prstGeom prst="round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50453" tIns="0" rIns="150453" bIns="0" numCol="1" spcCol="1270" anchor="ctr" anchorCtr="0">
          <a:noAutofit/>
        </a:bodyPr>
        <a:lstStyle/>
        <a:p>
          <a:pPr lvl="0" algn="l" defTabSz="533400">
            <a:lnSpc>
              <a:spcPct val="90000"/>
            </a:lnSpc>
            <a:spcBef>
              <a:spcPct val="0"/>
            </a:spcBef>
            <a:spcAft>
              <a:spcPct val="35000"/>
            </a:spcAft>
          </a:pPr>
          <a:r>
            <a:rPr lang="en-US" sz="1200" b="0" kern="1200" smtClean="0">
              <a:latin typeface="Tahoma" panose="020B0604030504040204" pitchFamily="34" charset="0"/>
              <a:ea typeface="Tahoma" panose="020B0604030504040204" pitchFamily="34" charset="0"/>
              <a:cs typeface="Tahoma" panose="020B0604030504040204" pitchFamily="34" charset="0"/>
            </a:rPr>
            <a:t>Review Your Amazon EC2 Security Configuration</a:t>
          </a:r>
          <a:endParaRPr lang="en-US" sz="1200" b="0" kern="1200" dirty="0">
            <a:latin typeface="Tahoma" panose="020B0604030504040204" pitchFamily="34" charset="0"/>
            <a:ea typeface="Tahoma" panose="020B0604030504040204" pitchFamily="34" charset="0"/>
            <a:cs typeface="Tahoma" panose="020B0604030504040204" pitchFamily="34" charset="0"/>
          </a:endParaRPr>
        </a:p>
      </dsp:txBody>
      <dsp:txXfrm>
        <a:off x="310260" y="914945"/>
        <a:ext cx="3928619" cy="479482"/>
      </dsp:txXfrm>
    </dsp:sp>
    <dsp:sp modelId="{C6AE9915-4A8D-4D6E-BD23-98F3A645FCF9}">
      <dsp:nvSpPr>
        <dsp:cNvPr id="0" name=""/>
        <dsp:cNvSpPr/>
      </dsp:nvSpPr>
      <dsp:spPr>
        <a:xfrm>
          <a:off x="0" y="1971166"/>
          <a:ext cx="5686425" cy="453600"/>
        </a:xfrm>
        <a:prstGeom prst="rect">
          <a:avLst/>
        </a:prstGeom>
        <a:solidFill>
          <a:schemeClr val="lt1">
            <a:alpha val="90000"/>
            <a:hueOff val="0"/>
            <a:satOff val="0"/>
            <a:lumOff val="0"/>
            <a:alphaOff val="0"/>
          </a:schemeClr>
        </a:solidFill>
        <a:ln w="12700" cap="flat" cmpd="sng" algn="ctr">
          <a:solidFill>
            <a:srgbClr val="0070C0"/>
          </a:solidFill>
          <a:prstDash val="solid"/>
        </a:ln>
        <a:effectLst/>
      </dsp:spPr>
      <dsp:style>
        <a:lnRef idx="2">
          <a:scrgbClr r="0" g="0" b="0"/>
        </a:lnRef>
        <a:fillRef idx="1">
          <a:scrgbClr r="0" g="0" b="0"/>
        </a:fillRef>
        <a:effectRef idx="0">
          <a:scrgbClr r="0" g="0" b="0"/>
        </a:effectRef>
        <a:fontRef idx="minor"/>
      </dsp:style>
    </dsp:sp>
    <dsp:sp modelId="{96DF786E-FB47-426B-95DE-45EBD630A089}">
      <dsp:nvSpPr>
        <dsp:cNvPr id="0" name=""/>
        <dsp:cNvSpPr/>
      </dsp:nvSpPr>
      <dsp:spPr>
        <a:xfrm>
          <a:off x="284321" y="1705486"/>
          <a:ext cx="3980497"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453" tIns="0" rIns="150453" bIns="0" numCol="1" spcCol="1270" anchor="ctr" anchorCtr="0">
          <a:noAutofit/>
        </a:bodyPr>
        <a:lstStyle/>
        <a:p>
          <a:pPr lvl="0" algn="l" defTabSz="533400">
            <a:lnSpc>
              <a:spcPct val="9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Review AWS Policies in Other Services</a:t>
          </a:r>
          <a:endParaRPr lang="en-US" sz="1200" b="0" kern="1200" dirty="0">
            <a:latin typeface="Tahoma" panose="020B0604030504040204" pitchFamily="34" charset="0"/>
            <a:ea typeface="Tahoma" panose="020B0604030504040204" pitchFamily="34" charset="0"/>
            <a:cs typeface="Tahoma" panose="020B0604030504040204" pitchFamily="34" charset="0"/>
          </a:endParaRPr>
        </a:p>
      </dsp:txBody>
      <dsp:txXfrm>
        <a:off x="310260" y="1731425"/>
        <a:ext cx="3928619" cy="479482"/>
      </dsp:txXfrm>
    </dsp:sp>
    <dsp:sp modelId="{544DCA84-3513-4EF6-8310-E69A7A648CA7}">
      <dsp:nvSpPr>
        <dsp:cNvPr id="0" name=""/>
        <dsp:cNvSpPr/>
      </dsp:nvSpPr>
      <dsp:spPr>
        <a:xfrm>
          <a:off x="0" y="2787646"/>
          <a:ext cx="5686425" cy="453600"/>
        </a:xfrm>
        <a:prstGeom prst="rect">
          <a:avLst/>
        </a:prstGeom>
        <a:solidFill>
          <a:schemeClr val="lt1">
            <a:alpha val="90000"/>
            <a:hueOff val="0"/>
            <a:satOff val="0"/>
            <a:lumOff val="0"/>
            <a:alphaOff val="0"/>
          </a:schemeClr>
        </a:solidFill>
        <a:ln w="12700" cap="flat" cmpd="sng" algn="ctr">
          <a:solidFill>
            <a:srgbClr val="0070C0"/>
          </a:solidFill>
          <a:prstDash val="solid"/>
        </a:ln>
        <a:effectLst/>
      </dsp:spPr>
      <dsp:style>
        <a:lnRef idx="2">
          <a:scrgbClr r="0" g="0" b="0"/>
        </a:lnRef>
        <a:fillRef idx="1">
          <a:scrgbClr r="0" g="0" b="0"/>
        </a:fillRef>
        <a:effectRef idx="0">
          <a:scrgbClr r="0" g="0" b="0"/>
        </a:effectRef>
        <a:fontRef idx="minor"/>
      </dsp:style>
    </dsp:sp>
    <dsp:sp modelId="{894BAF2E-846A-432B-A041-C1738DF710AB}">
      <dsp:nvSpPr>
        <dsp:cNvPr id="0" name=""/>
        <dsp:cNvSpPr/>
      </dsp:nvSpPr>
      <dsp:spPr>
        <a:xfrm>
          <a:off x="284321" y="2521966"/>
          <a:ext cx="3980497" cy="531360"/>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50453" tIns="0" rIns="150453" bIns="0" numCol="1" spcCol="1270" anchor="ctr" anchorCtr="0">
          <a:noAutofit/>
        </a:bodyPr>
        <a:lstStyle/>
        <a:p>
          <a:pPr lvl="0" algn="l" defTabSz="533400">
            <a:lnSpc>
              <a:spcPct val="90000"/>
            </a:lnSpc>
            <a:spcBef>
              <a:spcPct val="0"/>
            </a:spcBef>
            <a:spcAft>
              <a:spcPct val="35000"/>
            </a:spcAft>
          </a:pPr>
          <a:r>
            <a:rPr lang="en-US" sz="1200" b="0" kern="1200" smtClean="0">
              <a:latin typeface="Tahoma" panose="020B0604030504040204" pitchFamily="34" charset="0"/>
              <a:ea typeface="Tahoma" panose="020B0604030504040204" pitchFamily="34" charset="0"/>
              <a:cs typeface="Tahoma" panose="020B0604030504040204" pitchFamily="34" charset="0"/>
            </a:rPr>
            <a:t>Monitor Activity in Your AWS Account</a:t>
          </a:r>
          <a:endParaRPr lang="en-US" sz="1200" b="0" kern="1200" dirty="0">
            <a:latin typeface="Tahoma" panose="020B0604030504040204" pitchFamily="34" charset="0"/>
            <a:ea typeface="Tahoma" panose="020B0604030504040204" pitchFamily="34" charset="0"/>
            <a:cs typeface="Tahoma" panose="020B0604030504040204" pitchFamily="34" charset="0"/>
          </a:endParaRPr>
        </a:p>
      </dsp:txBody>
      <dsp:txXfrm>
        <a:off x="310260" y="2547905"/>
        <a:ext cx="3928619"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34249-F659-4D99-B336-269F5CAD5661}">
      <dsp:nvSpPr>
        <dsp:cNvPr id="0" name=""/>
        <dsp:cNvSpPr/>
      </dsp:nvSpPr>
      <dsp:spPr>
        <a:xfrm>
          <a:off x="2726716" y="1585913"/>
          <a:ext cx="395336" cy="753308"/>
        </a:xfrm>
        <a:custGeom>
          <a:avLst/>
          <a:gdLst/>
          <a:ahLst/>
          <a:cxnLst/>
          <a:rect l="0" t="0" r="0" b="0"/>
          <a:pathLst>
            <a:path>
              <a:moveTo>
                <a:pt x="0" y="0"/>
              </a:moveTo>
              <a:lnTo>
                <a:pt x="197668" y="0"/>
              </a:lnTo>
              <a:lnTo>
                <a:pt x="197668" y="753308"/>
              </a:lnTo>
              <a:lnTo>
                <a:pt x="395336" y="753308"/>
              </a:lnTo>
            </a:path>
          </a:pathLst>
        </a:custGeom>
        <a:noFill/>
        <a:ln w="12700" cap="flat" cmpd="sng" algn="ctr">
          <a:solidFill>
            <a:srgbClr val="0070C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US" sz="1200" b="0" kern="1200">
            <a:latin typeface="Tahoma" panose="020B0604030504040204" pitchFamily="34" charset="0"/>
            <a:ea typeface="Tahoma" panose="020B0604030504040204" pitchFamily="34" charset="0"/>
            <a:cs typeface="Tahoma" panose="020B0604030504040204" pitchFamily="34" charset="0"/>
          </a:endParaRPr>
        </a:p>
      </dsp:txBody>
      <dsp:txXfrm>
        <a:off x="2903115" y="1941298"/>
        <a:ext cx="42537" cy="42537"/>
      </dsp:txXfrm>
    </dsp:sp>
    <dsp:sp modelId="{385631AF-5626-4CA3-9181-DD6010958518}">
      <dsp:nvSpPr>
        <dsp:cNvPr id="0" name=""/>
        <dsp:cNvSpPr/>
      </dsp:nvSpPr>
      <dsp:spPr>
        <a:xfrm>
          <a:off x="2726716" y="1540192"/>
          <a:ext cx="395336" cy="91440"/>
        </a:xfrm>
        <a:custGeom>
          <a:avLst/>
          <a:gdLst/>
          <a:ahLst/>
          <a:cxnLst/>
          <a:rect l="0" t="0" r="0" b="0"/>
          <a:pathLst>
            <a:path>
              <a:moveTo>
                <a:pt x="0" y="45720"/>
              </a:moveTo>
              <a:lnTo>
                <a:pt x="395336" y="45720"/>
              </a:lnTo>
            </a:path>
          </a:pathLst>
        </a:custGeom>
        <a:noFill/>
        <a:ln w="12700" cap="flat" cmpd="sng" algn="ctr">
          <a:solidFill>
            <a:srgbClr val="0070C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US" sz="1200" b="0" kern="1200">
            <a:latin typeface="Tahoma" panose="020B0604030504040204" pitchFamily="34" charset="0"/>
            <a:ea typeface="Tahoma" panose="020B0604030504040204" pitchFamily="34" charset="0"/>
            <a:cs typeface="Tahoma" panose="020B0604030504040204" pitchFamily="34" charset="0"/>
          </a:endParaRPr>
        </a:p>
      </dsp:txBody>
      <dsp:txXfrm>
        <a:off x="2914500" y="1576029"/>
        <a:ext cx="19766" cy="19766"/>
      </dsp:txXfrm>
    </dsp:sp>
    <dsp:sp modelId="{7DEAD0DA-9AA4-40B6-BCDA-99C3CB23189F}">
      <dsp:nvSpPr>
        <dsp:cNvPr id="0" name=""/>
        <dsp:cNvSpPr/>
      </dsp:nvSpPr>
      <dsp:spPr>
        <a:xfrm>
          <a:off x="2726716" y="832604"/>
          <a:ext cx="395336" cy="753308"/>
        </a:xfrm>
        <a:custGeom>
          <a:avLst/>
          <a:gdLst/>
          <a:ahLst/>
          <a:cxnLst/>
          <a:rect l="0" t="0" r="0" b="0"/>
          <a:pathLst>
            <a:path>
              <a:moveTo>
                <a:pt x="0" y="753308"/>
              </a:moveTo>
              <a:lnTo>
                <a:pt x="197668" y="753308"/>
              </a:lnTo>
              <a:lnTo>
                <a:pt x="197668" y="0"/>
              </a:lnTo>
              <a:lnTo>
                <a:pt x="395336" y="0"/>
              </a:lnTo>
            </a:path>
          </a:pathLst>
        </a:custGeom>
        <a:noFill/>
        <a:ln w="12700" cap="flat" cmpd="sng" algn="ctr">
          <a:solidFill>
            <a:srgbClr val="0070C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US" sz="1200" b="0" kern="1200">
            <a:latin typeface="Tahoma" panose="020B0604030504040204" pitchFamily="34" charset="0"/>
            <a:ea typeface="Tahoma" panose="020B0604030504040204" pitchFamily="34" charset="0"/>
            <a:cs typeface="Tahoma" panose="020B0604030504040204" pitchFamily="34" charset="0"/>
          </a:endParaRPr>
        </a:p>
      </dsp:txBody>
      <dsp:txXfrm>
        <a:off x="2903115" y="1187990"/>
        <a:ext cx="42537" cy="42537"/>
      </dsp:txXfrm>
    </dsp:sp>
    <dsp:sp modelId="{4BCE95E3-4A4B-4D51-983C-1DED3059B087}">
      <dsp:nvSpPr>
        <dsp:cNvPr id="0" name=""/>
        <dsp:cNvSpPr/>
      </dsp:nvSpPr>
      <dsp:spPr>
        <a:xfrm rot="16200000">
          <a:off x="839479" y="1284589"/>
          <a:ext cx="3171826" cy="602646"/>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Functions of Route 53 and DNS Failover</a:t>
          </a:r>
          <a:endParaRPr lang="en-US" sz="1200" b="0" kern="1200" dirty="0">
            <a:latin typeface="Tahoma" panose="020B0604030504040204" pitchFamily="34" charset="0"/>
            <a:ea typeface="Tahoma" panose="020B0604030504040204" pitchFamily="34" charset="0"/>
            <a:cs typeface="Tahoma" panose="020B0604030504040204" pitchFamily="34" charset="0"/>
          </a:endParaRPr>
        </a:p>
      </dsp:txBody>
      <dsp:txXfrm>
        <a:off x="839479" y="1284589"/>
        <a:ext cx="3171826" cy="602646"/>
      </dsp:txXfrm>
    </dsp:sp>
    <dsp:sp modelId="{50D5AC66-D31C-4D78-B290-FB9244685B46}">
      <dsp:nvSpPr>
        <dsp:cNvPr id="0" name=""/>
        <dsp:cNvSpPr/>
      </dsp:nvSpPr>
      <dsp:spPr>
        <a:xfrm>
          <a:off x="3122052" y="531280"/>
          <a:ext cx="2669153" cy="602646"/>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smtClean="0">
              <a:latin typeface="Tahoma" panose="020B0604030504040204" pitchFamily="34" charset="0"/>
              <a:ea typeface="Tahoma" panose="020B0604030504040204" pitchFamily="34" charset="0"/>
              <a:cs typeface="Tahoma" panose="020B0604030504040204" pitchFamily="34" charset="0"/>
            </a:rPr>
            <a:t>Domain registration</a:t>
          </a:r>
          <a:endParaRPr lang="en-US" sz="1200" b="0" kern="1200" dirty="0">
            <a:latin typeface="Tahoma" panose="020B0604030504040204" pitchFamily="34" charset="0"/>
            <a:ea typeface="Tahoma" panose="020B0604030504040204" pitchFamily="34" charset="0"/>
            <a:cs typeface="Tahoma" panose="020B0604030504040204" pitchFamily="34" charset="0"/>
          </a:endParaRPr>
        </a:p>
      </dsp:txBody>
      <dsp:txXfrm>
        <a:off x="3122052" y="531280"/>
        <a:ext cx="2669153" cy="602646"/>
      </dsp:txXfrm>
    </dsp:sp>
    <dsp:sp modelId="{1B3FEB79-65CF-401C-A034-EE7FAC8E8BC9}">
      <dsp:nvSpPr>
        <dsp:cNvPr id="0" name=""/>
        <dsp:cNvSpPr/>
      </dsp:nvSpPr>
      <dsp:spPr>
        <a:xfrm>
          <a:off x="3122052" y="1284589"/>
          <a:ext cx="2669153" cy="602646"/>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smtClean="0">
              <a:latin typeface="Tahoma" panose="020B0604030504040204" pitchFamily="34" charset="0"/>
              <a:ea typeface="Tahoma" panose="020B0604030504040204" pitchFamily="34" charset="0"/>
              <a:cs typeface="Tahoma" panose="020B0604030504040204" pitchFamily="34" charset="0"/>
            </a:rPr>
            <a:t>Domain Name System (DNS) service </a:t>
          </a:r>
          <a:endParaRPr lang="en-US" sz="1200" b="0" kern="1200" dirty="0">
            <a:latin typeface="Tahoma" panose="020B0604030504040204" pitchFamily="34" charset="0"/>
            <a:ea typeface="Tahoma" panose="020B0604030504040204" pitchFamily="34" charset="0"/>
            <a:cs typeface="Tahoma" panose="020B0604030504040204" pitchFamily="34" charset="0"/>
          </a:endParaRPr>
        </a:p>
      </dsp:txBody>
      <dsp:txXfrm>
        <a:off x="3122052" y="1284589"/>
        <a:ext cx="2669153" cy="602646"/>
      </dsp:txXfrm>
    </dsp:sp>
    <dsp:sp modelId="{E5D9FC18-902E-45E1-9A17-141A79CF357B}">
      <dsp:nvSpPr>
        <dsp:cNvPr id="0" name=""/>
        <dsp:cNvSpPr/>
      </dsp:nvSpPr>
      <dsp:spPr>
        <a:xfrm>
          <a:off x="3122052" y="2037898"/>
          <a:ext cx="2669153" cy="602646"/>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smtClean="0">
              <a:latin typeface="Tahoma" panose="020B0604030504040204" pitchFamily="34" charset="0"/>
              <a:ea typeface="Tahoma" panose="020B0604030504040204" pitchFamily="34" charset="0"/>
              <a:cs typeface="Tahoma" panose="020B0604030504040204" pitchFamily="34" charset="0"/>
            </a:rPr>
            <a:t>Health checking</a:t>
          </a:r>
          <a:endParaRPr lang="en-US" sz="1200" b="0" kern="1200">
            <a:latin typeface="Tahoma" panose="020B0604030504040204" pitchFamily="34" charset="0"/>
            <a:ea typeface="Tahoma" panose="020B0604030504040204" pitchFamily="34" charset="0"/>
            <a:cs typeface="Tahoma" panose="020B0604030504040204" pitchFamily="34" charset="0"/>
          </a:endParaRPr>
        </a:p>
      </dsp:txBody>
      <dsp:txXfrm>
        <a:off x="3122052" y="2037898"/>
        <a:ext cx="2669153" cy="602646"/>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pPr/>
              <a:t>10/30/2015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pPr/>
              <a:t>‹#›</a:t>
            </a:fld>
            <a:endParaRPr lang="en-US"/>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pPr/>
              <a:t>10/30/2015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pPr/>
              <a:t>‹#›</a:t>
            </a:fld>
            <a:endParaRPr lang="en-US"/>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seconds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6610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nvPr>
        </p:nvGraphicFramePr>
        <p:xfrm>
          <a:off x="456714" y="574982"/>
          <a:ext cx="6059016" cy="4457700"/>
        </p:xfrm>
        <a:graphic>
          <a:graphicData uri="http://schemas.openxmlformats.org/drawingml/2006/table">
            <a:tbl>
              <a:tblPr firstRow="1" bandRow="1"/>
              <a:tblGrid>
                <a:gridCol w="1066800">
                  <a:extLst>
                    <a:ext uri="{9D8B030D-6E8A-4147-A177-3AD203B41FA5}">
                      <a16:colId xmlns:a16="http://schemas.microsoft.com/office/drawing/2014/main" xmlns="" val="20000"/>
                    </a:ext>
                  </a:extLst>
                </a:gridCol>
                <a:gridCol w="4992216">
                  <a:extLst>
                    <a:ext uri="{9D8B030D-6E8A-4147-A177-3AD203B41FA5}">
                      <a16:colId xmlns:a16="http://schemas.microsoft.com/office/drawing/2014/main" xmlns="" val="20001"/>
                    </a:ext>
                  </a:extLst>
                </a:gridCol>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207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urse Top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723"/>
            <a:ext cx="3703320" cy="3017520"/>
          </a:xfrm>
          <a:prstGeom prst="rect">
            <a:avLst/>
          </a:prstGeom>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1" y="838723"/>
            <a:ext cx="3703320" cy="3017520"/>
          </a:xfrm>
          <a:prstGeom prst="rect">
            <a:avLst/>
          </a:prstGeom>
        </p:spPr>
        <p:txBody>
          <a:bodyPr/>
          <a:lstStyle>
            <a:lvl1pPr marL="128588" indent="-128588">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128588" lvl="0" indent="-128588" algn="just" defTabSz="914378" rtl="0" eaLnBrk="1" latinLnBrk="0" hangingPunct="1">
              <a:lnSpc>
                <a:spcPct val="150000"/>
              </a:lnSpc>
              <a:spcBef>
                <a:spcPct val="20000"/>
              </a:spcBef>
              <a:buFont typeface="Symbol" panose="05050102010706020507" pitchFamily="18" charset="2"/>
              <a:buChar char="®"/>
            </a:pPr>
            <a:r>
              <a:rPr lang="en-US" smtClean="0"/>
              <a:t>Click to edit Master text styles</a:t>
            </a:r>
          </a:p>
          <a:p>
            <a:pPr marL="128588" lvl="1" indent="-128588" algn="just" defTabSz="914378" rtl="0" eaLnBrk="1" latinLnBrk="0" hangingPunct="1">
              <a:lnSpc>
                <a:spcPct val="150000"/>
              </a:lnSpc>
              <a:spcBef>
                <a:spcPct val="20000"/>
              </a:spcBef>
              <a:buFont typeface="Symbol" panose="05050102010706020507" pitchFamily="18" charset="2"/>
              <a:buChar char="®"/>
            </a:pPr>
            <a:r>
              <a:rPr lang="en-US" smtClean="0"/>
              <a:t>Second level</a:t>
            </a:r>
          </a:p>
          <a:p>
            <a:pPr marL="128588" lvl="2" indent="-128588" algn="just" defTabSz="914378" rtl="0" eaLnBrk="1" latinLnBrk="0" hangingPunct="1">
              <a:lnSpc>
                <a:spcPct val="150000"/>
              </a:lnSpc>
              <a:spcBef>
                <a:spcPct val="20000"/>
              </a:spcBef>
              <a:buFont typeface="Symbol" panose="05050102010706020507" pitchFamily="18" charset="2"/>
              <a:buChar char="®"/>
            </a:pPr>
            <a:r>
              <a:rPr lang="en-US" smtClean="0"/>
              <a:t>Third level</a:t>
            </a:r>
          </a:p>
          <a:p>
            <a:pPr marL="128588" lvl="3" indent="-128588" algn="just" defTabSz="914378" rtl="0" eaLnBrk="1" latinLnBrk="0" hangingPunct="1">
              <a:lnSpc>
                <a:spcPct val="150000"/>
              </a:lnSpc>
              <a:spcBef>
                <a:spcPct val="20000"/>
              </a:spcBef>
              <a:buFont typeface="Symbol" panose="05050102010706020507" pitchFamily="18" charset="2"/>
              <a:buChar char="®"/>
            </a:pPr>
            <a:r>
              <a:rPr lang="en-US" smtClean="0"/>
              <a:t>Fourth level</a:t>
            </a:r>
          </a:p>
          <a:p>
            <a:pPr marL="128588" lvl="4" indent="-128588" algn="just" defTabSz="914378" rtl="0" eaLnBrk="1" latinLnBrk="0" hangingPunct="1">
              <a:lnSpc>
                <a:spcPct val="150000"/>
              </a:lnSpc>
              <a:spcBef>
                <a:spcPct val="20000"/>
              </a:spcBef>
              <a:buFont typeface="Symbol" panose="05050102010706020507" pitchFamily="18" charset="2"/>
              <a:buChar char="®"/>
            </a:pPr>
            <a:r>
              <a:rPr lang="en-US" smtClean="0"/>
              <a:t>Fifth level</a:t>
            </a:r>
            <a:endParaRPr lang="en-US" dirty="0"/>
          </a:p>
        </p:txBody>
      </p:sp>
      <p:sp>
        <p:nvSpPr>
          <p:cNvPr id="8" name="Title 7"/>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48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extLst>
                    <a:ext uri="{9D8B030D-6E8A-4147-A177-3AD203B41FA5}">
                      <a16:colId xmlns:a16="http://schemas.microsoft.com/office/drawing/2014/main" xmlns="" val="20000"/>
                    </a:ext>
                  </a:extLst>
                </a:gridCol>
                <a:gridCol w="4992216">
                  <a:extLst>
                    <a:ext uri="{9D8B030D-6E8A-4147-A177-3AD203B41FA5}">
                      <a16:colId xmlns:a16="http://schemas.microsoft.com/office/drawing/2014/main" xmlns="" val="20001"/>
                    </a:ext>
                  </a:extLst>
                </a:gridCol>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73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16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090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4122036" y="2574648"/>
            <a:ext cx="932285" cy="584775"/>
          </a:xfrm>
          <a:prstGeom prst="rect">
            <a:avLst/>
          </a:prstGeom>
        </p:spPr>
        <p:txBody>
          <a:bodyPr wrap="square">
            <a:spAutoFit/>
          </a:bodyPr>
          <a:lstStyle/>
          <a:p>
            <a:pPr algn="ctr"/>
            <a:r>
              <a:rPr lang="en-IN" sz="3200" b="1" dirty="0" smtClean="0">
                <a:solidFill>
                  <a:srgbClr val="0070C0"/>
                </a:solidFill>
                <a:ea typeface="Tahoma" pitchFamily="34" charset="0"/>
                <a:cs typeface="Tahoma" pitchFamily="34" charset="0"/>
              </a:rPr>
              <a:t>LAB</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1190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318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199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469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63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405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seconds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4413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76388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122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12028803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397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580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87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quarter" idx="10"/>
          </p:nvPr>
        </p:nvSpPr>
        <p:spPr>
          <a:xfrm>
            <a:off x="8701088" y="4795838"/>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45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4122036" y="2574648"/>
            <a:ext cx="932285" cy="584775"/>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LAB</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jpe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6593393" y="4793820"/>
            <a:ext cx="2570063" cy="276999"/>
          </a:xfrm>
          <a:prstGeom prst="rect">
            <a:avLst/>
          </a:prstGeom>
        </p:spPr>
        <p:txBody>
          <a:bodyPr wrap="none">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6593393" y="4793820"/>
            <a:ext cx="2570063" cy="276999"/>
          </a:xfrm>
          <a:prstGeom prst="rect">
            <a:avLst/>
          </a:prstGeom>
        </p:spPr>
        <p:txBody>
          <a:bodyPr wrap="none">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133094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p15:clr>
            <a:srgbClr val="F26B43"/>
          </p15:clr>
        </p15:guide>
        <p15:guide id="2"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nsole.aws.amazon.com/vpc/" TargetMode="Externa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nsole.aws.amazon.com/vpc/"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hyperlink" Target="https://console.aws.amazon.com/vpc/" TargetMode="Externa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nsole.aws.amazon.com/iam/" TargetMode="Externa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131233"/>
            <a:ext cx="7010400" cy="857250"/>
          </a:xfrm>
        </p:spPr>
        <p:txBody>
          <a:bodyPr/>
          <a:lstStyle/>
          <a:p>
            <a:r>
              <a:rPr lang="en-US" b="1" dirty="0" smtClean="0"/>
              <a:t>Module - 8 </a:t>
            </a:r>
            <a:r>
              <a:rPr lang="en-US" b="1" dirty="0"/>
              <a:t/>
            </a:r>
            <a:br>
              <a:rPr lang="en-US" b="1" dirty="0"/>
            </a:br>
            <a:r>
              <a:rPr lang="en-US" b="1" dirty="0"/>
              <a:t>Security and </a:t>
            </a:r>
            <a:r>
              <a:rPr lang="en-US" b="1" dirty="0" smtClean="0"/>
              <a:t>Networking</a:t>
            </a:r>
            <a:endParaRPr lang="en-US" b="1" dirty="0"/>
          </a:p>
        </p:txBody>
      </p:sp>
      <p:sp>
        <p:nvSpPr>
          <p:cNvPr id="4" name="Rectangle 3"/>
          <p:cNvSpPr/>
          <p:nvPr/>
        </p:nvSpPr>
        <p:spPr>
          <a:xfrm>
            <a:off x="6593393" y="4793820"/>
            <a:ext cx="2570063" cy="276999"/>
          </a:xfrm>
          <a:prstGeom prst="rect">
            <a:avLst/>
          </a:prstGeom>
        </p:spPr>
        <p:txBody>
          <a:bodyPr wrap="none">
            <a:spAutoFit/>
          </a:bodyPr>
          <a:lstStyle/>
          <a:p>
            <a:r>
              <a:rPr lang="en-US" sz="1200" dirty="0" smtClean="0">
                <a:solidFill>
                  <a:prstClr val="white"/>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596" y="751009"/>
            <a:ext cx="2748808" cy="2748808"/>
          </a:xfrm>
          <a:prstGeom prst="rect">
            <a:avLst/>
          </a:prstGeom>
        </p:spPr>
      </p:pic>
    </p:spTree>
    <p:extLst>
      <p:ext uri="{BB962C8B-B14F-4D97-AF65-F5344CB8AC3E}">
        <p14:creationId xmlns:p14="http://schemas.microsoft.com/office/powerpoint/2010/main" val="3604584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IAM Policy</a:t>
            </a:r>
            <a:endParaRPr lang="en-US" dirty="0"/>
          </a:p>
        </p:txBody>
      </p:sp>
      <p:sp>
        <p:nvSpPr>
          <p:cNvPr id="3" name="Content Placeholder 2"/>
          <p:cNvSpPr>
            <a:spLocks noGrp="1"/>
          </p:cNvSpPr>
          <p:nvPr>
            <p:ph idx="1"/>
          </p:nvPr>
        </p:nvSpPr>
        <p:spPr/>
        <p:txBody>
          <a:bodyPr/>
          <a:lstStyle/>
          <a:p>
            <a:pPr marL="0" indent="0" algn="l">
              <a:buNone/>
            </a:pPr>
            <a:r>
              <a:rPr dirty="0" smtClean="0"/>
              <a:t>This </a:t>
            </a:r>
            <a:r>
              <a:rPr dirty="0"/>
              <a:t>IAM policy grants the IAM entity (user, group, or role) it is attached to permission to perform any S3 operation on the bucket named “</a:t>
            </a:r>
            <a:r>
              <a:rPr dirty="0" err="1"/>
              <a:t>my_bucket</a:t>
            </a:r>
            <a:r>
              <a:rPr dirty="0"/>
              <a:t>”, as well as that bucket’s contents</a:t>
            </a:r>
            <a:endParaRPr lang="en-US" dirty="0"/>
          </a:p>
        </p:txBody>
      </p:sp>
      <p:pic>
        <p:nvPicPr>
          <p:cNvPr id="40962" name="Picture 2"/>
          <p:cNvPicPr>
            <a:picLocks noChangeAspect="1" noChangeArrowheads="1"/>
          </p:cNvPicPr>
          <p:nvPr/>
        </p:nvPicPr>
        <p:blipFill>
          <a:blip r:embed="rId2"/>
          <a:srcRect/>
          <a:stretch>
            <a:fillRect/>
          </a:stretch>
        </p:blipFill>
        <p:spPr bwMode="auto">
          <a:xfrm>
            <a:off x="2939780" y="1569812"/>
            <a:ext cx="3264440" cy="3302936"/>
          </a:xfrm>
          <a:prstGeom prst="rect">
            <a:avLst/>
          </a:prstGeom>
          <a:noFill/>
          <a:ln w="9525">
            <a:noFill/>
            <a:miter lim="800000"/>
            <a:headEnd/>
            <a:tailEnd/>
          </a:ln>
          <a:effectLst/>
        </p:spPr>
      </p:pic>
    </p:spTree>
    <p:extLst>
      <p:ext uri="{BB962C8B-B14F-4D97-AF65-F5344CB8AC3E}">
        <p14:creationId xmlns:p14="http://schemas.microsoft.com/office/powerpoint/2010/main" val="31851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IAM </a:t>
            </a:r>
            <a:r>
              <a:rPr lang="en-US" dirty="0"/>
              <a:t>Policies if</a:t>
            </a:r>
            <a:r>
              <a:rPr lang="en-US" dirty="0" smtClean="0"/>
              <a:t>…</a:t>
            </a:r>
            <a:endParaRPr lang="en-US" dirty="0"/>
          </a:p>
        </p:txBody>
      </p:sp>
      <p:sp>
        <p:nvSpPr>
          <p:cNvPr id="3" name="Content Placeholder 2"/>
          <p:cNvSpPr>
            <a:spLocks noGrp="1"/>
          </p:cNvSpPr>
          <p:nvPr>
            <p:ph idx="1"/>
          </p:nvPr>
        </p:nvSpPr>
        <p:spPr/>
        <p:txBody>
          <a:bodyPr/>
          <a:lstStyle/>
          <a:p>
            <a:pPr algn="l"/>
            <a:r>
              <a:rPr dirty="0" smtClean="0"/>
              <a:t> </a:t>
            </a:r>
            <a:r>
              <a:rPr dirty="0"/>
              <a:t>You need to control access to AWS services other than </a:t>
            </a:r>
            <a:r>
              <a:rPr dirty="0" smtClean="0"/>
              <a:t>S3</a:t>
            </a:r>
          </a:p>
          <a:p>
            <a:pPr algn="l"/>
            <a:r>
              <a:rPr dirty="0"/>
              <a:t> IAM policies will be easier to manage since you can centrally manage all of your permissions in IAM instead of spreading them between IAM and </a:t>
            </a:r>
            <a:r>
              <a:rPr dirty="0" smtClean="0"/>
              <a:t>S3</a:t>
            </a:r>
          </a:p>
          <a:p>
            <a:pPr algn="l"/>
            <a:r>
              <a:rPr dirty="0"/>
              <a:t> You have numerous S3 buckets each with different permissions </a:t>
            </a:r>
            <a:r>
              <a:rPr dirty="0" smtClean="0"/>
              <a:t>requirements</a:t>
            </a:r>
          </a:p>
          <a:p>
            <a:pPr algn="l"/>
            <a:r>
              <a:rPr dirty="0"/>
              <a:t> IAM policies will be easier to manage since you don’t have to define a large number of S3 bucket policies and can instead rely on fewer, more detailed IAM </a:t>
            </a:r>
            <a:r>
              <a:rPr dirty="0" smtClean="0"/>
              <a:t>policies</a:t>
            </a:r>
          </a:p>
          <a:p>
            <a:pPr algn="l"/>
            <a:r>
              <a:rPr dirty="0"/>
              <a:t> You prefer to keep access control policies in the IAM </a:t>
            </a:r>
            <a:r>
              <a:rPr dirty="0" smtClean="0"/>
              <a:t>environment</a:t>
            </a:r>
          </a:p>
          <a:p>
            <a:pPr algn="l"/>
            <a:r>
              <a:rPr dirty="0"/>
              <a:t> If you’re more interested in </a:t>
            </a:r>
            <a:r>
              <a:rPr dirty="0">
                <a:solidFill>
                  <a:srgbClr val="0070C0"/>
                </a:solidFill>
              </a:rPr>
              <a:t>“What can this user do in AWS?” </a:t>
            </a:r>
            <a:r>
              <a:rPr dirty="0" smtClean="0"/>
              <a:t>then </a:t>
            </a:r>
            <a:r>
              <a:rPr dirty="0"/>
              <a:t>IAM policies are probably the way to </a:t>
            </a:r>
            <a:r>
              <a:rPr dirty="0" smtClean="0"/>
              <a:t>go </a:t>
            </a:r>
          </a:p>
          <a:p>
            <a:pPr algn="l"/>
            <a:r>
              <a:rPr dirty="0"/>
              <a:t> You can easily answer this by looking up an IAM user and then examining their IAM policies to see what rights they have</a:t>
            </a:r>
            <a:endParaRPr dirty="0" smtClean="0"/>
          </a:p>
        </p:txBody>
      </p:sp>
    </p:spTree>
    <p:extLst>
      <p:ext uri="{BB962C8B-B14F-4D97-AF65-F5344CB8AC3E}">
        <p14:creationId xmlns:p14="http://schemas.microsoft.com/office/powerpoint/2010/main" val="1552166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Network Access Control Lists (NACLs)</a:t>
            </a:r>
            <a:endParaRPr lang="en-US" dirty="0"/>
          </a:p>
        </p:txBody>
      </p:sp>
      <p:sp>
        <p:nvSpPr>
          <p:cNvPr id="3" name="Content Placeholder 2"/>
          <p:cNvSpPr>
            <a:spLocks noGrp="1"/>
          </p:cNvSpPr>
          <p:nvPr>
            <p:ph idx="1"/>
          </p:nvPr>
        </p:nvSpPr>
        <p:spPr>
          <a:xfrm>
            <a:off x="457200" y="868136"/>
            <a:ext cx="4616245" cy="3927702"/>
          </a:xfrm>
        </p:spPr>
        <p:txBody>
          <a:bodyPr/>
          <a:lstStyle/>
          <a:p>
            <a:pPr algn="l">
              <a:buNone/>
            </a:pPr>
            <a:r>
              <a:rPr dirty="0" smtClean="0">
                <a:solidFill>
                  <a:srgbClr val="0070C0"/>
                </a:solidFill>
              </a:rPr>
              <a:t>Amazon </a:t>
            </a:r>
            <a:r>
              <a:rPr dirty="0">
                <a:solidFill>
                  <a:srgbClr val="0070C0"/>
                </a:solidFill>
              </a:rPr>
              <a:t>EC2 and Amazon Virtual Private Cloud</a:t>
            </a:r>
          </a:p>
          <a:p>
            <a:pPr marL="0" lvl="0" indent="0" algn="l">
              <a:buNone/>
            </a:pPr>
            <a:r>
              <a:rPr dirty="0" smtClean="0"/>
              <a:t>Network </a:t>
            </a:r>
            <a:r>
              <a:rPr dirty="0"/>
              <a:t>access control lists (</a:t>
            </a:r>
            <a:r>
              <a:rPr dirty="0" smtClean="0"/>
              <a:t>ACLs) - Act </a:t>
            </a:r>
            <a:r>
              <a:rPr dirty="0"/>
              <a:t>as a firewall for associated subnets, controlling both inbound and outbound traffic at the subnet level</a:t>
            </a:r>
          </a:p>
          <a:p>
            <a:pPr algn="l"/>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816" y="687035"/>
            <a:ext cx="3438322" cy="4150180"/>
          </a:xfrm>
          <a:prstGeom prst="rect">
            <a:avLst/>
          </a:prstGeom>
        </p:spPr>
      </p:pic>
    </p:spTree>
    <p:extLst>
      <p:ext uri="{BB962C8B-B14F-4D97-AF65-F5344CB8AC3E}">
        <p14:creationId xmlns:p14="http://schemas.microsoft.com/office/powerpoint/2010/main" val="3573643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smtClean="0"/>
              <a:t> </a:t>
            </a:r>
            <a:r>
              <a:rPr dirty="0"/>
              <a:t>It is configured to allow all traffic to flow in and out of each </a:t>
            </a:r>
            <a:r>
              <a:rPr dirty="0" smtClean="0"/>
              <a:t>subnet</a:t>
            </a:r>
          </a:p>
          <a:p>
            <a:r>
              <a:rPr dirty="0"/>
              <a:t> Each network ACL includes a rule whose rule number is an </a:t>
            </a:r>
            <a:r>
              <a:rPr dirty="0" smtClean="0"/>
              <a:t>asterisk</a:t>
            </a:r>
          </a:p>
          <a:p>
            <a:r>
              <a:rPr dirty="0"/>
              <a:t> This rule ensures that if a packet doesn't match any of the other rules, it's </a:t>
            </a:r>
            <a:r>
              <a:rPr dirty="0" smtClean="0"/>
              <a:t>denied</a:t>
            </a:r>
          </a:p>
          <a:p>
            <a:r>
              <a:rPr dirty="0"/>
              <a:t> </a:t>
            </a:r>
            <a:r>
              <a:rPr dirty="0" smtClean="0"/>
              <a:t>Can't </a:t>
            </a:r>
            <a:r>
              <a:rPr dirty="0"/>
              <a:t>modify or remove this </a:t>
            </a:r>
            <a:r>
              <a:rPr dirty="0" smtClean="0"/>
              <a:t>rule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64473826"/>
              </p:ext>
            </p:extLst>
          </p:nvPr>
        </p:nvGraphicFramePr>
        <p:xfrm>
          <a:off x="2135013" y="2317003"/>
          <a:ext cx="4873975" cy="2304288"/>
        </p:xfrm>
        <a:graphic>
          <a:graphicData uri="http://schemas.openxmlformats.org/drawingml/2006/table">
            <a:tbl>
              <a:tblPr/>
              <a:tblGrid>
                <a:gridCol w="974795">
                  <a:extLst>
                    <a:ext uri="{9D8B030D-6E8A-4147-A177-3AD203B41FA5}">
                      <a16:colId xmlns:a16="http://schemas.microsoft.com/office/drawing/2014/main" xmlns="" val="20000"/>
                    </a:ext>
                  </a:extLst>
                </a:gridCol>
                <a:gridCol w="974795">
                  <a:extLst>
                    <a:ext uri="{9D8B030D-6E8A-4147-A177-3AD203B41FA5}">
                      <a16:colId xmlns:a16="http://schemas.microsoft.com/office/drawing/2014/main" xmlns="" val="20001"/>
                    </a:ext>
                  </a:extLst>
                </a:gridCol>
                <a:gridCol w="974795">
                  <a:extLst>
                    <a:ext uri="{9D8B030D-6E8A-4147-A177-3AD203B41FA5}">
                      <a16:colId xmlns:a16="http://schemas.microsoft.com/office/drawing/2014/main" xmlns="" val="20002"/>
                    </a:ext>
                  </a:extLst>
                </a:gridCol>
                <a:gridCol w="974795">
                  <a:extLst>
                    <a:ext uri="{9D8B030D-6E8A-4147-A177-3AD203B41FA5}">
                      <a16:colId xmlns:a16="http://schemas.microsoft.com/office/drawing/2014/main" xmlns="" val="20003"/>
                    </a:ext>
                  </a:extLst>
                </a:gridCol>
                <a:gridCol w="974795">
                  <a:extLst>
                    <a:ext uri="{9D8B030D-6E8A-4147-A177-3AD203B41FA5}">
                      <a16:colId xmlns:a16="http://schemas.microsoft.com/office/drawing/2014/main" xmlns="" val="20004"/>
                    </a:ext>
                  </a:extLst>
                </a:gridCol>
              </a:tblGrid>
              <a:tr h="0">
                <a:tc gridSpan="5">
                  <a:txBody>
                    <a:bodyPr/>
                    <a:lstStyle/>
                    <a:p>
                      <a:pPr marL="0" marR="0" algn="ctr">
                        <a:lnSpc>
                          <a:spcPct val="115000"/>
                        </a:lnSpc>
                        <a:spcBef>
                          <a:spcPts val="0"/>
                        </a:spcBef>
                        <a:spcAft>
                          <a:spcPts val="0"/>
                        </a:spcAft>
                      </a:pPr>
                      <a:r>
                        <a:rPr lang="en-US" sz="1100" b="1" dirty="0">
                          <a:solidFill>
                            <a:schemeClr val="bg1"/>
                          </a:solidFill>
                          <a:latin typeface="Tahoma" panose="020B0604030504040204" pitchFamily="34" charset="0"/>
                          <a:ea typeface="Tahoma" panose="020B0604030504040204" pitchFamily="34" charset="0"/>
                          <a:cs typeface="Tahoma" panose="020B0604030504040204" pitchFamily="34" charset="0"/>
                        </a:rPr>
                        <a:t>Inbound</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0">
                <a:tc>
                  <a:txBody>
                    <a:bodyPr/>
                    <a:lstStyle/>
                    <a:p>
                      <a:pPr marL="0" marR="0" algn="ctr">
                        <a:lnSpc>
                          <a:spcPct val="115000"/>
                        </a:lnSpc>
                        <a:spcBef>
                          <a:spcPts val="0"/>
                        </a:spcBef>
                        <a:spcAft>
                          <a:spcPts val="0"/>
                        </a:spcAft>
                      </a:pPr>
                      <a:r>
                        <a:rPr lang="en-US" sz="1100" b="1" dirty="0">
                          <a:solidFill>
                            <a:schemeClr val="bg1"/>
                          </a:solidFill>
                          <a:latin typeface="Tahoma" panose="020B0604030504040204" pitchFamily="34" charset="0"/>
                          <a:ea typeface="Tahoma" panose="020B0604030504040204" pitchFamily="34" charset="0"/>
                          <a:cs typeface="Tahoma" panose="020B0604030504040204" pitchFamily="34" charset="0"/>
                        </a:rPr>
                        <a:t>Rule #</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a:solidFill>
                            <a:schemeClr val="bg1"/>
                          </a:solidFill>
                          <a:latin typeface="Tahoma" panose="020B0604030504040204" pitchFamily="34" charset="0"/>
                          <a:ea typeface="Tahoma" panose="020B0604030504040204" pitchFamily="34" charset="0"/>
                          <a:cs typeface="Tahoma" panose="020B0604030504040204" pitchFamily="34" charset="0"/>
                        </a:rPr>
                        <a:t>Source IP</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a:solidFill>
                            <a:schemeClr val="bg1"/>
                          </a:solidFill>
                          <a:latin typeface="Tahoma" panose="020B0604030504040204" pitchFamily="34" charset="0"/>
                          <a:ea typeface="Tahoma" panose="020B0604030504040204" pitchFamily="34" charset="0"/>
                          <a:cs typeface="Tahoma" panose="020B0604030504040204" pitchFamily="34" charset="0"/>
                        </a:rPr>
                        <a:t>Protocol</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a:solidFill>
                            <a:schemeClr val="bg1"/>
                          </a:solidFill>
                          <a:latin typeface="Tahoma" panose="020B0604030504040204" pitchFamily="34" charset="0"/>
                          <a:ea typeface="Tahoma" panose="020B0604030504040204" pitchFamily="34" charset="0"/>
                          <a:cs typeface="Tahoma" panose="020B0604030504040204" pitchFamily="34" charset="0"/>
                        </a:rPr>
                        <a:t>Port</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dirty="0">
                          <a:solidFill>
                            <a:schemeClr val="bg1"/>
                          </a:solidFill>
                          <a:latin typeface="Tahoma" panose="020B0604030504040204" pitchFamily="34" charset="0"/>
                          <a:ea typeface="Tahoma" panose="020B0604030504040204" pitchFamily="34" charset="0"/>
                          <a:cs typeface="Tahoma" panose="020B0604030504040204" pitchFamily="34" charset="0"/>
                        </a:rPr>
                        <a:t>Allow/Deny</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extLst>
                  <a:ext uri="{0D108BD9-81ED-4DB2-BD59-A6C34878D82A}">
                    <a16:rowId xmlns:a16="http://schemas.microsoft.com/office/drawing/2014/main" xmlns="" val="10001"/>
                  </a:ext>
                </a:extLst>
              </a:tr>
              <a:tr h="0">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100</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10002"/>
                  </a:ext>
                </a:extLst>
              </a:tr>
              <a:tr h="0">
                <a:tc>
                  <a:txBody>
                    <a:bodyPr/>
                    <a:lstStyle/>
                    <a:p>
                      <a:pPr marL="0" marR="0" algn="ctr">
                        <a:lnSpc>
                          <a:spcPct val="115000"/>
                        </a:lnSpc>
                        <a:spcBef>
                          <a:spcPts val="0"/>
                        </a:spcBef>
                        <a:spcAft>
                          <a:spcPts val="0"/>
                        </a:spcAft>
                      </a:pPr>
                      <a:r>
                        <a:rPr lang="en-US" sz="110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sz="160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DENY</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3"/>
                  </a:ext>
                </a:extLst>
              </a:tr>
              <a:tr h="0">
                <a:tc gridSpan="5">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Outbound</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0">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Rule #</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err="1">
                          <a:solidFill>
                            <a:schemeClr val="bg1"/>
                          </a:solidFill>
                          <a:latin typeface="Tahoma" panose="020B0604030504040204" pitchFamily="34" charset="0"/>
                          <a:ea typeface="Tahoma" panose="020B0604030504040204" pitchFamily="34" charset="0"/>
                          <a:cs typeface="Tahoma" panose="020B0604030504040204" pitchFamily="34" charset="0"/>
                        </a:rPr>
                        <a:t>Dest</a:t>
                      </a: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 IP</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Protocol</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Port</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Allow/Deny</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extLst>
                  <a:ext uri="{0D108BD9-81ED-4DB2-BD59-A6C34878D82A}">
                    <a16:rowId xmlns:a16="http://schemas.microsoft.com/office/drawing/2014/main" xmlns="" val="10005"/>
                  </a:ext>
                </a:extLst>
              </a:tr>
              <a:tr h="0">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100</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10006"/>
                  </a:ext>
                </a:extLst>
              </a:tr>
              <a:tr h="0">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DENY</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
        <p:nvSpPr>
          <p:cNvPr id="5" name="Title 1"/>
          <p:cNvSpPr>
            <a:spLocks noGrp="1"/>
          </p:cNvSpPr>
          <p:nvPr>
            <p:ph type="title"/>
          </p:nvPr>
        </p:nvSpPr>
        <p:spPr>
          <a:xfrm>
            <a:off x="477296" y="160775"/>
            <a:ext cx="7886700" cy="516428"/>
          </a:xfrm>
        </p:spPr>
        <p:txBody>
          <a:bodyPr/>
          <a:lstStyle/>
          <a:p>
            <a:r>
              <a:rPr dirty="0" smtClean="0"/>
              <a:t>Network Access Control Lists (NACLs</a:t>
            </a:r>
            <a:r>
              <a:rPr dirty="0" smtClean="0"/>
              <a:t>) (Contd.)</a:t>
            </a:r>
            <a:endParaRPr lang="en-US" dirty="0"/>
          </a:p>
        </p:txBody>
      </p:sp>
    </p:spTree>
    <p:extLst>
      <p:ext uri="{BB962C8B-B14F-4D97-AF65-F5344CB8AC3E}">
        <p14:creationId xmlns:p14="http://schemas.microsoft.com/office/powerpoint/2010/main" val="2038757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Custom Network ACL</a:t>
            </a:r>
            <a:endParaRPr lang="en-US" dirty="0"/>
          </a:p>
        </p:txBody>
      </p:sp>
      <p:sp>
        <p:nvSpPr>
          <p:cNvPr id="3" name="Content Placeholder 2"/>
          <p:cNvSpPr>
            <a:spLocks noGrp="1"/>
          </p:cNvSpPr>
          <p:nvPr>
            <p:ph idx="1"/>
          </p:nvPr>
        </p:nvSpPr>
        <p:spPr>
          <a:xfrm>
            <a:off x="457200" y="868136"/>
            <a:ext cx="8165690" cy="3927702"/>
          </a:xfrm>
        </p:spPr>
        <p:txBody>
          <a:bodyPr/>
          <a:lstStyle/>
          <a:p>
            <a:pPr algn="l"/>
            <a:r>
              <a:rPr dirty="0" smtClean="0"/>
              <a:t> </a:t>
            </a:r>
            <a:r>
              <a:rPr dirty="0"/>
              <a:t>It includes rules that allow HTTP and HTTPS traffic in (inbound rules 100 and 110</a:t>
            </a:r>
            <a:r>
              <a:rPr dirty="0" smtClean="0"/>
              <a:t>)</a:t>
            </a:r>
          </a:p>
          <a:p>
            <a:pPr algn="l"/>
            <a:r>
              <a:rPr dirty="0"/>
              <a:t> There's a corresponding outbound rule that enables responses to that inbound traffic (outbound rule </a:t>
            </a:r>
            <a:r>
              <a:rPr dirty="0" smtClean="0"/>
              <a:t>120)</a:t>
            </a:r>
          </a:p>
          <a:p>
            <a:pPr algn="l"/>
            <a:r>
              <a:rPr dirty="0"/>
              <a:t> The network ACL also includes inbound rules that allow SSH and RDP traffic into the </a:t>
            </a:r>
            <a:r>
              <a:rPr dirty="0" smtClean="0"/>
              <a:t>subnet</a:t>
            </a:r>
          </a:p>
          <a:p>
            <a:pPr algn="l"/>
            <a:r>
              <a:rPr dirty="0"/>
              <a:t> The outbound rule 120 enables responses to egress the </a:t>
            </a:r>
            <a:r>
              <a:rPr dirty="0" smtClean="0"/>
              <a:t>subnet</a:t>
            </a:r>
          </a:p>
          <a:p>
            <a:pPr algn="l"/>
            <a:r>
              <a:rPr dirty="0"/>
              <a:t> The network ACL has outbound rules (100 and 110) that allow outbound HTTP and HTTPS traffic out of the </a:t>
            </a:r>
            <a:r>
              <a:rPr dirty="0" smtClean="0"/>
              <a:t>subnet</a:t>
            </a:r>
          </a:p>
          <a:p>
            <a:pPr algn="l"/>
            <a:r>
              <a:rPr dirty="0"/>
              <a:t> </a:t>
            </a:r>
            <a:r>
              <a:rPr dirty="0" smtClean="0"/>
              <a:t>There's </a:t>
            </a:r>
            <a:r>
              <a:rPr dirty="0"/>
              <a:t>a corresponding inbound rule that enables responses </a:t>
            </a:r>
            <a:r>
              <a:rPr dirty="0" smtClean="0"/>
              <a:t>to </a:t>
            </a:r>
            <a:r>
              <a:rPr dirty="0"/>
              <a:t>that outbound traffic </a:t>
            </a:r>
          </a:p>
          <a:p>
            <a:pPr marL="0" indent="0" algn="l">
              <a:buNone/>
            </a:pPr>
            <a:r>
              <a:rPr dirty="0"/>
              <a:t>	</a:t>
            </a:r>
            <a:endParaRPr lang="en-US" dirty="0"/>
          </a:p>
        </p:txBody>
      </p:sp>
      <p:grpSp>
        <p:nvGrpSpPr>
          <p:cNvPr id="4" name="Group 3"/>
          <p:cNvGrpSpPr/>
          <p:nvPr/>
        </p:nvGrpSpPr>
        <p:grpSpPr>
          <a:xfrm>
            <a:off x="2513999" y="2918486"/>
            <a:ext cx="4330997" cy="1348714"/>
            <a:chOff x="6586650" y="1284107"/>
            <a:chExt cx="4330997" cy="1348714"/>
          </a:xfrm>
        </p:grpSpPr>
        <p:grpSp>
          <p:nvGrpSpPr>
            <p:cNvPr id="5" name="Group 4"/>
            <p:cNvGrpSpPr/>
            <p:nvPr/>
          </p:nvGrpSpPr>
          <p:grpSpPr>
            <a:xfrm>
              <a:off x="6586650" y="1564323"/>
              <a:ext cx="4330997" cy="1068498"/>
              <a:chOff x="5378987" y="999434"/>
              <a:chExt cx="3700015" cy="2331896"/>
            </a:xfrm>
          </p:grpSpPr>
          <p:sp>
            <p:nvSpPr>
              <p:cNvPr id="7" name="Folded Corner 6"/>
              <p:cNvSpPr/>
              <p:nvPr/>
            </p:nvSpPr>
            <p:spPr>
              <a:xfrm>
                <a:off x="5378987" y="999434"/>
                <a:ext cx="3682846" cy="2331896"/>
              </a:xfrm>
              <a:prstGeom prst="foldedCorner">
                <a:avLst>
                  <a:gd name="adj" fmla="val 12780"/>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386169" y="1365535"/>
                <a:ext cx="3692833" cy="1753120"/>
              </a:xfrm>
              <a:prstGeom prst="rect">
                <a:avLst/>
              </a:prstGeom>
              <a:noFill/>
            </p:spPr>
            <p:txBody>
              <a:bodyPr wrap="square" rtlCol="0">
                <a:spAutoFit/>
              </a:bodyPr>
              <a:lstStyle/>
              <a:p>
                <a:pPr lvl="0">
                  <a:spcBef>
                    <a:spcPct val="20000"/>
                  </a:spcBef>
                </a:pP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Each network ACL includes a default rule whose rule number is an asterisk. </a:t>
                </a:r>
              </a:p>
              <a:p>
                <a:pPr lvl="0">
                  <a:spcBef>
                    <a:spcPct val="20000"/>
                  </a:spcBef>
                </a:pP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This </a:t>
                </a: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rule ensures that if a packet doesn't match any of the other rules, it's denied. You can't modify or remove this rule</a:t>
                </a:r>
              </a:p>
            </p:txBody>
          </p:sp>
        </p:gr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95056" y="1284107"/>
              <a:ext cx="514067" cy="514067"/>
            </a:xfrm>
            <a:prstGeom prst="rect">
              <a:avLst/>
            </a:prstGeom>
          </p:spPr>
        </p:pic>
      </p:grpSp>
    </p:spTree>
    <p:extLst>
      <p:ext uri="{BB962C8B-B14F-4D97-AF65-F5344CB8AC3E}">
        <p14:creationId xmlns:p14="http://schemas.microsoft.com/office/powerpoint/2010/main" val="2918942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57365487"/>
              </p:ext>
            </p:extLst>
          </p:nvPr>
        </p:nvGraphicFramePr>
        <p:xfrm>
          <a:off x="483140" y="808334"/>
          <a:ext cx="8291208" cy="2552034"/>
        </p:xfrm>
        <a:graphic>
          <a:graphicData uri="http://schemas.openxmlformats.org/drawingml/2006/table">
            <a:tbl>
              <a:tblPr/>
              <a:tblGrid>
                <a:gridCol w="804886">
                  <a:extLst>
                    <a:ext uri="{9D8B030D-6E8A-4147-A177-3AD203B41FA5}">
                      <a16:colId xmlns:a16="http://schemas.microsoft.com/office/drawing/2014/main" xmlns="" val="20000"/>
                    </a:ext>
                  </a:extLst>
                </a:gridCol>
                <a:gridCol w="1140542">
                  <a:extLst>
                    <a:ext uri="{9D8B030D-6E8A-4147-A177-3AD203B41FA5}">
                      <a16:colId xmlns:a16="http://schemas.microsoft.com/office/drawing/2014/main" xmlns="" val="20001"/>
                    </a:ext>
                  </a:extLst>
                </a:gridCol>
                <a:gridCol w="1101213">
                  <a:extLst>
                    <a:ext uri="{9D8B030D-6E8A-4147-A177-3AD203B41FA5}">
                      <a16:colId xmlns:a16="http://schemas.microsoft.com/office/drawing/2014/main" xmlns="" val="20002"/>
                    </a:ext>
                  </a:extLst>
                </a:gridCol>
                <a:gridCol w="766916">
                  <a:extLst>
                    <a:ext uri="{9D8B030D-6E8A-4147-A177-3AD203B41FA5}">
                      <a16:colId xmlns:a16="http://schemas.microsoft.com/office/drawing/2014/main" xmlns="" val="20003"/>
                    </a:ext>
                  </a:extLst>
                </a:gridCol>
                <a:gridCol w="1288026">
                  <a:extLst>
                    <a:ext uri="{9D8B030D-6E8A-4147-A177-3AD203B41FA5}">
                      <a16:colId xmlns:a16="http://schemas.microsoft.com/office/drawing/2014/main" xmlns="" val="20004"/>
                    </a:ext>
                  </a:extLst>
                </a:gridCol>
                <a:gridCol w="3189625">
                  <a:extLst>
                    <a:ext uri="{9D8B030D-6E8A-4147-A177-3AD203B41FA5}">
                      <a16:colId xmlns:a16="http://schemas.microsoft.com/office/drawing/2014/main" xmlns="" val="20005"/>
                    </a:ext>
                  </a:extLst>
                </a:gridCol>
              </a:tblGrid>
              <a:tr h="287317">
                <a:tc gridSpan="6">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Inbound</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87317">
                <a:tc>
                  <a:txBody>
                    <a:bodyPr/>
                    <a:lstStyle/>
                    <a:p>
                      <a:pPr marL="0" marR="0" algn="ctr" defTabSz="914378" rtl="0" eaLnBrk="1" latinLnBrk="0" hangingPunct="1">
                        <a:lnSpc>
                          <a:spcPct val="115000"/>
                        </a:lnSpc>
                        <a:spcBef>
                          <a:spcPts val="0"/>
                        </a:spcBef>
                        <a:spcAft>
                          <a:spcPts val="0"/>
                        </a:spcAft>
                      </a:pPr>
                      <a:r>
                        <a:rPr lang="en-US" sz="1100" b="1" kern="1200">
                          <a:solidFill>
                            <a:schemeClr val="bg1"/>
                          </a:solidFill>
                          <a:latin typeface="Tahoma" panose="020B0604030504040204" pitchFamily="34" charset="0"/>
                          <a:ea typeface="Tahoma" panose="020B0604030504040204" pitchFamily="34" charset="0"/>
                          <a:cs typeface="Tahoma" panose="020B0604030504040204" pitchFamily="34" charset="0"/>
                        </a:rPr>
                        <a:t>Rule #</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Source IP</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Protocol</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Port</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Allow/Deny</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Comments</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extLst>
                  <a:ext uri="{0D108BD9-81ED-4DB2-BD59-A6C34878D82A}">
                    <a16:rowId xmlns:a16="http://schemas.microsoft.com/office/drawing/2014/main" xmlns="" val="10001"/>
                  </a:ext>
                </a:extLst>
              </a:tr>
              <a:tr h="287317">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100</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TCP</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80</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Allows inbound HTTP traffic from </a:t>
                      </a:r>
                      <a:r>
                        <a:rPr lang="en-US" sz="1100" dirty="0" smtClean="0">
                          <a:solidFill>
                            <a:srgbClr val="000000"/>
                          </a:solidFill>
                          <a:latin typeface="Tahoma" panose="020B0604030504040204" pitchFamily="34" charset="0"/>
                          <a:ea typeface="Tahoma" panose="020B0604030504040204" pitchFamily="34" charset="0"/>
                          <a:cs typeface="Tahoma" panose="020B0604030504040204" pitchFamily="34" charset="0"/>
                        </a:rPr>
                        <a:t>anywhere</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2"/>
                  </a:ext>
                </a:extLst>
              </a:tr>
              <a:tr h="287317">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110</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TCP</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443</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Allows inbound HTTPS traffic from </a:t>
                      </a:r>
                      <a:r>
                        <a:rPr lang="en-US" sz="1100" dirty="0" smtClean="0">
                          <a:solidFill>
                            <a:srgbClr val="000000"/>
                          </a:solidFill>
                          <a:latin typeface="Tahoma" panose="020B0604030504040204" pitchFamily="34" charset="0"/>
                          <a:ea typeface="Tahoma" panose="020B0604030504040204" pitchFamily="34" charset="0"/>
                          <a:cs typeface="Tahoma" panose="020B0604030504040204" pitchFamily="34" charset="0"/>
                        </a:rPr>
                        <a:t>anywhere</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10003"/>
                  </a:ext>
                </a:extLst>
              </a:tr>
              <a:tr h="699945">
                <a:tc>
                  <a:txBody>
                    <a:bodyPr/>
                    <a:lstStyle/>
                    <a:p>
                      <a:pPr marL="0" marR="0" algn="ctr">
                        <a:lnSpc>
                          <a:spcPct val="115000"/>
                        </a:lnSpc>
                        <a:spcBef>
                          <a:spcPts val="0"/>
                        </a:spcBef>
                        <a:spcAft>
                          <a:spcPts val="0"/>
                        </a:spcAft>
                      </a:pPr>
                      <a:r>
                        <a:rPr lang="en-US" sz="1100" dirty="0" smtClean="0">
                          <a:solidFill>
                            <a:srgbClr val="000000"/>
                          </a:solidFill>
                          <a:latin typeface="Tahoma" panose="020B0604030504040204" pitchFamily="34" charset="0"/>
                          <a:ea typeface="Tahoma" panose="020B0604030504040204" pitchFamily="34" charset="0"/>
                          <a:cs typeface="Tahoma" panose="020B0604030504040204" pitchFamily="34" charset="0"/>
                        </a:rPr>
                        <a:t>20</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192.0.2.0/24</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TCP</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22</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Allows inbound SSH traffic from your home network's public IP address range (over the Internet gateway</a:t>
                      </a:r>
                      <a:r>
                        <a:rPr lang="en-US" sz="1100" dirty="0" smtClean="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4"/>
                  </a:ext>
                </a:extLst>
              </a:tr>
              <a:tr h="699945">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130</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192.0.2.0/24</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TCP</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3389</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Allows inbound RDP traffic to the web servers from your home network's public IP address range (over the Internet gateway</a:t>
                      </a:r>
                      <a:r>
                        <a:rPr lang="en-US" sz="1100" dirty="0" smtClean="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1163668"/>
              </p:ext>
            </p:extLst>
          </p:nvPr>
        </p:nvGraphicFramePr>
        <p:xfrm>
          <a:off x="483140" y="3357490"/>
          <a:ext cx="8291209" cy="866394"/>
        </p:xfrm>
        <a:graphic>
          <a:graphicData uri="http://schemas.openxmlformats.org/drawingml/2006/table">
            <a:tbl>
              <a:tblPr/>
              <a:tblGrid>
                <a:gridCol w="804886">
                  <a:extLst>
                    <a:ext uri="{9D8B030D-6E8A-4147-A177-3AD203B41FA5}">
                      <a16:colId xmlns:a16="http://schemas.microsoft.com/office/drawing/2014/main" xmlns="" val="20000"/>
                    </a:ext>
                  </a:extLst>
                </a:gridCol>
                <a:gridCol w="1140542">
                  <a:extLst>
                    <a:ext uri="{9D8B030D-6E8A-4147-A177-3AD203B41FA5}">
                      <a16:colId xmlns:a16="http://schemas.microsoft.com/office/drawing/2014/main" xmlns="" val="20001"/>
                    </a:ext>
                  </a:extLst>
                </a:gridCol>
                <a:gridCol w="1101213">
                  <a:extLst>
                    <a:ext uri="{9D8B030D-6E8A-4147-A177-3AD203B41FA5}">
                      <a16:colId xmlns:a16="http://schemas.microsoft.com/office/drawing/2014/main" xmlns="" val="20002"/>
                    </a:ext>
                  </a:extLst>
                </a:gridCol>
                <a:gridCol w="766916">
                  <a:extLst>
                    <a:ext uri="{9D8B030D-6E8A-4147-A177-3AD203B41FA5}">
                      <a16:colId xmlns:a16="http://schemas.microsoft.com/office/drawing/2014/main" xmlns="" val="20003"/>
                    </a:ext>
                  </a:extLst>
                </a:gridCol>
                <a:gridCol w="1288026">
                  <a:extLst>
                    <a:ext uri="{9D8B030D-6E8A-4147-A177-3AD203B41FA5}">
                      <a16:colId xmlns:a16="http://schemas.microsoft.com/office/drawing/2014/main" xmlns="" val="20004"/>
                    </a:ext>
                  </a:extLst>
                </a:gridCol>
                <a:gridCol w="3189626">
                  <a:extLst>
                    <a:ext uri="{9D8B030D-6E8A-4147-A177-3AD203B41FA5}">
                      <a16:colId xmlns:a16="http://schemas.microsoft.com/office/drawing/2014/main" xmlns="" val="20005"/>
                    </a:ext>
                  </a:extLst>
                </a:gridCol>
              </a:tblGrid>
              <a:tr h="810879">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140</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TCP</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49152-65535</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120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Allows inbound return traffic from the Internet (that is, for requests that originate in the subnet</a:t>
                      </a:r>
                      <a:r>
                        <a:rPr lang="en-US" sz="1100" dirty="0" smtClean="0">
                          <a:solidFill>
                            <a:srgbClr val="000000"/>
                          </a:solidFill>
                          <a:latin typeface="Tahoma" panose="020B0604030504040204" pitchFamily="34" charset="0"/>
                          <a:ea typeface="Tahoma" panose="020B0604030504040204" pitchFamily="34" charset="0"/>
                          <a:cs typeface="Tahoma" panose="020B0604030504040204" pitchFamily="34" charset="0"/>
                        </a:rPr>
                        <a:t>).For </a:t>
                      </a: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more information about how to select the appropriate ephemeral port </a:t>
                      </a:r>
                      <a:r>
                        <a:rPr lang="en-US" sz="1100" dirty="0" smtClean="0">
                          <a:solidFill>
                            <a:srgbClr val="000000"/>
                          </a:solidFill>
                          <a:latin typeface="Tahoma" panose="020B0604030504040204" pitchFamily="34" charset="0"/>
                          <a:ea typeface="Tahoma" panose="020B0604030504040204" pitchFamily="34" charset="0"/>
                          <a:cs typeface="Tahoma" panose="020B0604030504040204" pitchFamily="34" charset="0"/>
                        </a:rPr>
                        <a:t>range</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4" name="Title 1"/>
          <p:cNvSpPr>
            <a:spLocks noGrp="1"/>
          </p:cNvSpPr>
          <p:nvPr>
            <p:ph type="title"/>
          </p:nvPr>
        </p:nvSpPr>
        <p:spPr>
          <a:xfrm>
            <a:off x="477296" y="160775"/>
            <a:ext cx="7886700" cy="516428"/>
          </a:xfrm>
        </p:spPr>
        <p:txBody>
          <a:bodyPr/>
          <a:lstStyle/>
          <a:p>
            <a:r>
              <a:rPr dirty="0" smtClean="0"/>
              <a:t>Custom Network </a:t>
            </a:r>
            <a:r>
              <a:rPr dirty="0" smtClean="0"/>
              <a:t>ACL </a:t>
            </a:r>
            <a:r>
              <a:rPr lang="en-US" dirty="0"/>
              <a:t>(Contd.)</a:t>
            </a:r>
            <a:endParaRPr lang="en-US" dirty="0"/>
          </a:p>
        </p:txBody>
      </p:sp>
    </p:spTree>
    <p:extLst>
      <p:ext uri="{BB962C8B-B14F-4D97-AF65-F5344CB8AC3E}">
        <p14:creationId xmlns:p14="http://schemas.microsoft.com/office/powerpoint/2010/main" val="2475215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5380530"/>
              </p:ext>
            </p:extLst>
          </p:nvPr>
        </p:nvGraphicFramePr>
        <p:xfrm>
          <a:off x="483140" y="1391377"/>
          <a:ext cx="8287234" cy="1322328"/>
        </p:xfrm>
        <a:graphic>
          <a:graphicData uri="http://schemas.openxmlformats.org/drawingml/2006/table">
            <a:tbl>
              <a:tblPr/>
              <a:tblGrid>
                <a:gridCol w="804886">
                  <a:extLst>
                    <a:ext uri="{9D8B030D-6E8A-4147-A177-3AD203B41FA5}">
                      <a16:colId xmlns:a16="http://schemas.microsoft.com/office/drawing/2014/main" xmlns="" val="1973304904"/>
                    </a:ext>
                  </a:extLst>
                </a:gridCol>
                <a:gridCol w="1140542">
                  <a:extLst>
                    <a:ext uri="{9D8B030D-6E8A-4147-A177-3AD203B41FA5}">
                      <a16:colId xmlns:a16="http://schemas.microsoft.com/office/drawing/2014/main" xmlns="" val="4111620707"/>
                    </a:ext>
                  </a:extLst>
                </a:gridCol>
                <a:gridCol w="1101213">
                  <a:extLst>
                    <a:ext uri="{9D8B030D-6E8A-4147-A177-3AD203B41FA5}">
                      <a16:colId xmlns:a16="http://schemas.microsoft.com/office/drawing/2014/main" xmlns="" val="629396286"/>
                    </a:ext>
                  </a:extLst>
                </a:gridCol>
                <a:gridCol w="766916">
                  <a:extLst>
                    <a:ext uri="{9D8B030D-6E8A-4147-A177-3AD203B41FA5}">
                      <a16:colId xmlns:a16="http://schemas.microsoft.com/office/drawing/2014/main" xmlns="" val="611284135"/>
                    </a:ext>
                  </a:extLst>
                </a:gridCol>
                <a:gridCol w="1288026">
                  <a:extLst>
                    <a:ext uri="{9D8B030D-6E8A-4147-A177-3AD203B41FA5}">
                      <a16:colId xmlns:a16="http://schemas.microsoft.com/office/drawing/2014/main" xmlns="" val="3413974585"/>
                    </a:ext>
                  </a:extLst>
                </a:gridCol>
                <a:gridCol w="3185651">
                  <a:extLst>
                    <a:ext uri="{9D8B030D-6E8A-4147-A177-3AD203B41FA5}">
                      <a16:colId xmlns:a16="http://schemas.microsoft.com/office/drawing/2014/main" xmlns="" val="3447026075"/>
                    </a:ext>
                  </a:extLst>
                </a:gridCol>
              </a:tblGrid>
              <a:tr h="752034">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150</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UDP</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32768-61000</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nSpc>
                          <a:spcPct val="115000"/>
                        </a:lnSpc>
                        <a:spcBef>
                          <a:spcPts val="0"/>
                        </a:spcBef>
                        <a:spcAft>
                          <a:spcPts val="120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Allows inbound return UDP </a:t>
                      </a:r>
                      <a:r>
                        <a:rPr lang="en-US" sz="1100" dirty="0" smtClean="0">
                          <a:solidFill>
                            <a:srgbClr val="000000"/>
                          </a:solidFill>
                          <a:latin typeface="Tahoma" panose="020B0604030504040204" pitchFamily="34" charset="0"/>
                          <a:ea typeface="Tahoma" panose="020B0604030504040204" pitchFamily="34" charset="0"/>
                          <a:cs typeface="Tahoma" panose="020B0604030504040204" pitchFamily="34" charset="0"/>
                        </a:rPr>
                        <a:t>traffic. For </a:t>
                      </a: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more information about how to select the appropriate ephemeral port </a:t>
                      </a:r>
                      <a:r>
                        <a:rPr lang="en-US" sz="1100" dirty="0" smtClean="0">
                          <a:solidFill>
                            <a:srgbClr val="000000"/>
                          </a:solidFill>
                          <a:latin typeface="Tahoma" panose="020B0604030504040204" pitchFamily="34" charset="0"/>
                          <a:ea typeface="Tahoma" panose="020B0604030504040204" pitchFamily="34" charset="0"/>
                          <a:cs typeface="Tahoma" panose="020B0604030504040204" pitchFamily="34" charset="0"/>
                        </a:rPr>
                        <a:t>range</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880933645"/>
                  </a:ext>
                </a:extLst>
              </a:tr>
              <a:tr h="570294">
                <a:tc>
                  <a:txBody>
                    <a:bodyPr/>
                    <a:lstStyle/>
                    <a:p>
                      <a:pPr marL="0" marR="0" algn="ctr">
                        <a:lnSpc>
                          <a:spcPct val="115000"/>
                        </a:lnSpc>
                        <a:spcBef>
                          <a:spcPts val="0"/>
                        </a:spcBef>
                        <a:spcAft>
                          <a:spcPts val="0"/>
                        </a:spcAft>
                      </a:pPr>
                      <a:r>
                        <a:rPr lang="en-US" sz="110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sz="110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all</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DENY</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000000"/>
                          </a:solidFill>
                          <a:latin typeface="Tahoma" panose="020B0604030504040204" pitchFamily="34" charset="0"/>
                          <a:ea typeface="Tahoma" panose="020B0604030504040204" pitchFamily="34" charset="0"/>
                          <a:cs typeface="Tahoma" panose="020B0604030504040204" pitchFamily="34" charset="0"/>
                        </a:rPr>
                        <a:t>Denies all inbound traffic not already handled by a preceding rule (not modifiable</a:t>
                      </a:r>
                      <a:r>
                        <a:rPr lang="en-US" sz="1100" dirty="0" smtClean="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7458524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15750163"/>
              </p:ext>
            </p:extLst>
          </p:nvPr>
        </p:nvGraphicFramePr>
        <p:xfrm>
          <a:off x="483140" y="808334"/>
          <a:ext cx="8291208" cy="576072"/>
        </p:xfrm>
        <a:graphic>
          <a:graphicData uri="http://schemas.openxmlformats.org/drawingml/2006/table">
            <a:tbl>
              <a:tblPr/>
              <a:tblGrid>
                <a:gridCol w="804886">
                  <a:extLst>
                    <a:ext uri="{9D8B030D-6E8A-4147-A177-3AD203B41FA5}">
                      <a16:colId xmlns:a16="http://schemas.microsoft.com/office/drawing/2014/main" xmlns="" val="20000"/>
                    </a:ext>
                  </a:extLst>
                </a:gridCol>
                <a:gridCol w="1140542">
                  <a:extLst>
                    <a:ext uri="{9D8B030D-6E8A-4147-A177-3AD203B41FA5}">
                      <a16:colId xmlns:a16="http://schemas.microsoft.com/office/drawing/2014/main" xmlns="" val="20001"/>
                    </a:ext>
                  </a:extLst>
                </a:gridCol>
                <a:gridCol w="1101213">
                  <a:extLst>
                    <a:ext uri="{9D8B030D-6E8A-4147-A177-3AD203B41FA5}">
                      <a16:colId xmlns:a16="http://schemas.microsoft.com/office/drawing/2014/main" xmlns="" val="20002"/>
                    </a:ext>
                  </a:extLst>
                </a:gridCol>
                <a:gridCol w="766916">
                  <a:extLst>
                    <a:ext uri="{9D8B030D-6E8A-4147-A177-3AD203B41FA5}">
                      <a16:colId xmlns:a16="http://schemas.microsoft.com/office/drawing/2014/main" xmlns="" val="20003"/>
                    </a:ext>
                  </a:extLst>
                </a:gridCol>
                <a:gridCol w="1288026">
                  <a:extLst>
                    <a:ext uri="{9D8B030D-6E8A-4147-A177-3AD203B41FA5}">
                      <a16:colId xmlns:a16="http://schemas.microsoft.com/office/drawing/2014/main" xmlns="" val="20004"/>
                    </a:ext>
                  </a:extLst>
                </a:gridCol>
                <a:gridCol w="3189625">
                  <a:extLst>
                    <a:ext uri="{9D8B030D-6E8A-4147-A177-3AD203B41FA5}">
                      <a16:colId xmlns:a16="http://schemas.microsoft.com/office/drawing/2014/main" xmlns="" val="20005"/>
                    </a:ext>
                  </a:extLst>
                </a:gridCol>
              </a:tblGrid>
              <a:tr h="0">
                <a:tc gridSpan="6">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Inbound</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0">
                <a:tc>
                  <a:txBody>
                    <a:bodyPr/>
                    <a:lstStyle/>
                    <a:p>
                      <a:pPr marL="0" marR="0" algn="ctr" defTabSz="914378" rtl="0" eaLnBrk="1" latinLnBrk="0" hangingPunct="1">
                        <a:lnSpc>
                          <a:spcPct val="115000"/>
                        </a:lnSpc>
                        <a:spcBef>
                          <a:spcPts val="0"/>
                        </a:spcBef>
                        <a:spcAft>
                          <a:spcPts val="0"/>
                        </a:spcAft>
                      </a:pPr>
                      <a:r>
                        <a:rPr lang="en-US" sz="1100" b="1" kern="1200">
                          <a:solidFill>
                            <a:schemeClr val="bg1"/>
                          </a:solidFill>
                          <a:latin typeface="Tahoma" panose="020B0604030504040204" pitchFamily="34" charset="0"/>
                          <a:ea typeface="Tahoma" panose="020B0604030504040204" pitchFamily="34" charset="0"/>
                          <a:cs typeface="Tahoma" panose="020B0604030504040204" pitchFamily="34" charset="0"/>
                        </a:rPr>
                        <a:t>Rule #</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Source IP</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Protocol</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Port</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Allow/Deny</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Comments</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35905763"/>
              </p:ext>
            </p:extLst>
          </p:nvPr>
        </p:nvGraphicFramePr>
        <p:xfrm>
          <a:off x="483140" y="2716100"/>
          <a:ext cx="8287234" cy="2020824"/>
        </p:xfrm>
        <a:graphic>
          <a:graphicData uri="http://schemas.openxmlformats.org/drawingml/2006/table">
            <a:tbl>
              <a:tblPr/>
              <a:tblGrid>
                <a:gridCol w="804886">
                  <a:extLst>
                    <a:ext uri="{9D8B030D-6E8A-4147-A177-3AD203B41FA5}">
                      <a16:colId xmlns:a16="http://schemas.microsoft.com/office/drawing/2014/main" xmlns="" val="20000"/>
                    </a:ext>
                  </a:extLst>
                </a:gridCol>
                <a:gridCol w="1140542">
                  <a:extLst>
                    <a:ext uri="{9D8B030D-6E8A-4147-A177-3AD203B41FA5}">
                      <a16:colId xmlns:a16="http://schemas.microsoft.com/office/drawing/2014/main" xmlns="" val="20001"/>
                    </a:ext>
                  </a:extLst>
                </a:gridCol>
                <a:gridCol w="1101213">
                  <a:extLst>
                    <a:ext uri="{9D8B030D-6E8A-4147-A177-3AD203B41FA5}">
                      <a16:colId xmlns:a16="http://schemas.microsoft.com/office/drawing/2014/main" xmlns="" val="20002"/>
                    </a:ext>
                  </a:extLst>
                </a:gridCol>
                <a:gridCol w="766916">
                  <a:extLst>
                    <a:ext uri="{9D8B030D-6E8A-4147-A177-3AD203B41FA5}">
                      <a16:colId xmlns:a16="http://schemas.microsoft.com/office/drawing/2014/main" xmlns="" val="20003"/>
                    </a:ext>
                  </a:extLst>
                </a:gridCol>
                <a:gridCol w="1288026">
                  <a:extLst>
                    <a:ext uri="{9D8B030D-6E8A-4147-A177-3AD203B41FA5}">
                      <a16:colId xmlns:a16="http://schemas.microsoft.com/office/drawing/2014/main" xmlns="" val="20004"/>
                    </a:ext>
                  </a:extLst>
                </a:gridCol>
                <a:gridCol w="3185651">
                  <a:extLst>
                    <a:ext uri="{9D8B030D-6E8A-4147-A177-3AD203B41FA5}">
                      <a16:colId xmlns:a16="http://schemas.microsoft.com/office/drawing/2014/main" xmlns="" val="20005"/>
                    </a:ext>
                  </a:extLst>
                </a:gridCol>
              </a:tblGrid>
              <a:tr h="643932">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140</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TCP</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49152-65535</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l"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Allows inbound return traffic from the Internet (that is, for requests that originate in the subnet).</a:t>
                      </a:r>
                    </a:p>
                    <a:p>
                      <a:pPr marL="0" marR="0" algn="l"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For more information about how to select the appropriate ephemeral port </a:t>
                      </a:r>
                      <a:r>
                        <a:rPr lang="en-US" sz="110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range</a:t>
                      </a:r>
                      <a:endPar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10000"/>
                  </a:ext>
                </a:extLst>
              </a:tr>
              <a:tr h="500647">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150</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UDP</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32768-61000</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l"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Allows inbound return UDP traffic.</a:t>
                      </a:r>
                    </a:p>
                    <a:p>
                      <a:pPr marL="0" marR="0" algn="l"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For more information about how to select the appropriate ephemeral port </a:t>
                      </a:r>
                      <a:r>
                        <a:rPr lang="en-US" sz="110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range</a:t>
                      </a:r>
                      <a:endPar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1"/>
                  </a:ext>
                </a:extLst>
              </a:tr>
              <a:tr h="357363">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DENY</a:t>
                      </a: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l"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Denies all inbound traffic not already handled by a preceding rule (not modifiable</a:t>
                      </a:r>
                      <a:r>
                        <a:rPr lang="en-US" sz="110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10002"/>
                  </a:ext>
                </a:extLst>
              </a:tr>
            </a:tbl>
          </a:graphicData>
        </a:graphic>
      </p:graphicFrame>
      <p:sp>
        <p:nvSpPr>
          <p:cNvPr id="6" name="Title 1"/>
          <p:cNvSpPr>
            <a:spLocks noGrp="1"/>
          </p:cNvSpPr>
          <p:nvPr>
            <p:ph type="title"/>
          </p:nvPr>
        </p:nvSpPr>
        <p:spPr>
          <a:xfrm>
            <a:off x="477296" y="160775"/>
            <a:ext cx="7886700" cy="516428"/>
          </a:xfrm>
        </p:spPr>
        <p:txBody>
          <a:bodyPr/>
          <a:lstStyle/>
          <a:p>
            <a:r>
              <a:rPr dirty="0" smtClean="0"/>
              <a:t>Custom Network </a:t>
            </a:r>
            <a:r>
              <a:rPr dirty="0" smtClean="0"/>
              <a:t>ACL </a:t>
            </a:r>
            <a:r>
              <a:rPr lang="en-US" dirty="0"/>
              <a:t>(Contd.)</a:t>
            </a:r>
            <a:endParaRPr lang="en-US" dirty="0"/>
          </a:p>
        </p:txBody>
      </p:sp>
    </p:spTree>
    <p:extLst>
      <p:ext uri="{BB962C8B-B14F-4D97-AF65-F5344CB8AC3E}">
        <p14:creationId xmlns:p14="http://schemas.microsoft.com/office/powerpoint/2010/main" val="2091907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53853675"/>
              </p:ext>
            </p:extLst>
          </p:nvPr>
        </p:nvGraphicFramePr>
        <p:xfrm>
          <a:off x="483140" y="806146"/>
          <a:ext cx="8291208" cy="583243"/>
        </p:xfrm>
        <a:graphic>
          <a:graphicData uri="http://schemas.openxmlformats.org/drawingml/2006/table">
            <a:tbl>
              <a:tblPr/>
              <a:tblGrid>
                <a:gridCol w="804886">
                  <a:extLst>
                    <a:ext uri="{9D8B030D-6E8A-4147-A177-3AD203B41FA5}">
                      <a16:colId xmlns:a16="http://schemas.microsoft.com/office/drawing/2014/main" xmlns="" val="1485537079"/>
                    </a:ext>
                  </a:extLst>
                </a:gridCol>
                <a:gridCol w="1140542">
                  <a:extLst>
                    <a:ext uri="{9D8B030D-6E8A-4147-A177-3AD203B41FA5}">
                      <a16:colId xmlns:a16="http://schemas.microsoft.com/office/drawing/2014/main" xmlns="" val="56196904"/>
                    </a:ext>
                  </a:extLst>
                </a:gridCol>
                <a:gridCol w="1101213">
                  <a:extLst>
                    <a:ext uri="{9D8B030D-6E8A-4147-A177-3AD203B41FA5}">
                      <a16:colId xmlns:a16="http://schemas.microsoft.com/office/drawing/2014/main" xmlns="" val="921446045"/>
                    </a:ext>
                  </a:extLst>
                </a:gridCol>
                <a:gridCol w="766916">
                  <a:extLst>
                    <a:ext uri="{9D8B030D-6E8A-4147-A177-3AD203B41FA5}">
                      <a16:colId xmlns:a16="http://schemas.microsoft.com/office/drawing/2014/main" xmlns="" val="3577750194"/>
                    </a:ext>
                  </a:extLst>
                </a:gridCol>
                <a:gridCol w="1288026">
                  <a:extLst>
                    <a:ext uri="{9D8B030D-6E8A-4147-A177-3AD203B41FA5}">
                      <a16:colId xmlns:a16="http://schemas.microsoft.com/office/drawing/2014/main" xmlns="" val="3383107796"/>
                    </a:ext>
                  </a:extLst>
                </a:gridCol>
                <a:gridCol w="3189625">
                  <a:extLst>
                    <a:ext uri="{9D8B030D-6E8A-4147-A177-3AD203B41FA5}">
                      <a16:colId xmlns:a16="http://schemas.microsoft.com/office/drawing/2014/main" xmlns="" val="3064124579"/>
                    </a:ext>
                  </a:extLst>
                </a:gridCol>
              </a:tblGrid>
              <a:tr h="275163">
                <a:tc gridSpan="6">
                  <a:txBody>
                    <a:bodyPr/>
                    <a:lstStyle/>
                    <a:p>
                      <a:pPr marL="0" marR="0" algn="ctr" defTabSz="914378" rtl="0" eaLnBrk="1" latinLnBrk="0" hangingPunct="1">
                        <a:lnSpc>
                          <a:spcPct val="115000"/>
                        </a:lnSpc>
                        <a:spcBef>
                          <a:spcPts val="0"/>
                        </a:spcBef>
                        <a:spcAft>
                          <a:spcPts val="0"/>
                        </a:spcAft>
                      </a:pPr>
                      <a:r>
                        <a:rPr lang="en-US" sz="11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Outbound</a:t>
                      </a:r>
                      <a:endPar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508177963"/>
                  </a:ext>
                </a:extLst>
              </a:tr>
              <a:tr h="295207">
                <a:tc>
                  <a:txBody>
                    <a:bodyPr/>
                    <a:lstStyle/>
                    <a:p>
                      <a:pPr marL="0" marR="0" algn="ctr" defTabSz="914378" rtl="0" eaLnBrk="1" latinLnBrk="0" hangingPunct="1">
                        <a:lnSpc>
                          <a:spcPct val="115000"/>
                        </a:lnSpc>
                        <a:spcBef>
                          <a:spcPts val="0"/>
                        </a:spcBef>
                        <a:spcAft>
                          <a:spcPts val="0"/>
                        </a:spcAft>
                      </a:pPr>
                      <a:r>
                        <a:rPr lang="en-US" sz="1100" b="1" kern="1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Dest</a:t>
                      </a:r>
                      <a:r>
                        <a:rPr lang="en-US" sz="11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IP</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endPar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Protocol</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Port</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Allow/Deny</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marR="0" algn="ctr" defTabSz="914378" rtl="0" eaLnBrk="1" latinLnBrk="0" hangingPunct="1">
                        <a:lnSpc>
                          <a:spcPct val="115000"/>
                        </a:lnSpc>
                        <a:spcBef>
                          <a:spcPts val="0"/>
                        </a:spcBef>
                        <a:spcAft>
                          <a:spcPts val="0"/>
                        </a:spcAft>
                      </a:pPr>
                      <a:r>
                        <a:rPr lang="en-US" sz="1100" b="1" kern="1200" dirty="0">
                          <a:solidFill>
                            <a:schemeClr val="bg1"/>
                          </a:solidFill>
                          <a:latin typeface="Tahoma" panose="020B0604030504040204" pitchFamily="34" charset="0"/>
                          <a:ea typeface="Tahoma" panose="020B0604030504040204" pitchFamily="34" charset="0"/>
                          <a:cs typeface="Tahoma" panose="020B0604030504040204" pitchFamily="34" charset="0"/>
                        </a:rPr>
                        <a:t>Comments</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extLst>
                  <a:ext uri="{0D108BD9-81ED-4DB2-BD59-A6C34878D82A}">
                    <a16:rowId xmlns:a16="http://schemas.microsoft.com/office/drawing/2014/main" xmlns="" val="30391622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86864860"/>
              </p:ext>
            </p:extLst>
          </p:nvPr>
        </p:nvGraphicFramePr>
        <p:xfrm>
          <a:off x="483140" y="1376516"/>
          <a:ext cx="8291208" cy="2501646"/>
        </p:xfrm>
        <a:graphic>
          <a:graphicData uri="http://schemas.openxmlformats.org/drawingml/2006/table">
            <a:tbl>
              <a:tblPr/>
              <a:tblGrid>
                <a:gridCol w="804886">
                  <a:extLst>
                    <a:ext uri="{9D8B030D-6E8A-4147-A177-3AD203B41FA5}">
                      <a16:colId xmlns:a16="http://schemas.microsoft.com/office/drawing/2014/main" xmlns="" val="3786061631"/>
                    </a:ext>
                  </a:extLst>
                </a:gridCol>
                <a:gridCol w="1140542">
                  <a:extLst>
                    <a:ext uri="{9D8B030D-6E8A-4147-A177-3AD203B41FA5}">
                      <a16:colId xmlns:a16="http://schemas.microsoft.com/office/drawing/2014/main" xmlns="" val="4090818384"/>
                    </a:ext>
                  </a:extLst>
                </a:gridCol>
                <a:gridCol w="1101213">
                  <a:extLst>
                    <a:ext uri="{9D8B030D-6E8A-4147-A177-3AD203B41FA5}">
                      <a16:colId xmlns:a16="http://schemas.microsoft.com/office/drawing/2014/main" xmlns="" val="691084339"/>
                    </a:ext>
                  </a:extLst>
                </a:gridCol>
                <a:gridCol w="766916">
                  <a:extLst>
                    <a:ext uri="{9D8B030D-6E8A-4147-A177-3AD203B41FA5}">
                      <a16:colId xmlns:a16="http://schemas.microsoft.com/office/drawing/2014/main" xmlns="" val="1570825127"/>
                    </a:ext>
                  </a:extLst>
                </a:gridCol>
                <a:gridCol w="1288026">
                  <a:extLst>
                    <a:ext uri="{9D8B030D-6E8A-4147-A177-3AD203B41FA5}">
                      <a16:colId xmlns:a16="http://schemas.microsoft.com/office/drawing/2014/main" xmlns="" val="4092218389"/>
                    </a:ext>
                  </a:extLst>
                </a:gridCol>
                <a:gridCol w="3189625">
                  <a:extLst>
                    <a:ext uri="{9D8B030D-6E8A-4147-A177-3AD203B41FA5}">
                      <a16:colId xmlns:a16="http://schemas.microsoft.com/office/drawing/2014/main" xmlns="" val="1434745097"/>
                    </a:ext>
                  </a:extLst>
                </a:gridCol>
              </a:tblGrid>
              <a:tr h="0">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endPar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TCP</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80</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l"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Allows outbound HTTP traffic from the subnet to the </a:t>
                      </a:r>
                      <a:r>
                        <a:rPr lang="en-US" sz="110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Internet</a:t>
                      </a:r>
                      <a:endPar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1873355556"/>
                  </a:ext>
                </a:extLst>
              </a:tr>
              <a:tr h="0">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110</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TCP</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443</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l"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Allows outbound HTTPS traffic from the subnet to the </a:t>
                      </a:r>
                      <a:r>
                        <a:rPr lang="en-US" sz="110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Internet</a:t>
                      </a:r>
                      <a:endPar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3488505405"/>
                  </a:ext>
                </a:extLst>
              </a:tr>
              <a:tr h="0">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120</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TCP</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49152-65535</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ALLOW</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algn="l"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Allows outbound responses to clients on the Internet (for example, serving web pages to people visiting the web servers in the subnet).</a:t>
                      </a:r>
                    </a:p>
                    <a:p>
                      <a:pPr marL="0" marR="0" algn="l"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For more information about how to select the appropriate ephemeral port </a:t>
                      </a:r>
                      <a:r>
                        <a:rPr lang="en-US" sz="110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range</a:t>
                      </a:r>
                      <a:endPar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820818866"/>
                  </a:ext>
                </a:extLst>
              </a:tr>
              <a:tr h="0">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0.0.0.0/0</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a:solidFill>
                            <a:srgbClr val="000000"/>
                          </a:solidFill>
                          <a:latin typeface="Tahoma" panose="020B0604030504040204" pitchFamily="34" charset="0"/>
                          <a:ea typeface="Tahoma" panose="020B0604030504040204" pitchFamily="34" charset="0"/>
                          <a:cs typeface="Tahoma" panose="020B0604030504040204" pitchFamily="34" charset="0"/>
                        </a:rPr>
                        <a:t>all</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all</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ctr"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DENY</a:t>
                      </a: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gn="l" defTabSz="914378" rtl="0" eaLnBrk="1" latinLnBrk="0" hangingPunct="1">
                        <a:lnSpc>
                          <a:spcPct val="115000"/>
                        </a:lnSpc>
                        <a:spcBef>
                          <a:spcPts val="0"/>
                        </a:spcBef>
                        <a:spcAft>
                          <a:spcPts val="0"/>
                        </a:spcAft>
                      </a:pPr>
                      <a:r>
                        <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rPr>
                        <a:t>Denies all outbound traffic not already handled by a preceding rule (not modifiable</a:t>
                      </a:r>
                      <a:r>
                        <a:rPr lang="en-US" sz="110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sz="1100" kern="1200" dirty="0">
                        <a:solidFill>
                          <a:srgbClr val="000000"/>
                        </a:solidFill>
                        <a:latin typeface="Tahoma" panose="020B0604030504040204" pitchFamily="34" charset="0"/>
                        <a:ea typeface="Tahoma" panose="020B0604030504040204" pitchFamily="34" charset="0"/>
                        <a:cs typeface="Tahoma" panose="020B0604030504040204" pitchFamily="34" charset="0"/>
                      </a:endParaRPr>
                    </a:p>
                  </a:txBody>
                  <a:tcPr marL="47625" marR="47625" marT="47625" marB="47625">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3515293030"/>
                  </a:ext>
                </a:extLst>
              </a:tr>
            </a:tbl>
          </a:graphicData>
        </a:graphic>
      </p:graphicFrame>
      <p:sp>
        <p:nvSpPr>
          <p:cNvPr id="7" name="Title 1"/>
          <p:cNvSpPr>
            <a:spLocks noGrp="1"/>
          </p:cNvSpPr>
          <p:nvPr>
            <p:ph type="title"/>
          </p:nvPr>
        </p:nvSpPr>
        <p:spPr>
          <a:xfrm>
            <a:off x="477296" y="160775"/>
            <a:ext cx="7886700" cy="516428"/>
          </a:xfrm>
        </p:spPr>
        <p:txBody>
          <a:bodyPr/>
          <a:lstStyle/>
          <a:p>
            <a:r>
              <a:rPr dirty="0" smtClean="0"/>
              <a:t>Custom Network </a:t>
            </a:r>
            <a:r>
              <a:rPr dirty="0" smtClean="0"/>
              <a:t>ACL </a:t>
            </a:r>
            <a:r>
              <a:rPr lang="en-US" dirty="0"/>
              <a:t>(Contd.)</a:t>
            </a:r>
            <a:endParaRPr lang="en-US" dirty="0"/>
          </a:p>
        </p:txBody>
      </p:sp>
    </p:spTree>
    <p:extLst>
      <p:ext uri="{BB962C8B-B14F-4D97-AF65-F5344CB8AC3E}">
        <p14:creationId xmlns:p14="http://schemas.microsoft.com/office/powerpoint/2010/main" val="1007577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Network ACL</a:t>
            </a:r>
            <a:endParaRPr lang="en-US" dirty="0"/>
          </a:p>
        </p:txBody>
      </p:sp>
      <p:sp>
        <p:nvSpPr>
          <p:cNvPr id="3" name="Content Placeholder 2"/>
          <p:cNvSpPr>
            <a:spLocks noGrp="1"/>
          </p:cNvSpPr>
          <p:nvPr>
            <p:ph idx="1"/>
          </p:nvPr>
        </p:nvSpPr>
        <p:spPr>
          <a:xfrm>
            <a:off x="457200" y="868136"/>
            <a:ext cx="8313174" cy="3927702"/>
          </a:xfrm>
        </p:spPr>
        <p:txBody>
          <a:bodyPr/>
          <a:lstStyle/>
          <a:p>
            <a:pPr lvl="0" algn="l"/>
            <a:r>
              <a:rPr dirty="0" smtClean="0"/>
              <a:t> </a:t>
            </a:r>
            <a:r>
              <a:rPr dirty="0"/>
              <a:t>Open the Amazon VPC console at </a:t>
            </a:r>
            <a:r>
              <a:rPr u="sng" dirty="0">
                <a:hlinkClick r:id="rId2"/>
              </a:rPr>
              <a:t>https://console.aws.amazon.com/vpc</a:t>
            </a:r>
            <a:r>
              <a:rPr u="sng" dirty="0" smtClean="0">
                <a:hlinkClick r:id="rId2"/>
              </a:rPr>
              <a:t>/</a:t>
            </a:r>
            <a:endParaRPr dirty="0"/>
          </a:p>
          <a:p>
            <a:pPr lvl="0" algn="l"/>
            <a:r>
              <a:rPr dirty="0" smtClean="0"/>
              <a:t> In </a:t>
            </a:r>
            <a:r>
              <a:rPr dirty="0"/>
              <a:t>the navigation pane, click </a:t>
            </a:r>
            <a:r>
              <a:rPr dirty="0">
                <a:solidFill>
                  <a:srgbClr val="0070C0"/>
                </a:solidFill>
              </a:rPr>
              <a:t>Network </a:t>
            </a:r>
            <a:r>
              <a:rPr dirty="0" smtClean="0">
                <a:solidFill>
                  <a:srgbClr val="0070C0"/>
                </a:solidFill>
              </a:rPr>
              <a:t>ACLs</a:t>
            </a:r>
            <a:endParaRPr dirty="0">
              <a:solidFill>
                <a:srgbClr val="0070C0"/>
              </a:solidFill>
            </a:endParaRPr>
          </a:p>
          <a:p>
            <a:pPr lvl="0" algn="l"/>
            <a:r>
              <a:rPr dirty="0" smtClean="0"/>
              <a:t> Click </a:t>
            </a:r>
            <a:r>
              <a:rPr dirty="0"/>
              <a:t>the </a:t>
            </a:r>
            <a:r>
              <a:rPr dirty="0">
                <a:solidFill>
                  <a:srgbClr val="0070C0"/>
                </a:solidFill>
              </a:rPr>
              <a:t>Create Network ACL</a:t>
            </a:r>
            <a:r>
              <a:rPr dirty="0"/>
              <a:t> </a:t>
            </a:r>
            <a:r>
              <a:rPr dirty="0" smtClean="0"/>
              <a:t>button</a:t>
            </a:r>
            <a:endParaRPr dirty="0"/>
          </a:p>
          <a:p>
            <a:pPr algn="l"/>
            <a:r>
              <a:rPr dirty="0" smtClean="0"/>
              <a:t> In </a:t>
            </a:r>
            <a:r>
              <a:rPr dirty="0"/>
              <a:t>the </a:t>
            </a:r>
            <a:r>
              <a:rPr dirty="0">
                <a:solidFill>
                  <a:srgbClr val="0070C0"/>
                </a:solidFill>
              </a:rPr>
              <a:t>Create Network ACL</a:t>
            </a:r>
            <a:r>
              <a:rPr dirty="0"/>
              <a:t> dialog box, optionally name your network ACL, and then select the ID of your VPC from </a:t>
            </a:r>
            <a:r>
              <a:rPr dirty="0" smtClean="0"/>
              <a:t>the </a:t>
            </a:r>
            <a:r>
              <a:rPr dirty="0" smtClean="0">
                <a:solidFill>
                  <a:srgbClr val="0070C0"/>
                </a:solidFill>
              </a:rPr>
              <a:t>VPC</a:t>
            </a:r>
            <a:r>
              <a:rPr dirty="0"/>
              <a:t> list, and click </a:t>
            </a:r>
            <a:r>
              <a:rPr dirty="0">
                <a:solidFill>
                  <a:srgbClr val="0070C0"/>
                </a:solidFill>
              </a:rPr>
              <a:t>Yes, </a:t>
            </a:r>
            <a:r>
              <a:rPr dirty="0" smtClean="0">
                <a:solidFill>
                  <a:srgbClr val="0070C0"/>
                </a:solidFill>
              </a:rPr>
              <a:t>Create</a:t>
            </a:r>
            <a:r>
              <a:rPr b="1" dirty="0"/>
              <a:t>	</a:t>
            </a:r>
            <a:endParaRPr lang="en-US" dirty="0"/>
          </a:p>
        </p:txBody>
      </p:sp>
      <p:grpSp>
        <p:nvGrpSpPr>
          <p:cNvPr id="4" name="Group 3"/>
          <p:cNvGrpSpPr/>
          <p:nvPr/>
        </p:nvGrpSpPr>
        <p:grpSpPr>
          <a:xfrm>
            <a:off x="2513999" y="2918486"/>
            <a:ext cx="4938852" cy="1034082"/>
            <a:chOff x="6586650" y="1284107"/>
            <a:chExt cx="4938852" cy="1034082"/>
          </a:xfrm>
        </p:grpSpPr>
        <p:grpSp>
          <p:nvGrpSpPr>
            <p:cNvPr id="5" name="Group 4"/>
            <p:cNvGrpSpPr/>
            <p:nvPr/>
          </p:nvGrpSpPr>
          <p:grpSpPr>
            <a:xfrm>
              <a:off x="6586650" y="1564323"/>
              <a:ext cx="4938852" cy="753866"/>
              <a:chOff x="5378987" y="999434"/>
              <a:chExt cx="4219312" cy="1645241"/>
            </a:xfrm>
          </p:grpSpPr>
          <p:sp>
            <p:nvSpPr>
              <p:cNvPr id="7" name="Folded Corner 6"/>
              <p:cNvSpPr/>
              <p:nvPr/>
            </p:nvSpPr>
            <p:spPr>
              <a:xfrm>
                <a:off x="5378987" y="999434"/>
                <a:ext cx="4118515" cy="1645241"/>
              </a:xfrm>
              <a:prstGeom prst="foldedCorner">
                <a:avLst>
                  <a:gd name="adj" fmla="val 32344"/>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386169" y="1365535"/>
                <a:ext cx="4212130" cy="1014258"/>
              </a:xfrm>
              <a:prstGeom prst="rect">
                <a:avLst/>
              </a:prstGeom>
              <a:noFill/>
            </p:spPr>
            <p:txBody>
              <a:bodyPr wrap="square" rtlCol="0">
                <a:spAutoFit/>
              </a:bodyPr>
              <a:lstStyle/>
              <a:p>
                <a:pPr lvl="0">
                  <a:spcBef>
                    <a:spcPct val="20000"/>
                  </a:spcBef>
                </a:pP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The initial settings for a network ACL block all inbound and outbound traffic</a:t>
                </a:r>
              </a:p>
              <a:p>
                <a:pPr lvl="0">
                  <a:spcBef>
                    <a:spcPct val="20000"/>
                  </a:spcBef>
                </a:pP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The </a:t>
                </a: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network ACL has no rules except the * rule present in every ACL</a:t>
                </a:r>
              </a:p>
            </p:txBody>
          </p:sp>
        </p:gr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595056" y="1284107"/>
              <a:ext cx="514067" cy="514067"/>
            </a:xfrm>
            <a:prstGeom prst="rect">
              <a:avLst/>
            </a:prstGeom>
          </p:spPr>
        </p:pic>
      </p:grpSp>
    </p:spTree>
    <p:extLst>
      <p:ext uri="{BB962C8B-B14F-4D97-AF65-F5344CB8AC3E}">
        <p14:creationId xmlns:p14="http://schemas.microsoft.com/office/powerpoint/2010/main" val="4166525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and Deleting Rules</a:t>
            </a:r>
            <a:endParaRPr lang="en-US" dirty="0"/>
          </a:p>
        </p:txBody>
      </p:sp>
      <p:sp>
        <p:nvSpPr>
          <p:cNvPr id="3" name="Content Placeholder 2"/>
          <p:cNvSpPr>
            <a:spLocks noGrp="1"/>
          </p:cNvSpPr>
          <p:nvPr>
            <p:ph idx="1"/>
          </p:nvPr>
        </p:nvSpPr>
        <p:spPr>
          <a:xfrm>
            <a:off x="457200" y="868136"/>
            <a:ext cx="8391832" cy="3927702"/>
          </a:xfrm>
        </p:spPr>
        <p:txBody>
          <a:bodyPr>
            <a:normAutofit/>
          </a:bodyPr>
          <a:lstStyle/>
          <a:p>
            <a:pPr>
              <a:buNone/>
            </a:pPr>
            <a:r>
              <a:rPr dirty="0" smtClean="0">
                <a:solidFill>
                  <a:srgbClr val="0070C0"/>
                </a:solidFill>
              </a:rPr>
              <a:t>To </a:t>
            </a:r>
            <a:r>
              <a:rPr dirty="0">
                <a:solidFill>
                  <a:srgbClr val="0070C0"/>
                </a:solidFill>
              </a:rPr>
              <a:t>add rules to a network </a:t>
            </a:r>
            <a:r>
              <a:rPr dirty="0" smtClean="0">
                <a:solidFill>
                  <a:srgbClr val="0070C0"/>
                </a:solidFill>
              </a:rPr>
              <a:t>ACL</a:t>
            </a:r>
          </a:p>
          <a:p>
            <a:pPr lvl="0"/>
            <a:r>
              <a:rPr b="1" dirty="0"/>
              <a:t> </a:t>
            </a:r>
            <a:r>
              <a:rPr dirty="0"/>
              <a:t>Open the Amazon VPC console at </a:t>
            </a:r>
            <a:r>
              <a:rPr u="sng" dirty="0">
                <a:hlinkClick r:id="rId2"/>
              </a:rPr>
              <a:t>https://console.aws.amazon.com/vpc</a:t>
            </a:r>
            <a:r>
              <a:rPr u="sng" dirty="0" smtClean="0">
                <a:hlinkClick r:id="rId2"/>
              </a:rPr>
              <a:t>/</a:t>
            </a:r>
            <a:endParaRPr dirty="0"/>
          </a:p>
          <a:p>
            <a:pPr lvl="0" algn="l"/>
            <a:r>
              <a:rPr dirty="0" smtClean="0"/>
              <a:t> In </a:t>
            </a:r>
            <a:r>
              <a:rPr dirty="0"/>
              <a:t>the navigation pane, click </a:t>
            </a:r>
            <a:r>
              <a:rPr dirty="0">
                <a:solidFill>
                  <a:srgbClr val="0070C0"/>
                </a:solidFill>
              </a:rPr>
              <a:t>Network </a:t>
            </a:r>
            <a:r>
              <a:rPr dirty="0" smtClean="0">
                <a:solidFill>
                  <a:srgbClr val="0070C0"/>
                </a:solidFill>
              </a:rPr>
              <a:t>ACLs</a:t>
            </a:r>
            <a:endParaRPr dirty="0">
              <a:solidFill>
                <a:srgbClr val="0070C0"/>
              </a:solidFill>
            </a:endParaRPr>
          </a:p>
          <a:p>
            <a:pPr lvl="0" algn="l"/>
            <a:r>
              <a:rPr dirty="0" smtClean="0"/>
              <a:t> In </a:t>
            </a:r>
            <a:r>
              <a:rPr dirty="0"/>
              <a:t>the details pane, select either the </a:t>
            </a:r>
            <a:r>
              <a:rPr dirty="0">
                <a:solidFill>
                  <a:srgbClr val="0070C0"/>
                </a:solidFill>
              </a:rPr>
              <a:t>Inbound Rules</a:t>
            </a:r>
            <a:r>
              <a:rPr dirty="0"/>
              <a:t> or </a:t>
            </a:r>
            <a:r>
              <a:rPr dirty="0">
                <a:solidFill>
                  <a:srgbClr val="0070C0"/>
                </a:solidFill>
              </a:rPr>
              <a:t>Outbound Rules</a:t>
            </a:r>
            <a:r>
              <a:rPr dirty="0"/>
              <a:t> tab, depending on the type of rule that you need to add, and then click </a:t>
            </a:r>
            <a:r>
              <a:rPr dirty="0" smtClean="0">
                <a:solidFill>
                  <a:srgbClr val="0070C0"/>
                </a:solidFill>
              </a:rPr>
              <a:t>Edit</a:t>
            </a:r>
            <a:endParaRPr dirty="0">
              <a:solidFill>
                <a:srgbClr val="0070C0"/>
              </a:solidFill>
            </a:endParaRPr>
          </a:p>
          <a:p>
            <a:pPr lvl="0" algn="l"/>
            <a:r>
              <a:rPr dirty="0" smtClean="0"/>
              <a:t> In</a:t>
            </a:r>
            <a:r>
              <a:rPr dirty="0"/>
              <a:t> </a:t>
            </a:r>
            <a:r>
              <a:rPr dirty="0">
                <a:solidFill>
                  <a:srgbClr val="0070C0"/>
                </a:solidFill>
              </a:rPr>
              <a:t>Rule #, </a:t>
            </a:r>
            <a:r>
              <a:rPr dirty="0"/>
              <a:t>enter a rule number (for example, 100). The rule number must not already be used in the network ACL. We process the rules in order, starting with the lowest </a:t>
            </a:r>
            <a:r>
              <a:rPr dirty="0" smtClean="0"/>
              <a:t>number</a:t>
            </a:r>
            <a:endParaRPr dirty="0"/>
          </a:p>
        </p:txBody>
      </p:sp>
      <p:grpSp>
        <p:nvGrpSpPr>
          <p:cNvPr id="4" name="Group 3"/>
          <p:cNvGrpSpPr/>
          <p:nvPr/>
        </p:nvGrpSpPr>
        <p:grpSpPr>
          <a:xfrm>
            <a:off x="2513999" y="3144627"/>
            <a:ext cx="4938852" cy="1454396"/>
            <a:chOff x="6586650" y="1284107"/>
            <a:chExt cx="4938852" cy="1454396"/>
          </a:xfrm>
        </p:grpSpPr>
        <p:grpSp>
          <p:nvGrpSpPr>
            <p:cNvPr id="5" name="Group 4"/>
            <p:cNvGrpSpPr/>
            <p:nvPr/>
          </p:nvGrpSpPr>
          <p:grpSpPr>
            <a:xfrm>
              <a:off x="6586650" y="1564323"/>
              <a:ext cx="4938852" cy="1174180"/>
              <a:chOff x="5378987" y="999434"/>
              <a:chExt cx="4219312" cy="2562537"/>
            </a:xfrm>
          </p:grpSpPr>
          <p:sp>
            <p:nvSpPr>
              <p:cNvPr id="7" name="Folded Corner 6"/>
              <p:cNvSpPr/>
              <p:nvPr/>
            </p:nvSpPr>
            <p:spPr>
              <a:xfrm>
                <a:off x="5378987" y="999434"/>
                <a:ext cx="4118515" cy="2562537"/>
              </a:xfrm>
              <a:prstGeom prst="foldedCorner">
                <a:avLst>
                  <a:gd name="adj" fmla="val 32344"/>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386169" y="1365535"/>
                <a:ext cx="4212130" cy="2196436"/>
              </a:xfrm>
              <a:prstGeom prst="rect">
                <a:avLst/>
              </a:prstGeom>
              <a:noFill/>
            </p:spPr>
            <p:txBody>
              <a:bodyPr wrap="square" rtlCol="0">
                <a:spAutoFit/>
              </a:bodyPr>
              <a:lstStyle/>
              <a:p>
                <a:pPr lvl="0">
                  <a:spcBef>
                    <a:spcPct val="20000"/>
                  </a:spcBef>
                </a:pP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Best </a:t>
                </a: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practice </a:t>
                </a: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to leave gaps between the rule numbers (such as 100, 200, 300), rather than using sequential numbers (101, 102, 103</a:t>
                </a: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a:t>
                </a:r>
              </a:p>
              <a:p>
                <a:pPr lvl="0">
                  <a:spcBef>
                    <a:spcPct val="20000"/>
                  </a:spcBef>
                </a:pPr>
                <a:endPar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a:spcBef>
                    <a:spcPct val="20000"/>
                  </a:spcBef>
                </a:pP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This </a:t>
                </a: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makes it easier add a new rule where it belongs without having to renumber the existing rules</a:t>
                </a:r>
              </a:p>
            </p:txBody>
          </p:sp>
        </p:gr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595056" y="1284107"/>
              <a:ext cx="514067" cy="514067"/>
            </a:xfrm>
            <a:prstGeom prst="rect">
              <a:avLst/>
            </a:prstGeom>
          </p:spPr>
        </p:pic>
      </p:grpSp>
    </p:spTree>
    <p:extLst>
      <p:ext uri="{BB962C8B-B14F-4D97-AF65-F5344CB8AC3E}">
        <p14:creationId xmlns:p14="http://schemas.microsoft.com/office/powerpoint/2010/main" val="2152201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Topics</a:t>
            </a:r>
            <a:endParaRPr lang="en-US" dirty="0"/>
          </a:p>
        </p:txBody>
      </p:sp>
      <p:sp>
        <p:nvSpPr>
          <p:cNvPr id="5" name="Content Placeholder 1"/>
          <p:cNvSpPr>
            <a:spLocks noGrp="1"/>
          </p:cNvSpPr>
          <p:nvPr>
            <p:ph sz="half" idx="1"/>
          </p:nvPr>
        </p:nvSpPr>
        <p:spPr>
          <a:xfrm>
            <a:off x="477748" y="859271"/>
            <a:ext cx="4950286" cy="3017520"/>
          </a:xfrm>
        </p:spPr>
        <p:txBody>
          <a:bodyPr>
            <a:noAutofit/>
          </a:bodyPr>
          <a:lstStyle/>
          <a:p>
            <a:pPr algn="l">
              <a:lnSpc>
                <a:spcPct val="100000"/>
              </a:lnSpc>
              <a:buClr>
                <a:srgbClr val="0070C0"/>
              </a:buClr>
            </a:pPr>
            <a:r>
              <a:rPr lang="en-US" dirty="0">
                <a:solidFill>
                  <a:srgbClr val="0070C0"/>
                </a:solidFill>
              </a:rPr>
              <a:t>Module 1 </a:t>
            </a:r>
            <a:endParaRPr lang="en-IN" dirty="0">
              <a:solidFill>
                <a:srgbClr val="0070C0"/>
              </a:solidFill>
            </a:endParaRPr>
          </a:p>
          <a:p>
            <a:pPr lvl="1" algn="l">
              <a:lnSpc>
                <a:spcPct val="100000"/>
              </a:lnSpc>
            </a:pPr>
            <a:r>
              <a:rPr lang="en-US" dirty="0"/>
              <a:t>AWS Cloud </a:t>
            </a:r>
            <a:r>
              <a:rPr lang="en-US" dirty="0" smtClean="0"/>
              <a:t>Essentials - </a:t>
            </a:r>
            <a:r>
              <a:rPr lang="en-US" dirty="0"/>
              <a:t>An </a:t>
            </a:r>
            <a:r>
              <a:rPr lang="en-US" dirty="0" smtClean="0"/>
              <a:t>overview</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2</a:t>
            </a:r>
            <a:endParaRPr lang="en-IN" dirty="0">
              <a:solidFill>
                <a:srgbClr val="0070C0"/>
              </a:solidFill>
            </a:endParaRPr>
          </a:p>
          <a:p>
            <a:pPr lvl="1" algn="l">
              <a:lnSpc>
                <a:spcPct val="100000"/>
              </a:lnSpc>
            </a:pPr>
            <a:r>
              <a:rPr lang="en-IN" dirty="0"/>
              <a:t>AWS </a:t>
            </a:r>
            <a:r>
              <a:rPr lang="en-IN" dirty="0" smtClean="0"/>
              <a:t>Fundamentals</a:t>
            </a:r>
          </a:p>
          <a:p>
            <a:pPr lvl="1" algn="l">
              <a:lnSpc>
                <a:spcPct val="100000"/>
              </a:lnSpc>
            </a:pPr>
            <a:endParaRPr lang="en-IN" dirty="0"/>
          </a:p>
          <a:p>
            <a:pPr algn="l">
              <a:lnSpc>
                <a:spcPct val="100000"/>
              </a:lnSpc>
              <a:buClr>
                <a:srgbClr val="0070C0"/>
              </a:buClr>
            </a:pPr>
            <a:r>
              <a:rPr lang="en-US" dirty="0">
                <a:solidFill>
                  <a:srgbClr val="0070C0"/>
                </a:solidFill>
              </a:rPr>
              <a:t>Module </a:t>
            </a:r>
            <a:r>
              <a:rPr lang="en-US" dirty="0" smtClean="0">
                <a:solidFill>
                  <a:srgbClr val="0070C0"/>
                </a:solidFill>
              </a:rPr>
              <a:t>3</a:t>
            </a:r>
            <a:endParaRPr lang="en-US" dirty="0">
              <a:solidFill>
                <a:srgbClr val="0070C0"/>
              </a:solidFill>
            </a:endParaRPr>
          </a:p>
          <a:p>
            <a:pPr lvl="1" algn="l">
              <a:lnSpc>
                <a:spcPct val="100000"/>
              </a:lnSpc>
            </a:pPr>
            <a:r>
              <a:rPr lang="en-IN" dirty="0"/>
              <a:t>AWS Console and </a:t>
            </a:r>
            <a:r>
              <a:rPr lang="en-IN" dirty="0" smtClean="0"/>
              <a:t>Usage</a:t>
            </a:r>
          </a:p>
          <a:p>
            <a:pPr lvl="1" algn="l">
              <a:lnSpc>
                <a:spcPct val="100000"/>
              </a:lnSpc>
            </a:pPr>
            <a:endParaRPr lang="en-IN" b="1" dirty="0"/>
          </a:p>
          <a:p>
            <a:pPr algn="l">
              <a:lnSpc>
                <a:spcPct val="100000"/>
              </a:lnSpc>
              <a:buClr>
                <a:srgbClr val="0070C0"/>
              </a:buClr>
            </a:pPr>
            <a:r>
              <a:rPr lang="en-US" dirty="0">
                <a:solidFill>
                  <a:srgbClr val="0070C0"/>
                </a:solidFill>
              </a:rPr>
              <a:t>Module 4</a:t>
            </a:r>
            <a:endParaRPr lang="en-IN" dirty="0">
              <a:solidFill>
                <a:srgbClr val="0070C0"/>
              </a:solidFill>
            </a:endParaRPr>
          </a:p>
          <a:p>
            <a:pPr lvl="1" algn="l">
              <a:lnSpc>
                <a:spcPct val="100000"/>
              </a:lnSpc>
            </a:pPr>
            <a:r>
              <a:rPr lang="en-US" dirty="0"/>
              <a:t>AWS Software </a:t>
            </a:r>
            <a:r>
              <a:rPr lang="en-US" dirty="0" smtClean="0"/>
              <a:t>Development </a:t>
            </a:r>
            <a:r>
              <a:rPr lang="en-US" dirty="0"/>
              <a:t>Kit and </a:t>
            </a:r>
            <a:r>
              <a:rPr lang="en-US" dirty="0" smtClean="0"/>
              <a:t>Command </a:t>
            </a:r>
            <a:r>
              <a:rPr lang="en-US" dirty="0"/>
              <a:t>L</a:t>
            </a:r>
            <a:r>
              <a:rPr lang="en-US" dirty="0" smtClean="0"/>
              <a:t>ine </a:t>
            </a:r>
            <a:r>
              <a:rPr lang="en-US" dirty="0"/>
              <a:t>T</a:t>
            </a:r>
            <a:r>
              <a:rPr lang="en-US" dirty="0" smtClean="0"/>
              <a:t>ool kit</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5</a:t>
            </a:r>
            <a:endParaRPr lang="en-IN" dirty="0">
              <a:solidFill>
                <a:srgbClr val="0070C0"/>
              </a:solidFill>
            </a:endParaRPr>
          </a:p>
          <a:p>
            <a:pPr lvl="1" algn="l">
              <a:lnSpc>
                <a:spcPct val="100000"/>
              </a:lnSpc>
            </a:pPr>
            <a:r>
              <a:rPr lang="en-US" dirty="0"/>
              <a:t>Monitoring and </a:t>
            </a:r>
            <a:r>
              <a:rPr lang="en-US" dirty="0" smtClean="0"/>
              <a:t>Metrics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6</a:t>
            </a:r>
            <a:endParaRPr lang="en-IN" dirty="0">
              <a:solidFill>
                <a:srgbClr val="0070C0"/>
              </a:solidFill>
            </a:endParaRPr>
          </a:p>
          <a:p>
            <a:pPr lvl="1" algn="l">
              <a:lnSpc>
                <a:spcPct val="100000"/>
              </a:lnSpc>
            </a:pPr>
            <a:r>
              <a:rPr lang="en-US" dirty="0"/>
              <a:t>High Availability</a:t>
            </a:r>
            <a:endParaRPr lang="en-IN" dirty="0"/>
          </a:p>
        </p:txBody>
      </p:sp>
      <p:sp>
        <p:nvSpPr>
          <p:cNvPr id="6" name="Content Placeholder 2"/>
          <p:cNvSpPr>
            <a:spLocks noGrp="1"/>
          </p:cNvSpPr>
          <p:nvPr>
            <p:ph sz="half" idx="2"/>
          </p:nvPr>
        </p:nvSpPr>
        <p:spPr>
          <a:xfrm>
            <a:off x="5173173" y="859271"/>
            <a:ext cx="4066315" cy="3975376"/>
          </a:xfrm>
        </p:spPr>
        <p:txBody>
          <a:bodyPr>
            <a:normAutofit/>
          </a:bodyPr>
          <a:lstStyle/>
          <a:p>
            <a:pPr algn="l">
              <a:lnSpc>
                <a:spcPct val="100000"/>
              </a:lnSpc>
              <a:buClr>
                <a:srgbClr val="0070C0"/>
              </a:buClr>
            </a:pPr>
            <a:r>
              <a:rPr lang="en-US" dirty="0">
                <a:solidFill>
                  <a:srgbClr val="0070C0"/>
                </a:solidFill>
              </a:rPr>
              <a:t>Module </a:t>
            </a:r>
            <a:r>
              <a:rPr lang="en-US" dirty="0" smtClean="0">
                <a:solidFill>
                  <a:srgbClr val="0070C0"/>
                </a:solidFill>
              </a:rPr>
              <a:t>7 </a:t>
            </a:r>
            <a:endParaRPr lang="en-IN" dirty="0">
              <a:solidFill>
                <a:srgbClr val="0070C0"/>
              </a:solidFill>
            </a:endParaRPr>
          </a:p>
          <a:p>
            <a:pPr lvl="1" algn="l">
              <a:lnSpc>
                <a:spcPct val="100000"/>
              </a:lnSpc>
            </a:pPr>
            <a:r>
              <a:rPr lang="en-IN" dirty="0"/>
              <a:t>Analysis and Data </a:t>
            </a:r>
            <a:r>
              <a:rPr lang="en-IN" dirty="0" smtClean="0"/>
              <a:t>Management</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a:t>
            </a:r>
            <a:r>
              <a:rPr lang="en-US" dirty="0" smtClean="0">
                <a:solidFill>
                  <a:srgbClr val="0070C0"/>
                </a:solidFill>
              </a:rPr>
              <a:t>8</a:t>
            </a:r>
            <a:endParaRPr lang="en-IN" dirty="0">
              <a:solidFill>
                <a:srgbClr val="0070C0"/>
              </a:solidFill>
            </a:endParaRPr>
          </a:p>
          <a:p>
            <a:pPr lvl="1" algn="l">
              <a:lnSpc>
                <a:spcPct val="100000"/>
              </a:lnSpc>
            </a:pPr>
            <a:r>
              <a:rPr lang="en-US" b="1" dirty="0"/>
              <a:t>Security and </a:t>
            </a:r>
            <a:r>
              <a:rPr lang="en-US" b="1" dirty="0" smtClean="0"/>
              <a:t>Networking</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9</a:t>
            </a:r>
            <a:endParaRPr lang="en-IN" dirty="0">
              <a:solidFill>
                <a:srgbClr val="0070C0"/>
              </a:solidFill>
            </a:endParaRPr>
          </a:p>
          <a:p>
            <a:pPr lvl="1" algn="l">
              <a:lnSpc>
                <a:spcPct val="100000"/>
              </a:lnSpc>
            </a:pPr>
            <a:r>
              <a:rPr lang="en-US" dirty="0"/>
              <a:t>Deployment and </a:t>
            </a:r>
            <a:r>
              <a:rPr lang="en-US" dirty="0" smtClean="0"/>
              <a:t>Provisioning</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10</a:t>
            </a:r>
            <a:endParaRPr lang="en-IN" dirty="0">
              <a:solidFill>
                <a:srgbClr val="0070C0"/>
              </a:solidFill>
            </a:endParaRPr>
          </a:p>
          <a:p>
            <a:pPr lvl="1" algn="l">
              <a:lnSpc>
                <a:spcPct val="100000"/>
              </a:lnSpc>
            </a:pPr>
            <a:r>
              <a:rPr lang="en-US" dirty="0"/>
              <a:t>Big </a:t>
            </a:r>
            <a:r>
              <a:rPr lang="en-US" dirty="0" smtClean="0"/>
              <a:t>Data </a:t>
            </a:r>
            <a:r>
              <a:rPr lang="en-US" dirty="0"/>
              <a:t>and </a:t>
            </a:r>
            <a:r>
              <a:rPr lang="en-US" dirty="0" smtClean="0"/>
              <a:t>Analytics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11</a:t>
            </a:r>
            <a:endParaRPr lang="en-IN" dirty="0">
              <a:solidFill>
                <a:srgbClr val="0070C0"/>
              </a:solidFill>
            </a:endParaRPr>
          </a:p>
          <a:p>
            <a:pPr lvl="1" algn="l">
              <a:lnSpc>
                <a:spcPct val="100000"/>
              </a:lnSpc>
            </a:pPr>
            <a:r>
              <a:rPr lang="en-US" dirty="0"/>
              <a:t>Cloud Best </a:t>
            </a:r>
            <a:r>
              <a:rPr lang="en-US" dirty="0" smtClean="0"/>
              <a:t>Practices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12</a:t>
            </a:r>
            <a:endParaRPr lang="en-IN" dirty="0">
              <a:solidFill>
                <a:srgbClr val="0070C0"/>
              </a:solidFill>
            </a:endParaRPr>
          </a:p>
          <a:p>
            <a:pPr lvl="1" algn="l">
              <a:lnSpc>
                <a:spcPct val="100000"/>
              </a:lnSpc>
            </a:pPr>
            <a:r>
              <a:rPr lang="en-US" dirty="0" smtClean="0"/>
              <a:t>Cost Optimization</a:t>
            </a:r>
            <a:endParaRPr lang="en-US" dirty="0"/>
          </a:p>
          <a:p>
            <a:pPr lvl="1" algn="l">
              <a:lnSpc>
                <a:spcPct val="100000"/>
              </a:lnSpc>
            </a:pPr>
            <a:endParaRPr lang="en-US" dirty="0" smtClean="0"/>
          </a:p>
          <a:p>
            <a:pPr lvl="1" algn="l">
              <a:lnSpc>
                <a:spcPct val="100000"/>
              </a:lnSpc>
            </a:pPr>
            <a:endParaRPr lang="en-IN" altLang="en-US" dirty="0"/>
          </a:p>
          <a:p>
            <a:pPr algn="l">
              <a:lnSpc>
                <a:spcPct val="100000"/>
              </a:lnSpc>
            </a:pPr>
            <a:endParaRPr lang="en-US" dirty="0"/>
          </a:p>
        </p:txBody>
      </p:sp>
    </p:spTree>
    <p:extLst>
      <p:ext uri="{BB962C8B-B14F-4D97-AF65-F5344CB8AC3E}">
        <p14:creationId xmlns:p14="http://schemas.microsoft.com/office/powerpoint/2010/main" val="876037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8136"/>
            <a:ext cx="8224684" cy="3927702"/>
          </a:xfrm>
        </p:spPr>
        <p:txBody>
          <a:bodyPr/>
          <a:lstStyle/>
          <a:p>
            <a:pPr lvl="0" algn="l"/>
            <a:r>
              <a:rPr dirty="0" smtClean="0"/>
              <a:t> Select </a:t>
            </a:r>
            <a:r>
              <a:rPr dirty="0"/>
              <a:t>a rule from the </a:t>
            </a:r>
            <a:r>
              <a:rPr dirty="0">
                <a:solidFill>
                  <a:srgbClr val="0070C0"/>
                </a:solidFill>
              </a:rPr>
              <a:t>Type </a:t>
            </a:r>
            <a:r>
              <a:rPr dirty="0" smtClean="0"/>
              <a:t>list</a:t>
            </a:r>
          </a:p>
          <a:p>
            <a:pPr lvl="0" algn="l"/>
            <a:r>
              <a:rPr dirty="0" smtClean="0"/>
              <a:t> To </a:t>
            </a:r>
            <a:r>
              <a:rPr dirty="0"/>
              <a:t>add a rule to allow all TCP traffic, select </a:t>
            </a:r>
            <a:r>
              <a:rPr dirty="0">
                <a:solidFill>
                  <a:srgbClr val="0070C0"/>
                </a:solidFill>
              </a:rPr>
              <a:t>All </a:t>
            </a:r>
            <a:r>
              <a:rPr dirty="0" smtClean="0">
                <a:solidFill>
                  <a:srgbClr val="0070C0"/>
                </a:solidFill>
              </a:rPr>
              <a:t>TCP</a:t>
            </a:r>
          </a:p>
          <a:p>
            <a:pPr lvl="0" algn="l"/>
            <a:r>
              <a:rPr dirty="0"/>
              <a:t> </a:t>
            </a:r>
            <a:r>
              <a:rPr dirty="0" smtClean="0"/>
              <a:t>To </a:t>
            </a:r>
            <a:r>
              <a:rPr dirty="0"/>
              <a:t>use a protocol that's not listed, select </a:t>
            </a:r>
            <a:r>
              <a:rPr dirty="0">
                <a:solidFill>
                  <a:srgbClr val="0070C0"/>
                </a:solidFill>
              </a:rPr>
              <a:t>Custom protocol </a:t>
            </a:r>
            <a:r>
              <a:rPr dirty="0" smtClean="0">
                <a:solidFill>
                  <a:srgbClr val="0070C0"/>
                </a:solidFill>
              </a:rPr>
              <a:t>rule</a:t>
            </a:r>
            <a:endParaRPr dirty="0">
              <a:solidFill>
                <a:srgbClr val="0070C0"/>
              </a:solidFill>
            </a:endParaRPr>
          </a:p>
          <a:p>
            <a:pPr lvl="0" algn="l"/>
            <a:r>
              <a:rPr dirty="0" smtClean="0"/>
              <a:t> (</a:t>
            </a:r>
            <a:r>
              <a:rPr dirty="0"/>
              <a:t>Optional) If you're creating a custom protocol rule, select the protocol's number and name from the </a:t>
            </a:r>
            <a:r>
              <a:rPr dirty="0">
                <a:solidFill>
                  <a:srgbClr val="0070C0"/>
                </a:solidFill>
              </a:rPr>
              <a:t>Protocol</a:t>
            </a:r>
            <a:r>
              <a:rPr dirty="0"/>
              <a:t> </a:t>
            </a:r>
            <a:r>
              <a:rPr dirty="0" smtClean="0"/>
              <a:t>list</a:t>
            </a:r>
            <a:endParaRPr dirty="0"/>
          </a:p>
          <a:p>
            <a:pPr lvl="0" algn="l"/>
            <a:r>
              <a:rPr dirty="0" smtClean="0"/>
              <a:t> (</a:t>
            </a:r>
            <a:r>
              <a:rPr dirty="0"/>
              <a:t>Optional) If the protocol you've selected requires a port number, enter the port number or port range separated by a hyphen (for example, 49152-65535</a:t>
            </a:r>
            <a:r>
              <a:rPr dirty="0" smtClean="0"/>
              <a:t>)</a:t>
            </a:r>
            <a:endParaRPr dirty="0"/>
          </a:p>
          <a:p>
            <a:pPr lvl="0" algn="l"/>
            <a:r>
              <a:rPr dirty="0" smtClean="0"/>
              <a:t> In </a:t>
            </a:r>
            <a:r>
              <a:rPr dirty="0"/>
              <a:t>the </a:t>
            </a:r>
            <a:r>
              <a:rPr dirty="0">
                <a:solidFill>
                  <a:srgbClr val="0070C0"/>
                </a:solidFill>
              </a:rPr>
              <a:t>Source</a:t>
            </a:r>
            <a:r>
              <a:rPr dirty="0"/>
              <a:t> or </a:t>
            </a:r>
            <a:r>
              <a:rPr dirty="0">
                <a:solidFill>
                  <a:srgbClr val="0070C0"/>
                </a:solidFill>
              </a:rPr>
              <a:t>Destination </a:t>
            </a:r>
            <a:r>
              <a:rPr dirty="0"/>
              <a:t>box (depending on whether this is an inbound or outbound rule), enter the CIDR range that the rule applies </a:t>
            </a:r>
            <a:r>
              <a:rPr dirty="0" smtClean="0"/>
              <a:t>to</a:t>
            </a:r>
            <a:endParaRPr dirty="0"/>
          </a:p>
          <a:p>
            <a:pPr lvl="0" algn="l"/>
            <a:r>
              <a:rPr dirty="0" smtClean="0"/>
              <a:t> From </a:t>
            </a:r>
            <a:r>
              <a:rPr dirty="0"/>
              <a:t>the</a:t>
            </a:r>
            <a:r>
              <a:rPr dirty="0">
                <a:solidFill>
                  <a:srgbClr val="0070C0"/>
                </a:solidFill>
              </a:rPr>
              <a:t> Allow/Deny</a:t>
            </a:r>
            <a:r>
              <a:rPr dirty="0"/>
              <a:t> list, select </a:t>
            </a:r>
            <a:r>
              <a:rPr dirty="0">
                <a:solidFill>
                  <a:srgbClr val="0070C0"/>
                </a:solidFill>
              </a:rPr>
              <a:t>ALLOW</a:t>
            </a:r>
            <a:r>
              <a:rPr dirty="0"/>
              <a:t> to allow the specified traffic or </a:t>
            </a:r>
            <a:r>
              <a:rPr dirty="0">
                <a:solidFill>
                  <a:srgbClr val="0070C0"/>
                </a:solidFill>
              </a:rPr>
              <a:t>DENY </a:t>
            </a:r>
            <a:r>
              <a:rPr dirty="0"/>
              <a:t>to deny the specified traffic.</a:t>
            </a:r>
          </a:p>
          <a:p>
            <a:pPr lvl="0" algn="l"/>
            <a:r>
              <a:rPr dirty="0"/>
              <a:t>(Optional) To add another rule, click </a:t>
            </a:r>
            <a:r>
              <a:rPr dirty="0">
                <a:solidFill>
                  <a:srgbClr val="0070C0"/>
                </a:solidFill>
              </a:rPr>
              <a:t>Add another rule, </a:t>
            </a:r>
            <a:r>
              <a:rPr dirty="0"/>
              <a:t>and repeat steps 4 to 9 as </a:t>
            </a:r>
            <a:r>
              <a:rPr dirty="0" smtClean="0"/>
              <a:t>required</a:t>
            </a:r>
            <a:endParaRPr dirty="0"/>
          </a:p>
          <a:p>
            <a:pPr algn="l"/>
            <a:r>
              <a:rPr dirty="0"/>
              <a:t>When you are done, click </a:t>
            </a:r>
            <a:r>
              <a:rPr dirty="0">
                <a:solidFill>
                  <a:srgbClr val="0070C0"/>
                </a:solidFill>
              </a:rPr>
              <a:t>Save</a:t>
            </a:r>
          </a:p>
          <a:p>
            <a:pPr algn="l"/>
            <a:endParaRPr lang="en-US" dirty="0"/>
          </a:p>
        </p:txBody>
      </p:sp>
      <p:sp>
        <p:nvSpPr>
          <p:cNvPr id="4" name="Title 1"/>
          <p:cNvSpPr>
            <a:spLocks noGrp="1"/>
          </p:cNvSpPr>
          <p:nvPr>
            <p:ph type="title"/>
          </p:nvPr>
        </p:nvSpPr>
        <p:spPr>
          <a:xfrm>
            <a:off x="477296" y="160775"/>
            <a:ext cx="7886700" cy="516428"/>
          </a:xfrm>
        </p:spPr>
        <p:txBody>
          <a:bodyPr/>
          <a:lstStyle/>
          <a:p>
            <a:r>
              <a:rPr lang="en-US" dirty="0" smtClean="0"/>
              <a:t>Adding and Deleting </a:t>
            </a:r>
            <a:r>
              <a:rPr lang="en-US" dirty="0"/>
              <a:t>Rules (Contd.)</a:t>
            </a:r>
            <a:endParaRPr lang="en-US" dirty="0"/>
          </a:p>
        </p:txBody>
      </p:sp>
    </p:spTree>
    <p:extLst>
      <p:ext uri="{BB962C8B-B14F-4D97-AF65-F5344CB8AC3E}">
        <p14:creationId xmlns:p14="http://schemas.microsoft.com/office/powerpoint/2010/main" val="147738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 rule from a Network ACL</a:t>
            </a:r>
            <a:endParaRPr lang="en-US" dirty="0"/>
          </a:p>
        </p:txBody>
      </p:sp>
      <p:sp>
        <p:nvSpPr>
          <p:cNvPr id="3" name="Content Placeholder 2"/>
          <p:cNvSpPr>
            <a:spLocks noGrp="1"/>
          </p:cNvSpPr>
          <p:nvPr>
            <p:ph idx="1"/>
          </p:nvPr>
        </p:nvSpPr>
        <p:spPr/>
        <p:txBody>
          <a:bodyPr/>
          <a:lstStyle/>
          <a:p>
            <a:pPr lvl="0" algn="l"/>
            <a:r>
              <a:rPr dirty="0" smtClean="0"/>
              <a:t> </a:t>
            </a:r>
            <a:r>
              <a:rPr dirty="0"/>
              <a:t>Open the Amazon VPC console at </a:t>
            </a:r>
            <a:r>
              <a:rPr u="sng" dirty="0">
                <a:hlinkClick r:id="rId2"/>
              </a:rPr>
              <a:t>https://console.aws.amazon.com/vpc</a:t>
            </a:r>
            <a:r>
              <a:rPr u="sng" dirty="0" smtClean="0">
                <a:hlinkClick r:id="rId2"/>
              </a:rPr>
              <a:t>/</a:t>
            </a:r>
            <a:endParaRPr dirty="0"/>
          </a:p>
          <a:p>
            <a:pPr lvl="0" algn="l"/>
            <a:r>
              <a:rPr dirty="0" smtClean="0"/>
              <a:t> In </a:t>
            </a:r>
            <a:r>
              <a:rPr dirty="0"/>
              <a:t>the navigation pane, click </a:t>
            </a:r>
            <a:r>
              <a:rPr dirty="0">
                <a:solidFill>
                  <a:srgbClr val="0070C0"/>
                </a:solidFill>
              </a:rPr>
              <a:t>Network ACLs, </a:t>
            </a:r>
            <a:r>
              <a:rPr dirty="0"/>
              <a:t>and then select the network </a:t>
            </a:r>
            <a:r>
              <a:rPr dirty="0" smtClean="0"/>
              <a:t>ACL</a:t>
            </a:r>
            <a:endParaRPr dirty="0"/>
          </a:p>
          <a:p>
            <a:pPr algn="l"/>
            <a:r>
              <a:rPr dirty="0" smtClean="0"/>
              <a:t> In </a:t>
            </a:r>
            <a:r>
              <a:rPr dirty="0"/>
              <a:t>the details pane, select either the </a:t>
            </a:r>
            <a:r>
              <a:rPr dirty="0">
                <a:solidFill>
                  <a:srgbClr val="0070C0"/>
                </a:solidFill>
              </a:rPr>
              <a:t>Inbound Rules</a:t>
            </a:r>
            <a:r>
              <a:rPr dirty="0"/>
              <a:t> or </a:t>
            </a:r>
            <a:r>
              <a:rPr dirty="0">
                <a:solidFill>
                  <a:srgbClr val="0070C0"/>
                </a:solidFill>
              </a:rPr>
              <a:t>Outbound Rules</a:t>
            </a:r>
            <a:r>
              <a:rPr dirty="0"/>
              <a:t> tab, and then click </a:t>
            </a:r>
            <a:r>
              <a:rPr dirty="0" smtClean="0">
                <a:solidFill>
                  <a:srgbClr val="0070C0"/>
                </a:solidFill>
              </a:rPr>
              <a:t>Edit</a:t>
            </a:r>
          </a:p>
          <a:p>
            <a:pPr algn="l"/>
            <a:r>
              <a:rPr dirty="0" smtClean="0"/>
              <a:t> </a:t>
            </a:r>
            <a:r>
              <a:rPr dirty="0"/>
              <a:t>Click the </a:t>
            </a:r>
            <a:r>
              <a:rPr dirty="0" smtClean="0">
                <a:solidFill>
                  <a:srgbClr val="0070C0"/>
                </a:solidFill>
              </a:rPr>
              <a:t>Remove </a:t>
            </a:r>
            <a:r>
              <a:rPr dirty="0" smtClean="0"/>
              <a:t>button </a:t>
            </a:r>
            <a:r>
              <a:rPr dirty="0"/>
              <a:t>for the rule you want to delete, and then click </a:t>
            </a:r>
            <a:r>
              <a:rPr dirty="0">
                <a:solidFill>
                  <a:srgbClr val="0070C0"/>
                </a:solidFill>
              </a:rPr>
              <a:t>Save</a:t>
            </a:r>
            <a:endParaRPr lang="en-US" dirty="0">
              <a:solidFill>
                <a:srgbClr val="0070C0"/>
              </a:solidFill>
            </a:endParaRPr>
          </a:p>
        </p:txBody>
      </p:sp>
    </p:spTree>
    <p:extLst>
      <p:ext uri="{BB962C8B-B14F-4D97-AF65-F5344CB8AC3E}">
        <p14:creationId xmlns:p14="http://schemas.microsoft.com/office/powerpoint/2010/main" val="3366286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8136"/>
            <a:ext cx="8391832" cy="3927702"/>
          </a:xfrm>
        </p:spPr>
        <p:txBody>
          <a:bodyPr>
            <a:normAutofit/>
          </a:bodyPr>
          <a:lstStyle/>
          <a:p>
            <a:pPr algn="l">
              <a:buNone/>
            </a:pPr>
            <a:r>
              <a:rPr lang="en-US" dirty="0">
                <a:solidFill>
                  <a:srgbClr val="0070C0"/>
                </a:solidFill>
              </a:rPr>
              <a:t>Creating an IAM Role Using the Console</a:t>
            </a:r>
          </a:p>
          <a:p>
            <a:pPr lvl="0" algn="l"/>
            <a:r>
              <a:rPr lang="en-US" dirty="0">
                <a:solidFill>
                  <a:srgbClr val="262626"/>
                </a:solidFill>
              </a:rPr>
              <a:t> You must create an IAM role before you can launch an instance with that role</a:t>
            </a:r>
          </a:p>
          <a:p>
            <a:pPr lvl="0" algn="l"/>
            <a:r>
              <a:rPr lang="en-US" dirty="0">
                <a:solidFill>
                  <a:srgbClr val="262626"/>
                </a:solidFill>
              </a:rPr>
              <a:t> Sign in to the AWS Management Console and open the IAM console at </a:t>
            </a:r>
            <a:r>
              <a:rPr lang="en-US" u="sng" dirty="0">
                <a:solidFill>
                  <a:srgbClr val="262626"/>
                </a:solidFill>
                <a:hlinkClick r:id="rId2"/>
              </a:rPr>
              <a:t>https://console.aws.amazon.com/iam/</a:t>
            </a:r>
            <a:endParaRPr lang="en-US" u="sng" dirty="0">
              <a:solidFill>
                <a:srgbClr val="262626"/>
              </a:solidFill>
            </a:endParaRPr>
          </a:p>
          <a:p>
            <a:pPr lvl="0" algn="l"/>
            <a:r>
              <a:rPr lang="en-US" u="sng" dirty="0">
                <a:solidFill>
                  <a:srgbClr val="262626"/>
                </a:solidFill>
              </a:rPr>
              <a:t> </a:t>
            </a:r>
            <a:r>
              <a:rPr lang="en-US" dirty="0">
                <a:solidFill>
                  <a:srgbClr val="262626"/>
                </a:solidFill>
              </a:rPr>
              <a:t>In the navigation pane, click </a:t>
            </a:r>
            <a:r>
              <a:rPr lang="en-US" dirty="0">
                <a:solidFill>
                  <a:srgbClr val="0070C0"/>
                </a:solidFill>
              </a:rPr>
              <a:t>Roles,</a:t>
            </a:r>
            <a:r>
              <a:rPr lang="en-US" dirty="0">
                <a:solidFill>
                  <a:srgbClr val="262626"/>
                </a:solidFill>
              </a:rPr>
              <a:t> and then click </a:t>
            </a:r>
            <a:r>
              <a:rPr lang="en-US" dirty="0">
                <a:solidFill>
                  <a:srgbClr val="0070C0"/>
                </a:solidFill>
              </a:rPr>
              <a:t>Create New Role</a:t>
            </a:r>
          </a:p>
          <a:p>
            <a:pPr lvl="0" algn="l"/>
            <a:r>
              <a:rPr lang="en-US" b="1" dirty="0">
                <a:solidFill>
                  <a:srgbClr val="262626"/>
                </a:solidFill>
              </a:rPr>
              <a:t> </a:t>
            </a:r>
            <a:r>
              <a:rPr lang="en-US" dirty="0">
                <a:solidFill>
                  <a:srgbClr val="262626"/>
                </a:solidFill>
              </a:rPr>
              <a:t>On the </a:t>
            </a:r>
            <a:r>
              <a:rPr lang="en-US" dirty="0">
                <a:solidFill>
                  <a:srgbClr val="0070C0"/>
                </a:solidFill>
              </a:rPr>
              <a:t>Set Role Name</a:t>
            </a:r>
            <a:r>
              <a:rPr lang="en-US" dirty="0">
                <a:solidFill>
                  <a:srgbClr val="262626"/>
                </a:solidFill>
              </a:rPr>
              <a:t> page, enter a name for the role and click </a:t>
            </a:r>
            <a:r>
              <a:rPr lang="en-US" dirty="0">
                <a:solidFill>
                  <a:srgbClr val="0070C0"/>
                </a:solidFill>
              </a:rPr>
              <a:t>Next Step</a:t>
            </a:r>
          </a:p>
          <a:p>
            <a:pPr lvl="0" algn="l"/>
            <a:r>
              <a:rPr lang="en-US" b="1" dirty="0">
                <a:solidFill>
                  <a:srgbClr val="262626"/>
                </a:solidFill>
              </a:rPr>
              <a:t> </a:t>
            </a:r>
            <a:r>
              <a:rPr lang="en-US" dirty="0">
                <a:solidFill>
                  <a:srgbClr val="262626"/>
                </a:solidFill>
              </a:rPr>
              <a:t>On the </a:t>
            </a:r>
            <a:r>
              <a:rPr lang="en-US" dirty="0">
                <a:solidFill>
                  <a:srgbClr val="0070C0"/>
                </a:solidFill>
              </a:rPr>
              <a:t>Select Role Type</a:t>
            </a:r>
            <a:r>
              <a:rPr lang="en-US" dirty="0">
                <a:solidFill>
                  <a:srgbClr val="262626"/>
                </a:solidFill>
              </a:rPr>
              <a:t> page, click </a:t>
            </a:r>
            <a:r>
              <a:rPr lang="en-US" dirty="0">
                <a:solidFill>
                  <a:srgbClr val="0070C0"/>
                </a:solidFill>
              </a:rPr>
              <a:t>Select</a:t>
            </a:r>
            <a:r>
              <a:rPr lang="en-US" dirty="0">
                <a:solidFill>
                  <a:srgbClr val="262626"/>
                </a:solidFill>
              </a:rPr>
              <a:t> next to </a:t>
            </a:r>
            <a:r>
              <a:rPr lang="en-US" dirty="0">
                <a:solidFill>
                  <a:srgbClr val="0070C0"/>
                </a:solidFill>
              </a:rPr>
              <a:t>Amazon EC2</a:t>
            </a:r>
          </a:p>
          <a:p>
            <a:pPr lvl="0" algn="l"/>
            <a:r>
              <a:rPr lang="en-US" b="1" dirty="0">
                <a:solidFill>
                  <a:srgbClr val="262626"/>
                </a:solidFill>
              </a:rPr>
              <a:t> </a:t>
            </a:r>
            <a:r>
              <a:rPr lang="en-US" dirty="0">
                <a:solidFill>
                  <a:srgbClr val="262626"/>
                </a:solidFill>
              </a:rPr>
              <a:t>On the </a:t>
            </a:r>
            <a:r>
              <a:rPr lang="en-US" dirty="0">
                <a:solidFill>
                  <a:srgbClr val="0070C0"/>
                </a:solidFill>
              </a:rPr>
              <a:t>Attach Policy</a:t>
            </a:r>
            <a:r>
              <a:rPr lang="en-US" dirty="0">
                <a:solidFill>
                  <a:srgbClr val="262626"/>
                </a:solidFill>
              </a:rPr>
              <a:t> page, select an AWS managed policy</a:t>
            </a:r>
          </a:p>
          <a:p>
            <a:pPr lvl="1" algn="l"/>
            <a:r>
              <a:rPr lang="en-US" dirty="0">
                <a:solidFill>
                  <a:srgbClr val="262626"/>
                </a:solidFill>
              </a:rPr>
              <a:t> </a:t>
            </a:r>
            <a:r>
              <a:rPr lang="en-US" dirty="0" err="1">
                <a:solidFill>
                  <a:srgbClr val="262626"/>
                </a:solidFill>
              </a:rPr>
              <a:t>PowerUserAccess</a:t>
            </a:r>
            <a:endParaRPr lang="en-US" dirty="0">
              <a:solidFill>
                <a:srgbClr val="262626"/>
              </a:solidFill>
            </a:endParaRPr>
          </a:p>
          <a:p>
            <a:pPr lvl="1" algn="l"/>
            <a:r>
              <a:rPr lang="en-US" dirty="0">
                <a:solidFill>
                  <a:srgbClr val="262626"/>
                </a:solidFill>
              </a:rPr>
              <a:t> </a:t>
            </a:r>
            <a:r>
              <a:rPr lang="en-US" dirty="0" err="1">
                <a:solidFill>
                  <a:srgbClr val="262626"/>
                </a:solidFill>
              </a:rPr>
              <a:t>ReadOnlyAccess</a:t>
            </a:r>
            <a:endParaRPr lang="en-US" dirty="0">
              <a:solidFill>
                <a:srgbClr val="262626"/>
              </a:solidFill>
            </a:endParaRPr>
          </a:p>
          <a:p>
            <a:pPr lvl="1" algn="l"/>
            <a:r>
              <a:rPr lang="en-US" dirty="0">
                <a:solidFill>
                  <a:srgbClr val="262626"/>
                </a:solidFill>
              </a:rPr>
              <a:t> AmazonEC2FullAccess</a:t>
            </a:r>
          </a:p>
          <a:p>
            <a:pPr lvl="1" algn="l"/>
            <a:r>
              <a:rPr lang="en-US" dirty="0">
                <a:solidFill>
                  <a:srgbClr val="262626"/>
                </a:solidFill>
              </a:rPr>
              <a:t> </a:t>
            </a:r>
            <a:r>
              <a:rPr lang="en-US" dirty="0" smtClean="0">
                <a:solidFill>
                  <a:srgbClr val="262626"/>
                </a:solidFill>
              </a:rPr>
              <a:t>AmazonEC2ReadOnlyAccess</a:t>
            </a:r>
          </a:p>
          <a:p>
            <a:pPr algn="l"/>
            <a:r>
              <a:rPr lang="en-US" dirty="0" smtClean="0">
                <a:solidFill>
                  <a:srgbClr val="262626"/>
                </a:solidFill>
              </a:rPr>
              <a:t> Review </a:t>
            </a:r>
            <a:r>
              <a:rPr lang="en-US" dirty="0">
                <a:solidFill>
                  <a:srgbClr val="262626"/>
                </a:solidFill>
              </a:rPr>
              <a:t>the role information, edit the role as needed, and then click </a:t>
            </a:r>
            <a:r>
              <a:rPr lang="en-US" dirty="0">
                <a:solidFill>
                  <a:srgbClr val="0070C0"/>
                </a:solidFill>
              </a:rPr>
              <a:t>Create Role</a:t>
            </a:r>
          </a:p>
          <a:p>
            <a:pPr lvl="1" algn="l"/>
            <a:endParaRPr lang="en-US" dirty="0">
              <a:solidFill>
                <a:srgbClr val="262626"/>
              </a:solidFill>
            </a:endParaRPr>
          </a:p>
        </p:txBody>
      </p:sp>
      <p:sp>
        <p:nvSpPr>
          <p:cNvPr id="10" name="Title 1"/>
          <p:cNvSpPr>
            <a:spLocks noGrp="1"/>
          </p:cNvSpPr>
          <p:nvPr>
            <p:ph type="title"/>
          </p:nvPr>
        </p:nvSpPr>
        <p:spPr/>
        <p:txBody>
          <a:bodyPr/>
          <a:lstStyle/>
          <a:p>
            <a:r>
              <a:rPr dirty="0" smtClean="0"/>
              <a:t>Using IAM Roles with EC2</a:t>
            </a:r>
            <a:endParaRPr lang="en-US" dirty="0"/>
          </a:p>
        </p:txBody>
      </p:sp>
      <p:grpSp>
        <p:nvGrpSpPr>
          <p:cNvPr id="11" name="Group 10"/>
          <p:cNvGrpSpPr/>
          <p:nvPr/>
        </p:nvGrpSpPr>
        <p:grpSpPr>
          <a:xfrm>
            <a:off x="3811857" y="3213454"/>
            <a:ext cx="4938852" cy="965256"/>
            <a:chOff x="6586650" y="1284107"/>
            <a:chExt cx="4938852" cy="965256"/>
          </a:xfrm>
        </p:grpSpPr>
        <p:grpSp>
          <p:nvGrpSpPr>
            <p:cNvPr id="12" name="Group 11"/>
            <p:cNvGrpSpPr/>
            <p:nvPr/>
          </p:nvGrpSpPr>
          <p:grpSpPr>
            <a:xfrm>
              <a:off x="6586650" y="1564323"/>
              <a:ext cx="4938852" cy="685040"/>
              <a:chOff x="5378987" y="999434"/>
              <a:chExt cx="4219312" cy="1495035"/>
            </a:xfrm>
          </p:grpSpPr>
          <p:sp>
            <p:nvSpPr>
              <p:cNvPr id="14" name="Folded Corner 13"/>
              <p:cNvSpPr/>
              <p:nvPr/>
            </p:nvSpPr>
            <p:spPr>
              <a:xfrm>
                <a:off x="5378987" y="999434"/>
                <a:ext cx="4118515" cy="1495035"/>
              </a:xfrm>
              <a:prstGeom prst="foldedCorner">
                <a:avLst>
                  <a:gd name="adj" fmla="val 32344"/>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p:cNvSpPr txBox="1"/>
              <p:nvPr/>
            </p:nvSpPr>
            <p:spPr>
              <a:xfrm>
                <a:off x="5386169" y="1365535"/>
                <a:ext cx="4212130" cy="940370"/>
              </a:xfrm>
              <a:prstGeom prst="rect">
                <a:avLst/>
              </a:prstGeom>
              <a:noFill/>
            </p:spPr>
            <p:txBody>
              <a:bodyPr wrap="square" rtlCol="0">
                <a:spAutoFit/>
              </a:bodyPr>
              <a:lstStyle/>
              <a:p>
                <a:pPr lvl="0">
                  <a:spcBef>
                    <a:spcPct val="20000"/>
                  </a:spcBef>
                </a:pP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You can't assign a role to an existing instance; you can only specify a role when you launch a new instance</a:t>
                </a:r>
              </a:p>
            </p:txBody>
          </p:sp>
        </p:grpSp>
        <p:pic>
          <p:nvPicPr>
            <p:cNvPr id="13" name="Picture 1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595056" y="1284107"/>
              <a:ext cx="514067" cy="514067"/>
            </a:xfrm>
            <a:prstGeom prst="rect">
              <a:avLst/>
            </a:prstGeom>
          </p:spPr>
        </p:pic>
      </p:grpSp>
    </p:spTree>
    <p:extLst>
      <p:ext uri="{BB962C8B-B14F-4D97-AF65-F5344CB8AC3E}">
        <p14:creationId xmlns:p14="http://schemas.microsoft.com/office/powerpoint/2010/main" val="3518309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buNone/>
            </a:pPr>
            <a:r>
              <a:rPr dirty="0" smtClean="0">
                <a:solidFill>
                  <a:srgbClr val="0070C0"/>
                </a:solidFill>
              </a:rPr>
              <a:t>Launching </a:t>
            </a:r>
            <a:r>
              <a:rPr dirty="0">
                <a:solidFill>
                  <a:srgbClr val="0070C0"/>
                </a:solidFill>
              </a:rPr>
              <a:t>an Instance with an IAM Role Using the Console</a:t>
            </a:r>
          </a:p>
          <a:p>
            <a:pPr algn="l"/>
            <a:r>
              <a:rPr dirty="0" smtClean="0"/>
              <a:t> </a:t>
            </a:r>
            <a:r>
              <a:rPr dirty="0"/>
              <a:t>Open the Amazon EC2 </a:t>
            </a:r>
            <a:r>
              <a:rPr dirty="0" smtClean="0"/>
              <a:t>console</a:t>
            </a:r>
            <a:endParaRPr dirty="0"/>
          </a:p>
          <a:p>
            <a:pPr algn="l"/>
            <a:r>
              <a:rPr dirty="0" smtClean="0"/>
              <a:t> On </a:t>
            </a:r>
            <a:r>
              <a:rPr dirty="0"/>
              <a:t>the dashboard, click </a:t>
            </a:r>
            <a:r>
              <a:rPr dirty="0">
                <a:solidFill>
                  <a:srgbClr val="0070C0"/>
                </a:solidFill>
              </a:rPr>
              <a:t>Launch </a:t>
            </a:r>
            <a:r>
              <a:rPr dirty="0" smtClean="0">
                <a:solidFill>
                  <a:srgbClr val="0070C0"/>
                </a:solidFill>
              </a:rPr>
              <a:t>Instance</a:t>
            </a:r>
            <a:endParaRPr dirty="0">
              <a:solidFill>
                <a:srgbClr val="0070C0"/>
              </a:solidFill>
            </a:endParaRPr>
          </a:p>
          <a:p>
            <a:pPr algn="l"/>
            <a:r>
              <a:rPr dirty="0" smtClean="0"/>
              <a:t> Select </a:t>
            </a:r>
            <a:r>
              <a:rPr dirty="0"/>
              <a:t>an AMI, then select an instance type and click </a:t>
            </a:r>
            <a:r>
              <a:rPr dirty="0">
                <a:solidFill>
                  <a:srgbClr val="0070C0"/>
                </a:solidFill>
              </a:rPr>
              <a:t>Next: Configure Instance </a:t>
            </a:r>
            <a:r>
              <a:rPr dirty="0" smtClean="0">
                <a:solidFill>
                  <a:srgbClr val="0070C0"/>
                </a:solidFill>
              </a:rPr>
              <a:t>Details</a:t>
            </a:r>
            <a:endParaRPr dirty="0">
              <a:solidFill>
                <a:srgbClr val="0070C0"/>
              </a:solidFill>
            </a:endParaRPr>
          </a:p>
          <a:p>
            <a:pPr algn="l"/>
            <a:r>
              <a:rPr dirty="0" smtClean="0"/>
              <a:t> On </a:t>
            </a:r>
            <a:r>
              <a:rPr dirty="0"/>
              <a:t>the </a:t>
            </a:r>
            <a:r>
              <a:rPr dirty="0">
                <a:solidFill>
                  <a:srgbClr val="0070C0"/>
                </a:solidFill>
              </a:rPr>
              <a:t>Configure Instance Details</a:t>
            </a:r>
            <a:r>
              <a:rPr dirty="0"/>
              <a:t> page, select the IAM role you created from the </a:t>
            </a:r>
            <a:r>
              <a:rPr dirty="0">
                <a:solidFill>
                  <a:srgbClr val="0070C0"/>
                </a:solidFill>
              </a:rPr>
              <a:t>IAM role</a:t>
            </a:r>
            <a:r>
              <a:rPr dirty="0"/>
              <a:t> list</a:t>
            </a:r>
          </a:p>
          <a:p>
            <a:pPr algn="l"/>
            <a:r>
              <a:rPr dirty="0" smtClean="0"/>
              <a:t> </a:t>
            </a:r>
            <a:r>
              <a:rPr dirty="0"/>
              <a:t>Configure any other details, then follow the instructions through the rest of the </a:t>
            </a:r>
            <a:r>
              <a:rPr dirty="0" smtClean="0"/>
              <a:t>wizard</a:t>
            </a:r>
          </a:p>
          <a:p>
            <a:pPr algn="l"/>
            <a:r>
              <a:rPr dirty="0" smtClean="0"/>
              <a:t> </a:t>
            </a:r>
            <a:r>
              <a:rPr dirty="0"/>
              <a:t>or click </a:t>
            </a:r>
            <a:r>
              <a:rPr dirty="0">
                <a:solidFill>
                  <a:srgbClr val="0070C0"/>
                </a:solidFill>
              </a:rPr>
              <a:t>Review and Launch</a:t>
            </a:r>
            <a:r>
              <a:rPr dirty="0"/>
              <a:t> to accept default settings and go directly to the </a:t>
            </a:r>
            <a:r>
              <a:rPr dirty="0">
                <a:solidFill>
                  <a:srgbClr val="0070C0"/>
                </a:solidFill>
              </a:rPr>
              <a:t>Review Instance Launch</a:t>
            </a:r>
            <a:r>
              <a:rPr dirty="0"/>
              <a:t> </a:t>
            </a:r>
            <a:r>
              <a:rPr dirty="0" smtClean="0"/>
              <a:t>page</a:t>
            </a:r>
            <a:endParaRPr dirty="0"/>
          </a:p>
          <a:p>
            <a:pPr algn="l"/>
            <a:r>
              <a:rPr dirty="0" smtClean="0"/>
              <a:t> Review </a:t>
            </a:r>
            <a:r>
              <a:rPr dirty="0"/>
              <a:t>your settings, then click </a:t>
            </a:r>
            <a:r>
              <a:rPr dirty="0">
                <a:solidFill>
                  <a:srgbClr val="0070C0"/>
                </a:solidFill>
              </a:rPr>
              <a:t>Launch</a:t>
            </a:r>
            <a:r>
              <a:rPr dirty="0"/>
              <a:t> to choose a key pair and launch your instance</a:t>
            </a:r>
          </a:p>
          <a:p>
            <a:pPr algn="l"/>
            <a:endParaRPr lang="en-US" dirty="0"/>
          </a:p>
        </p:txBody>
      </p:sp>
      <p:sp>
        <p:nvSpPr>
          <p:cNvPr id="4" name="Title 1"/>
          <p:cNvSpPr>
            <a:spLocks noGrp="1"/>
          </p:cNvSpPr>
          <p:nvPr>
            <p:ph type="title"/>
          </p:nvPr>
        </p:nvSpPr>
        <p:spPr>
          <a:xfrm>
            <a:off x="477296" y="160775"/>
            <a:ext cx="7886700" cy="516428"/>
          </a:xfrm>
        </p:spPr>
        <p:txBody>
          <a:bodyPr/>
          <a:lstStyle/>
          <a:p>
            <a:r>
              <a:rPr dirty="0" smtClean="0"/>
              <a:t>Using IAM Roles with EC2</a:t>
            </a:r>
            <a:endParaRPr lang="en-US" dirty="0"/>
          </a:p>
        </p:txBody>
      </p:sp>
    </p:spTree>
    <p:extLst>
      <p:ext uri="{BB962C8B-B14F-4D97-AF65-F5344CB8AC3E}">
        <p14:creationId xmlns:p14="http://schemas.microsoft.com/office/powerpoint/2010/main" val="3106055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buNone/>
            </a:pPr>
            <a:r>
              <a:rPr lang="en-US" dirty="0">
                <a:solidFill>
                  <a:srgbClr val="0070C0"/>
                </a:solidFill>
              </a:rPr>
              <a:t>Ensure data integrity and access controls when using the AWS </a:t>
            </a:r>
            <a:r>
              <a:rPr lang="en-US" dirty="0" smtClean="0">
                <a:solidFill>
                  <a:srgbClr val="0070C0"/>
                </a:solidFill>
              </a:rPr>
              <a:t>platform</a:t>
            </a:r>
          </a:p>
          <a:p>
            <a:pPr algn="l">
              <a:buNone/>
            </a:pPr>
            <a:r>
              <a:rPr dirty="0" smtClean="0">
                <a:solidFill>
                  <a:srgbClr val="0070C0"/>
                </a:solidFill>
              </a:rPr>
              <a:t>What </a:t>
            </a:r>
            <a:r>
              <a:rPr dirty="0">
                <a:solidFill>
                  <a:srgbClr val="0070C0"/>
                </a:solidFill>
              </a:rPr>
              <a:t>is MFA On Amazon Web Services (Multifactor Authentication)</a:t>
            </a:r>
          </a:p>
          <a:p>
            <a:pPr algn="l"/>
            <a:r>
              <a:rPr dirty="0" smtClean="0"/>
              <a:t> </a:t>
            </a:r>
            <a:r>
              <a:rPr dirty="0"/>
              <a:t>For extra security, enable multifactor authentication (MFA) for privileged IAM users (users who are allowed access to sensitive resources or APIs</a:t>
            </a:r>
            <a:r>
              <a:rPr dirty="0" smtClean="0"/>
              <a:t>)</a:t>
            </a:r>
          </a:p>
          <a:p>
            <a:pPr algn="l"/>
            <a:r>
              <a:rPr dirty="0"/>
              <a:t> With MFA, users have a device that generates a unique authentication code (a one-time password, or OTP</a:t>
            </a:r>
            <a:r>
              <a:rPr dirty="0" smtClean="0"/>
              <a:t>)</a:t>
            </a:r>
          </a:p>
          <a:p>
            <a:pPr algn="l"/>
            <a:r>
              <a:rPr dirty="0"/>
              <a:t> </a:t>
            </a:r>
            <a:r>
              <a:rPr dirty="0" smtClean="0"/>
              <a:t>Must </a:t>
            </a:r>
            <a:r>
              <a:rPr dirty="0"/>
              <a:t>provide both their normal credentials (like their user name and password) and the </a:t>
            </a:r>
            <a:r>
              <a:rPr dirty="0" smtClean="0"/>
              <a:t>OTP</a:t>
            </a:r>
          </a:p>
          <a:p>
            <a:pPr algn="l"/>
            <a:r>
              <a:rPr dirty="0"/>
              <a:t> The MFA device can either be a special piece of hardware, or it can be a virtual device </a:t>
            </a:r>
            <a:endParaRPr lang="en-US" dirty="0"/>
          </a:p>
        </p:txBody>
      </p:sp>
      <p:sp>
        <p:nvSpPr>
          <p:cNvPr id="4" name="Title 1"/>
          <p:cNvSpPr txBox="1">
            <a:spLocks/>
          </p:cNvSpPr>
          <p:nvPr/>
        </p:nvSpPr>
        <p:spPr>
          <a:xfrm>
            <a:off x="477296" y="160775"/>
            <a:ext cx="7886700" cy="516428"/>
          </a:xfrm>
          <a:prstGeom prst="rect">
            <a:avLst/>
          </a:prstGeom>
        </p:spPr>
        <p:txBody>
          <a:bodyPr vert="horz" lIns="91440" tIns="45720" rIns="91440" bIns="45720" rtlCol="0" anchor="ctr">
            <a:noAutofit/>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smtClean="0"/>
              <a:t>Data </a:t>
            </a:r>
            <a:r>
              <a:rPr lang="en-US" dirty="0"/>
              <a:t>I</a:t>
            </a:r>
            <a:r>
              <a:rPr lang="en-US" dirty="0" smtClean="0"/>
              <a:t>ntegrity </a:t>
            </a:r>
            <a:r>
              <a:rPr lang="en-US" dirty="0"/>
              <a:t>and </a:t>
            </a:r>
            <a:r>
              <a:rPr lang="en-US" dirty="0" smtClean="0"/>
              <a:t>Access Controls</a:t>
            </a:r>
            <a:endParaRPr lang="en-US" dirty="0"/>
          </a:p>
        </p:txBody>
      </p:sp>
    </p:spTree>
    <p:extLst>
      <p:ext uri="{BB962C8B-B14F-4D97-AF65-F5344CB8AC3E}">
        <p14:creationId xmlns:p14="http://schemas.microsoft.com/office/powerpoint/2010/main" val="3996046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Security Token Service</a:t>
            </a:r>
            <a:endParaRPr lang="en-US" dirty="0"/>
          </a:p>
        </p:txBody>
      </p:sp>
      <p:sp>
        <p:nvSpPr>
          <p:cNvPr id="3" name="Content Placeholder 2"/>
          <p:cNvSpPr>
            <a:spLocks noGrp="1"/>
          </p:cNvSpPr>
          <p:nvPr>
            <p:ph idx="1"/>
          </p:nvPr>
        </p:nvSpPr>
        <p:spPr/>
        <p:txBody>
          <a:bodyPr>
            <a:normAutofit/>
          </a:bodyPr>
          <a:lstStyle/>
          <a:p>
            <a:r>
              <a:rPr dirty="0" smtClean="0"/>
              <a:t> The </a:t>
            </a:r>
            <a:r>
              <a:rPr dirty="0"/>
              <a:t>AWS Security Token Service (STS) is a web service that enables you to request temporary, limited-privilege credentials for AWS Identity and Access Management (IAM) users or for users that you authenticate (federated users</a:t>
            </a:r>
            <a:r>
              <a:rPr dirty="0" smtClean="0"/>
              <a:t>)</a:t>
            </a:r>
          </a:p>
          <a:p>
            <a:r>
              <a:rPr dirty="0"/>
              <a:t> AWS STS is a global service that has a single endpoint at https://</a:t>
            </a:r>
            <a:r>
              <a:rPr dirty="0" smtClean="0"/>
              <a:t>sts.amazonaws.com</a:t>
            </a:r>
          </a:p>
          <a:p>
            <a:r>
              <a:rPr dirty="0"/>
              <a:t> </a:t>
            </a:r>
            <a:r>
              <a:rPr dirty="0" smtClean="0"/>
              <a:t>One </a:t>
            </a:r>
            <a:r>
              <a:rPr dirty="0"/>
              <a:t>regional endpoint available at </a:t>
            </a:r>
            <a:r>
              <a:rPr u="sng" dirty="0">
                <a:solidFill>
                  <a:srgbClr val="00B0F0"/>
                </a:solidFill>
              </a:rPr>
              <a:t>https://</a:t>
            </a:r>
            <a:r>
              <a:rPr u="sng" dirty="0" smtClean="0">
                <a:solidFill>
                  <a:srgbClr val="00B0F0"/>
                </a:solidFill>
              </a:rPr>
              <a:t>sts.us-east-1.amazonaws.com</a:t>
            </a:r>
          </a:p>
          <a:p>
            <a:r>
              <a:rPr dirty="0" smtClean="0"/>
              <a:t> </a:t>
            </a:r>
            <a:r>
              <a:rPr dirty="0"/>
              <a:t>You can choose to enable AWS STS in additional regions for your account, and then make AWS STS API calls to endpoints in those added </a:t>
            </a:r>
            <a:r>
              <a:rPr dirty="0" smtClean="0"/>
              <a:t>regions</a:t>
            </a:r>
          </a:p>
        </p:txBody>
      </p:sp>
    </p:spTree>
    <p:extLst>
      <p:ext uri="{BB962C8B-B14F-4D97-AF65-F5344CB8AC3E}">
        <p14:creationId xmlns:p14="http://schemas.microsoft.com/office/powerpoint/2010/main" val="3900801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Security Token </a:t>
            </a:r>
            <a:r>
              <a:rPr lang="en-US" dirty="0"/>
              <a:t>Service (Contd.)</a:t>
            </a:r>
            <a:endParaRPr lang="en-US" dirty="0"/>
          </a:p>
        </p:txBody>
      </p:sp>
      <p:sp>
        <p:nvSpPr>
          <p:cNvPr id="3" name="Content Placeholder 2"/>
          <p:cNvSpPr>
            <a:spLocks noGrp="1"/>
          </p:cNvSpPr>
          <p:nvPr>
            <p:ph idx="1"/>
          </p:nvPr>
        </p:nvSpPr>
        <p:spPr/>
        <p:txBody>
          <a:bodyPr>
            <a:normAutofit/>
          </a:bodyPr>
          <a:lstStyle/>
          <a:p>
            <a:pPr>
              <a:buNone/>
            </a:pPr>
            <a:r>
              <a:rPr dirty="0" smtClean="0">
                <a:solidFill>
                  <a:srgbClr val="0070C0"/>
                </a:solidFill>
              </a:rPr>
              <a:t>AWS </a:t>
            </a:r>
            <a:r>
              <a:rPr dirty="0">
                <a:solidFill>
                  <a:srgbClr val="0070C0"/>
                </a:solidFill>
              </a:rPr>
              <a:t>Security Token Service to get temporary security credentials has the following advantages</a:t>
            </a:r>
            <a:r>
              <a:rPr dirty="0" smtClean="0">
                <a:solidFill>
                  <a:srgbClr val="0070C0"/>
                </a:solidFill>
              </a:rPr>
              <a:t>:</a:t>
            </a:r>
          </a:p>
          <a:p>
            <a:r>
              <a:rPr dirty="0"/>
              <a:t> You do not have to distribute long-term AWS security credentials with an </a:t>
            </a:r>
            <a:r>
              <a:rPr dirty="0" smtClean="0"/>
              <a:t>application</a:t>
            </a:r>
          </a:p>
          <a:p>
            <a:r>
              <a:rPr dirty="0"/>
              <a:t> You can provide access to your AWS resources to </a:t>
            </a:r>
            <a:r>
              <a:rPr dirty="0" smtClean="0"/>
              <a:t>users </a:t>
            </a:r>
            <a:r>
              <a:rPr dirty="0"/>
              <a:t>without having to define an AWS identity for </a:t>
            </a:r>
            <a:r>
              <a:rPr dirty="0" smtClean="0"/>
              <a:t>them</a:t>
            </a:r>
          </a:p>
          <a:p>
            <a:r>
              <a:rPr dirty="0"/>
              <a:t> The temporary security credentials have a limited lifetime, so you do not have to rotate them or explicitly revoke them when they're no longer needed</a:t>
            </a:r>
            <a:endParaRPr lang="en-US" dirty="0"/>
          </a:p>
        </p:txBody>
      </p:sp>
    </p:spTree>
    <p:extLst>
      <p:ext uri="{BB962C8B-B14F-4D97-AF65-F5344CB8AC3E}">
        <p14:creationId xmlns:p14="http://schemas.microsoft.com/office/powerpoint/2010/main" val="1329922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of AWS STS  </a:t>
            </a:r>
            <a:endParaRPr lang="en-US" dirty="0"/>
          </a:p>
        </p:txBody>
      </p:sp>
      <p:sp>
        <p:nvSpPr>
          <p:cNvPr id="3" name="Content Placeholder 2"/>
          <p:cNvSpPr>
            <a:spLocks noGrp="1"/>
          </p:cNvSpPr>
          <p:nvPr>
            <p:ph idx="1"/>
          </p:nvPr>
        </p:nvSpPr>
        <p:spPr/>
        <p:txBody>
          <a:bodyPr/>
          <a:lstStyle/>
          <a:p>
            <a:r>
              <a:rPr dirty="0" smtClean="0"/>
              <a:t> </a:t>
            </a:r>
            <a:r>
              <a:rPr dirty="0"/>
              <a:t>AWS Security Token Service is an included feature of your AWS account offered at no additional </a:t>
            </a:r>
            <a:r>
              <a:rPr dirty="0" smtClean="0"/>
              <a:t>charge</a:t>
            </a:r>
          </a:p>
          <a:p>
            <a:r>
              <a:rPr dirty="0"/>
              <a:t> </a:t>
            </a:r>
            <a:r>
              <a:rPr dirty="0" smtClean="0"/>
              <a:t>You </a:t>
            </a:r>
            <a:r>
              <a:rPr dirty="0"/>
              <a:t>are charged only for the use of other AWS services that are accessed by your AWS STS temporary security </a:t>
            </a:r>
            <a:r>
              <a:rPr dirty="0" smtClean="0"/>
              <a:t>credentials</a:t>
            </a:r>
          </a:p>
          <a:p>
            <a:endParaRPr lang="en-US" dirty="0"/>
          </a:p>
        </p:txBody>
      </p:sp>
    </p:spTree>
    <p:extLst>
      <p:ext uri="{BB962C8B-B14F-4D97-AF65-F5344CB8AC3E}">
        <p14:creationId xmlns:p14="http://schemas.microsoft.com/office/powerpoint/2010/main" val="553117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of AWS </a:t>
            </a:r>
            <a:r>
              <a:rPr lang="en-US" dirty="0"/>
              <a:t>STS (Contd.)  </a:t>
            </a:r>
            <a:endParaRPr lang="en-US" dirty="0"/>
          </a:p>
        </p:txBody>
      </p:sp>
      <p:sp>
        <p:nvSpPr>
          <p:cNvPr id="3" name="Content Placeholder 2"/>
          <p:cNvSpPr>
            <a:spLocks noGrp="1"/>
          </p:cNvSpPr>
          <p:nvPr>
            <p:ph idx="1"/>
          </p:nvPr>
        </p:nvSpPr>
        <p:spPr/>
        <p:txBody>
          <a:bodyPr/>
          <a:lstStyle/>
          <a:p>
            <a:pPr>
              <a:buNone/>
            </a:pPr>
            <a:r>
              <a:rPr dirty="0" smtClean="0">
                <a:solidFill>
                  <a:srgbClr val="0070C0"/>
                </a:solidFill>
              </a:rPr>
              <a:t>AWS </a:t>
            </a:r>
            <a:r>
              <a:rPr dirty="0">
                <a:solidFill>
                  <a:srgbClr val="0070C0"/>
                </a:solidFill>
              </a:rPr>
              <a:t>Security Token Service API Actions</a:t>
            </a:r>
          </a:p>
          <a:p>
            <a:endParaRPr lang="en-US"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74336205"/>
              </p:ext>
            </p:extLst>
          </p:nvPr>
        </p:nvGraphicFramePr>
        <p:xfrm>
          <a:off x="321991" y="1275015"/>
          <a:ext cx="8652417" cy="3261360"/>
        </p:xfrm>
        <a:graphic>
          <a:graphicData uri="http://schemas.openxmlformats.org/drawingml/2006/table">
            <a:tbl>
              <a:tblPr firstRow="1" bandRow="1">
                <a:tableStyleId>{5C22544A-7EE6-4342-B048-85BDC9FD1C3A}</a:tableStyleId>
              </a:tblPr>
              <a:tblGrid>
                <a:gridCol w="1944959">
                  <a:extLst>
                    <a:ext uri="{9D8B030D-6E8A-4147-A177-3AD203B41FA5}">
                      <a16:colId xmlns:a16="http://schemas.microsoft.com/office/drawing/2014/main" xmlns="" val="2364307158"/>
                    </a:ext>
                  </a:extLst>
                </a:gridCol>
                <a:gridCol w="1695450">
                  <a:extLst>
                    <a:ext uri="{9D8B030D-6E8A-4147-A177-3AD203B41FA5}">
                      <a16:colId xmlns:a16="http://schemas.microsoft.com/office/drawing/2014/main" xmlns="" val="489983983"/>
                    </a:ext>
                  </a:extLst>
                </a:gridCol>
                <a:gridCol w="1363932">
                  <a:extLst>
                    <a:ext uri="{9D8B030D-6E8A-4147-A177-3AD203B41FA5}">
                      <a16:colId xmlns:a16="http://schemas.microsoft.com/office/drawing/2014/main" xmlns="" val="3732523249"/>
                    </a:ext>
                  </a:extLst>
                </a:gridCol>
                <a:gridCol w="923925">
                  <a:extLst>
                    <a:ext uri="{9D8B030D-6E8A-4147-A177-3AD203B41FA5}">
                      <a16:colId xmlns:a16="http://schemas.microsoft.com/office/drawing/2014/main" xmlns="" val="625023180"/>
                    </a:ext>
                  </a:extLst>
                </a:gridCol>
                <a:gridCol w="914400">
                  <a:extLst>
                    <a:ext uri="{9D8B030D-6E8A-4147-A177-3AD203B41FA5}">
                      <a16:colId xmlns:a16="http://schemas.microsoft.com/office/drawing/2014/main" xmlns="" val="379145345"/>
                    </a:ext>
                  </a:extLst>
                </a:gridCol>
                <a:gridCol w="1809751">
                  <a:extLst>
                    <a:ext uri="{9D8B030D-6E8A-4147-A177-3AD203B41FA5}">
                      <a16:colId xmlns:a16="http://schemas.microsoft.com/office/drawing/2014/main" xmlns="" val="4012925860"/>
                    </a:ext>
                  </a:extLst>
                </a:gridCol>
              </a:tblGrid>
              <a:tr h="370840">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AWS STS API</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Who can call</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Credential lifetime (min / max / default)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MFA Support*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Passed Policy</a:t>
                      </a:r>
                      <a:r>
                        <a:rPr lang="en-US" sz="1200" baseline="0" dirty="0" smtClean="0">
                          <a:latin typeface="Tahoma" panose="020B0604030504040204" pitchFamily="34" charset="0"/>
                          <a:ea typeface="Tahoma" panose="020B0604030504040204" pitchFamily="34" charset="0"/>
                          <a:cs typeface="Tahoma" panose="020B0604030504040204" pitchFamily="34" charset="0"/>
                        </a:rPr>
                        <a:t> Support*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Restrictions</a:t>
                      </a:r>
                      <a:r>
                        <a:rPr lang="en-US" sz="1200" baseline="0" dirty="0" smtClean="0">
                          <a:latin typeface="Tahoma" panose="020B0604030504040204" pitchFamily="34" charset="0"/>
                          <a:ea typeface="Tahoma" panose="020B0604030504040204" pitchFamily="34" charset="0"/>
                          <a:cs typeface="Tahoma" panose="020B0604030504040204" pitchFamily="34" charset="0"/>
                        </a:rPr>
                        <a:t> on resulting temporary credentials</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extLst>
                  <a:ext uri="{0D108BD9-81ED-4DB2-BD59-A6C34878D82A}">
                    <a16:rowId xmlns:a16="http://schemas.microsoft.com/office/drawing/2014/main" xmlns="" val="2727239941"/>
                  </a:ext>
                </a:extLst>
              </a:tr>
              <a:tr h="370840">
                <a:tc>
                  <a:txBody>
                    <a:bodyPr/>
                    <a:lstStyle/>
                    <a:p>
                      <a:r>
                        <a:rPr lang="en-US" sz="1100" dirty="0" err="1" smtClean="0">
                          <a:latin typeface="Tahoma" panose="020B0604030504040204" pitchFamily="34" charset="0"/>
                          <a:ea typeface="Tahoma" panose="020B0604030504040204" pitchFamily="34" charset="0"/>
                          <a:cs typeface="Tahoma" panose="020B0604030504040204" pitchFamily="34" charset="0"/>
                        </a:rPr>
                        <a:t>AssumeRole</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IAM user or user with existing temporary security</a:t>
                      </a:r>
                      <a:r>
                        <a:rPr lang="en-US" sz="1100" baseline="0" dirty="0" smtClean="0">
                          <a:latin typeface="Tahoma" panose="020B0604030504040204" pitchFamily="34" charset="0"/>
                          <a:ea typeface="Tahoma" panose="020B0604030504040204" pitchFamily="34" charset="0"/>
                          <a:cs typeface="Tahoma" panose="020B0604030504040204" pitchFamily="34" charset="0"/>
                        </a:rPr>
                        <a:t> credentials</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15m/1hr/1hr</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Yes</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sz="1100" dirty="0" smtClean="0">
                          <a:latin typeface="Tahoma" panose="020B0604030504040204" pitchFamily="34" charset="0"/>
                          <a:ea typeface="Tahoma" panose="020B0604030504040204" pitchFamily="34" charset="0"/>
                          <a:cs typeface="Tahoma" panose="020B0604030504040204" pitchFamily="34" charset="0"/>
                        </a:rPr>
                        <a:t>Yes</a:t>
                      </a:r>
                    </a:p>
                    <a:p>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Cannot call GetFederationToken or </a:t>
                      </a:r>
                      <a:r>
                        <a:rPr lang="en-US" sz="1100" dirty="0" err="1" smtClean="0">
                          <a:latin typeface="Tahoma" panose="020B0604030504040204" pitchFamily="34" charset="0"/>
                          <a:ea typeface="Tahoma" panose="020B0604030504040204" pitchFamily="34" charset="0"/>
                          <a:cs typeface="Tahoma" panose="020B0604030504040204" pitchFamily="34" charset="0"/>
                        </a:rPr>
                        <a:t>GetSessionToken</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2655356095"/>
                  </a:ext>
                </a:extLst>
              </a:tr>
              <a:tr h="370840">
                <a:tc>
                  <a:txBody>
                    <a:bodyPr/>
                    <a:lstStyle/>
                    <a:p>
                      <a:r>
                        <a:rPr lang="en-US" sz="1100" dirty="0" err="1" smtClean="0">
                          <a:latin typeface="Tahoma" panose="020B0604030504040204" pitchFamily="34" charset="0"/>
                          <a:ea typeface="Tahoma" panose="020B0604030504040204" pitchFamily="34" charset="0"/>
                          <a:cs typeface="Tahoma" panose="020B0604030504040204" pitchFamily="34" charset="0"/>
                        </a:rPr>
                        <a:t>AssumeRoleWithSAML</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Any user; caller must pass a SAML authentication response that indicates authentication from a known identity provider.</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15m/1hr/1hr</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No</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sz="1100" dirty="0" smtClean="0">
                          <a:latin typeface="Tahoma" panose="020B0604030504040204" pitchFamily="34" charset="0"/>
                          <a:ea typeface="Tahoma" panose="020B0604030504040204" pitchFamily="34" charset="0"/>
                          <a:cs typeface="Tahoma" panose="020B0604030504040204" pitchFamily="34" charset="0"/>
                        </a:rPr>
                        <a:t>Yes</a:t>
                      </a:r>
                    </a:p>
                    <a:p>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Cannot call GetFederationToken or </a:t>
                      </a:r>
                      <a:r>
                        <a:rPr lang="en-US" sz="1100" dirty="0" err="1" smtClean="0">
                          <a:latin typeface="Tahoma" panose="020B0604030504040204" pitchFamily="34" charset="0"/>
                          <a:ea typeface="Tahoma" panose="020B0604030504040204" pitchFamily="34" charset="0"/>
                          <a:cs typeface="Tahoma" panose="020B0604030504040204" pitchFamily="34" charset="0"/>
                        </a:rPr>
                        <a:t>GetSessionToken</a:t>
                      </a:r>
                      <a:r>
                        <a:rPr lang="en-US" sz="1100" dirty="0" smtClean="0">
                          <a:latin typeface="Tahoma" panose="020B0604030504040204" pitchFamily="34" charset="0"/>
                          <a:ea typeface="Tahoma" panose="020B0604030504040204" pitchFamily="34" charset="0"/>
                          <a:cs typeface="Tahoma" panose="020B0604030504040204" pitchFamily="34" charset="0"/>
                        </a:rPr>
                        <a:t>.</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xmlns="" val="1901640971"/>
                  </a:ext>
                </a:extLst>
              </a:tr>
              <a:tr h="370840">
                <a:tc>
                  <a:txBody>
                    <a:bodyPr/>
                    <a:lstStyle/>
                    <a:p>
                      <a:r>
                        <a:rPr lang="en-US" sz="1100" dirty="0" err="1" smtClean="0">
                          <a:latin typeface="Tahoma" panose="020B0604030504040204" pitchFamily="34" charset="0"/>
                          <a:ea typeface="Tahoma" panose="020B0604030504040204" pitchFamily="34" charset="0"/>
                          <a:cs typeface="Tahoma" panose="020B0604030504040204" pitchFamily="34" charset="0"/>
                        </a:rPr>
                        <a:t>AssumrRoleWithWebIdentity</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Any user; caller must pass a web identity token that indicates authentication from a known identity provider</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15m/1hr/1hr</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sz="1100" dirty="0" smtClean="0">
                          <a:latin typeface="Tahoma" panose="020B0604030504040204" pitchFamily="34" charset="0"/>
                          <a:ea typeface="Tahoma" panose="020B0604030504040204" pitchFamily="34" charset="0"/>
                          <a:cs typeface="Tahoma" panose="020B0604030504040204" pitchFamily="34" charset="0"/>
                        </a:rPr>
                        <a:t>No</a:t>
                      </a:r>
                    </a:p>
                    <a:p>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sz="1100" dirty="0" smtClean="0">
                          <a:latin typeface="Tahoma" panose="020B0604030504040204" pitchFamily="34" charset="0"/>
                          <a:ea typeface="Tahoma" panose="020B0604030504040204" pitchFamily="34" charset="0"/>
                          <a:cs typeface="Tahoma" panose="020B0604030504040204" pitchFamily="34" charset="0"/>
                        </a:rPr>
                        <a:t>Yes</a:t>
                      </a:r>
                    </a:p>
                    <a:p>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Cannot call GetFederationToken or </a:t>
                      </a:r>
                      <a:r>
                        <a:rPr lang="en-US" sz="1100" dirty="0" err="1" smtClean="0">
                          <a:latin typeface="Tahoma" panose="020B0604030504040204" pitchFamily="34" charset="0"/>
                          <a:ea typeface="Tahoma" panose="020B0604030504040204" pitchFamily="34" charset="0"/>
                          <a:cs typeface="Tahoma" panose="020B0604030504040204" pitchFamily="34" charset="0"/>
                        </a:rPr>
                        <a:t>GetSessionToken</a:t>
                      </a:r>
                      <a:r>
                        <a:rPr lang="en-US" sz="1100" dirty="0" smtClean="0">
                          <a:latin typeface="Tahoma" panose="020B0604030504040204" pitchFamily="34" charset="0"/>
                          <a:ea typeface="Tahoma" panose="020B0604030504040204" pitchFamily="34" charset="0"/>
                          <a:cs typeface="Tahoma" panose="020B0604030504040204" pitchFamily="34" charset="0"/>
                        </a:rPr>
                        <a:t>.</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829332968"/>
                  </a:ext>
                </a:extLst>
              </a:tr>
            </a:tbl>
          </a:graphicData>
        </a:graphic>
      </p:graphicFrame>
    </p:spTree>
    <p:extLst>
      <p:ext uri="{BB962C8B-B14F-4D97-AF65-F5344CB8AC3E}">
        <p14:creationId xmlns:p14="http://schemas.microsoft.com/office/powerpoint/2010/main" val="2640496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of AWS </a:t>
            </a:r>
            <a:r>
              <a:rPr lang="en-US" dirty="0"/>
              <a:t>STS (Contd.)  </a:t>
            </a:r>
            <a:endParaRPr lang="en-US" dirty="0"/>
          </a:p>
        </p:txBody>
      </p:sp>
      <p:sp>
        <p:nvSpPr>
          <p:cNvPr id="3" name="Content Placeholder 2"/>
          <p:cNvSpPr>
            <a:spLocks noGrp="1"/>
          </p:cNvSpPr>
          <p:nvPr>
            <p:ph idx="1"/>
          </p:nvPr>
        </p:nvSpPr>
        <p:spPr/>
        <p:txBody>
          <a:bodyPr/>
          <a:lstStyle/>
          <a:p>
            <a:pPr>
              <a:buNone/>
            </a:pPr>
            <a:r>
              <a:rPr dirty="0" smtClean="0">
                <a:solidFill>
                  <a:srgbClr val="0070C0"/>
                </a:solidFill>
              </a:rPr>
              <a:t>AWS </a:t>
            </a:r>
            <a:r>
              <a:rPr dirty="0">
                <a:solidFill>
                  <a:srgbClr val="0070C0"/>
                </a:solidFill>
              </a:rPr>
              <a:t>Security Token Service API Actions</a:t>
            </a:r>
          </a:p>
          <a:p>
            <a:endParaRPr lang="en-US"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96953470"/>
              </p:ext>
            </p:extLst>
          </p:nvPr>
        </p:nvGraphicFramePr>
        <p:xfrm>
          <a:off x="321991" y="1275015"/>
          <a:ext cx="8652417" cy="3505200"/>
        </p:xfrm>
        <a:graphic>
          <a:graphicData uri="http://schemas.openxmlformats.org/drawingml/2006/table">
            <a:tbl>
              <a:tblPr firstRow="1" bandRow="1">
                <a:tableStyleId>{5C22544A-7EE6-4342-B048-85BDC9FD1C3A}</a:tableStyleId>
              </a:tblPr>
              <a:tblGrid>
                <a:gridCol w="1516334">
                  <a:extLst>
                    <a:ext uri="{9D8B030D-6E8A-4147-A177-3AD203B41FA5}">
                      <a16:colId xmlns:a16="http://schemas.microsoft.com/office/drawing/2014/main" xmlns="" val="2364307158"/>
                    </a:ext>
                  </a:extLst>
                </a:gridCol>
                <a:gridCol w="1762125">
                  <a:extLst>
                    <a:ext uri="{9D8B030D-6E8A-4147-A177-3AD203B41FA5}">
                      <a16:colId xmlns:a16="http://schemas.microsoft.com/office/drawing/2014/main" xmlns="" val="489983983"/>
                    </a:ext>
                  </a:extLst>
                </a:gridCol>
                <a:gridCol w="1725882">
                  <a:extLst>
                    <a:ext uri="{9D8B030D-6E8A-4147-A177-3AD203B41FA5}">
                      <a16:colId xmlns:a16="http://schemas.microsoft.com/office/drawing/2014/main" xmlns="" val="3732523249"/>
                    </a:ext>
                  </a:extLst>
                </a:gridCol>
                <a:gridCol w="923925">
                  <a:extLst>
                    <a:ext uri="{9D8B030D-6E8A-4147-A177-3AD203B41FA5}">
                      <a16:colId xmlns:a16="http://schemas.microsoft.com/office/drawing/2014/main" xmlns="" val="625023180"/>
                    </a:ext>
                  </a:extLst>
                </a:gridCol>
                <a:gridCol w="914400">
                  <a:extLst>
                    <a:ext uri="{9D8B030D-6E8A-4147-A177-3AD203B41FA5}">
                      <a16:colId xmlns:a16="http://schemas.microsoft.com/office/drawing/2014/main" xmlns="" val="379145345"/>
                    </a:ext>
                  </a:extLst>
                </a:gridCol>
                <a:gridCol w="1809751">
                  <a:extLst>
                    <a:ext uri="{9D8B030D-6E8A-4147-A177-3AD203B41FA5}">
                      <a16:colId xmlns:a16="http://schemas.microsoft.com/office/drawing/2014/main" xmlns="" val="4012925860"/>
                    </a:ext>
                  </a:extLst>
                </a:gridCol>
              </a:tblGrid>
              <a:tr h="370840">
                <a:tc>
                  <a:txBody>
                    <a:bodyPr/>
                    <a:lstStyle/>
                    <a:p>
                      <a:pPr marL="0" algn="ctr" defTabSz="914378" rtl="0" eaLnBrk="1" latinLnBrk="0" hangingPunct="1"/>
                      <a:r>
                        <a:rPr lang="en-US" sz="1200" b="1" kern="1200" dirty="0" smtClean="0">
                          <a:solidFill>
                            <a:schemeClr val="lt1"/>
                          </a:solidFill>
                          <a:latin typeface="Tahoma" panose="020B0604030504040204" pitchFamily="34" charset="0"/>
                          <a:ea typeface="Tahoma" panose="020B0604030504040204" pitchFamily="34" charset="0"/>
                          <a:cs typeface="Tahoma" panose="020B0604030504040204" pitchFamily="34" charset="0"/>
                        </a:rPr>
                        <a:t>AWS STS API</a:t>
                      </a:r>
                      <a:endParaRPr lang="en-US" sz="1200" b="1" kern="1200" dirty="0">
                        <a:solidFill>
                          <a:schemeClr val="lt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algn="ctr" defTabSz="914378" rtl="0" eaLnBrk="1" latinLnBrk="0" hangingPunct="1"/>
                      <a:r>
                        <a:rPr lang="en-US" sz="1200" b="1" kern="1200" dirty="0" smtClean="0">
                          <a:solidFill>
                            <a:schemeClr val="lt1"/>
                          </a:solidFill>
                          <a:latin typeface="Tahoma" panose="020B0604030504040204" pitchFamily="34" charset="0"/>
                          <a:ea typeface="Tahoma" panose="020B0604030504040204" pitchFamily="34" charset="0"/>
                          <a:cs typeface="Tahoma" panose="020B0604030504040204" pitchFamily="34" charset="0"/>
                        </a:rPr>
                        <a:t>Who can call</a:t>
                      </a:r>
                      <a:endParaRPr lang="en-US" sz="1200" b="1" kern="1200" dirty="0">
                        <a:solidFill>
                          <a:schemeClr val="lt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algn="ctr" defTabSz="914378" rtl="0" eaLnBrk="1" latinLnBrk="0" hangingPunct="1"/>
                      <a:r>
                        <a:rPr lang="en-US" sz="1200" b="1" kern="1200" dirty="0" smtClean="0">
                          <a:solidFill>
                            <a:schemeClr val="lt1"/>
                          </a:solidFill>
                          <a:latin typeface="Tahoma" panose="020B0604030504040204" pitchFamily="34" charset="0"/>
                          <a:ea typeface="Tahoma" panose="020B0604030504040204" pitchFamily="34" charset="0"/>
                          <a:cs typeface="Tahoma" panose="020B0604030504040204" pitchFamily="34" charset="0"/>
                        </a:rPr>
                        <a:t>Credential lifetime (min / max / default)</a:t>
                      </a:r>
                      <a:endParaRPr lang="en-US" sz="1200" b="1" kern="1200" dirty="0">
                        <a:solidFill>
                          <a:schemeClr val="lt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algn="ctr" defTabSz="914378" rtl="0" eaLnBrk="1" latinLnBrk="0" hangingPunct="1"/>
                      <a:r>
                        <a:rPr lang="en-US" sz="1200" b="1" kern="1200" dirty="0" smtClean="0">
                          <a:solidFill>
                            <a:schemeClr val="lt1"/>
                          </a:solidFill>
                          <a:latin typeface="Tahoma" panose="020B0604030504040204" pitchFamily="34" charset="0"/>
                          <a:ea typeface="Tahoma" panose="020B0604030504040204" pitchFamily="34" charset="0"/>
                          <a:cs typeface="Tahoma" panose="020B0604030504040204" pitchFamily="34" charset="0"/>
                        </a:rPr>
                        <a:t>MFA Support*</a:t>
                      </a:r>
                      <a:endParaRPr lang="en-US" sz="1200" b="1" kern="1200" dirty="0">
                        <a:solidFill>
                          <a:schemeClr val="lt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algn="ctr" defTabSz="914378" rtl="0" eaLnBrk="1" latinLnBrk="0" hangingPunct="1"/>
                      <a:r>
                        <a:rPr lang="en-US" sz="1200" b="1" kern="1200" dirty="0" smtClean="0">
                          <a:solidFill>
                            <a:schemeClr val="lt1"/>
                          </a:solidFill>
                          <a:latin typeface="Tahoma" panose="020B0604030504040204" pitchFamily="34" charset="0"/>
                          <a:ea typeface="Tahoma" panose="020B0604030504040204" pitchFamily="34" charset="0"/>
                          <a:cs typeface="Tahoma" panose="020B0604030504040204" pitchFamily="34" charset="0"/>
                        </a:rPr>
                        <a:t>Passed Policy Support*</a:t>
                      </a:r>
                      <a:endParaRPr lang="en-US" sz="1200" b="1" kern="1200" dirty="0">
                        <a:solidFill>
                          <a:schemeClr val="lt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tc>
                  <a:txBody>
                    <a:bodyPr/>
                    <a:lstStyle/>
                    <a:p>
                      <a:pPr marL="0" algn="ctr" defTabSz="914378" rtl="0" eaLnBrk="1" latinLnBrk="0" hangingPunct="1"/>
                      <a:r>
                        <a:rPr lang="en-US" sz="1200" b="1" kern="1200" dirty="0" smtClean="0">
                          <a:solidFill>
                            <a:schemeClr val="lt1"/>
                          </a:solidFill>
                          <a:latin typeface="Tahoma" panose="020B0604030504040204" pitchFamily="34" charset="0"/>
                          <a:ea typeface="Tahoma" panose="020B0604030504040204" pitchFamily="34" charset="0"/>
                          <a:cs typeface="Tahoma" panose="020B0604030504040204" pitchFamily="34" charset="0"/>
                        </a:rPr>
                        <a:t>Restrictions on resulting temporary credentials</a:t>
                      </a:r>
                      <a:endParaRPr lang="en-US" sz="1200" b="1" kern="1200" dirty="0">
                        <a:solidFill>
                          <a:schemeClr val="lt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4F81BD"/>
                    </a:solidFill>
                  </a:tcPr>
                </a:tc>
                <a:extLst>
                  <a:ext uri="{0D108BD9-81ED-4DB2-BD59-A6C34878D82A}">
                    <a16:rowId xmlns:a16="http://schemas.microsoft.com/office/drawing/2014/main" xmlns="" val="2727239941"/>
                  </a:ext>
                </a:extLst>
              </a:tr>
              <a:tr h="370840">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GetFederationToken </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IAM user or root account</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IAM user: 15m/36hr/12hr </a:t>
                      </a:r>
                    </a:p>
                    <a:p>
                      <a:r>
                        <a:rPr lang="en-US" sz="1100" dirty="0" smtClean="0">
                          <a:latin typeface="Tahoma" panose="020B0604030504040204" pitchFamily="34" charset="0"/>
                          <a:ea typeface="Tahoma" panose="020B0604030504040204" pitchFamily="34" charset="0"/>
                          <a:cs typeface="Tahoma" panose="020B0604030504040204" pitchFamily="34" charset="0"/>
                        </a:rPr>
                        <a:t>Root account: 15m/1hr/1hr</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sz="1100" dirty="0" smtClean="0">
                          <a:latin typeface="Tahoma" panose="020B0604030504040204" pitchFamily="34" charset="0"/>
                          <a:ea typeface="Tahoma" panose="020B0604030504040204" pitchFamily="34" charset="0"/>
                          <a:cs typeface="Tahoma" panose="020B0604030504040204" pitchFamily="34" charset="0"/>
                        </a:rPr>
                        <a:t>No</a:t>
                      </a:r>
                    </a:p>
                    <a:p>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sz="1100" dirty="0" smtClean="0">
                          <a:latin typeface="Tahoma" panose="020B0604030504040204" pitchFamily="34" charset="0"/>
                          <a:ea typeface="Tahoma" panose="020B0604030504040204" pitchFamily="34" charset="0"/>
                          <a:cs typeface="Tahoma" panose="020B0604030504040204" pitchFamily="34" charset="0"/>
                        </a:rPr>
                        <a:t>Yes</a:t>
                      </a:r>
                    </a:p>
                    <a:p>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Cannot call IAM APIs directly. </a:t>
                      </a:r>
                    </a:p>
                    <a:p>
                      <a:r>
                        <a:rPr lang="en-US" sz="1100" dirty="0" smtClean="0">
                          <a:latin typeface="Tahoma" panose="020B0604030504040204" pitchFamily="34" charset="0"/>
                          <a:ea typeface="Tahoma" panose="020B0604030504040204" pitchFamily="34" charset="0"/>
                          <a:cs typeface="Tahoma" panose="020B0604030504040204" pitchFamily="34" charset="0"/>
                        </a:rPr>
                        <a:t>SSO to console is allowed*.</a:t>
                      </a:r>
                    </a:p>
                    <a:p>
                      <a:r>
                        <a:rPr lang="en-US" sz="1100" dirty="0" smtClean="0">
                          <a:latin typeface="Tahoma" panose="020B0604030504040204" pitchFamily="34" charset="0"/>
                          <a:ea typeface="Tahoma" panose="020B0604030504040204" pitchFamily="34" charset="0"/>
                          <a:cs typeface="Tahoma" panose="020B0604030504040204" pitchFamily="34" charset="0"/>
                        </a:rPr>
                        <a:t>Cannot call AWS STS APIs. </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E9EDF4"/>
                    </a:solidFill>
                  </a:tcPr>
                </a:tc>
                <a:extLst>
                  <a:ext uri="{0D108BD9-81ED-4DB2-BD59-A6C34878D82A}">
                    <a16:rowId xmlns:a16="http://schemas.microsoft.com/office/drawing/2014/main" xmlns="" val="1697349532"/>
                  </a:ext>
                </a:extLst>
              </a:tr>
              <a:tr h="370840">
                <a:tc>
                  <a:txBody>
                    <a:bodyPr/>
                    <a:lstStyle/>
                    <a:p>
                      <a:r>
                        <a:rPr lang="en-US" sz="1100" dirty="0" err="1" smtClean="0">
                          <a:latin typeface="Tahoma" panose="020B0604030504040204" pitchFamily="34" charset="0"/>
                          <a:ea typeface="Tahoma" panose="020B0604030504040204" pitchFamily="34" charset="0"/>
                          <a:cs typeface="Tahoma" panose="020B0604030504040204" pitchFamily="34" charset="0"/>
                        </a:rPr>
                        <a:t>GetSessionToken</a:t>
                      </a:r>
                      <a:r>
                        <a:rPr lang="en-US" sz="1100" dirty="0" smtClean="0">
                          <a:latin typeface="Tahoma" panose="020B0604030504040204" pitchFamily="34" charset="0"/>
                          <a:ea typeface="Tahoma" panose="020B0604030504040204" pitchFamily="34" charset="0"/>
                          <a:cs typeface="Tahoma" panose="020B0604030504040204" pitchFamily="34" charset="0"/>
                        </a:rPr>
                        <a:t> </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IAM user or root account </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IAM user:</a:t>
                      </a:r>
                      <a:r>
                        <a:rPr lang="en-US" sz="1100" baseline="0" dirty="0" smtClean="0">
                          <a:latin typeface="Tahoma" panose="020B0604030504040204" pitchFamily="34" charset="0"/>
                          <a:ea typeface="Tahoma" panose="020B0604030504040204" pitchFamily="34" charset="0"/>
                          <a:cs typeface="Tahoma" panose="020B0604030504040204" pitchFamily="34" charset="0"/>
                        </a:rPr>
                        <a:t> </a:t>
                      </a:r>
                      <a:r>
                        <a:rPr lang="en-US" sz="1100" dirty="0" smtClean="0">
                          <a:latin typeface="Tahoma" panose="020B0604030504040204" pitchFamily="34" charset="0"/>
                          <a:ea typeface="Tahoma" panose="020B0604030504040204" pitchFamily="34" charset="0"/>
                          <a:cs typeface="Tahoma" panose="020B0604030504040204" pitchFamily="34" charset="0"/>
                        </a:rPr>
                        <a:t>15m/36hr/12hr </a:t>
                      </a:r>
                    </a:p>
                    <a:p>
                      <a:r>
                        <a:rPr lang="en-US" sz="1100" dirty="0" smtClean="0">
                          <a:latin typeface="Tahoma" panose="020B0604030504040204" pitchFamily="34" charset="0"/>
                          <a:ea typeface="Tahoma" panose="020B0604030504040204" pitchFamily="34" charset="0"/>
                          <a:cs typeface="Tahoma" panose="020B0604030504040204" pitchFamily="34" charset="0"/>
                        </a:rPr>
                        <a:t>Root account: 15m/1hr/1hr</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Yes</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No</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Cannot call IAM APIs unless MFA information is included with the request. </a:t>
                      </a:r>
                    </a:p>
                    <a:p>
                      <a:r>
                        <a:rPr lang="en-US" sz="1100" dirty="0" smtClean="0">
                          <a:latin typeface="Tahoma" panose="020B0604030504040204" pitchFamily="34" charset="0"/>
                          <a:ea typeface="Tahoma" panose="020B0604030504040204" pitchFamily="34" charset="0"/>
                          <a:cs typeface="Tahoma" panose="020B0604030504040204" pitchFamily="34" charset="0"/>
                        </a:rPr>
                        <a:t>Cannot call AWS STS APIs except </a:t>
                      </a:r>
                      <a:r>
                        <a:rPr lang="en-US" sz="1100" dirty="0" err="1" smtClean="0">
                          <a:latin typeface="Tahoma" panose="020B0604030504040204" pitchFamily="34" charset="0"/>
                          <a:ea typeface="Tahoma" panose="020B0604030504040204" pitchFamily="34" charset="0"/>
                          <a:cs typeface="Tahoma" panose="020B0604030504040204" pitchFamily="34" charset="0"/>
                        </a:rPr>
                        <a:t>AssumeRole</a:t>
                      </a:r>
                      <a:r>
                        <a:rPr lang="en-US" sz="1100" dirty="0" smtClean="0">
                          <a:latin typeface="Tahoma" panose="020B0604030504040204" pitchFamily="34" charset="0"/>
                          <a:ea typeface="Tahoma" panose="020B0604030504040204" pitchFamily="34" charset="0"/>
                          <a:cs typeface="Tahoma" panose="020B0604030504040204" pitchFamily="34" charset="0"/>
                        </a:rPr>
                        <a:t>. </a:t>
                      </a:r>
                    </a:p>
                    <a:p>
                      <a:r>
                        <a:rPr lang="en-US" sz="1100" dirty="0" smtClean="0">
                          <a:latin typeface="Tahoma" panose="020B0604030504040204" pitchFamily="34" charset="0"/>
                          <a:ea typeface="Tahoma" panose="020B0604030504040204" pitchFamily="34" charset="0"/>
                          <a:cs typeface="Tahoma" panose="020B0604030504040204" pitchFamily="34" charset="0"/>
                        </a:rPr>
                        <a:t>Single sign-on (SSO) to console not allowed, but any user with a password (root or IAM user) can sign into the console.* </a:t>
                      </a:r>
                      <a:endParaRPr lang="en-US" sz="11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xmlns="" val="3178449280"/>
                  </a:ext>
                </a:extLst>
              </a:tr>
            </a:tbl>
          </a:graphicData>
        </a:graphic>
      </p:graphicFrame>
    </p:spTree>
    <p:extLst>
      <p:ext uri="{BB962C8B-B14F-4D97-AF65-F5344CB8AC3E}">
        <p14:creationId xmlns:p14="http://schemas.microsoft.com/office/powerpoint/2010/main" val="3208250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lgn="l">
              <a:buNone/>
            </a:pPr>
            <a:r>
              <a:rPr lang="en-US" dirty="0"/>
              <a:t>At the end of this </a:t>
            </a:r>
            <a:r>
              <a:rPr lang="en-US" dirty="0" smtClean="0"/>
              <a:t>module</a:t>
            </a:r>
            <a:r>
              <a:rPr lang="en-US" dirty="0"/>
              <a:t>, you will be able </a:t>
            </a:r>
            <a:r>
              <a:rPr lang="en-US" dirty="0" smtClean="0"/>
              <a:t>to:</a:t>
            </a:r>
            <a:endParaRPr lang="en-US" dirty="0"/>
          </a:p>
          <a:p>
            <a:pPr algn="l"/>
            <a:r>
              <a:rPr lang="en-US" dirty="0"/>
              <a:t> </a:t>
            </a:r>
            <a:r>
              <a:rPr lang="en-US" dirty="0" smtClean="0"/>
              <a:t>Implement </a:t>
            </a:r>
            <a:r>
              <a:rPr lang="en-US" dirty="0"/>
              <a:t>and manage security policies</a:t>
            </a:r>
          </a:p>
          <a:p>
            <a:pPr algn="l"/>
            <a:r>
              <a:rPr lang="en-US" dirty="0"/>
              <a:t> Ensure data integrity and access controls when using the AWS platform</a:t>
            </a:r>
          </a:p>
          <a:p>
            <a:pPr algn="l"/>
            <a:r>
              <a:rPr lang="en-US" dirty="0"/>
              <a:t> Demonstrate ability to prepare for security assessment use of AWS</a:t>
            </a:r>
          </a:p>
          <a:p>
            <a:pPr algn="l"/>
            <a:r>
              <a:rPr lang="en-US" dirty="0"/>
              <a:t> Demonstrate ability to implement networking features of AWS</a:t>
            </a:r>
          </a:p>
          <a:p>
            <a:pPr algn="l"/>
            <a:r>
              <a:rPr lang="en-US" dirty="0"/>
              <a:t> </a:t>
            </a:r>
            <a:r>
              <a:rPr lang="en-US" dirty="0" smtClean="0"/>
              <a:t>Understand what </a:t>
            </a:r>
            <a:r>
              <a:rPr lang="en-US" dirty="0"/>
              <a:t>is the AWS Direct Connect &amp; On-premise To VPC Redundancy</a:t>
            </a:r>
          </a:p>
          <a:p>
            <a:pPr marL="0" indent="0" algn="l">
              <a:buNone/>
            </a:pPr>
            <a:endParaRPr lang="en-US" dirty="0"/>
          </a:p>
        </p:txBody>
      </p:sp>
    </p:spTree>
    <p:extLst>
      <p:ext uri="{BB962C8B-B14F-4D97-AF65-F5344CB8AC3E}">
        <p14:creationId xmlns:p14="http://schemas.microsoft.com/office/powerpoint/2010/main" val="1058566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smtClean="0">
                <a:solidFill>
                  <a:srgbClr val="0070C0"/>
                </a:solidFill>
              </a:rPr>
              <a:t>Different </a:t>
            </a:r>
            <a:r>
              <a:rPr>
                <a:solidFill>
                  <a:srgbClr val="0070C0"/>
                </a:solidFill>
              </a:rPr>
              <a:t>AWS provided </a:t>
            </a:r>
            <a:r>
              <a:rPr smtClean="0">
                <a:solidFill>
                  <a:srgbClr val="0070C0"/>
                </a:solidFill>
              </a:rPr>
              <a:t>certificates</a:t>
            </a:r>
          </a:p>
          <a:p>
            <a:pPr>
              <a:buNone/>
            </a:pPr>
            <a:endParaRPr lang="en-US" dirty="0">
              <a:solidFill>
                <a:srgbClr val="0070C0"/>
              </a:solidFill>
            </a:endParaRPr>
          </a:p>
        </p:txBody>
      </p:sp>
      <p:sp>
        <p:nvSpPr>
          <p:cNvPr id="5" name="Title 1"/>
          <p:cNvSpPr txBox="1">
            <a:spLocks/>
          </p:cNvSpPr>
          <p:nvPr/>
        </p:nvSpPr>
        <p:spPr>
          <a:xfrm>
            <a:off x="477296" y="160775"/>
            <a:ext cx="7886700" cy="516428"/>
          </a:xfrm>
          <a:prstGeom prst="rect">
            <a:avLst/>
          </a:prstGeom>
        </p:spPr>
        <p:txBody>
          <a:bodyPr vert="horz" lIns="91440" tIns="45720" rIns="91440" bIns="45720" rtlCol="0" anchor="ctr">
            <a:noAutofit/>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Security Assessment use of AWS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62" y="1326187"/>
            <a:ext cx="7915275" cy="3327181"/>
          </a:xfrm>
          <a:prstGeom prst="rect">
            <a:avLst/>
          </a:prstGeom>
        </p:spPr>
      </p:pic>
    </p:spTree>
    <p:extLst>
      <p:ext uri="{BB962C8B-B14F-4D97-AF65-F5344CB8AC3E}">
        <p14:creationId xmlns:p14="http://schemas.microsoft.com/office/powerpoint/2010/main" val="16045929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Standards followed at AWS Data Centers</a:t>
            </a:r>
            <a:endParaRPr lang="en-US" dirty="0"/>
          </a:p>
        </p:txBody>
      </p:sp>
      <p:sp>
        <p:nvSpPr>
          <p:cNvPr id="3" name="Content Placeholder 2"/>
          <p:cNvSpPr>
            <a:spLocks noGrp="1"/>
          </p:cNvSpPr>
          <p:nvPr>
            <p:ph idx="1"/>
          </p:nvPr>
        </p:nvSpPr>
        <p:spPr/>
        <p:txBody>
          <a:bodyPr/>
          <a:lstStyle/>
          <a:p>
            <a:pPr algn="l"/>
            <a:r>
              <a:rPr dirty="0" smtClean="0"/>
              <a:t> </a:t>
            </a:r>
            <a:r>
              <a:rPr dirty="0"/>
              <a:t>The AWS cloud infrastructure has been architected to be one of the most flexible and secure cloud computing environments available </a:t>
            </a:r>
            <a:r>
              <a:rPr dirty="0" smtClean="0"/>
              <a:t>today</a:t>
            </a:r>
          </a:p>
          <a:p>
            <a:pPr algn="l"/>
            <a:r>
              <a:rPr dirty="0"/>
              <a:t> It provides a reliable, and scalable, platform that enables you to deploy applications quickly and </a:t>
            </a:r>
            <a:r>
              <a:rPr dirty="0" smtClean="0"/>
              <a:t>securely</a:t>
            </a:r>
          </a:p>
          <a:p>
            <a:pPr algn="l">
              <a:buNone/>
            </a:pPr>
            <a:endParaRPr b="1" dirty="0" smtClean="0"/>
          </a:p>
        </p:txBody>
      </p:sp>
    </p:spTree>
    <p:extLst>
      <p:ext uri="{BB962C8B-B14F-4D97-AF65-F5344CB8AC3E}">
        <p14:creationId xmlns:p14="http://schemas.microsoft.com/office/powerpoint/2010/main" val="30661035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Standards followed at AWS Data </a:t>
            </a:r>
            <a:r>
              <a:rPr dirty="0" smtClean="0"/>
              <a:t>Centers </a:t>
            </a:r>
            <a:r>
              <a:rPr lang="en-US" dirty="0"/>
              <a:t>(Contd.)</a:t>
            </a:r>
            <a:endParaRPr lang="en-US" dirty="0"/>
          </a:p>
        </p:txBody>
      </p:sp>
      <p:sp>
        <p:nvSpPr>
          <p:cNvPr id="3" name="Content Placeholder 2"/>
          <p:cNvSpPr>
            <a:spLocks noGrp="1"/>
          </p:cNvSpPr>
          <p:nvPr>
            <p:ph idx="1"/>
          </p:nvPr>
        </p:nvSpPr>
        <p:spPr/>
        <p:txBody>
          <a:bodyPr/>
          <a:lstStyle/>
          <a:p>
            <a:pPr algn="l">
              <a:buNone/>
            </a:pPr>
            <a:r>
              <a:rPr dirty="0" smtClean="0">
                <a:solidFill>
                  <a:srgbClr val="0070C0"/>
                </a:solidFill>
              </a:rPr>
              <a:t>Designed </a:t>
            </a:r>
            <a:r>
              <a:rPr dirty="0">
                <a:solidFill>
                  <a:srgbClr val="0070C0"/>
                </a:solidFill>
              </a:rPr>
              <a:t>for Security</a:t>
            </a:r>
          </a:p>
          <a:p>
            <a:pPr algn="l"/>
            <a:r>
              <a:rPr dirty="0" smtClean="0"/>
              <a:t> </a:t>
            </a:r>
            <a:r>
              <a:rPr dirty="0"/>
              <a:t>The AWS cloud infrastructure is housed in AWS’s data centers, designed to satisfy the requirements of our most security-sensitive </a:t>
            </a:r>
            <a:r>
              <a:rPr dirty="0" smtClean="0"/>
              <a:t>customers</a:t>
            </a:r>
          </a:p>
          <a:p>
            <a:pPr algn="l"/>
            <a:r>
              <a:rPr dirty="0"/>
              <a:t> The AWS infrastructure has been designed to provide the highest availability while putting strong safeguards in place regarding customer privacy and </a:t>
            </a:r>
            <a:r>
              <a:rPr dirty="0" smtClean="0"/>
              <a:t>segregation</a:t>
            </a:r>
          </a:p>
          <a:p>
            <a:pPr algn="l"/>
            <a:r>
              <a:rPr dirty="0"/>
              <a:t> When deploying systems in the AWS Cloud, AWS helps by sharing the security responsibilities with </a:t>
            </a:r>
            <a:r>
              <a:rPr dirty="0" smtClean="0"/>
              <a:t>you</a:t>
            </a:r>
          </a:p>
          <a:p>
            <a:pPr algn="l"/>
            <a:r>
              <a:rPr dirty="0"/>
              <a:t> AWS manages the underlying infrastructure, and you can secure anything you deploy in AWS</a:t>
            </a:r>
            <a:endParaRPr lang="en-US" dirty="0"/>
          </a:p>
        </p:txBody>
      </p:sp>
    </p:spTree>
    <p:extLst>
      <p:ext uri="{BB962C8B-B14F-4D97-AF65-F5344CB8AC3E}">
        <p14:creationId xmlns:p14="http://schemas.microsoft.com/office/powerpoint/2010/main" val="29524377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Standards followed at AWS Data </a:t>
            </a:r>
            <a:r>
              <a:rPr dirty="0" smtClean="0"/>
              <a:t>Centers </a:t>
            </a:r>
            <a:r>
              <a:rPr lang="en-US" dirty="0"/>
              <a:t>(Contd.)</a:t>
            </a:r>
            <a:endParaRPr lang="en-US" dirty="0"/>
          </a:p>
        </p:txBody>
      </p:sp>
      <p:sp>
        <p:nvSpPr>
          <p:cNvPr id="3" name="Content Placeholder 2"/>
          <p:cNvSpPr>
            <a:spLocks noGrp="1"/>
          </p:cNvSpPr>
          <p:nvPr>
            <p:ph idx="1"/>
          </p:nvPr>
        </p:nvSpPr>
        <p:spPr/>
        <p:txBody>
          <a:bodyPr/>
          <a:lstStyle/>
          <a:p>
            <a:pPr algn="l">
              <a:buNone/>
            </a:pPr>
            <a:r>
              <a:rPr lang="en-US" dirty="0">
                <a:solidFill>
                  <a:srgbClr val="0070C0"/>
                </a:solidFill>
              </a:rPr>
              <a:t>Constantly Monitored</a:t>
            </a:r>
          </a:p>
          <a:p>
            <a:pPr lvl="0" algn="l"/>
            <a:r>
              <a:rPr lang="en-US" dirty="0">
                <a:solidFill>
                  <a:srgbClr val="262626"/>
                </a:solidFill>
              </a:rPr>
              <a:t> The AWS infrastructure is protected by extensive network and security monitoring systems</a:t>
            </a:r>
          </a:p>
          <a:p>
            <a:pPr lvl="0" algn="l"/>
            <a:r>
              <a:rPr lang="en-US" dirty="0">
                <a:solidFill>
                  <a:srgbClr val="262626"/>
                </a:solidFill>
              </a:rPr>
              <a:t> AWS infrastructure components are continuously scanned and tested</a:t>
            </a:r>
          </a:p>
          <a:p>
            <a:pPr lvl="0" algn="l"/>
            <a:r>
              <a:rPr lang="en-US" dirty="0">
                <a:solidFill>
                  <a:srgbClr val="262626"/>
                </a:solidFill>
              </a:rPr>
              <a:t> The AWS production network is segregated from the Amazon corporate network, and access to this network is monitored and reviewed on a daily basis by AWS security managers</a:t>
            </a:r>
          </a:p>
          <a:p>
            <a:pPr lvl="0" algn="l"/>
            <a:r>
              <a:rPr lang="en-US" dirty="0">
                <a:solidFill>
                  <a:srgbClr val="262626"/>
                </a:solidFill>
              </a:rPr>
              <a:t> The AWS production network is segregated from the Amazon corporate network and requires a separate set of credentials for access, consisting of SSH public-key authentication through a bastion host using an MFA token</a:t>
            </a:r>
          </a:p>
          <a:p>
            <a:pPr lvl="0" algn="l"/>
            <a:r>
              <a:rPr lang="en-US" dirty="0">
                <a:solidFill>
                  <a:srgbClr val="262626"/>
                </a:solidFill>
              </a:rPr>
              <a:t> This access is monitored and reviewed on a daily basis by AWS security managers</a:t>
            </a:r>
          </a:p>
        </p:txBody>
      </p:sp>
    </p:spTree>
    <p:extLst>
      <p:ext uri="{BB962C8B-B14F-4D97-AF65-F5344CB8AC3E}">
        <p14:creationId xmlns:p14="http://schemas.microsoft.com/office/powerpoint/2010/main" val="365433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68136"/>
            <a:ext cx="8486775" cy="3927702"/>
          </a:xfrm>
        </p:spPr>
        <p:txBody>
          <a:bodyPr>
            <a:normAutofit/>
          </a:bodyPr>
          <a:lstStyle/>
          <a:p>
            <a:pPr algn="l">
              <a:buNone/>
            </a:pPr>
            <a:r>
              <a:rPr dirty="0" smtClean="0">
                <a:solidFill>
                  <a:srgbClr val="0070C0"/>
                </a:solidFill>
              </a:rPr>
              <a:t>Highly </a:t>
            </a:r>
            <a:r>
              <a:rPr dirty="0">
                <a:solidFill>
                  <a:srgbClr val="0070C0"/>
                </a:solidFill>
              </a:rPr>
              <a:t>Automated</a:t>
            </a:r>
          </a:p>
          <a:p>
            <a:pPr algn="l"/>
            <a:r>
              <a:rPr dirty="0" smtClean="0"/>
              <a:t> </a:t>
            </a:r>
            <a:r>
              <a:rPr dirty="0"/>
              <a:t>AWS purpose-builds most of our security tools to tailor them for AWS’s unique environment and scale </a:t>
            </a:r>
            <a:r>
              <a:rPr dirty="0" smtClean="0"/>
              <a:t>requirements</a:t>
            </a:r>
          </a:p>
          <a:p>
            <a:pPr algn="l"/>
            <a:r>
              <a:rPr dirty="0" smtClean="0"/>
              <a:t> These </a:t>
            </a:r>
            <a:r>
              <a:rPr dirty="0"/>
              <a:t>security tools are built to provide maximum protection for your data and </a:t>
            </a:r>
            <a:r>
              <a:rPr dirty="0" smtClean="0"/>
              <a:t>applications</a:t>
            </a:r>
          </a:p>
          <a:p>
            <a:pPr algn="l">
              <a:buNone/>
            </a:pPr>
            <a:r>
              <a:rPr lang="en-US" dirty="0">
                <a:solidFill>
                  <a:srgbClr val="0070C0"/>
                </a:solidFill>
              </a:rPr>
              <a:t>Highly Available</a:t>
            </a:r>
          </a:p>
          <a:p>
            <a:pPr algn="l"/>
            <a:r>
              <a:rPr lang="en-US" dirty="0"/>
              <a:t> AWS builds its data centers in multiple geographic regions as well as across multiple Availability Zones within each region to offer maximum resiliency against system outages</a:t>
            </a:r>
          </a:p>
          <a:p>
            <a:pPr algn="l"/>
            <a:r>
              <a:rPr lang="en-US" dirty="0"/>
              <a:t> AWS designs its data centers with significant excess bandwidth connections so that if a major disruption occurs there is sufficient capacity to enable traffic to be load-balanced to the remaining sites, minimizing the impact on </a:t>
            </a:r>
            <a:r>
              <a:rPr lang="en-US" dirty="0" smtClean="0"/>
              <a:t>you</a:t>
            </a:r>
          </a:p>
          <a:p>
            <a:pPr>
              <a:buNone/>
            </a:pPr>
            <a:r>
              <a:rPr lang="en-US" dirty="0">
                <a:solidFill>
                  <a:srgbClr val="0070C0"/>
                </a:solidFill>
              </a:rPr>
              <a:t>Highly Accredited</a:t>
            </a:r>
          </a:p>
          <a:p>
            <a:r>
              <a:rPr lang="en-US" dirty="0"/>
              <a:t> Each certification means that an auditor has verified that specific security controls are in place and operating as intended</a:t>
            </a:r>
          </a:p>
          <a:p>
            <a:r>
              <a:rPr lang="en-US" dirty="0"/>
              <a:t> You can view the applicable compliance reports by contacting your AWS account representative</a:t>
            </a:r>
          </a:p>
          <a:p>
            <a:pPr algn="l"/>
            <a:endParaRPr lang="en-US" dirty="0"/>
          </a:p>
          <a:p>
            <a:pPr algn="l"/>
            <a:endParaRPr dirty="0"/>
          </a:p>
          <a:p>
            <a:pPr algn="l"/>
            <a:endParaRPr lang="en-US" dirty="0"/>
          </a:p>
        </p:txBody>
      </p:sp>
      <p:sp>
        <p:nvSpPr>
          <p:cNvPr id="4" name="Title 1"/>
          <p:cNvSpPr>
            <a:spLocks noGrp="1"/>
          </p:cNvSpPr>
          <p:nvPr>
            <p:ph type="title"/>
          </p:nvPr>
        </p:nvSpPr>
        <p:spPr>
          <a:xfrm>
            <a:off x="477296" y="160775"/>
            <a:ext cx="7886700" cy="516428"/>
          </a:xfrm>
        </p:spPr>
        <p:txBody>
          <a:bodyPr/>
          <a:lstStyle/>
          <a:p>
            <a:r>
              <a:rPr dirty="0" smtClean="0"/>
              <a:t>Standards followed at AWS Data </a:t>
            </a:r>
            <a:r>
              <a:rPr dirty="0" smtClean="0"/>
              <a:t>Centers </a:t>
            </a:r>
            <a:r>
              <a:rPr lang="en-US" dirty="0"/>
              <a:t>(Contd.)</a:t>
            </a:r>
            <a:endParaRPr lang="en-US" dirty="0"/>
          </a:p>
        </p:txBody>
      </p:sp>
    </p:spTree>
    <p:extLst>
      <p:ext uri="{BB962C8B-B14F-4D97-AF65-F5344CB8AC3E}">
        <p14:creationId xmlns:p14="http://schemas.microsoft.com/office/powerpoint/2010/main" val="1803993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68136"/>
            <a:ext cx="8486775" cy="3927702"/>
          </a:xfrm>
        </p:spPr>
        <p:txBody>
          <a:bodyPr>
            <a:normAutofit/>
          </a:bodyPr>
          <a:lstStyle/>
          <a:p>
            <a:pPr algn="l">
              <a:buNone/>
            </a:pPr>
            <a:r>
              <a:rPr lang="en-US" dirty="0">
                <a:solidFill>
                  <a:srgbClr val="0070C0"/>
                </a:solidFill>
              </a:rPr>
              <a:t>Network Security</a:t>
            </a:r>
          </a:p>
          <a:p>
            <a:pPr algn="l"/>
            <a:r>
              <a:rPr lang="en-US" dirty="0"/>
              <a:t> Built-in Firewalls allow you to create private networks within AWS, and control network access to your instances and subnets</a:t>
            </a:r>
          </a:p>
          <a:p>
            <a:pPr algn="l"/>
            <a:r>
              <a:rPr lang="en-US" dirty="0"/>
              <a:t> Encryption in transit with TLS across all services</a:t>
            </a:r>
          </a:p>
          <a:p>
            <a:pPr algn="l"/>
            <a:r>
              <a:rPr lang="en-US" dirty="0"/>
              <a:t> Connectivity options that enable private, or dedicated, connections from your office or on-premises environment</a:t>
            </a:r>
          </a:p>
          <a:p>
            <a:pPr algn="l"/>
            <a:r>
              <a:rPr lang="en-US" dirty="0"/>
              <a:t> Ability to deploy DDoS mitigation technologies as part of your auto-scaling or content delivery strategy</a:t>
            </a:r>
          </a:p>
          <a:p>
            <a:pPr>
              <a:buNone/>
            </a:pPr>
            <a:r>
              <a:rPr lang="en-US" dirty="0">
                <a:solidFill>
                  <a:srgbClr val="0070C0"/>
                </a:solidFill>
              </a:rPr>
              <a:t>Inventory and Configuration</a:t>
            </a:r>
          </a:p>
          <a:p>
            <a:r>
              <a:rPr lang="en-US" dirty="0"/>
              <a:t> Deployment tools to manage the creation and decommissioning of AWS resources according to organization standards</a:t>
            </a:r>
          </a:p>
          <a:p>
            <a:r>
              <a:rPr lang="en-US" dirty="0"/>
              <a:t> Inventory and configuration management tools to identify AWS resources and then track and manage changes to those resources over time</a:t>
            </a:r>
          </a:p>
          <a:p>
            <a:r>
              <a:rPr lang="en-US" dirty="0"/>
              <a:t> Template definition and management tools to create standard, preconfigured, hardened AWS Machine Images (AMIs) for Amazon EC2 instances</a:t>
            </a:r>
          </a:p>
          <a:p>
            <a:pPr algn="l"/>
            <a:endParaRPr lang="en-US" dirty="0"/>
          </a:p>
          <a:p>
            <a:pPr algn="l"/>
            <a:endParaRPr dirty="0"/>
          </a:p>
          <a:p>
            <a:pPr algn="l"/>
            <a:endParaRPr lang="en-US" dirty="0"/>
          </a:p>
        </p:txBody>
      </p:sp>
      <p:sp>
        <p:nvSpPr>
          <p:cNvPr id="4" name="Title 1"/>
          <p:cNvSpPr>
            <a:spLocks noGrp="1"/>
          </p:cNvSpPr>
          <p:nvPr>
            <p:ph type="title"/>
          </p:nvPr>
        </p:nvSpPr>
        <p:spPr>
          <a:xfrm>
            <a:off x="477296" y="160775"/>
            <a:ext cx="7886700" cy="516428"/>
          </a:xfrm>
        </p:spPr>
        <p:txBody>
          <a:bodyPr/>
          <a:lstStyle/>
          <a:p>
            <a:r>
              <a:rPr dirty="0" smtClean="0"/>
              <a:t>Standards followed at AWS Data </a:t>
            </a:r>
            <a:r>
              <a:rPr dirty="0" smtClean="0"/>
              <a:t>Centers </a:t>
            </a:r>
            <a:r>
              <a:rPr lang="en-US" dirty="0"/>
              <a:t>(Contd.)</a:t>
            </a:r>
            <a:endParaRPr lang="en-US" dirty="0"/>
          </a:p>
        </p:txBody>
      </p:sp>
    </p:spTree>
    <p:extLst>
      <p:ext uri="{BB962C8B-B14F-4D97-AF65-F5344CB8AC3E}">
        <p14:creationId xmlns:p14="http://schemas.microsoft.com/office/powerpoint/2010/main" val="2949002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68136"/>
            <a:ext cx="8543925" cy="3927702"/>
          </a:xfrm>
        </p:spPr>
        <p:txBody>
          <a:bodyPr>
            <a:normAutofit/>
          </a:bodyPr>
          <a:lstStyle/>
          <a:p>
            <a:pPr algn="l">
              <a:buNone/>
            </a:pPr>
            <a:r>
              <a:rPr lang="en-US" dirty="0" smtClean="0">
                <a:solidFill>
                  <a:srgbClr val="0070C0"/>
                </a:solidFill>
              </a:rPr>
              <a:t>Data Encryption</a:t>
            </a:r>
          </a:p>
          <a:p>
            <a:pPr lvl="0" algn="l"/>
            <a:r>
              <a:rPr lang="en-US" dirty="0" smtClean="0">
                <a:solidFill>
                  <a:srgbClr val="262626"/>
                </a:solidFill>
              </a:rPr>
              <a:t> Data </a:t>
            </a:r>
            <a:r>
              <a:rPr lang="en-US" dirty="0">
                <a:solidFill>
                  <a:srgbClr val="262626"/>
                </a:solidFill>
              </a:rPr>
              <a:t>encryption capabilities available in AWS storage and database services, such as EBS, S3,Glacier, Oracle RDS, SQL Server RDS, and </a:t>
            </a:r>
            <a:r>
              <a:rPr lang="en-US" dirty="0" smtClean="0">
                <a:solidFill>
                  <a:srgbClr val="262626"/>
                </a:solidFill>
              </a:rPr>
              <a:t>Redshift</a:t>
            </a:r>
            <a:endParaRPr lang="en-US" dirty="0" smtClean="0">
              <a:solidFill>
                <a:srgbClr val="0070C0"/>
              </a:solidFill>
            </a:endParaRPr>
          </a:p>
          <a:p>
            <a:pPr algn="l"/>
            <a:r>
              <a:rPr lang="en-US" dirty="0" smtClean="0"/>
              <a:t> Flexible key management options that allow you to choose whether to have AWS manage the encryption keys or enable you to keep complete control over your keys</a:t>
            </a:r>
          </a:p>
          <a:p>
            <a:pPr algn="l"/>
            <a:r>
              <a:rPr lang="en-US" dirty="0" smtClean="0"/>
              <a:t> Dedicated, hardware-based cryptographic key storage options for customers to satisfy compliance requirements</a:t>
            </a:r>
            <a:endParaRPr dirty="0"/>
          </a:p>
          <a:p>
            <a:pPr algn="l">
              <a:buNone/>
            </a:pPr>
            <a:r>
              <a:rPr lang="en-US" dirty="0" smtClean="0">
                <a:solidFill>
                  <a:srgbClr val="0070C0"/>
                </a:solidFill>
              </a:rPr>
              <a:t>Access Control</a:t>
            </a:r>
          </a:p>
          <a:p>
            <a:pPr algn="l"/>
            <a:r>
              <a:rPr dirty="0" smtClean="0"/>
              <a:t> </a:t>
            </a:r>
            <a:r>
              <a:rPr dirty="0"/>
              <a:t>Identity and access management capabilities to define individual user accounts with permissions across AWS resources</a:t>
            </a:r>
          </a:p>
          <a:p>
            <a:pPr algn="l"/>
            <a:r>
              <a:rPr dirty="0" smtClean="0"/>
              <a:t> Multifactor </a:t>
            </a:r>
            <a:r>
              <a:rPr dirty="0"/>
              <a:t>authentication for highly privileged accounts, including options for hardware-based authenticators</a:t>
            </a:r>
          </a:p>
          <a:p>
            <a:pPr algn="l"/>
            <a:r>
              <a:rPr dirty="0"/>
              <a:t>Integration and </a:t>
            </a:r>
            <a:r>
              <a:rPr dirty="0" smtClean="0"/>
              <a:t>federation</a:t>
            </a:r>
            <a:r>
              <a:rPr dirty="0"/>
              <a:t> with corporate directories to reduce administrative overhead and improve end-user </a:t>
            </a:r>
            <a:r>
              <a:rPr dirty="0" smtClean="0"/>
              <a:t>experience</a:t>
            </a:r>
            <a:endParaRPr dirty="0"/>
          </a:p>
        </p:txBody>
      </p:sp>
      <p:sp>
        <p:nvSpPr>
          <p:cNvPr id="4" name="Title 1"/>
          <p:cNvSpPr>
            <a:spLocks noGrp="1"/>
          </p:cNvSpPr>
          <p:nvPr>
            <p:ph type="title"/>
          </p:nvPr>
        </p:nvSpPr>
        <p:spPr>
          <a:xfrm>
            <a:off x="477296" y="160775"/>
            <a:ext cx="7886700" cy="516428"/>
          </a:xfrm>
        </p:spPr>
        <p:txBody>
          <a:bodyPr/>
          <a:lstStyle/>
          <a:p>
            <a:r>
              <a:rPr dirty="0" smtClean="0"/>
              <a:t>Standards followed at AWS Data </a:t>
            </a:r>
            <a:r>
              <a:rPr dirty="0" smtClean="0"/>
              <a:t>Centers </a:t>
            </a:r>
            <a:r>
              <a:rPr lang="en-US" dirty="0"/>
              <a:t>(Contd.)</a:t>
            </a:r>
            <a:endParaRPr lang="en-US" dirty="0"/>
          </a:p>
        </p:txBody>
      </p:sp>
    </p:spTree>
    <p:extLst>
      <p:ext uri="{BB962C8B-B14F-4D97-AF65-F5344CB8AC3E}">
        <p14:creationId xmlns:p14="http://schemas.microsoft.com/office/powerpoint/2010/main" val="7527815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8136"/>
            <a:ext cx="8324850" cy="3927702"/>
          </a:xfrm>
        </p:spPr>
        <p:txBody>
          <a:bodyPr/>
          <a:lstStyle/>
          <a:p>
            <a:pPr algn="l">
              <a:buNone/>
            </a:pPr>
            <a:r>
              <a:rPr dirty="0" smtClean="0">
                <a:solidFill>
                  <a:srgbClr val="0070C0"/>
                </a:solidFill>
              </a:rPr>
              <a:t>Monitoring </a:t>
            </a:r>
            <a:r>
              <a:rPr dirty="0">
                <a:solidFill>
                  <a:srgbClr val="0070C0"/>
                </a:solidFill>
              </a:rPr>
              <a:t>&amp; Logging</a:t>
            </a:r>
          </a:p>
          <a:p>
            <a:pPr algn="l"/>
            <a:r>
              <a:rPr dirty="0" smtClean="0"/>
              <a:t> </a:t>
            </a:r>
            <a:r>
              <a:rPr dirty="0"/>
              <a:t>Deep visibility into API calls, including who, what, who, and from where calls were made</a:t>
            </a:r>
          </a:p>
          <a:p>
            <a:pPr algn="l"/>
            <a:r>
              <a:rPr dirty="0" smtClean="0"/>
              <a:t> Log </a:t>
            </a:r>
            <a:r>
              <a:rPr dirty="0"/>
              <a:t>aggregation options, streamlining investigations and compliance reporting</a:t>
            </a:r>
          </a:p>
          <a:p>
            <a:pPr algn="l"/>
            <a:r>
              <a:rPr dirty="0" smtClean="0"/>
              <a:t> Alert </a:t>
            </a:r>
            <a:r>
              <a:rPr dirty="0"/>
              <a:t>notifications when specific events occur or thresholds are </a:t>
            </a:r>
            <a:r>
              <a:rPr dirty="0" smtClean="0"/>
              <a:t>exceeded</a:t>
            </a:r>
          </a:p>
          <a:p>
            <a:pPr algn="l">
              <a:buNone/>
            </a:pPr>
            <a:r>
              <a:rPr dirty="0" smtClean="0">
                <a:solidFill>
                  <a:srgbClr val="0070C0"/>
                </a:solidFill>
              </a:rPr>
              <a:t>AWS </a:t>
            </a:r>
            <a:r>
              <a:rPr dirty="0">
                <a:solidFill>
                  <a:srgbClr val="0070C0"/>
                </a:solidFill>
              </a:rPr>
              <a:t>Partner Solutions</a:t>
            </a:r>
          </a:p>
          <a:p>
            <a:pPr algn="l"/>
            <a:r>
              <a:rPr dirty="0" smtClean="0"/>
              <a:t> </a:t>
            </a:r>
            <a:r>
              <a:rPr dirty="0"/>
              <a:t>AWS Partner Solutions offers hundreds of industry leading partner products that are equivalent, identical to, or integrate with existing controls in your on-premises environments, including anti-malware, web application firewalls, and intrusion </a:t>
            </a:r>
            <a:r>
              <a:rPr dirty="0" smtClean="0"/>
              <a:t>protection</a:t>
            </a:r>
          </a:p>
          <a:p>
            <a:pPr algn="l"/>
            <a:r>
              <a:rPr dirty="0"/>
              <a:t> These products complement the tools and features offered by AWS to enable you to deploy a comprehensive security architecture and a more seamless experience across your cloud and on-premises environments</a:t>
            </a:r>
            <a:endParaRPr lang="en-US" dirty="0"/>
          </a:p>
        </p:txBody>
      </p:sp>
      <p:sp>
        <p:nvSpPr>
          <p:cNvPr id="4" name="Title 1"/>
          <p:cNvSpPr>
            <a:spLocks noGrp="1"/>
          </p:cNvSpPr>
          <p:nvPr>
            <p:ph type="title"/>
          </p:nvPr>
        </p:nvSpPr>
        <p:spPr>
          <a:xfrm>
            <a:off x="477296" y="160775"/>
            <a:ext cx="7886700" cy="516428"/>
          </a:xfrm>
        </p:spPr>
        <p:txBody>
          <a:bodyPr/>
          <a:lstStyle/>
          <a:p>
            <a:r>
              <a:rPr dirty="0" smtClean="0"/>
              <a:t>Standards followed at AWS Data </a:t>
            </a:r>
            <a:r>
              <a:rPr dirty="0" smtClean="0"/>
              <a:t>Centers </a:t>
            </a:r>
            <a:r>
              <a:rPr lang="en-US" dirty="0"/>
              <a:t>(Contd.)</a:t>
            </a:r>
            <a:endParaRPr lang="en-US" dirty="0"/>
          </a:p>
        </p:txBody>
      </p:sp>
    </p:spTree>
    <p:extLst>
      <p:ext uri="{BB962C8B-B14F-4D97-AF65-F5344CB8AC3E}">
        <p14:creationId xmlns:p14="http://schemas.microsoft.com/office/powerpoint/2010/main" val="2813468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How to Handle IT Audits</a:t>
            </a:r>
            <a:endParaRPr lang="en-US" dirty="0"/>
          </a:p>
        </p:txBody>
      </p:sp>
      <p:sp>
        <p:nvSpPr>
          <p:cNvPr id="3" name="Content Placeholder 2"/>
          <p:cNvSpPr>
            <a:spLocks noGrp="1"/>
          </p:cNvSpPr>
          <p:nvPr>
            <p:ph idx="1"/>
          </p:nvPr>
        </p:nvSpPr>
        <p:spPr>
          <a:xfrm>
            <a:off x="457199" y="868136"/>
            <a:ext cx="8391525" cy="3927702"/>
          </a:xfrm>
        </p:spPr>
        <p:txBody>
          <a:bodyPr/>
          <a:lstStyle/>
          <a:p>
            <a:pPr marL="0" indent="0" algn="l">
              <a:buNone/>
            </a:pPr>
            <a:r>
              <a:rPr dirty="0" smtClean="0"/>
              <a:t>An </a:t>
            </a:r>
            <a:r>
              <a:rPr dirty="0"/>
              <a:t>audit gives you an opportunity to remove unneeded IAM users, roles, groups, and policies, and to make sure that your users and software have only the permissions that are </a:t>
            </a:r>
            <a:r>
              <a:rPr dirty="0" smtClean="0"/>
              <a:t>required</a:t>
            </a:r>
          </a:p>
          <a:p>
            <a:pPr algn="l">
              <a:buNone/>
            </a:pPr>
            <a:r>
              <a:rPr dirty="0" smtClean="0">
                <a:solidFill>
                  <a:srgbClr val="0070C0"/>
                </a:solidFill>
              </a:rPr>
              <a:t>When </a:t>
            </a:r>
            <a:r>
              <a:rPr dirty="0">
                <a:solidFill>
                  <a:srgbClr val="0070C0"/>
                </a:solidFill>
              </a:rPr>
              <a:t>Should You Perform a Security Audit?</a:t>
            </a:r>
          </a:p>
          <a:p>
            <a:pPr algn="l">
              <a:buNone/>
            </a:pPr>
            <a:r>
              <a:rPr dirty="0">
                <a:solidFill>
                  <a:srgbClr val="0070C0"/>
                </a:solidFill>
              </a:rPr>
              <a:t>You should audit your security configuration in the following situations:</a:t>
            </a:r>
          </a:p>
          <a:p>
            <a:pPr algn="l"/>
            <a:r>
              <a:rPr dirty="0" smtClean="0"/>
              <a:t> On </a:t>
            </a:r>
            <a:r>
              <a:rPr dirty="0"/>
              <a:t>a periodic basis. You should perform the steps described in this document at regular intervals as a best practice for </a:t>
            </a:r>
            <a:r>
              <a:rPr dirty="0" smtClean="0"/>
              <a:t>security</a:t>
            </a:r>
            <a:endParaRPr dirty="0"/>
          </a:p>
          <a:p>
            <a:pPr algn="l"/>
            <a:r>
              <a:rPr dirty="0" smtClean="0"/>
              <a:t> If </a:t>
            </a:r>
            <a:r>
              <a:rPr dirty="0"/>
              <a:t>there are changes in your organization, such as people </a:t>
            </a:r>
            <a:r>
              <a:rPr dirty="0" smtClean="0"/>
              <a:t>leaving</a:t>
            </a:r>
            <a:endParaRPr dirty="0"/>
          </a:p>
          <a:p>
            <a:pPr algn="l"/>
            <a:r>
              <a:rPr dirty="0" smtClean="0"/>
              <a:t> If </a:t>
            </a:r>
            <a:r>
              <a:rPr dirty="0"/>
              <a:t>you have stopped using one or more individual AWS services. This is important for removing permissions that users in your account no longer </a:t>
            </a:r>
            <a:r>
              <a:rPr dirty="0" smtClean="0"/>
              <a:t>need</a:t>
            </a:r>
            <a:endParaRPr dirty="0"/>
          </a:p>
          <a:p>
            <a:pPr algn="l"/>
            <a:r>
              <a:rPr dirty="0" smtClean="0"/>
              <a:t> If </a:t>
            </a:r>
            <a:r>
              <a:rPr dirty="0"/>
              <a:t>you've added or removed software in your accounts, such as applications on Amazon EC2 instances, AWS OpsWorks stacks, AWS CloudFormation templates, etc.</a:t>
            </a:r>
          </a:p>
          <a:p>
            <a:pPr algn="l"/>
            <a:r>
              <a:rPr dirty="0" smtClean="0"/>
              <a:t> If </a:t>
            </a:r>
            <a:r>
              <a:rPr dirty="0"/>
              <a:t>you ever suspect that an unauthorized person might have accessed your </a:t>
            </a:r>
            <a:r>
              <a:rPr dirty="0" smtClean="0"/>
              <a:t>account</a:t>
            </a:r>
            <a:endParaRPr dirty="0"/>
          </a:p>
          <a:p>
            <a:pPr algn="l"/>
            <a:endParaRPr lang="en-US" dirty="0"/>
          </a:p>
        </p:txBody>
      </p:sp>
    </p:spTree>
    <p:extLst>
      <p:ext uri="{BB962C8B-B14F-4D97-AF65-F5344CB8AC3E}">
        <p14:creationId xmlns:p14="http://schemas.microsoft.com/office/powerpoint/2010/main" val="29589956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l">
              <a:buNone/>
            </a:pPr>
            <a:r>
              <a:rPr lang="en-US" sz="1300" dirty="0" smtClean="0">
                <a:solidFill>
                  <a:srgbClr val="0070C0"/>
                </a:solidFill>
              </a:rPr>
              <a:t>General Guidelines for Auditing - </a:t>
            </a:r>
            <a:r>
              <a:rPr dirty="0" smtClean="0"/>
              <a:t>As </a:t>
            </a:r>
            <a:r>
              <a:rPr dirty="0"/>
              <a:t>you review your account's security configuration, follow these guidelines</a:t>
            </a:r>
            <a:r>
              <a:rPr dirty="0" smtClean="0"/>
              <a:t>:</a:t>
            </a:r>
            <a:endParaRPr dirty="0"/>
          </a:p>
        </p:txBody>
      </p:sp>
      <p:sp>
        <p:nvSpPr>
          <p:cNvPr id="4" name="Title 1"/>
          <p:cNvSpPr>
            <a:spLocks noGrp="1"/>
          </p:cNvSpPr>
          <p:nvPr>
            <p:ph type="title"/>
          </p:nvPr>
        </p:nvSpPr>
        <p:spPr>
          <a:xfrm>
            <a:off x="477296" y="160775"/>
            <a:ext cx="7886700" cy="516428"/>
          </a:xfrm>
        </p:spPr>
        <p:txBody>
          <a:bodyPr/>
          <a:lstStyle/>
          <a:p>
            <a:r>
              <a:rPr dirty="0" smtClean="0"/>
              <a:t>How to Handle IT </a:t>
            </a:r>
            <a:r>
              <a:rPr dirty="0" smtClean="0"/>
              <a:t>Audits </a:t>
            </a:r>
            <a:r>
              <a:rPr lang="en-US" dirty="0"/>
              <a:t>(Contd.)</a:t>
            </a:r>
            <a:endParaRPr lang="en-US" dirty="0"/>
          </a:p>
        </p:txBody>
      </p:sp>
      <p:grpSp>
        <p:nvGrpSpPr>
          <p:cNvPr id="13" name="Group 12"/>
          <p:cNvGrpSpPr/>
          <p:nvPr/>
        </p:nvGrpSpPr>
        <p:grpSpPr>
          <a:xfrm>
            <a:off x="704850" y="1841620"/>
            <a:ext cx="7886700" cy="2320805"/>
            <a:chOff x="625076" y="2155945"/>
            <a:chExt cx="7886700" cy="2320805"/>
          </a:xfrm>
        </p:grpSpPr>
        <p:graphicFrame>
          <p:nvGraphicFramePr>
            <p:cNvPr id="5" name="Content Placeholder 4"/>
            <p:cNvGraphicFramePr>
              <a:graphicFrameLocks/>
            </p:cNvGraphicFramePr>
            <p:nvPr>
              <p:extLst>
                <p:ext uri="{D42A27DB-BD31-4B8C-83A1-F6EECF244321}">
                  <p14:modId xmlns:p14="http://schemas.microsoft.com/office/powerpoint/2010/main" val="4221608525"/>
                </p:ext>
              </p:extLst>
            </p:nvPr>
          </p:nvGraphicFramePr>
          <p:xfrm>
            <a:off x="625076" y="2155945"/>
            <a:ext cx="7886700" cy="2320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225006" y="2537814"/>
              <a:ext cx="1831254" cy="769441"/>
            </a:xfrm>
            <a:prstGeom prst="rect">
              <a:avLst/>
            </a:prstGeom>
          </p:spPr>
          <p:txBody>
            <a:bodyPr wrap="square">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Look at all aspects of your security configuration, including those you might not use regularly</a:t>
              </a:r>
            </a:p>
          </p:txBody>
        </p:sp>
        <p:sp>
          <p:nvSpPr>
            <p:cNvPr id="9" name="Rectangle 8"/>
            <p:cNvSpPr/>
            <p:nvPr/>
          </p:nvSpPr>
          <p:spPr>
            <a:xfrm>
              <a:off x="5905427" y="2199260"/>
              <a:ext cx="1943173" cy="1446550"/>
            </a:xfrm>
            <a:prstGeom prst="rect">
              <a:avLst/>
            </a:prstGeom>
          </p:spPr>
          <p:txBody>
            <a:bodyPr wrap="square">
              <a:spAutoFit/>
            </a:bodyPr>
            <a:lstStyle/>
            <a:p>
              <a:pPr lvl="0"/>
              <a:r>
                <a:rPr lang="en-US" sz="1100" dirty="0">
                  <a:latin typeface="Tahoma" panose="020B0604030504040204" pitchFamily="34" charset="0"/>
                  <a:ea typeface="Tahoma" panose="020B0604030504040204" pitchFamily="34" charset="0"/>
                  <a:cs typeface="Tahoma" panose="020B0604030504040204" pitchFamily="34" charset="0"/>
                </a:rPr>
                <a:t>If you are unfamiliar with some aspect of your security configuration (for example, the reasoning behind a particular policy or the existence of a role), investigate the business need until you are satisfied</a:t>
              </a:r>
            </a:p>
          </p:txBody>
        </p:sp>
        <p:sp>
          <p:nvSpPr>
            <p:cNvPr id="11" name="Rectangle 10"/>
            <p:cNvSpPr/>
            <p:nvPr/>
          </p:nvSpPr>
          <p:spPr>
            <a:xfrm>
              <a:off x="3551560" y="2199260"/>
              <a:ext cx="1890858" cy="1446550"/>
            </a:xfrm>
            <a:prstGeom prst="rect">
              <a:avLst/>
            </a:prstGeom>
          </p:spPr>
          <p:txBody>
            <a:bodyPr wrap="square">
              <a:spAutoFit/>
            </a:bodyPr>
            <a:lstStyle/>
            <a:p>
              <a:pPr lvl="0"/>
              <a:r>
                <a:rPr lang="en-US" sz="1100" dirty="0">
                  <a:latin typeface="Tahoma" panose="020B0604030504040204" pitchFamily="34" charset="0"/>
                  <a:ea typeface="Tahoma" panose="020B0604030504040204" pitchFamily="34" charset="0"/>
                  <a:cs typeface="Tahoma" panose="020B0604030504040204" pitchFamily="34" charset="0"/>
                </a:rPr>
                <a:t>If you are unfamiliar with some aspect of your security configuration (for example, the reasoning behind a particular policy or the existence of a role), investigate the business need until you are satisfied</a:t>
              </a:r>
            </a:p>
          </p:txBody>
        </p:sp>
      </p:grpSp>
    </p:spTree>
    <p:extLst>
      <p:ext uri="{BB962C8B-B14F-4D97-AF65-F5344CB8AC3E}">
        <p14:creationId xmlns:p14="http://schemas.microsoft.com/office/powerpoint/2010/main" val="288122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 and </a:t>
            </a:r>
            <a:r>
              <a:rPr lang="en-US" dirty="0" smtClean="0"/>
              <a:t>Manage Security Policies</a:t>
            </a:r>
            <a:endParaRPr lang="en-US" dirty="0"/>
          </a:p>
        </p:txBody>
      </p:sp>
      <p:sp>
        <p:nvSpPr>
          <p:cNvPr id="6" name="Content Placeholder 2"/>
          <p:cNvSpPr>
            <a:spLocks noGrp="1"/>
          </p:cNvSpPr>
          <p:nvPr>
            <p:ph idx="1"/>
          </p:nvPr>
        </p:nvSpPr>
        <p:spPr>
          <a:xfrm>
            <a:off x="457201" y="868136"/>
            <a:ext cx="8077200" cy="3927702"/>
          </a:xfrm>
        </p:spPr>
        <p:txBody>
          <a:bodyPr>
            <a:noAutofit/>
          </a:bodyPr>
          <a:lstStyle/>
          <a:p>
            <a:pPr marL="0" indent="0" algn="l">
              <a:buNone/>
            </a:pPr>
            <a:r>
              <a:rPr lang="en-US" dirty="0">
                <a:solidFill>
                  <a:srgbClr val="0070C0"/>
                </a:solidFill>
              </a:rPr>
              <a:t>S3 Bucket Policies</a:t>
            </a:r>
          </a:p>
          <a:p>
            <a:pPr lvl="0"/>
            <a:r>
              <a:rPr lang="en-US" dirty="0">
                <a:solidFill>
                  <a:srgbClr val="262626"/>
                </a:solidFill>
              </a:rPr>
              <a:t> S3 bucket policies can be attached only to S3 buckets</a:t>
            </a:r>
          </a:p>
          <a:p>
            <a:pPr lvl="0"/>
            <a:r>
              <a:rPr lang="en-US" dirty="0">
                <a:solidFill>
                  <a:srgbClr val="262626"/>
                </a:solidFill>
              </a:rPr>
              <a:t> S3 bucket policies specify what actions are allowed or denied for which principals on the bucket that the bucket policy is attached to (e.g. allow user Alice to PUT but not DELETE objects in the bucket)</a:t>
            </a:r>
          </a:p>
          <a:p>
            <a:pPr lvl="0"/>
            <a:r>
              <a:rPr lang="en-US" dirty="0">
                <a:solidFill>
                  <a:srgbClr val="262626"/>
                </a:solidFill>
              </a:rPr>
              <a:t> S3 bucket policies are a type of access control list, or ACL (here I mean “ACL” in the generic sense, not to be confused with S3 ACLs, which is a separate S3 feature discussed later in this post)</a:t>
            </a:r>
          </a:p>
          <a:p>
            <a:pPr marL="0" indent="0" algn="l">
              <a:buNone/>
            </a:pPr>
            <a:endParaRPr lang="en-US" dirty="0"/>
          </a:p>
          <a:p>
            <a:pPr algn="l"/>
            <a:endParaRPr lang="en-US" dirty="0"/>
          </a:p>
        </p:txBody>
      </p:sp>
      <p:grpSp>
        <p:nvGrpSpPr>
          <p:cNvPr id="5" name="Group 4"/>
          <p:cNvGrpSpPr/>
          <p:nvPr/>
        </p:nvGrpSpPr>
        <p:grpSpPr>
          <a:xfrm>
            <a:off x="2514000" y="2918486"/>
            <a:ext cx="4330996" cy="1230726"/>
            <a:chOff x="6586651" y="1284107"/>
            <a:chExt cx="4330996" cy="1230726"/>
          </a:xfrm>
        </p:grpSpPr>
        <p:grpSp>
          <p:nvGrpSpPr>
            <p:cNvPr id="7" name="Group 6"/>
            <p:cNvGrpSpPr/>
            <p:nvPr/>
          </p:nvGrpSpPr>
          <p:grpSpPr>
            <a:xfrm>
              <a:off x="6586651" y="1564323"/>
              <a:ext cx="4330996" cy="950510"/>
              <a:chOff x="5378987" y="999434"/>
              <a:chExt cx="3700014" cy="2074398"/>
            </a:xfrm>
          </p:grpSpPr>
          <p:sp>
            <p:nvSpPr>
              <p:cNvPr id="9" name="Folded Corner 8"/>
              <p:cNvSpPr/>
              <p:nvPr/>
            </p:nvSpPr>
            <p:spPr>
              <a:xfrm>
                <a:off x="5378987" y="999434"/>
                <a:ext cx="3682846" cy="2074398"/>
              </a:xfrm>
              <a:prstGeom prst="foldedCorner">
                <a:avLst>
                  <a:gd name="adj" fmla="val 12780"/>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5386168" y="1365535"/>
                <a:ext cx="3692833" cy="1309801"/>
              </a:xfrm>
              <a:prstGeom prst="rect">
                <a:avLst/>
              </a:prstGeom>
              <a:noFill/>
            </p:spPr>
            <p:txBody>
              <a:bodyPr wrap="square" rtlCol="0">
                <a:spAutoFit/>
              </a:bodyPr>
              <a:lstStyle/>
              <a:p>
                <a:pPr lvl="0">
                  <a:spcBef>
                    <a:spcPct val="20000"/>
                  </a:spcBef>
                </a:pP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You </a:t>
                </a: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attach S3 bucket policies at the bucket level (i.e. you can’t attach a bucket policy to an S3 object), but the permissions specified in the bucket policy apply to all the objects in the bucket</a:t>
                </a:r>
              </a:p>
            </p:txBody>
          </p:sp>
        </p:gr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95056" y="1284107"/>
              <a:ext cx="514067" cy="514067"/>
            </a:xfrm>
            <a:prstGeom prst="rect">
              <a:avLst/>
            </a:prstGeom>
          </p:spPr>
        </p:pic>
      </p:grpSp>
    </p:spTree>
    <p:extLst>
      <p:ext uri="{BB962C8B-B14F-4D97-AF65-F5344CB8AC3E}">
        <p14:creationId xmlns:p14="http://schemas.microsoft.com/office/powerpoint/2010/main" val="3713018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dirty="0" smtClean="0">
                <a:solidFill>
                  <a:srgbClr val="0070C0"/>
                </a:solidFill>
              </a:rPr>
              <a:t>Review </a:t>
            </a:r>
            <a:r>
              <a:rPr dirty="0">
                <a:solidFill>
                  <a:srgbClr val="0070C0"/>
                </a:solidFill>
              </a:rPr>
              <a:t>Your AWS Account </a:t>
            </a:r>
            <a:r>
              <a:rPr dirty="0" smtClean="0">
                <a:solidFill>
                  <a:srgbClr val="0070C0"/>
                </a:solidFill>
              </a:rPr>
              <a:t>Credentials - </a:t>
            </a:r>
            <a:r>
              <a:rPr dirty="0" smtClean="0"/>
              <a:t>Take </a:t>
            </a:r>
            <a:r>
              <a:rPr dirty="0"/>
              <a:t>these steps when you audit your AWS account credentials:</a:t>
            </a:r>
          </a:p>
          <a:p>
            <a:r>
              <a:rPr dirty="0" smtClean="0"/>
              <a:t> If </a:t>
            </a:r>
            <a:r>
              <a:rPr dirty="0"/>
              <a:t>you're not using the root access keys for your account, remove them. We strongly recommend that you do not use root access keys for everyday work with AWS, and that instead you create IAM users.</a:t>
            </a:r>
          </a:p>
          <a:p>
            <a:r>
              <a:rPr dirty="0" smtClean="0"/>
              <a:t> If </a:t>
            </a:r>
            <a:r>
              <a:rPr dirty="0"/>
              <a:t>you do need to keep the access keys for your account, rotate them </a:t>
            </a:r>
            <a:r>
              <a:rPr dirty="0" smtClean="0"/>
              <a:t>regularly</a:t>
            </a:r>
          </a:p>
          <a:p>
            <a:pPr>
              <a:buNone/>
            </a:pPr>
            <a:r>
              <a:rPr lang="en-US" dirty="0">
                <a:solidFill>
                  <a:srgbClr val="0070C0"/>
                </a:solidFill>
              </a:rPr>
              <a:t>Review Your IAM Users - </a:t>
            </a:r>
            <a:r>
              <a:rPr lang="en-US" dirty="0"/>
              <a:t>Take these steps when you audit your existing IAM users:</a:t>
            </a:r>
          </a:p>
          <a:p>
            <a:r>
              <a:rPr lang="en-US" dirty="0"/>
              <a:t> Delete users that are not active</a:t>
            </a:r>
          </a:p>
          <a:p>
            <a:r>
              <a:rPr lang="en-US" dirty="0"/>
              <a:t> Remove users from groups that they don't need to be a part of</a:t>
            </a:r>
          </a:p>
          <a:p>
            <a:pPr>
              <a:buNone/>
            </a:pPr>
            <a:r>
              <a:rPr lang="en-US" dirty="0">
                <a:solidFill>
                  <a:srgbClr val="0070C0"/>
                </a:solidFill>
              </a:rPr>
              <a:t>Review Your IAM Groups - </a:t>
            </a:r>
            <a:r>
              <a:rPr lang="en-US" dirty="0"/>
              <a:t>Take these steps when you audit your IAM groups:</a:t>
            </a:r>
          </a:p>
          <a:p>
            <a:r>
              <a:rPr lang="en-US" dirty="0"/>
              <a:t> Delete unused groups</a:t>
            </a:r>
          </a:p>
          <a:p>
            <a:r>
              <a:rPr lang="en-US" dirty="0"/>
              <a:t> Review users in each group and remove users who don't belong. See Review Your IAM Users earlier</a:t>
            </a:r>
          </a:p>
          <a:p>
            <a:r>
              <a:rPr lang="en-US" dirty="0"/>
              <a:t> Review the policies attached to the group. See Tips for Reviewing IAM Policies</a:t>
            </a:r>
          </a:p>
          <a:p>
            <a:pPr marL="0" indent="0">
              <a:buNone/>
            </a:pPr>
            <a:endParaRPr dirty="0"/>
          </a:p>
          <a:p>
            <a:endParaRPr lang="en-US" dirty="0"/>
          </a:p>
        </p:txBody>
      </p:sp>
      <p:sp>
        <p:nvSpPr>
          <p:cNvPr id="4" name="Title 1"/>
          <p:cNvSpPr>
            <a:spLocks noGrp="1"/>
          </p:cNvSpPr>
          <p:nvPr>
            <p:ph type="title"/>
          </p:nvPr>
        </p:nvSpPr>
        <p:spPr>
          <a:xfrm>
            <a:off x="477296" y="160775"/>
            <a:ext cx="7886700" cy="516428"/>
          </a:xfrm>
        </p:spPr>
        <p:txBody>
          <a:bodyPr/>
          <a:lstStyle/>
          <a:p>
            <a:r>
              <a:rPr dirty="0" smtClean="0"/>
              <a:t>How to Handle IT </a:t>
            </a:r>
            <a:r>
              <a:rPr dirty="0" smtClean="0"/>
              <a:t>Audits </a:t>
            </a:r>
            <a:r>
              <a:rPr lang="en-US" dirty="0"/>
              <a:t>(Contd.)</a:t>
            </a:r>
            <a:endParaRPr lang="en-US" dirty="0"/>
          </a:p>
        </p:txBody>
      </p:sp>
    </p:spTree>
    <p:extLst>
      <p:ext uri="{BB962C8B-B14F-4D97-AF65-F5344CB8AC3E}">
        <p14:creationId xmlns:p14="http://schemas.microsoft.com/office/powerpoint/2010/main" val="16753904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8136"/>
            <a:ext cx="8115300" cy="3927702"/>
          </a:xfrm>
        </p:spPr>
        <p:txBody>
          <a:bodyPr>
            <a:noAutofit/>
          </a:bodyPr>
          <a:lstStyle/>
          <a:p>
            <a:pPr algn="l">
              <a:buNone/>
            </a:pPr>
            <a:r>
              <a:rPr lang="en-US" dirty="0" smtClean="0">
                <a:solidFill>
                  <a:srgbClr val="0070C0"/>
                </a:solidFill>
              </a:rPr>
              <a:t>Review Your IAM Roles - </a:t>
            </a:r>
            <a:r>
              <a:rPr dirty="0" smtClean="0"/>
              <a:t>Take </a:t>
            </a:r>
            <a:r>
              <a:rPr dirty="0"/>
              <a:t>these steps when you audit your IAM roles:</a:t>
            </a:r>
          </a:p>
          <a:p>
            <a:pPr algn="l"/>
            <a:r>
              <a:rPr dirty="0" smtClean="0"/>
              <a:t> Delete roles that </a:t>
            </a:r>
            <a:r>
              <a:rPr dirty="0"/>
              <a:t>are not in </a:t>
            </a:r>
            <a:r>
              <a:rPr dirty="0" smtClean="0"/>
              <a:t>use</a:t>
            </a:r>
            <a:endParaRPr dirty="0"/>
          </a:p>
          <a:p>
            <a:pPr algn="l"/>
            <a:r>
              <a:rPr dirty="0" smtClean="0"/>
              <a:t> Review</a:t>
            </a:r>
            <a:r>
              <a:rPr dirty="0"/>
              <a:t> the role's trust policy. Make sure that you know who the principal is and that you understand why that account or user needs to be able to assume the </a:t>
            </a:r>
            <a:r>
              <a:rPr dirty="0" smtClean="0"/>
              <a:t>role</a:t>
            </a:r>
            <a:endParaRPr dirty="0"/>
          </a:p>
          <a:p>
            <a:pPr algn="l"/>
            <a:r>
              <a:rPr dirty="0" smtClean="0"/>
              <a:t> Review</a:t>
            </a:r>
            <a:r>
              <a:rPr dirty="0"/>
              <a:t> the access policy for the role to be sure that it grants suitable permissions to whoever assumes the </a:t>
            </a:r>
            <a:r>
              <a:rPr dirty="0" smtClean="0"/>
              <a:t>role</a:t>
            </a:r>
            <a:endParaRPr b="1" dirty="0"/>
          </a:p>
          <a:p>
            <a:pPr algn="l">
              <a:buNone/>
            </a:pPr>
            <a:r>
              <a:rPr lang="en-US" dirty="0" smtClean="0">
                <a:solidFill>
                  <a:srgbClr val="0070C0"/>
                </a:solidFill>
              </a:rPr>
              <a:t>Review Your IAM Providers for SAML and OpenID Connect (OIDC) - </a:t>
            </a:r>
            <a:r>
              <a:rPr dirty="0" smtClean="0"/>
              <a:t>If </a:t>
            </a:r>
            <a:r>
              <a:rPr dirty="0"/>
              <a:t>you have created an IAM entity for establishing trust with a SAML or OIDC identity provider, take these steps:</a:t>
            </a:r>
          </a:p>
          <a:p>
            <a:pPr algn="l"/>
            <a:r>
              <a:rPr dirty="0" smtClean="0"/>
              <a:t> Delete </a:t>
            </a:r>
            <a:r>
              <a:rPr dirty="0"/>
              <a:t>unused </a:t>
            </a:r>
            <a:r>
              <a:rPr dirty="0" smtClean="0"/>
              <a:t>providers</a:t>
            </a:r>
            <a:endParaRPr dirty="0"/>
          </a:p>
          <a:p>
            <a:pPr algn="l"/>
            <a:r>
              <a:rPr dirty="0" smtClean="0"/>
              <a:t> Download </a:t>
            </a:r>
            <a:r>
              <a:rPr dirty="0"/>
              <a:t>and review the AWS metadata documents for each SAML provider and make sure the documents reflect your current business </a:t>
            </a:r>
            <a:r>
              <a:rPr dirty="0" smtClean="0"/>
              <a:t>needs</a:t>
            </a:r>
          </a:p>
          <a:p>
            <a:pPr algn="l"/>
            <a:r>
              <a:rPr dirty="0" smtClean="0"/>
              <a:t> </a:t>
            </a:r>
            <a:r>
              <a:rPr dirty="0"/>
              <a:t>Alternatively, get the latest metadata documents from the SAML </a:t>
            </a:r>
            <a:r>
              <a:rPr dirty="0" err="1"/>
              <a:t>IdPs</a:t>
            </a:r>
            <a:r>
              <a:rPr dirty="0"/>
              <a:t> that you want to establish trust with and update the provider in </a:t>
            </a:r>
            <a:r>
              <a:rPr dirty="0" smtClean="0"/>
              <a:t>IAM</a:t>
            </a:r>
            <a:endParaRPr dirty="0"/>
          </a:p>
          <a:p>
            <a:pPr algn="l"/>
            <a:endParaRPr lang="en-US" dirty="0"/>
          </a:p>
        </p:txBody>
      </p:sp>
      <p:sp>
        <p:nvSpPr>
          <p:cNvPr id="4" name="Title 1"/>
          <p:cNvSpPr>
            <a:spLocks noGrp="1"/>
          </p:cNvSpPr>
          <p:nvPr>
            <p:ph type="title"/>
          </p:nvPr>
        </p:nvSpPr>
        <p:spPr>
          <a:xfrm>
            <a:off x="477296" y="160775"/>
            <a:ext cx="7886700" cy="516428"/>
          </a:xfrm>
        </p:spPr>
        <p:txBody>
          <a:bodyPr/>
          <a:lstStyle/>
          <a:p>
            <a:r>
              <a:rPr dirty="0" smtClean="0"/>
              <a:t>How to Handle IT </a:t>
            </a:r>
            <a:r>
              <a:rPr dirty="0" smtClean="0"/>
              <a:t>Audits </a:t>
            </a:r>
            <a:r>
              <a:rPr lang="en-US" dirty="0"/>
              <a:t>(Contd.)</a:t>
            </a:r>
            <a:endParaRPr lang="en-US" dirty="0"/>
          </a:p>
        </p:txBody>
      </p:sp>
    </p:spTree>
    <p:extLst>
      <p:ext uri="{BB962C8B-B14F-4D97-AF65-F5344CB8AC3E}">
        <p14:creationId xmlns:p14="http://schemas.microsoft.com/office/powerpoint/2010/main" val="39150825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77296" y="160775"/>
            <a:ext cx="7886700" cy="516428"/>
          </a:xfrm>
        </p:spPr>
        <p:txBody>
          <a:bodyPr/>
          <a:lstStyle/>
          <a:p>
            <a:r>
              <a:rPr dirty="0" smtClean="0"/>
              <a:t>How to Handle IT </a:t>
            </a:r>
            <a:r>
              <a:rPr dirty="0" smtClean="0"/>
              <a:t>Audits </a:t>
            </a:r>
            <a:r>
              <a:rPr lang="en-US" dirty="0"/>
              <a:t>(Contd.)</a:t>
            </a:r>
            <a:endParaRPr lang="en-US" dirty="0"/>
          </a:p>
        </p:txBody>
      </p:sp>
      <p:grpSp>
        <p:nvGrpSpPr>
          <p:cNvPr id="10" name="Group 9"/>
          <p:cNvGrpSpPr/>
          <p:nvPr/>
        </p:nvGrpSpPr>
        <p:grpSpPr>
          <a:xfrm>
            <a:off x="1685925" y="1086778"/>
            <a:ext cx="5686425" cy="3313772"/>
            <a:chOff x="1685925" y="1086778"/>
            <a:chExt cx="5686425" cy="3313772"/>
          </a:xfrm>
        </p:grpSpPr>
        <p:graphicFrame>
          <p:nvGraphicFramePr>
            <p:cNvPr id="7" name="Diagram 6"/>
            <p:cNvGraphicFramePr/>
            <p:nvPr>
              <p:extLst>
                <p:ext uri="{D42A27DB-BD31-4B8C-83A1-F6EECF244321}">
                  <p14:modId xmlns:p14="http://schemas.microsoft.com/office/powerpoint/2010/main" val="3573350125"/>
                </p:ext>
              </p:extLst>
            </p:nvPr>
          </p:nvGraphicFramePr>
          <p:xfrm>
            <a:off x="1685925" y="1086778"/>
            <a:ext cx="5686425" cy="3313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1977248" y="2800814"/>
              <a:ext cx="3985402" cy="513886"/>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p:spPr>
          <p:txBody>
            <a:bodyPr rtlCol="0" anchor="ctr"/>
            <a:lstStyle/>
            <a:p>
              <a:pPr lvl="0" defTabSz="914400"/>
              <a:r>
                <a:rPr lang="en-US" sz="1200" kern="0">
                  <a:solidFill>
                    <a:sysClr val="windowText" lastClr="000000"/>
                  </a:solidFill>
                  <a:latin typeface="Tahoma" panose="020B0604030504040204" pitchFamily="34" charset="0"/>
                  <a:ea typeface="Tahoma" panose="020B0604030504040204" pitchFamily="34" charset="0"/>
                  <a:cs typeface="Tahoma" panose="020B0604030504040204" pitchFamily="34" charset="0"/>
                </a:rPr>
                <a:t>Review AWS Policies in Other Services</a:t>
              </a:r>
              <a:endParaRPr lang="en-US" sz="12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925487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Networking Features of AWS</a:t>
            </a:r>
            <a:endParaRPr lang="en-US" dirty="0"/>
          </a:p>
        </p:txBody>
      </p:sp>
      <p:graphicFrame>
        <p:nvGraphicFramePr>
          <p:cNvPr id="4" name="Diagram 3"/>
          <p:cNvGraphicFramePr/>
          <p:nvPr>
            <p:extLst>
              <p:ext uri="{D42A27DB-BD31-4B8C-83A1-F6EECF244321}">
                <p14:modId xmlns:p14="http://schemas.microsoft.com/office/powerpoint/2010/main" val="4156592536"/>
              </p:ext>
            </p:extLst>
          </p:nvPr>
        </p:nvGraphicFramePr>
        <p:xfrm>
          <a:off x="614363" y="1200150"/>
          <a:ext cx="7915275" cy="3171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rot="16200000">
            <a:off x="1380577" y="2466422"/>
            <a:ext cx="3287228" cy="676275"/>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p:spPr>
        <p:txBody>
          <a:bodyPr rtlCol="0" anchor="ctr"/>
          <a:lstStyle/>
          <a:p>
            <a:pPr lvl="0" algn="ctr"/>
            <a:r>
              <a:rPr lang="en-US" sz="1200" dirty="0">
                <a:latin typeface="Tahoma" panose="020B0604030504040204" pitchFamily="34" charset="0"/>
                <a:ea typeface="Tahoma" panose="020B0604030504040204" pitchFamily="34" charset="0"/>
                <a:cs typeface="Tahoma" panose="020B0604030504040204" pitchFamily="34" charset="0"/>
              </a:rPr>
              <a:t>Functions of Route 53 and DNS Failover</a:t>
            </a:r>
          </a:p>
        </p:txBody>
      </p:sp>
    </p:spTree>
    <p:extLst>
      <p:ext uri="{BB962C8B-B14F-4D97-AF65-F5344CB8AC3E}">
        <p14:creationId xmlns:p14="http://schemas.microsoft.com/office/powerpoint/2010/main" val="6519631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l">
              <a:buNone/>
            </a:pPr>
            <a:r>
              <a:rPr dirty="0" smtClean="0">
                <a:solidFill>
                  <a:srgbClr val="0070C0"/>
                </a:solidFill>
              </a:rPr>
              <a:t>Domain </a:t>
            </a:r>
            <a:r>
              <a:rPr dirty="0">
                <a:solidFill>
                  <a:srgbClr val="0070C0"/>
                </a:solidFill>
              </a:rPr>
              <a:t>registration</a:t>
            </a:r>
          </a:p>
          <a:p>
            <a:pPr algn="l"/>
            <a:r>
              <a:rPr dirty="0" smtClean="0"/>
              <a:t> </a:t>
            </a:r>
            <a:r>
              <a:rPr dirty="0"/>
              <a:t>If you want to create a website, you start by registering the name of your website, known as a </a:t>
            </a:r>
            <a:r>
              <a:rPr dirty="0">
                <a:solidFill>
                  <a:srgbClr val="0070C0"/>
                </a:solidFill>
              </a:rPr>
              <a:t>domain </a:t>
            </a:r>
            <a:r>
              <a:rPr dirty="0" smtClean="0">
                <a:solidFill>
                  <a:srgbClr val="0070C0"/>
                </a:solidFill>
              </a:rPr>
              <a:t>name</a:t>
            </a:r>
          </a:p>
          <a:p>
            <a:pPr algn="l"/>
            <a:r>
              <a:rPr i="1" dirty="0"/>
              <a:t> </a:t>
            </a:r>
            <a:r>
              <a:rPr dirty="0"/>
              <a:t>If you already registered a domain name with another registrar, you can optionally transfer the domain registration to Amazon Route </a:t>
            </a:r>
            <a:r>
              <a:rPr dirty="0" smtClean="0"/>
              <a:t>53</a:t>
            </a:r>
          </a:p>
          <a:p>
            <a:pPr algn="l"/>
            <a:r>
              <a:rPr dirty="0"/>
              <a:t> This isn't required to use Amazon Route 53 as your DNS service or to configure health checking for your </a:t>
            </a:r>
            <a:r>
              <a:rPr dirty="0" smtClean="0"/>
              <a:t>resources</a:t>
            </a:r>
          </a:p>
          <a:p>
            <a:pPr>
              <a:buNone/>
            </a:pPr>
            <a:r>
              <a:rPr lang="en-US" dirty="0">
                <a:solidFill>
                  <a:srgbClr val="0070C0"/>
                </a:solidFill>
              </a:rPr>
              <a:t>Domain Name System (DNS) service</a:t>
            </a:r>
          </a:p>
          <a:p>
            <a:r>
              <a:rPr lang="en-US" b="1" dirty="0"/>
              <a:t> </a:t>
            </a:r>
            <a:r>
              <a:rPr lang="en-US" dirty="0"/>
              <a:t>Amazon Route 53 is an authoritative DNS service, meaning that it routes Internet traffic to your website by translating friendly domain names like www.example.com into the numeric IP addresses like 192.0.2.1 that computers use to connect to each other</a:t>
            </a:r>
          </a:p>
          <a:p>
            <a:r>
              <a:rPr lang="en-US" b="1" dirty="0"/>
              <a:t> </a:t>
            </a:r>
            <a:r>
              <a:rPr lang="en-US" dirty="0"/>
              <a:t>When someone enters your domain name in a browser or sends you email, a DNS request is forwarded to the nearest Amazon Route 53 DNS server in a global network of authoritative DNS servers</a:t>
            </a:r>
          </a:p>
          <a:p>
            <a:pPr algn="l"/>
            <a:endParaRPr lang="en-US" dirty="0"/>
          </a:p>
        </p:txBody>
      </p:sp>
      <p:sp>
        <p:nvSpPr>
          <p:cNvPr id="5" name="Title 1"/>
          <p:cNvSpPr>
            <a:spLocks noGrp="1"/>
          </p:cNvSpPr>
          <p:nvPr>
            <p:ph type="title"/>
          </p:nvPr>
        </p:nvSpPr>
        <p:spPr>
          <a:xfrm>
            <a:off x="477296" y="160775"/>
            <a:ext cx="7886700" cy="516428"/>
          </a:xfrm>
        </p:spPr>
        <p:txBody>
          <a:bodyPr/>
          <a:lstStyle/>
          <a:p>
            <a:r>
              <a:rPr lang="en-US" dirty="0" smtClean="0"/>
              <a:t>Implement Networking Features of </a:t>
            </a:r>
            <a:r>
              <a:rPr lang="en-US" dirty="0"/>
              <a:t>AWS (Contd.)</a:t>
            </a:r>
            <a:endParaRPr lang="en-US" dirty="0"/>
          </a:p>
        </p:txBody>
      </p:sp>
    </p:spTree>
    <p:extLst>
      <p:ext uri="{BB962C8B-B14F-4D97-AF65-F5344CB8AC3E}">
        <p14:creationId xmlns:p14="http://schemas.microsoft.com/office/powerpoint/2010/main" val="3118420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buNone/>
            </a:pPr>
            <a:r>
              <a:rPr lang="en-US" dirty="0">
                <a:solidFill>
                  <a:srgbClr val="0070C0"/>
                </a:solidFill>
              </a:rPr>
              <a:t>Instances</a:t>
            </a:r>
          </a:p>
          <a:p>
            <a:r>
              <a:rPr lang="en-US" dirty="0"/>
              <a:t> Except Cluster Compute Quadruple Extra Large instances all other Instance types (including Micro) are available within VPC</a:t>
            </a:r>
          </a:p>
          <a:p>
            <a:r>
              <a:rPr lang="en-US" dirty="0"/>
              <a:t> Of course, be sure to check which Instance types are available in a </a:t>
            </a:r>
            <a:r>
              <a:rPr lang="en-US" dirty="0" smtClean="0"/>
              <a:t>region</a:t>
            </a:r>
            <a:endParaRPr b="1" dirty="0" smtClean="0"/>
          </a:p>
          <a:p>
            <a:pPr algn="l">
              <a:buNone/>
            </a:pPr>
            <a:r>
              <a:rPr lang="en-US" dirty="0" smtClean="0">
                <a:solidFill>
                  <a:srgbClr val="0070C0"/>
                </a:solidFill>
              </a:rPr>
              <a:t>Health Checking</a:t>
            </a:r>
          </a:p>
          <a:p>
            <a:r>
              <a:rPr b="1" dirty="0" smtClean="0"/>
              <a:t> </a:t>
            </a:r>
            <a:r>
              <a:rPr dirty="0"/>
              <a:t>Amazon Route 53 health checks monitor the health of your resources such as web servers and email </a:t>
            </a:r>
            <a:r>
              <a:rPr dirty="0" smtClean="0"/>
              <a:t>servers</a:t>
            </a:r>
          </a:p>
          <a:p>
            <a:r>
              <a:rPr b="1" dirty="0"/>
              <a:t> </a:t>
            </a:r>
            <a:r>
              <a:rPr dirty="0"/>
              <a:t>You can configure </a:t>
            </a:r>
            <a:r>
              <a:rPr dirty="0" err="1"/>
              <a:t>CloudWatch</a:t>
            </a:r>
            <a:r>
              <a:rPr dirty="0"/>
              <a:t> alarms for your health checks, so that you receive notification when a resource becomes </a:t>
            </a:r>
            <a:r>
              <a:rPr dirty="0" smtClean="0"/>
              <a:t>unavailable</a:t>
            </a:r>
          </a:p>
          <a:p>
            <a:r>
              <a:rPr b="1" dirty="0"/>
              <a:t> </a:t>
            </a:r>
            <a:r>
              <a:rPr dirty="0"/>
              <a:t>You can also configure Amazon Route 53 to route Internet traffic away from resources that are </a:t>
            </a:r>
            <a:r>
              <a:rPr dirty="0" smtClean="0"/>
              <a:t>unavailable</a:t>
            </a:r>
          </a:p>
          <a:p>
            <a:r>
              <a:rPr lang="en-US" dirty="0"/>
              <a:t> Amazon Virtual Private Cloud (VPC) is a great way to setup an isolated portion of AWS and control the network topology</a:t>
            </a:r>
          </a:p>
          <a:p>
            <a:endParaRPr lang="en-US" dirty="0"/>
          </a:p>
        </p:txBody>
      </p:sp>
      <p:sp>
        <p:nvSpPr>
          <p:cNvPr id="4" name="Title 1"/>
          <p:cNvSpPr>
            <a:spLocks noGrp="1"/>
          </p:cNvSpPr>
          <p:nvPr>
            <p:ph type="title"/>
          </p:nvPr>
        </p:nvSpPr>
        <p:spPr>
          <a:xfrm>
            <a:off x="477296" y="160775"/>
            <a:ext cx="7886700" cy="516428"/>
          </a:xfrm>
        </p:spPr>
        <p:txBody>
          <a:bodyPr/>
          <a:lstStyle/>
          <a:p>
            <a:r>
              <a:rPr lang="en-US" dirty="0" smtClean="0"/>
              <a:t>Implement Networking Features of </a:t>
            </a:r>
            <a:r>
              <a:rPr lang="en-US" dirty="0"/>
              <a:t>AWS (Contd.)</a:t>
            </a:r>
            <a:endParaRPr lang="en-US" dirty="0"/>
          </a:p>
        </p:txBody>
      </p:sp>
    </p:spTree>
    <p:extLst>
      <p:ext uri="{BB962C8B-B14F-4D97-AF65-F5344CB8AC3E}">
        <p14:creationId xmlns:p14="http://schemas.microsoft.com/office/powerpoint/2010/main" val="3414831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VPC Essentials</a:t>
            </a:r>
            <a:endParaRPr lang="en-US" dirty="0"/>
          </a:p>
        </p:txBody>
      </p:sp>
      <p:sp>
        <p:nvSpPr>
          <p:cNvPr id="3" name="Content Placeholder 2"/>
          <p:cNvSpPr>
            <a:spLocks noGrp="1"/>
          </p:cNvSpPr>
          <p:nvPr>
            <p:ph idx="1"/>
          </p:nvPr>
        </p:nvSpPr>
        <p:spPr/>
        <p:txBody>
          <a:bodyPr>
            <a:normAutofit/>
          </a:bodyPr>
          <a:lstStyle/>
          <a:p>
            <a:pPr>
              <a:buNone/>
            </a:pPr>
            <a:r>
              <a:rPr dirty="0" smtClean="0">
                <a:solidFill>
                  <a:srgbClr val="0070C0"/>
                </a:solidFill>
              </a:rPr>
              <a:t>Services - </a:t>
            </a:r>
            <a:r>
              <a:rPr dirty="0" smtClean="0"/>
              <a:t>Know </a:t>
            </a:r>
            <a:r>
              <a:rPr dirty="0"/>
              <a:t>which services and which features of a service are available within </a:t>
            </a:r>
            <a:r>
              <a:rPr dirty="0" smtClean="0"/>
              <a:t>VPC</a:t>
            </a:r>
          </a:p>
          <a:p>
            <a:r>
              <a:rPr dirty="0" smtClean="0"/>
              <a:t> </a:t>
            </a:r>
            <a:r>
              <a:rPr dirty="0" err="1"/>
              <a:t>Dynamodb</a:t>
            </a:r>
            <a:r>
              <a:rPr dirty="0"/>
              <a:t>, </a:t>
            </a:r>
            <a:r>
              <a:rPr dirty="0" err="1"/>
              <a:t>ElastiCache</a:t>
            </a:r>
            <a:r>
              <a:rPr dirty="0"/>
              <a:t>, SQS, SES, SNS and </a:t>
            </a:r>
            <a:r>
              <a:rPr dirty="0" err="1"/>
              <a:t>CloudSearch</a:t>
            </a:r>
            <a:r>
              <a:rPr dirty="0"/>
              <a:t> are not yet available in VPC</a:t>
            </a:r>
          </a:p>
          <a:p>
            <a:r>
              <a:rPr dirty="0" smtClean="0"/>
              <a:t> Availability </a:t>
            </a:r>
            <a:r>
              <a:rPr dirty="0"/>
              <a:t>of Micro RDS Instances in VPC</a:t>
            </a:r>
            <a:r>
              <a:rPr dirty="0" smtClean="0"/>
              <a:t> </a:t>
            </a:r>
          </a:p>
          <a:p>
            <a:r>
              <a:rPr dirty="0"/>
              <a:t> RDS Instances launched in VPC cannot be accessed over the internet (through the end point</a:t>
            </a:r>
            <a:r>
              <a:rPr dirty="0" smtClean="0"/>
              <a:t>)</a:t>
            </a:r>
          </a:p>
          <a:p>
            <a:r>
              <a:rPr dirty="0"/>
              <a:t> </a:t>
            </a:r>
            <a:r>
              <a:rPr dirty="0" err="1"/>
              <a:t>DevPay</a:t>
            </a:r>
            <a:r>
              <a:rPr dirty="0"/>
              <a:t> AMIs cannot be launched within VPC</a:t>
            </a:r>
          </a:p>
          <a:p>
            <a:endParaRPr lang="en-US" dirty="0"/>
          </a:p>
        </p:txBody>
      </p:sp>
    </p:spTree>
    <p:extLst>
      <p:ext uri="{BB962C8B-B14F-4D97-AF65-F5344CB8AC3E}">
        <p14:creationId xmlns:p14="http://schemas.microsoft.com/office/powerpoint/2010/main" val="1120605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dirty="0" smtClean="0">
                <a:solidFill>
                  <a:srgbClr val="0070C0"/>
                </a:solidFill>
              </a:rPr>
              <a:t>BGP</a:t>
            </a:r>
          </a:p>
          <a:p>
            <a:r>
              <a:rPr dirty="0"/>
              <a:t> BGP is no longer a requirement for VPN connectivity from your </a:t>
            </a:r>
            <a:r>
              <a:rPr dirty="0" smtClean="0"/>
              <a:t>devices</a:t>
            </a:r>
          </a:p>
          <a:p>
            <a:r>
              <a:rPr dirty="0"/>
              <a:t> Static routing can be used for non BGP </a:t>
            </a:r>
            <a:r>
              <a:rPr dirty="0" smtClean="0"/>
              <a:t>devices</a:t>
            </a:r>
          </a:p>
          <a:p>
            <a:r>
              <a:rPr dirty="0"/>
              <a:t> But BGP is recommended since the liveness check that is performed is </a:t>
            </a:r>
            <a:r>
              <a:rPr dirty="0" smtClean="0"/>
              <a:t>better</a:t>
            </a:r>
          </a:p>
          <a:p>
            <a:r>
              <a:rPr dirty="0"/>
              <a:t> Also, each VPN </a:t>
            </a:r>
            <a:r>
              <a:rPr dirty="0" smtClean="0"/>
              <a:t>connections </a:t>
            </a:r>
            <a:r>
              <a:rPr dirty="0"/>
              <a:t>has two tunnels for redundancy. If one of them goes down, the failover process is fairly simple in case of </a:t>
            </a:r>
            <a:r>
              <a:rPr dirty="0" smtClean="0"/>
              <a:t>BGP</a:t>
            </a:r>
            <a:endParaRPr dirty="0"/>
          </a:p>
          <a:p>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Essentials </a:t>
            </a:r>
            <a:r>
              <a:rPr lang="en-US" dirty="0"/>
              <a:t>(Contd.)</a:t>
            </a:r>
            <a:endParaRPr lang="en-US" dirty="0"/>
          </a:p>
        </p:txBody>
      </p:sp>
    </p:spTree>
    <p:extLst>
      <p:ext uri="{BB962C8B-B14F-4D97-AF65-F5344CB8AC3E}">
        <p14:creationId xmlns:p14="http://schemas.microsoft.com/office/powerpoint/2010/main" val="1791277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9086"/>
            <a:ext cx="7886700" cy="3927702"/>
          </a:xfrm>
        </p:spPr>
        <p:txBody>
          <a:bodyPr>
            <a:normAutofit/>
          </a:bodyPr>
          <a:lstStyle/>
          <a:p>
            <a:pPr algn="l">
              <a:lnSpc>
                <a:spcPct val="160000"/>
              </a:lnSpc>
              <a:buNone/>
            </a:pPr>
            <a:r>
              <a:rPr lang="en-US" dirty="0" smtClean="0">
                <a:solidFill>
                  <a:srgbClr val="0070C0"/>
                </a:solidFill>
              </a:rPr>
              <a:t>Customer Gateway Compatibility - Static Routing</a:t>
            </a:r>
          </a:p>
          <a:p>
            <a:pPr algn="l"/>
            <a:r>
              <a:rPr dirty="0" smtClean="0"/>
              <a:t> </a:t>
            </a:r>
            <a:r>
              <a:rPr dirty="0"/>
              <a:t>Cisco ASA 5500 Series version 8.2 (or later) software</a:t>
            </a:r>
          </a:p>
          <a:p>
            <a:pPr algn="l"/>
            <a:r>
              <a:rPr dirty="0" smtClean="0"/>
              <a:t> Cisco </a:t>
            </a:r>
            <a:r>
              <a:rPr dirty="0"/>
              <a:t>ISR running Cisco IOS 12.4 (or later) software</a:t>
            </a:r>
          </a:p>
          <a:p>
            <a:pPr algn="l"/>
            <a:r>
              <a:rPr dirty="0" smtClean="0"/>
              <a:t> Juniper </a:t>
            </a:r>
            <a:r>
              <a:rPr dirty="0"/>
              <a:t>J-Series Service Router running </a:t>
            </a:r>
            <a:r>
              <a:rPr dirty="0" err="1"/>
              <a:t>JunOS</a:t>
            </a:r>
            <a:r>
              <a:rPr dirty="0"/>
              <a:t> 9.5 (or later) software</a:t>
            </a:r>
          </a:p>
          <a:p>
            <a:pPr algn="l"/>
            <a:r>
              <a:rPr dirty="0" smtClean="0"/>
              <a:t> Juniper </a:t>
            </a:r>
            <a:r>
              <a:rPr dirty="0"/>
              <a:t>SRX-Series Services Gateway running </a:t>
            </a:r>
            <a:r>
              <a:rPr dirty="0" err="1"/>
              <a:t>JunOS</a:t>
            </a:r>
            <a:r>
              <a:rPr dirty="0"/>
              <a:t> 9.5 (or later) </a:t>
            </a:r>
            <a:r>
              <a:rPr dirty="0" smtClean="0"/>
              <a:t>software</a:t>
            </a:r>
          </a:p>
          <a:p>
            <a:pPr algn="l"/>
            <a:r>
              <a:rPr lang="en-US" dirty="0"/>
              <a:t> Juniper SSG running </a:t>
            </a:r>
            <a:r>
              <a:rPr lang="en-US" dirty="0" err="1"/>
              <a:t>ScreenOS</a:t>
            </a:r>
            <a:r>
              <a:rPr lang="en-US" dirty="0"/>
              <a:t> 6.1, or 6.2 (or later) software</a:t>
            </a:r>
          </a:p>
          <a:p>
            <a:pPr algn="l"/>
            <a:r>
              <a:rPr lang="en-US" dirty="0"/>
              <a:t> Juniper ISG running </a:t>
            </a:r>
            <a:r>
              <a:rPr lang="en-US" dirty="0" err="1"/>
              <a:t>ScreenOS</a:t>
            </a:r>
            <a:r>
              <a:rPr lang="en-US" dirty="0"/>
              <a:t> 6.1, or 6.2 (or later) software</a:t>
            </a:r>
          </a:p>
          <a:p>
            <a:pPr algn="l"/>
            <a:r>
              <a:rPr lang="en-US" dirty="0"/>
              <a:t> Microsoft Windows Server 2008 R2 (or later) software</a:t>
            </a:r>
          </a:p>
          <a:p>
            <a:pPr algn="l"/>
            <a:r>
              <a:rPr lang="en-US" dirty="0"/>
              <a:t> Yamaha RTX1200 router</a:t>
            </a:r>
          </a:p>
          <a:p>
            <a:pPr algn="l"/>
            <a:endParaRPr dirty="0"/>
          </a:p>
          <a:p>
            <a:pPr algn="l"/>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Essentials </a:t>
            </a:r>
            <a:r>
              <a:rPr lang="en-US" dirty="0"/>
              <a:t>(Contd.)</a:t>
            </a:r>
            <a:endParaRPr lang="en-US" dirty="0"/>
          </a:p>
        </p:txBody>
      </p:sp>
    </p:spTree>
    <p:extLst>
      <p:ext uri="{BB962C8B-B14F-4D97-AF65-F5344CB8AC3E}">
        <p14:creationId xmlns:p14="http://schemas.microsoft.com/office/powerpoint/2010/main" val="1834883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dirty="0" smtClean="0">
                <a:solidFill>
                  <a:srgbClr val="0070C0"/>
                </a:solidFill>
              </a:rPr>
              <a:t>Dynamic </a:t>
            </a:r>
            <a:r>
              <a:rPr dirty="0">
                <a:solidFill>
                  <a:srgbClr val="0070C0"/>
                </a:solidFill>
              </a:rPr>
              <a:t>Routing using BGP</a:t>
            </a:r>
          </a:p>
          <a:p>
            <a:r>
              <a:rPr dirty="0" smtClean="0"/>
              <a:t> </a:t>
            </a:r>
            <a:r>
              <a:rPr dirty="0" err="1"/>
              <a:t>Astaro</a:t>
            </a:r>
            <a:r>
              <a:rPr dirty="0"/>
              <a:t> Security Gateway running version 8.3 (or later)</a:t>
            </a:r>
          </a:p>
          <a:p>
            <a:r>
              <a:rPr dirty="0" smtClean="0"/>
              <a:t> </a:t>
            </a:r>
            <a:r>
              <a:rPr dirty="0" err="1" smtClean="0"/>
              <a:t>Astaro</a:t>
            </a:r>
            <a:r>
              <a:rPr dirty="0" smtClean="0"/>
              <a:t> </a:t>
            </a:r>
            <a:r>
              <a:rPr dirty="0"/>
              <a:t>Security Gateway Essential Firewall Edition running version 8.3 (or later)</a:t>
            </a:r>
          </a:p>
          <a:p>
            <a:r>
              <a:rPr dirty="0" smtClean="0"/>
              <a:t> Cisco </a:t>
            </a:r>
            <a:r>
              <a:rPr dirty="0"/>
              <a:t>ISR running Cisco IOS 12.4 (or later) software</a:t>
            </a:r>
          </a:p>
          <a:p>
            <a:r>
              <a:rPr dirty="0" smtClean="0"/>
              <a:t> Fortinet </a:t>
            </a:r>
            <a:r>
              <a:rPr dirty="0" err="1"/>
              <a:t>Fortigate</a:t>
            </a:r>
            <a:r>
              <a:rPr dirty="0"/>
              <a:t> 40+ Series running </a:t>
            </a:r>
            <a:r>
              <a:rPr dirty="0" err="1"/>
              <a:t>FortiOS</a:t>
            </a:r>
            <a:r>
              <a:rPr dirty="0"/>
              <a:t> 4.0 (or later) software</a:t>
            </a:r>
          </a:p>
          <a:p>
            <a:r>
              <a:rPr dirty="0" smtClean="0"/>
              <a:t> </a:t>
            </a:r>
            <a:r>
              <a:rPr dirty="0"/>
              <a:t>Juniper J-Series Service Router running </a:t>
            </a:r>
            <a:r>
              <a:rPr dirty="0" err="1"/>
              <a:t>JunOS</a:t>
            </a:r>
            <a:r>
              <a:rPr dirty="0"/>
              <a:t> 9.5 (or later) software</a:t>
            </a:r>
          </a:p>
          <a:p>
            <a:r>
              <a:rPr dirty="0" smtClean="0"/>
              <a:t> Juniper </a:t>
            </a:r>
            <a:r>
              <a:rPr dirty="0"/>
              <a:t>SRX-Series Services Gateway running </a:t>
            </a:r>
            <a:r>
              <a:rPr dirty="0" err="1"/>
              <a:t>JunOS</a:t>
            </a:r>
            <a:r>
              <a:rPr dirty="0"/>
              <a:t> 9.5 (or later) </a:t>
            </a:r>
            <a:r>
              <a:rPr dirty="0" smtClean="0"/>
              <a:t>software</a:t>
            </a:r>
          </a:p>
          <a:p>
            <a:r>
              <a:rPr lang="en-US" dirty="0"/>
              <a:t>  Juniper SSG running </a:t>
            </a:r>
            <a:r>
              <a:rPr lang="en-US" dirty="0" err="1"/>
              <a:t>ScreenOS</a:t>
            </a:r>
            <a:r>
              <a:rPr lang="en-US" dirty="0"/>
              <a:t> 6.1, or 6.2 (or later) software</a:t>
            </a:r>
          </a:p>
          <a:p>
            <a:r>
              <a:rPr lang="en-US" dirty="0"/>
              <a:t> Juniper ISG running </a:t>
            </a:r>
            <a:r>
              <a:rPr lang="en-US" dirty="0" err="1"/>
              <a:t>ScreenOS</a:t>
            </a:r>
            <a:r>
              <a:rPr lang="en-US" dirty="0"/>
              <a:t> 6.1, or 6.2 (or later) software</a:t>
            </a:r>
          </a:p>
          <a:p>
            <a:r>
              <a:rPr lang="en-US" dirty="0"/>
              <a:t> Palo Alto Networks PA Series running PANOS 4.1.2 (or later) software</a:t>
            </a:r>
          </a:p>
          <a:p>
            <a:r>
              <a:rPr lang="en-US" dirty="0"/>
              <a:t> </a:t>
            </a:r>
            <a:r>
              <a:rPr lang="en-US" dirty="0" err="1"/>
              <a:t>Vyatta</a:t>
            </a:r>
            <a:r>
              <a:rPr lang="en-US" dirty="0"/>
              <a:t> Network OS 6.5 (or later) software</a:t>
            </a:r>
          </a:p>
          <a:p>
            <a:r>
              <a:rPr lang="en-US" dirty="0"/>
              <a:t> Yamaha RTX1200 router</a:t>
            </a:r>
          </a:p>
          <a:p>
            <a:endParaRPr dirty="0"/>
          </a:p>
          <a:p>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Essentials </a:t>
            </a:r>
            <a:r>
              <a:rPr lang="en-US" dirty="0"/>
              <a:t>(Contd.)</a:t>
            </a:r>
            <a:endParaRPr lang="en-US" dirty="0"/>
          </a:p>
        </p:txBody>
      </p:sp>
    </p:spTree>
    <p:extLst>
      <p:ext uri="{BB962C8B-B14F-4D97-AF65-F5344CB8AC3E}">
        <p14:creationId xmlns:p14="http://schemas.microsoft.com/office/powerpoint/2010/main" val="1196022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S3 Bucket Policy</a:t>
            </a:r>
          </a:p>
        </p:txBody>
      </p:sp>
      <p:sp>
        <p:nvSpPr>
          <p:cNvPr id="6" name="Content Placeholder 2"/>
          <p:cNvSpPr>
            <a:spLocks noGrp="1"/>
          </p:cNvSpPr>
          <p:nvPr>
            <p:ph idx="1"/>
          </p:nvPr>
        </p:nvSpPr>
        <p:spPr>
          <a:xfrm>
            <a:off x="457201" y="868136"/>
            <a:ext cx="8077200" cy="3927702"/>
          </a:xfrm>
        </p:spPr>
        <p:txBody>
          <a:bodyPr>
            <a:noAutofit/>
          </a:bodyPr>
          <a:lstStyle/>
          <a:p>
            <a:pPr marL="0" indent="0" algn="l">
              <a:buNone/>
            </a:pPr>
            <a:r>
              <a:rPr lang="en-US" dirty="0" smtClean="0">
                <a:solidFill>
                  <a:srgbClr val="262626"/>
                </a:solidFill>
              </a:rPr>
              <a:t>This </a:t>
            </a:r>
            <a:r>
              <a:rPr lang="en-US" dirty="0">
                <a:solidFill>
                  <a:srgbClr val="262626"/>
                </a:solidFill>
              </a:rPr>
              <a:t>S3 bucket policy enables the root account 111122223333 and the IAM user Alice under that account to perform any S3 operation on the bucket named “</a:t>
            </a:r>
            <a:r>
              <a:rPr lang="en-US" dirty="0" err="1">
                <a:solidFill>
                  <a:srgbClr val="262626"/>
                </a:solidFill>
              </a:rPr>
              <a:t>my_bucket</a:t>
            </a:r>
            <a:r>
              <a:rPr lang="en-US" dirty="0">
                <a:solidFill>
                  <a:srgbClr val="262626"/>
                </a:solidFill>
              </a:rPr>
              <a:t>”, as well as that bucket’s contents</a:t>
            </a:r>
          </a:p>
          <a:p>
            <a:pPr marL="0" indent="0" algn="l">
              <a:buNone/>
            </a:pPr>
            <a:endParaRPr lang="en-US" dirty="0"/>
          </a:p>
          <a:p>
            <a:pPr algn="l"/>
            <a:endParaRPr lang="en-US" dirty="0"/>
          </a:p>
        </p:txBody>
      </p:sp>
      <p:grpSp>
        <p:nvGrpSpPr>
          <p:cNvPr id="11" name="Group 10"/>
          <p:cNvGrpSpPr/>
          <p:nvPr/>
        </p:nvGrpSpPr>
        <p:grpSpPr>
          <a:xfrm>
            <a:off x="3017020" y="1539051"/>
            <a:ext cx="2715186" cy="3536208"/>
            <a:chOff x="2938362" y="1607292"/>
            <a:chExt cx="2548038" cy="3306455"/>
          </a:xfrm>
        </p:grpSpPr>
        <p:pic>
          <p:nvPicPr>
            <p:cNvPr id="12" name="Picture 3"/>
            <p:cNvPicPr>
              <a:picLocks noChangeAspect="1" noChangeArrowheads="1"/>
            </p:cNvPicPr>
            <p:nvPr/>
          </p:nvPicPr>
          <p:blipFill>
            <a:blip r:embed="rId2"/>
            <a:srcRect/>
            <a:stretch>
              <a:fillRect/>
            </a:stretch>
          </p:blipFill>
          <p:spPr bwMode="auto">
            <a:xfrm>
              <a:off x="2941503" y="1607292"/>
              <a:ext cx="2544897" cy="2528619"/>
            </a:xfrm>
            <a:prstGeom prst="rect">
              <a:avLst/>
            </a:prstGeom>
            <a:noFill/>
            <a:ln w="9525">
              <a:noFill/>
              <a:miter lim="800000"/>
              <a:headEnd/>
              <a:tailEnd/>
            </a:ln>
            <a:effectLst/>
          </p:spPr>
        </p:pic>
        <p:pic>
          <p:nvPicPr>
            <p:cNvPr id="13" name="Picture 4"/>
            <p:cNvPicPr>
              <a:picLocks noChangeAspect="1" noChangeArrowheads="1"/>
            </p:cNvPicPr>
            <p:nvPr/>
          </p:nvPicPr>
          <p:blipFill>
            <a:blip r:embed="rId3"/>
            <a:srcRect/>
            <a:stretch>
              <a:fillRect/>
            </a:stretch>
          </p:blipFill>
          <p:spPr bwMode="auto">
            <a:xfrm>
              <a:off x="2938362" y="4097068"/>
              <a:ext cx="2548038" cy="816679"/>
            </a:xfrm>
            <a:prstGeom prst="rect">
              <a:avLst/>
            </a:prstGeom>
            <a:noFill/>
            <a:ln w="9525">
              <a:noFill/>
              <a:miter lim="800000"/>
              <a:headEnd/>
              <a:tailEnd/>
            </a:ln>
            <a:effectLst/>
          </p:spPr>
        </p:pic>
      </p:grpSp>
    </p:spTree>
    <p:extLst>
      <p:ext uri="{BB962C8B-B14F-4D97-AF65-F5344CB8AC3E}">
        <p14:creationId xmlns:p14="http://schemas.microsoft.com/office/powerpoint/2010/main" val="22022076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l">
              <a:buNone/>
            </a:pPr>
            <a:r>
              <a:rPr dirty="0" smtClean="0">
                <a:solidFill>
                  <a:srgbClr val="0070C0"/>
                </a:solidFill>
              </a:rPr>
              <a:t>IP Ranges</a:t>
            </a:r>
          </a:p>
          <a:p>
            <a:pPr algn="l"/>
            <a:r>
              <a:rPr dirty="0"/>
              <a:t> When setting up a VPC you are essentially fixing the network of the </a:t>
            </a:r>
            <a:r>
              <a:rPr dirty="0" smtClean="0"/>
              <a:t>VPC</a:t>
            </a:r>
          </a:p>
          <a:p>
            <a:pPr algn="l"/>
            <a:r>
              <a:rPr dirty="0"/>
              <a:t> And if the VPC requires VPN connectivity (as in most of the cases), care should be taken to choose the IP range of the VPC and avoid any IP </a:t>
            </a:r>
            <a:r>
              <a:rPr dirty="0" smtClean="0"/>
              <a:t>conflicts</a:t>
            </a:r>
          </a:p>
          <a:p>
            <a:pPr algn="l"/>
            <a:r>
              <a:rPr dirty="0"/>
              <a:t> Assess the IP ranges used at the customer gateway side</a:t>
            </a:r>
          </a:p>
          <a:p>
            <a:pPr algn="l"/>
            <a:r>
              <a:rPr dirty="0" smtClean="0"/>
              <a:t> If </a:t>
            </a:r>
            <a:r>
              <a:rPr dirty="0"/>
              <a:t>the customer gateway side has more than one data center which already have VPN connectivity between them, assess all the data centers</a:t>
            </a:r>
          </a:p>
          <a:p>
            <a:pPr algn="l"/>
            <a:r>
              <a:rPr dirty="0" smtClean="0"/>
              <a:t> Also </a:t>
            </a:r>
            <a:r>
              <a:rPr dirty="0"/>
              <a:t>check the MPLS link between the data centers and the IP range used by the MPLS provider</a:t>
            </a:r>
          </a:p>
          <a:p>
            <a:pPr algn="l"/>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Essentials </a:t>
            </a:r>
            <a:r>
              <a:rPr lang="en-US" dirty="0"/>
              <a:t>(Contd.)</a:t>
            </a:r>
            <a:endParaRPr lang="en-US" dirty="0"/>
          </a:p>
        </p:txBody>
      </p:sp>
    </p:spTree>
    <p:extLst>
      <p:ext uri="{BB962C8B-B14F-4D97-AF65-F5344CB8AC3E}">
        <p14:creationId xmlns:p14="http://schemas.microsoft.com/office/powerpoint/2010/main" val="4084121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l">
              <a:buNone/>
            </a:pPr>
            <a:r>
              <a:rPr lang="en-US" dirty="0">
                <a:solidFill>
                  <a:srgbClr val="0070C0"/>
                </a:solidFill>
              </a:rPr>
              <a:t>Public and Private Subnets</a:t>
            </a:r>
          </a:p>
          <a:p>
            <a:pPr algn="l"/>
            <a:r>
              <a:rPr dirty="0" smtClean="0"/>
              <a:t> </a:t>
            </a:r>
            <a:r>
              <a:rPr lang="en-US" dirty="0" smtClean="0"/>
              <a:t>The </a:t>
            </a:r>
            <a:r>
              <a:rPr lang="en-US" dirty="0"/>
              <a:t>VPC network can be divided further in to smaller network segments called as Subnets. Any VPC will have at least one Subnet</a:t>
            </a:r>
          </a:p>
          <a:p>
            <a:pPr algn="l"/>
            <a:r>
              <a:rPr lang="en-US" dirty="0"/>
              <a:t> You can setup a Public Subnet which will have internet connectivity</a:t>
            </a:r>
          </a:p>
          <a:p>
            <a:pPr algn="l"/>
            <a:r>
              <a:rPr lang="en-US" dirty="0"/>
              <a:t> Private Subnets are completely locked down. They do not have internet connectivity by default</a:t>
            </a:r>
          </a:p>
          <a:p>
            <a:pPr algn="l"/>
            <a:r>
              <a:rPr lang="en-US" dirty="0"/>
              <a:t> Create number of Public and Private Subnets depending upon your architecture</a:t>
            </a:r>
          </a:p>
          <a:p>
            <a:pPr algn="l"/>
            <a:r>
              <a:rPr lang="en-US" dirty="0"/>
              <a:t> Place all public facing servers such as web servers, search servers in the public subnet</a:t>
            </a:r>
          </a:p>
          <a:p>
            <a:pPr algn="l"/>
            <a:r>
              <a:rPr lang="en-US" dirty="0"/>
              <a:t> Keep DB servers, cache nodes, application servers in the private subnet</a:t>
            </a:r>
          </a:p>
          <a:p>
            <a:pPr algn="l">
              <a:buNone/>
            </a:pPr>
            <a:r>
              <a:rPr lang="en-US" dirty="0">
                <a:solidFill>
                  <a:srgbClr val="0070C0"/>
                </a:solidFill>
              </a:rPr>
              <a:t>Internal ELB</a:t>
            </a:r>
          </a:p>
          <a:p>
            <a:pPr algn="l"/>
            <a:r>
              <a:rPr lang="en-US" dirty="0"/>
              <a:t> When you launch an ELB within VPC, you also have additional option to launch it as an "Internal Load Balancer"</a:t>
            </a:r>
          </a:p>
          <a:p>
            <a:pPr algn="l"/>
            <a:r>
              <a:rPr lang="en-US" dirty="0"/>
              <a:t> You can use an "Internal Load Balancer" to load balance your application tier from the web tier </a:t>
            </a:r>
            <a:r>
              <a:rPr lang="en-US" dirty="0" smtClean="0"/>
              <a:t>above</a:t>
            </a:r>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Essentials </a:t>
            </a:r>
            <a:r>
              <a:rPr lang="en-US" dirty="0"/>
              <a:t>(Contd.)</a:t>
            </a:r>
            <a:endParaRPr lang="en-US" dirty="0"/>
          </a:p>
        </p:txBody>
      </p:sp>
    </p:spTree>
    <p:extLst>
      <p:ext uri="{BB962C8B-B14F-4D97-AF65-F5344CB8AC3E}">
        <p14:creationId xmlns:p14="http://schemas.microsoft.com/office/powerpoint/2010/main" val="1324906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68136"/>
            <a:ext cx="8486775" cy="3927702"/>
          </a:xfrm>
        </p:spPr>
        <p:txBody>
          <a:bodyPr>
            <a:normAutofit/>
          </a:bodyPr>
          <a:lstStyle/>
          <a:p>
            <a:pPr algn="l">
              <a:buNone/>
            </a:pPr>
            <a:r>
              <a:rPr lang="en-US" dirty="0">
                <a:solidFill>
                  <a:srgbClr val="0070C0"/>
                </a:solidFill>
              </a:rPr>
              <a:t>Security Groups</a:t>
            </a:r>
          </a:p>
          <a:p>
            <a:pPr algn="l"/>
            <a:r>
              <a:rPr lang="en-US" dirty="0"/>
              <a:t> VPC Security Groups are different from normal EC Security Groups</a:t>
            </a:r>
          </a:p>
          <a:p>
            <a:pPr algn="l"/>
            <a:r>
              <a:rPr lang="en-US" dirty="0"/>
              <a:t> With EC2 Security Groups you can control the ingress into your EC2 Instance</a:t>
            </a:r>
          </a:p>
          <a:p>
            <a:pPr algn="l"/>
            <a:r>
              <a:rPr lang="en-US" dirty="0"/>
              <a:t> With VPC Security Groups, you have the option to control both inbound and outbound traffic</a:t>
            </a:r>
          </a:p>
          <a:p>
            <a:pPr algn="l"/>
            <a:r>
              <a:rPr lang="en-US" dirty="0"/>
              <a:t> When something is not accessible you have to check both inbound and outbound rules set in the VPC Security Group</a:t>
            </a:r>
          </a:p>
          <a:p>
            <a:pPr>
              <a:buNone/>
            </a:pPr>
            <a:r>
              <a:rPr lang="en-US" dirty="0">
                <a:solidFill>
                  <a:srgbClr val="0070C0"/>
                </a:solidFill>
              </a:rPr>
              <a:t>ELB Security Group</a:t>
            </a:r>
          </a:p>
          <a:p>
            <a:r>
              <a:rPr lang="en-US" dirty="0"/>
              <a:t> When you launch an ELB within VPC, you have the option to specify a VPC Security Group to be attached with the ELB</a:t>
            </a:r>
          </a:p>
          <a:p>
            <a:r>
              <a:rPr lang="en-US" dirty="0"/>
              <a:t> This is not available for ELB launched outside VPC in normal EC2</a:t>
            </a:r>
          </a:p>
          <a:p>
            <a:r>
              <a:rPr lang="en-US" dirty="0"/>
              <a:t> With this additional option, you can control access to specific ELB ports from specific IP </a:t>
            </a:r>
            <a:r>
              <a:rPr lang="en-US" dirty="0" smtClean="0"/>
              <a:t>sources</a:t>
            </a:r>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Essentials </a:t>
            </a:r>
            <a:r>
              <a:rPr lang="en-US" dirty="0"/>
              <a:t>(Contd.)</a:t>
            </a:r>
            <a:endParaRPr lang="en-US" dirty="0"/>
          </a:p>
        </p:txBody>
      </p:sp>
    </p:spTree>
    <p:extLst>
      <p:ext uri="{BB962C8B-B14F-4D97-AF65-F5344CB8AC3E}">
        <p14:creationId xmlns:p14="http://schemas.microsoft.com/office/powerpoint/2010/main" val="3571595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68136"/>
            <a:ext cx="8486775" cy="3927702"/>
          </a:xfrm>
        </p:spPr>
        <p:txBody>
          <a:bodyPr>
            <a:normAutofit/>
          </a:bodyPr>
          <a:lstStyle/>
          <a:p>
            <a:pPr algn="l">
              <a:buNone/>
            </a:pPr>
            <a:r>
              <a:rPr lang="en-US" dirty="0">
                <a:solidFill>
                  <a:srgbClr val="0070C0"/>
                </a:solidFill>
              </a:rPr>
              <a:t>NAT Instance</a:t>
            </a:r>
          </a:p>
          <a:p>
            <a:pPr algn="l"/>
            <a:r>
              <a:rPr lang="en-US" dirty="0"/>
              <a:t> </a:t>
            </a:r>
            <a:r>
              <a:rPr lang="en-US" dirty="0" smtClean="0"/>
              <a:t>By </a:t>
            </a:r>
            <a:r>
              <a:rPr lang="en-US" dirty="0"/>
              <a:t>default the Private Subnets in a VPC do not have internet connectivity</a:t>
            </a:r>
          </a:p>
          <a:p>
            <a:pPr algn="l"/>
            <a:r>
              <a:rPr lang="en-US" dirty="0"/>
              <a:t> They cannot be accessed over the internet and neither can they make outbound connections to internet resources</a:t>
            </a:r>
          </a:p>
          <a:p>
            <a:pPr algn="l"/>
            <a:r>
              <a:rPr lang="en-US" dirty="0"/>
              <a:t> Through NAT Instance outbound connectivity for Private Subnet Instances can be achieved. The Instances will still not be reachable from the internet (inbound)</a:t>
            </a:r>
          </a:p>
          <a:p>
            <a:pPr algn="l"/>
            <a:r>
              <a:rPr lang="en-US" dirty="0"/>
              <a:t> You need to configure the VPC Routing Table to enable all outbound internet traffic for the Private Subnet to go through the NAT Instance</a:t>
            </a:r>
          </a:p>
          <a:p>
            <a:pPr algn="l"/>
            <a:r>
              <a:rPr lang="en-US" dirty="0"/>
              <a:t> AWS provides a ready NAT AMI (ami-f619c29f) which you can use to launch the NAT Instance</a:t>
            </a:r>
          </a:p>
          <a:p>
            <a:pPr algn="l"/>
            <a:r>
              <a:rPr lang="en-US" dirty="0"/>
              <a:t> You can have only one NAT Instance per VPC</a:t>
            </a:r>
          </a:p>
          <a:p>
            <a:pPr algn="l"/>
            <a:r>
              <a:rPr lang="en-US" dirty="0"/>
              <a:t> Since you can have only one NAT Instance per VPC, you need to be aware that it becomes a Single Point Of Failure in the architecture</a:t>
            </a:r>
          </a:p>
          <a:p>
            <a:pPr algn="l"/>
            <a:r>
              <a:rPr lang="en-US" dirty="0"/>
              <a:t> If the architecture depends on the NAT Instance for any critical connectivity, it is an area to be reviewed</a:t>
            </a:r>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Essentials </a:t>
            </a:r>
            <a:r>
              <a:rPr lang="en-US" dirty="0"/>
              <a:t>(Contd.)</a:t>
            </a:r>
            <a:endParaRPr lang="en-US" dirty="0"/>
          </a:p>
        </p:txBody>
      </p:sp>
    </p:spTree>
    <p:extLst>
      <p:ext uri="{BB962C8B-B14F-4D97-AF65-F5344CB8AC3E}">
        <p14:creationId xmlns:p14="http://schemas.microsoft.com/office/powerpoint/2010/main" val="11707670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90497" y="665608"/>
            <a:ext cx="8410605" cy="3888483"/>
          </a:xfrm>
          <a:prstGeom prst="rect">
            <a:avLst/>
          </a:prstGeom>
        </p:spPr>
      </p:pic>
      <p:sp>
        <p:nvSpPr>
          <p:cNvPr id="2" name="Title 1"/>
          <p:cNvSpPr>
            <a:spLocks noGrp="1"/>
          </p:cNvSpPr>
          <p:nvPr>
            <p:ph type="title"/>
          </p:nvPr>
        </p:nvSpPr>
        <p:spPr/>
        <p:txBody>
          <a:bodyPr/>
          <a:lstStyle/>
          <a:p>
            <a:r>
              <a:rPr dirty="0" smtClean="0"/>
              <a:t>VPC Networking</a:t>
            </a:r>
            <a:endParaRPr lang="en-US" dirty="0"/>
          </a:p>
        </p:txBody>
      </p:sp>
      <p:sp>
        <p:nvSpPr>
          <p:cNvPr id="3" name="Content Placeholder 2"/>
          <p:cNvSpPr>
            <a:spLocks noGrp="1"/>
          </p:cNvSpPr>
          <p:nvPr>
            <p:ph idx="1"/>
          </p:nvPr>
        </p:nvSpPr>
        <p:spPr/>
        <p:txBody>
          <a:bodyPr/>
          <a:lstStyle/>
          <a:p>
            <a:pPr>
              <a:buNone/>
            </a:pPr>
            <a:r>
              <a:rPr dirty="0" smtClean="0">
                <a:solidFill>
                  <a:srgbClr val="0070C0"/>
                </a:solidFill>
              </a:rPr>
              <a:t>You </a:t>
            </a:r>
            <a:r>
              <a:rPr dirty="0">
                <a:solidFill>
                  <a:srgbClr val="0070C0"/>
                </a:solidFill>
              </a:rPr>
              <a:t>can use the following components to configure networking in your VPC:</a:t>
            </a:r>
          </a:p>
          <a:p>
            <a:endParaRPr lang="en-US" dirty="0"/>
          </a:p>
        </p:txBody>
      </p:sp>
    </p:spTree>
    <p:extLst>
      <p:ext uri="{BB962C8B-B14F-4D97-AF65-F5344CB8AC3E}">
        <p14:creationId xmlns:p14="http://schemas.microsoft.com/office/powerpoint/2010/main" val="19329818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8136"/>
            <a:ext cx="8096250" cy="3927702"/>
          </a:xfrm>
        </p:spPr>
        <p:txBody>
          <a:bodyPr>
            <a:normAutofit/>
          </a:bodyPr>
          <a:lstStyle/>
          <a:p>
            <a:pPr algn="l">
              <a:buNone/>
            </a:pPr>
            <a:r>
              <a:rPr dirty="0" smtClean="0">
                <a:solidFill>
                  <a:srgbClr val="0070C0"/>
                </a:solidFill>
              </a:rPr>
              <a:t>IP </a:t>
            </a:r>
            <a:r>
              <a:rPr dirty="0">
                <a:solidFill>
                  <a:srgbClr val="0070C0"/>
                </a:solidFill>
              </a:rPr>
              <a:t>Addressing in Your </a:t>
            </a:r>
            <a:r>
              <a:rPr dirty="0" smtClean="0">
                <a:solidFill>
                  <a:srgbClr val="0070C0"/>
                </a:solidFill>
              </a:rPr>
              <a:t>VPC - Public </a:t>
            </a:r>
            <a:r>
              <a:rPr dirty="0">
                <a:solidFill>
                  <a:srgbClr val="0070C0"/>
                </a:solidFill>
              </a:rPr>
              <a:t>and Private IP Addresses</a:t>
            </a:r>
          </a:p>
          <a:p>
            <a:pPr algn="l"/>
            <a:r>
              <a:rPr dirty="0" smtClean="0"/>
              <a:t> AWS </a:t>
            </a:r>
            <a:r>
              <a:rPr dirty="0"/>
              <a:t>provide your instances in a VPC with IP </a:t>
            </a:r>
            <a:r>
              <a:rPr dirty="0" smtClean="0"/>
              <a:t>addresses</a:t>
            </a:r>
          </a:p>
          <a:p>
            <a:pPr algn="l"/>
            <a:r>
              <a:rPr dirty="0" smtClean="0"/>
              <a:t> </a:t>
            </a:r>
            <a:r>
              <a:rPr dirty="0"/>
              <a:t>Private IP addresses are not reachable over the Internet, and can be used for communication between the instances in your </a:t>
            </a:r>
            <a:r>
              <a:rPr dirty="0" smtClean="0"/>
              <a:t>VPC</a:t>
            </a:r>
          </a:p>
          <a:p>
            <a:pPr algn="l"/>
            <a:r>
              <a:rPr dirty="0" smtClean="0"/>
              <a:t> </a:t>
            </a:r>
            <a:r>
              <a:rPr dirty="0"/>
              <a:t>Public IP addresses are reachable over the Internet, and can be used for communication between your instances and the Internet, or with other AWS services that have public </a:t>
            </a:r>
            <a:r>
              <a:rPr dirty="0" smtClean="0"/>
              <a:t>endpoints</a:t>
            </a:r>
            <a:endParaRPr dirty="0"/>
          </a:p>
          <a:p>
            <a:pPr algn="l">
              <a:buNone/>
            </a:pPr>
            <a:r>
              <a:rPr dirty="0">
                <a:solidFill>
                  <a:srgbClr val="0070C0"/>
                </a:solidFill>
              </a:rPr>
              <a:t>Modifying Your Subnet's Public IP Addressing Behavior</a:t>
            </a:r>
          </a:p>
          <a:p>
            <a:pPr algn="l"/>
            <a:r>
              <a:rPr dirty="0" smtClean="0"/>
              <a:t> </a:t>
            </a:r>
            <a:r>
              <a:rPr dirty="0"/>
              <a:t>All subnets have an attribute that determines whether instances launched into that subnet are assigned a public IP </a:t>
            </a:r>
            <a:r>
              <a:rPr dirty="0" smtClean="0"/>
              <a:t>address</a:t>
            </a:r>
          </a:p>
          <a:p>
            <a:pPr algn="l"/>
            <a:r>
              <a:rPr dirty="0" smtClean="0"/>
              <a:t> </a:t>
            </a:r>
            <a:r>
              <a:rPr dirty="0"/>
              <a:t>By default, </a:t>
            </a:r>
            <a:r>
              <a:rPr dirty="0" smtClean="0"/>
              <a:t>non-default </a:t>
            </a:r>
            <a:r>
              <a:rPr dirty="0"/>
              <a:t>subnets have this attribute set </a:t>
            </a:r>
            <a:r>
              <a:rPr dirty="0" smtClean="0"/>
              <a:t>to false</a:t>
            </a:r>
            <a:r>
              <a:rPr dirty="0"/>
              <a:t>, and default subnets have this attribute set to true.</a:t>
            </a:r>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Networking </a:t>
            </a:r>
            <a:r>
              <a:rPr lang="en-US" dirty="0"/>
              <a:t>(Contd.)</a:t>
            </a:r>
            <a:endParaRPr lang="en-US" dirty="0"/>
          </a:p>
        </p:txBody>
      </p:sp>
    </p:spTree>
    <p:extLst>
      <p:ext uri="{BB962C8B-B14F-4D97-AF65-F5344CB8AC3E}">
        <p14:creationId xmlns:p14="http://schemas.microsoft.com/office/powerpoint/2010/main" val="29208825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buNone/>
            </a:pPr>
            <a:r>
              <a:rPr lang="en-US" dirty="0" smtClean="0">
                <a:solidFill>
                  <a:srgbClr val="0070C0"/>
                </a:solidFill>
              </a:rPr>
              <a:t>Assigning a Public IP Address During Launch</a:t>
            </a:r>
          </a:p>
          <a:p>
            <a:pPr algn="l"/>
            <a:r>
              <a:rPr dirty="0" smtClean="0"/>
              <a:t> </a:t>
            </a:r>
            <a:r>
              <a:rPr dirty="0"/>
              <a:t>You can control whether your instance in a default or </a:t>
            </a:r>
            <a:r>
              <a:rPr dirty="0" smtClean="0"/>
              <a:t>non-default </a:t>
            </a:r>
            <a:r>
              <a:rPr dirty="0"/>
              <a:t>subnet is assigned a public IP address during </a:t>
            </a:r>
            <a:r>
              <a:rPr dirty="0" smtClean="0"/>
              <a:t>launch</a:t>
            </a:r>
          </a:p>
          <a:p>
            <a:pPr algn="l"/>
            <a:r>
              <a:rPr dirty="0" smtClean="0"/>
              <a:t> </a:t>
            </a:r>
            <a:r>
              <a:rPr dirty="0"/>
              <a:t>This feature is only available if you're launching an instance with a single, new network interface with the device index of </a:t>
            </a:r>
            <a:r>
              <a:rPr dirty="0" smtClean="0"/>
              <a:t>0</a:t>
            </a:r>
            <a:endParaRPr dirty="0"/>
          </a:p>
          <a:p>
            <a:pPr marL="0" indent="0" algn="l">
              <a:buNone/>
            </a:pPr>
            <a:r>
              <a:rPr dirty="0" smtClean="0">
                <a:solidFill>
                  <a:srgbClr val="0070C0"/>
                </a:solidFill>
              </a:rPr>
              <a:t>Elastic </a:t>
            </a:r>
            <a:r>
              <a:rPr dirty="0">
                <a:solidFill>
                  <a:srgbClr val="0070C0"/>
                </a:solidFill>
              </a:rPr>
              <a:t>IP Addresses</a:t>
            </a:r>
          </a:p>
          <a:p>
            <a:pPr algn="l"/>
            <a:r>
              <a:rPr dirty="0" smtClean="0"/>
              <a:t> </a:t>
            </a:r>
            <a:r>
              <a:rPr dirty="0"/>
              <a:t>An Elastic IP address is a static, public IP address designed for dynamic cloud </a:t>
            </a:r>
            <a:r>
              <a:rPr dirty="0" smtClean="0"/>
              <a:t>computing</a:t>
            </a:r>
          </a:p>
          <a:p>
            <a:pPr algn="l"/>
            <a:r>
              <a:rPr dirty="0" smtClean="0"/>
              <a:t> </a:t>
            </a:r>
            <a:r>
              <a:rPr dirty="0"/>
              <a:t>You can associate an Elastic IP address with any instance or network interface for your </a:t>
            </a:r>
            <a:r>
              <a:rPr dirty="0" smtClean="0"/>
              <a:t>VPC</a:t>
            </a:r>
          </a:p>
          <a:p>
            <a:pPr algn="l"/>
            <a:r>
              <a:rPr dirty="0" smtClean="0"/>
              <a:t> </a:t>
            </a:r>
            <a:r>
              <a:rPr dirty="0"/>
              <a:t>With an Elastic IP address, you can mask the failure of an instance by rapidly remapping the address to another instance in your VPC</a:t>
            </a:r>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Networking </a:t>
            </a:r>
            <a:r>
              <a:rPr lang="en-US" dirty="0"/>
              <a:t>(Contd.)</a:t>
            </a:r>
            <a:endParaRPr lang="en-US" dirty="0"/>
          </a:p>
        </p:txBody>
      </p:sp>
    </p:spTree>
    <p:extLst>
      <p:ext uri="{BB962C8B-B14F-4D97-AF65-F5344CB8AC3E}">
        <p14:creationId xmlns:p14="http://schemas.microsoft.com/office/powerpoint/2010/main" val="22178145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algn="l">
              <a:buNone/>
            </a:pPr>
            <a:r>
              <a:rPr lang="en-US" dirty="0" smtClean="0">
                <a:solidFill>
                  <a:srgbClr val="0070C0"/>
                </a:solidFill>
              </a:rPr>
              <a:t>Using Elastic Network Interfaces with Your VPC - </a:t>
            </a:r>
            <a:r>
              <a:rPr dirty="0" smtClean="0"/>
              <a:t>An elastic network interface (ENI) is a virtual network interface that can include the following attributes:</a:t>
            </a:r>
          </a:p>
          <a:p>
            <a:pPr marL="0" algn="l"/>
            <a:r>
              <a:rPr dirty="0" smtClean="0"/>
              <a:t> A primary private IP address</a:t>
            </a:r>
          </a:p>
          <a:p>
            <a:pPr marL="0" algn="l"/>
            <a:r>
              <a:rPr dirty="0" smtClean="0"/>
              <a:t> One </a:t>
            </a:r>
            <a:r>
              <a:rPr dirty="0"/>
              <a:t>or more secondary private IP addresses</a:t>
            </a:r>
          </a:p>
          <a:p>
            <a:pPr marL="0" algn="l"/>
            <a:r>
              <a:rPr dirty="0" smtClean="0"/>
              <a:t> One </a:t>
            </a:r>
            <a:r>
              <a:rPr dirty="0"/>
              <a:t>Elastic IP address per private IP address</a:t>
            </a:r>
          </a:p>
          <a:p>
            <a:pPr marL="128016" algn="l"/>
            <a:r>
              <a:rPr dirty="0" smtClean="0"/>
              <a:t> One </a:t>
            </a:r>
            <a:r>
              <a:rPr dirty="0"/>
              <a:t>public IP address, which can be auto-assigned to the network interface for eth0 when you launch an </a:t>
            </a:r>
            <a:r>
              <a:rPr dirty="0" smtClean="0"/>
              <a:t> instance</a:t>
            </a:r>
            <a:r>
              <a:rPr dirty="0"/>
              <a:t>, but only when you create a network interface for eth0 instead of using an existing network interface</a:t>
            </a:r>
          </a:p>
          <a:p>
            <a:pPr marL="0" algn="l"/>
            <a:r>
              <a:rPr dirty="0" smtClean="0"/>
              <a:t> One </a:t>
            </a:r>
            <a:r>
              <a:rPr dirty="0"/>
              <a:t>or more security groups</a:t>
            </a:r>
          </a:p>
          <a:p>
            <a:pPr marL="0" algn="l"/>
            <a:r>
              <a:rPr dirty="0"/>
              <a:t> </a:t>
            </a:r>
            <a:r>
              <a:rPr dirty="0" smtClean="0"/>
              <a:t>A MAC </a:t>
            </a:r>
            <a:r>
              <a:rPr dirty="0"/>
              <a:t>address</a:t>
            </a:r>
          </a:p>
          <a:p>
            <a:pPr marL="0" algn="l"/>
            <a:r>
              <a:rPr dirty="0" smtClean="0"/>
              <a:t> A </a:t>
            </a:r>
            <a:r>
              <a:rPr dirty="0"/>
              <a:t>source/destination check flag</a:t>
            </a:r>
          </a:p>
          <a:p>
            <a:pPr marL="0" algn="l"/>
            <a:r>
              <a:rPr dirty="0"/>
              <a:t> </a:t>
            </a:r>
            <a:r>
              <a:rPr dirty="0" smtClean="0"/>
              <a:t>A </a:t>
            </a:r>
            <a:r>
              <a:rPr dirty="0"/>
              <a:t>description</a:t>
            </a:r>
          </a:p>
          <a:p>
            <a:pPr marL="0" algn="l"/>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Networking </a:t>
            </a:r>
            <a:r>
              <a:rPr lang="en-US" dirty="0"/>
              <a:t>(Contd.)</a:t>
            </a:r>
            <a:endParaRPr lang="en-US" dirty="0"/>
          </a:p>
        </p:txBody>
      </p:sp>
    </p:spTree>
    <p:extLst>
      <p:ext uri="{BB962C8B-B14F-4D97-AF65-F5344CB8AC3E}">
        <p14:creationId xmlns:p14="http://schemas.microsoft.com/office/powerpoint/2010/main" val="34741053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8136"/>
            <a:ext cx="8162925" cy="3878036"/>
          </a:xfrm>
        </p:spPr>
        <p:txBody>
          <a:bodyPr>
            <a:normAutofit/>
          </a:bodyPr>
          <a:lstStyle/>
          <a:p>
            <a:pPr marL="0" algn="l">
              <a:buNone/>
            </a:pPr>
            <a:r>
              <a:rPr lang="en-US" dirty="0" smtClean="0">
                <a:solidFill>
                  <a:srgbClr val="0070C0"/>
                </a:solidFill>
              </a:rPr>
              <a:t>Route Tables</a:t>
            </a:r>
          </a:p>
          <a:p>
            <a:pPr algn="l"/>
            <a:r>
              <a:rPr dirty="0" smtClean="0"/>
              <a:t> </a:t>
            </a:r>
            <a:r>
              <a:rPr dirty="0"/>
              <a:t>A route table contains a set of rules, called routes, that are used to determine where network traffic is </a:t>
            </a:r>
            <a:r>
              <a:rPr dirty="0" smtClean="0"/>
              <a:t>directed</a:t>
            </a:r>
            <a:endParaRPr dirty="0"/>
          </a:p>
          <a:p>
            <a:pPr algn="l"/>
            <a:r>
              <a:rPr dirty="0" smtClean="0"/>
              <a:t> Each </a:t>
            </a:r>
            <a:r>
              <a:rPr dirty="0"/>
              <a:t>subnet in your VPC must be associated with a route </a:t>
            </a:r>
            <a:r>
              <a:rPr dirty="0" smtClean="0"/>
              <a:t>table</a:t>
            </a:r>
          </a:p>
          <a:p>
            <a:pPr algn="l"/>
            <a:r>
              <a:rPr dirty="0" smtClean="0"/>
              <a:t> The </a:t>
            </a:r>
            <a:r>
              <a:rPr dirty="0"/>
              <a:t>table controls the routing for the </a:t>
            </a:r>
            <a:r>
              <a:rPr dirty="0" smtClean="0"/>
              <a:t>subnet</a:t>
            </a:r>
          </a:p>
          <a:p>
            <a:pPr algn="l"/>
            <a:r>
              <a:rPr dirty="0" smtClean="0"/>
              <a:t> </a:t>
            </a:r>
            <a:r>
              <a:rPr dirty="0"/>
              <a:t>A subnet can only be associated with one route table at a time, but you can associate multiple subnets with the same route </a:t>
            </a:r>
            <a:r>
              <a:rPr dirty="0" smtClean="0"/>
              <a:t>table</a:t>
            </a:r>
          </a:p>
          <a:p>
            <a:pPr marL="0" indent="0" algn="l">
              <a:buNone/>
            </a:pPr>
            <a:r>
              <a:rPr dirty="0" smtClean="0">
                <a:solidFill>
                  <a:srgbClr val="0070C0"/>
                </a:solidFill>
              </a:rPr>
              <a:t>Internet </a:t>
            </a:r>
            <a:r>
              <a:rPr dirty="0">
                <a:solidFill>
                  <a:srgbClr val="0070C0"/>
                </a:solidFill>
              </a:rPr>
              <a:t>Gateways</a:t>
            </a:r>
          </a:p>
          <a:p>
            <a:pPr algn="l"/>
            <a:r>
              <a:rPr dirty="0" smtClean="0"/>
              <a:t> </a:t>
            </a:r>
            <a:r>
              <a:rPr dirty="0"/>
              <a:t>An Internet gateway is a horizontally scaled, redundant, and highly available VPC component that allows communication between instances in your VPC and the </a:t>
            </a:r>
            <a:r>
              <a:rPr dirty="0" smtClean="0"/>
              <a:t>Internet</a:t>
            </a:r>
          </a:p>
          <a:p>
            <a:pPr algn="l"/>
            <a:r>
              <a:rPr dirty="0" smtClean="0"/>
              <a:t> </a:t>
            </a:r>
            <a:r>
              <a:rPr dirty="0"/>
              <a:t>It therefore imposes no availability risks or bandwidth constraints on your network </a:t>
            </a:r>
            <a:r>
              <a:rPr dirty="0" smtClean="0"/>
              <a:t>traffic</a:t>
            </a:r>
          </a:p>
          <a:p>
            <a:pPr algn="l"/>
            <a:r>
              <a:rPr dirty="0" smtClean="0"/>
              <a:t> </a:t>
            </a:r>
            <a:r>
              <a:rPr dirty="0"/>
              <a:t>An Internet gateway serves two purposes: to provide a target in your VPC route tables for Internet-routable traffic, and to perform network address translation (NAT) for instances that have been assigned public IP </a:t>
            </a:r>
            <a:r>
              <a:rPr dirty="0" smtClean="0"/>
              <a:t>addresses</a:t>
            </a:r>
          </a:p>
        </p:txBody>
      </p:sp>
      <p:sp>
        <p:nvSpPr>
          <p:cNvPr id="4" name="Title 1"/>
          <p:cNvSpPr>
            <a:spLocks noGrp="1"/>
          </p:cNvSpPr>
          <p:nvPr>
            <p:ph type="title"/>
          </p:nvPr>
        </p:nvSpPr>
        <p:spPr>
          <a:xfrm>
            <a:off x="477296" y="160775"/>
            <a:ext cx="7886700" cy="398327"/>
          </a:xfrm>
        </p:spPr>
        <p:txBody>
          <a:bodyPr/>
          <a:lstStyle/>
          <a:p>
            <a:r>
              <a:rPr dirty="0" smtClean="0"/>
              <a:t>VPC </a:t>
            </a:r>
            <a:r>
              <a:rPr dirty="0" smtClean="0"/>
              <a:t>Networking </a:t>
            </a:r>
            <a:r>
              <a:rPr lang="en-US" dirty="0"/>
              <a:t>(Contd.)</a:t>
            </a:r>
            <a:endParaRPr lang="en-US" dirty="0"/>
          </a:p>
        </p:txBody>
      </p:sp>
    </p:spTree>
    <p:extLst>
      <p:ext uri="{BB962C8B-B14F-4D97-AF65-F5344CB8AC3E}">
        <p14:creationId xmlns:p14="http://schemas.microsoft.com/office/powerpoint/2010/main" val="5023904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68136"/>
            <a:ext cx="8258176" cy="3927702"/>
          </a:xfrm>
        </p:spPr>
        <p:txBody>
          <a:bodyPr>
            <a:normAutofit fontScale="92500"/>
          </a:bodyPr>
          <a:lstStyle/>
          <a:p>
            <a:pPr algn="l">
              <a:buNone/>
            </a:pPr>
            <a:r>
              <a:rPr sz="1300" dirty="0" smtClean="0">
                <a:solidFill>
                  <a:srgbClr val="0070C0"/>
                </a:solidFill>
              </a:rPr>
              <a:t>NAT </a:t>
            </a:r>
            <a:r>
              <a:rPr sz="1300" dirty="0">
                <a:solidFill>
                  <a:srgbClr val="0070C0"/>
                </a:solidFill>
              </a:rPr>
              <a:t>Instances</a:t>
            </a:r>
          </a:p>
          <a:p>
            <a:pPr algn="l"/>
            <a:r>
              <a:rPr sz="1300" dirty="0" smtClean="0"/>
              <a:t> Instances </a:t>
            </a:r>
            <a:r>
              <a:rPr sz="1300" dirty="0"/>
              <a:t>that you launch into a private subnet in a virtual private cloud (VPC) can't communicate with the </a:t>
            </a:r>
            <a:r>
              <a:rPr sz="1300" dirty="0" smtClean="0"/>
              <a:t>Internet</a:t>
            </a:r>
          </a:p>
          <a:p>
            <a:pPr algn="l"/>
            <a:r>
              <a:rPr sz="1300" dirty="0"/>
              <a:t> </a:t>
            </a:r>
            <a:r>
              <a:rPr sz="1300" dirty="0" smtClean="0"/>
              <a:t>You </a:t>
            </a:r>
            <a:r>
              <a:rPr sz="1300" dirty="0"/>
              <a:t>can optionally use a network address translation (NAT) instance in a public subnet in your VPC to enable instances in the private subnet to initiate outbound traffic to the Internet, but prevent the instances from receiving inbound traffic initiated by someone on the </a:t>
            </a:r>
            <a:r>
              <a:rPr sz="1300" dirty="0" smtClean="0"/>
              <a:t>Internet</a:t>
            </a:r>
            <a:endParaRPr dirty="0" smtClean="0"/>
          </a:p>
          <a:p>
            <a:pPr algn="l">
              <a:buNone/>
            </a:pPr>
            <a:r>
              <a:rPr lang="en-US" dirty="0" smtClean="0">
                <a:solidFill>
                  <a:srgbClr val="0070C0"/>
                </a:solidFill>
              </a:rPr>
              <a:t>DHCP Options Sets</a:t>
            </a:r>
          </a:p>
          <a:p>
            <a:pPr algn="l"/>
            <a:r>
              <a:rPr lang="en-US" sz="1300" dirty="0" smtClean="0"/>
              <a:t> The Dynamic Host Configuration Protocol (DHCP) provides a standard for passing configuration information to hosts on a TCP/IP network</a:t>
            </a:r>
          </a:p>
          <a:p>
            <a:pPr algn="l"/>
            <a:r>
              <a:rPr lang="en-US" sz="1300" dirty="0" smtClean="0"/>
              <a:t> The options field of a DHCP message contains the configuration parameters</a:t>
            </a:r>
          </a:p>
          <a:p>
            <a:pPr algn="l"/>
            <a:r>
              <a:rPr lang="en-US" sz="1300" dirty="0" smtClean="0"/>
              <a:t> Some of those parameters are the domain name, domain name server, and the </a:t>
            </a:r>
            <a:r>
              <a:rPr lang="en-US" sz="1300" dirty="0" err="1" smtClean="0"/>
              <a:t>netbios</a:t>
            </a:r>
            <a:r>
              <a:rPr lang="en-US" sz="1300" dirty="0" smtClean="0"/>
              <a:t>-node-type</a:t>
            </a:r>
          </a:p>
          <a:p>
            <a:pPr algn="l"/>
            <a:r>
              <a:rPr lang="en-US" sz="1300" dirty="0" smtClean="0"/>
              <a:t> DHCP options sets are associated with your AWS account so that you can use them across all of your virtual private clouds (VPC)</a:t>
            </a:r>
          </a:p>
          <a:p>
            <a:pPr algn="l"/>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Networking </a:t>
            </a:r>
            <a:r>
              <a:rPr lang="en-US" dirty="0"/>
              <a:t>(Contd.)</a:t>
            </a:r>
            <a:endParaRPr lang="en-US" dirty="0"/>
          </a:p>
        </p:txBody>
      </p:sp>
    </p:spTree>
    <p:extLst>
      <p:ext uri="{BB962C8B-B14F-4D97-AF65-F5344CB8AC3E}">
        <p14:creationId xmlns:p14="http://schemas.microsoft.com/office/powerpoint/2010/main" val="105982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S3 bucket </a:t>
            </a:r>
            <a:r>
              <a:rPr lang="en-US" dirty="0" smtClean="0"/>
              <a:t>Policies </a:t>
            </a:r>
            <a:r>
              <a:rPr lang="en-US" dirty="0" smtClean="0"/>
              <a:t>if</a:t>
            </a:r>
            <a:r>
              <a:rPr lang="en-US" dirty="0" smtClean="0"/>
              <a:t>…</a:t>
            </a:r>
            <a:endParaRPr lang="en-US" dirty="0"/>
          </a:p>
        </p:txBody>
      </p:sp>
      <p:sp>
        <p:nvSpPr>
          <p:cNvPr id="6" name="Content Placeholder 2"/>
          <p:cNvSpPr>
            <a:spLocks noGrp="1"/>
          </p:cNvSpPr>
          <p:nvPr>
            <p:ph idx="1"/>
          </p:nvPr>
        </p:nvSpPr>
        <p:spPr>
          <a:xfrm>
            <a:off x="457201" y="868136"/>
            <a:ext cx="8077200" cy="3927702"/>
          </a:xfrm>
        </p:spPr>
        <p:txBody>
          <a:bodyPr>
            <a:noAutofit/>
          </a:bodyPr>
          <a:lstStyle/>
          <a:p>
            <a:pPr lvl="0" algn="l"/>
            <a:r>
              <a:rPr lang="en-US" dirty="0" smtClean="0">
                <a:solidFill>
                  <a:srgbClr val="262626"/>
                </a:solidFill>
              </a:rPr>
              <a:t> You want a simple way to grant cross-account access to your S3 environment, without using IAM roles</a:t>
            </a:r>
          </a:p>
          <a:p>
            <a:pPr lvl="0" algn="l"/>
            <a:r>
              <a:rPr lang="en-US" dirty="0" smtClean="0">
                <a:solidFill>
                  <a:srgbClr val="262626"/>
                </a:solidFill>
              </a:rPr>
              <a:t> Your </a:t>
            </a:r>
            <a:r>
              <a:rPr lang="en-US" dirty="0">
                <a:solidFill>
                  <a:srgbClr val="262626"/>
                </a:solidFill>
              </a:rPr>
              <a:t>IAM policies bump up against the size limit (up to 2 kb for users, 5 kb for groups, and 10 kb for </a:t>
            </a:r>
            <a:r>
              <a:rPr lang="en-US" dirty="0" smtClean="0">
                <a:solidFill>
                  <a:srgbClr val="262626"/>
                </a:solidFill>
              </a:rPr>
              <a:t>roles)</a:t>
            </a:r>
          </a:p>
          <a:p>
            <a:pPr lvl="0" algn="l"/>
            <a:r>
              <a:rPr lang="en-US" dirty="0">
                <a:solidFill>
                  <a:srgbClr val="262626"/>
                </a:solidFill>
              </a:rPr>
              <a:t> </a:t>
            </a:r>
            <a:r>
              <a:rPr lang="en-US" dirty="0" smtClean="0">
                <a:solidFill>
                  <a:srgbClr val="262626"/>
                </a:solidFill>
              </a:rPr>
              <a:t>S3 </a:t>
            </a:r>
            <a:r>
              <a:rPr lang="en-US" dirty="0">
                <a:solidFill>
                  <a:srgbClr val="262626"/>
                </a:solidFill>
              </a:rPr>
              <a:t>supports bucket policies of up 20 kb</a:t>
            </a:r>
          </a:p>
          <a:p>
            <a:pPr lvl="0" algn="l"/>
            <a:r>
              <a:rPr lang="en-US" dirty="0">
                <a:solidFill>
                  <a:srgbClr val="262626"/>
                </a:solidFill>
              </a:rPr>
              <a:t> You prefer to keep access control policies in the S3 </a:t>
            </a:r>
            <a:r>
              <a:rPr lang="en-US" dirty="0" smtClean="0">
                <a:solidFill>
                  <a:srgbClr val="262626"/>
                </a:solidFill>
              </a:rPr>
              <a:t>environment</a:t>
            </a:r>
            <a:endParaRPr lang="en-US" dirty="0">
              <a:solidFill>
                <a:srgbClr val="262626"/>
              </a:solidFill>
            </a:endParaRPr>
          </a:p>
          <a:p>
            <a:pPr lvl="0" algn="l"/>
            <a:r>
              <a:rPr lang="en-US" dirty="0">
                <a:solidFill>
                  <a:srgbClr val="262626"/>
                </a:solidFill>
              </a:rPr>
              <a:t> If you’re more interested in </a:t>
            </a:r>
            <a:r>
              <a:rPr lang="en-US" dirty="0">
                <a:solidFill>
                  <a:srgbClr val="0070C0"/>
                </a:solidFill>
              </a:rPr>
              <a:t>“Who can access this S3 bucket?” </a:t>
            </a:r>
            <a:r>
              <a:rPr lang="en-US" dirty="0" smtClean="0">
                <a:solidFill>
                  <a:srgbClr val="262626"/>
                </a:solidFill>
              </a:rPr>
              <a:t>then </a:t>
            </a:r>
            <a:r>
              <a:rPr lang="en-US" dirty="0">
                <a:solidFill>
                  <a:srgbClr val="262626"/>
                </a:solidFill>
              </a:rPr>
              <a:t>S3 bucket policies will likely suit you </a:t>
            </a:r>
            <a:r>
              <a:rPr lang="en-US" dirty="0" smtClean="0">
                <a:solidFill>
                  <a:srgbClr val="262626"/>
                </a:solidFill>
              </a:rPr>
              <a:t>better </a:t>
            </a:r>
            <a:endParaRPr lang="en-US" dirty="0">
              <a:solidFill>
                <a:srgbClr val="262626"/>
              </a:solidFill>
            </a:endParaRPr>
          </a:p>
          <a:p>
            <a:pPr lvl="0" algn="l"/>
            <a:r>
              <a:rPr lang="en-US" dirty="0">
                <a:solidFill>
                  <a:srgbClr val="262626"/>
                </a:solidFill>
              </a:rPr>
              <a:t> You can easily answer this by looking up a bucket and examining the bucket policy</a:t>
            </a:r>
          </a:p>
          <a:p>
            <a:pPr marL="0" indent="0" algn="l">
              <a:buNone/>
            </a:pPr>
            <a:endParaRPr lang="en-US" dirty="0"/>
          </a:p>
          <a:p>
            <a:pPr algn="l"/>
            <a:endParaRPr lang="en-US" dirty="0"/>
          </a:p>
        </p:txBody>
      </p:sp>
    </p:spTree>
    <p:extLst>
      <p:ext uri="{BB962C8B-B14F-4D97-AF65-F5344CB8AC3E}">
        <p14:creationId xmlns:p14="http://schemas.microsoft.com/office/powerpoint/2010/main" val="16889793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dirty="0" smtClean="0">
                <a:solidFill>
                  <a:srgbClr val="0070C0"/>
                </a:solidFill>
              </a:rPr>
              <a:t>Using </a:t>
            </a:r>
            <a:r>
              <a:rPr dirty="0">
                <a:solidFill>
                  <a:srgbClr val="0070C0"/>
                </a:solidFill>
              </a:rPr>
              <a:t>DNS with Your VPC</a:t>
            </a:r>
          </a:p>
          <a:p>
            <a:r>
              <a:rPr dirty="0" smtClean="0"/>
              <a:t> Amazon </a:t>
            </a:r>
            <a:r>
              <a:rPr dirty="0"/>
              <a:t>EC2 instances need IP addresses to </a:t>
            </a:r>
            <a:r>
              <a:rPr dirty="0" smtClean="0"/>
              <a:t>communicate</a:t>
            </a:r>
          </a:p>
          <a:p>
            <a:r>
              <a:rPr dirty="0" smtClean="0"/>
              <a:t> </a:t>
            </a:r>
            <a:r>
              <a:rPr dirty="0"/>
              <a:t>Public IP addresses enable communication over the Internet, while private IP addresses enable communication within the network of the instance (either EC2-Classic or a VPC</a:t>
            </a:r>
            <a:r>
              <a:rPr dirty="0" smtClean="0"/>
              <a:t>)</a:t>
            </a:r>
            <a:endParaRPr dirty="0"/>
          </a:p>
          <a:p>
            <a:pPr>
              <a:buNone/>
            </a:pPr>
            <a:r>
              <a:rPr dirty="0" smtClean="0">
                <a:solidFill>
                  <a:srgbClr val="0070C0"/>
                </a:solidFill>
              </a:rPr>
              <a:t>VPC </a:t>
            </a:r>
            <a:r>
              <a:rPr dirty="0">
                <a:solidFill>
                  <a:srgbClr val="0070C0"/>
                </a:solidFill>
              </a:rPr>
              <a:t>Peering</a:t>
            </a:r>
          </a:p>
          <a:p>
            <a:r>
              <a:rPr dirty="0" smtClean="0"/>
              <a:t> A </a:t>
            </a:r>
            <a:r>
              <a:rPr dirty="0"/>
              <a:t>VPC peering connection is a networking connection between two VPCs that enables you to route traffic between them using private IP </a:t>
            </a:r>
            <a:r>
              <a:rPr dirty="0" smtClean="0"/>
              <a:t>addresses</a:t>
            </a:r>
          </a:p>
          <a:p>
            <a:r>
              <a:rPr dirty="0" smtClean="0"/>
              <a:t> </a:t>
            </a:r>
            <a:r>
              <a:rPr dirty="0"/>
              <a:t>Instances in either VPC can communicate with each other as if they are within the same </a:t>
            </a:r>
            <a:r>
              <a:rPr dirty="0" smtClean="0"/>
              <a:t>network</a:t>
            </a:r>
          </a:p>
          <a:p>
            <a:r>
              <a:rPr dirty="0" smtClean="0"/>
              <a:t> </a:t>
            </a:r>
            <a:r>
              <a:rPr dirty="0"/>
              <a:t>You can create a VPC peering connection between your own VPCs, or with a VPC in another AWS account within a single </a:t>
            </a:r>
            <a:r>
              <a:rPr dirty="0" smtClean="0"/>
              <a:t>region</a:t>
            </a:r>
          </a:p>
          <a:p>
            <a:endParaRPr dirty="0"/>
          </a:p>
          <a:p>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Networking </a:t>
            </a:r>
            <a:r>
              <a:rPr lang="en-US" dirty="0"/>
              <a:t>(Contd.)</a:t>
            </a:r>
            <a:endParaRPr lang="en-US" dirty="0"/>
          </a:p>
        </p:txBody>
      </p:sp>
    </p:spTree>
    <p:extLst>
      <p:ext uri="{BB962C8B-B14F-4D97-AF65-F5344CB8AC3E}">
        <p14:creationId xmlns:p14="http://schemas.microsoft.com/office/powerpoint/2010/main" val="3995137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8136"/>
            <a:ext cx="8267700" cy="3927702"/>
          </a:xfrm>
        </p:spPr>
        <p:txBody>
          <a:bodyPr>
            <a:normAutofit/>
          </a:bodyPr>
          <a:lstStyle/>
          <a:p>
            <a:pPr algn="l">
              <a:buNone/>
            </a:pPr>
            <a:r>
              <a:rPr dirty="0" smtClean="0">
                <a:solidFill>
                  <a:srgbClr val="0070C0"/>
                </a:solidFill>
              </a:rPr>
              <a:t>VPC </a:t>
            </a:r>
            <a:r>
              <a:rPr dirty="0">
                <a:solidFill>
                  <a:srgbClr val="0070C0"/>
                </a:solidFill>
              </a:rPr>
              <a:t>Endpoints</a:t>
            </a:r>
          </a:p>
          <a:p>
            <a:pPr algn="l"/>
            <a:r>
              <a:rPr dirty="0" smtClean="0"/>
              <a:t> A </a:t>
            </a:r>
            <a:r>
              <a:rPr dirty="0"/>
              <a:t>VPC endpoint enables you to create a private connection between your VPC and another AWS service without requiring access over the Internet, through a NAT instance, a VPN connection, or AWS Direct </a:t>
            </a:r>
            <a:r>
              <a:rPr dirty="0" smtClean="0"/>
              <a:t>Connect</a:t>
            </a:r>
          </a:p>
          <a:p>
            <a:pPr algn="l"/>
            <a:r>
              <a:rPr dirty="0" smtClean="0"/>
              <a:t> </a:t>
            </a:r>
            <a:r>
              <a:rPr dirty="0"/>
              <a:t>Endpoints are virtual </a:t>
            </a:r>
            <a:r>
              <a:rPr dirty="0" smtClean="0"/>
              <a:t>devices</a:t>
            </a:r>
          </a:p>
          <a:p>
            <a:pPr algn="l"/>
            <a:r>
              <a:rPr dirty="0" smtClean="0"/>
              <a:t> </a:t>
            </a:r>
            <a:r>
              <a:rPr dirty="0"/>
              <a:t>They are horizontally scaled, redundant, and highly available VPC components that allow communication between instances in your VPC and AWS services without imposing availability risks or bandwidth constraints on your network </a:t>
            </a:r>
            <a:r>
              <a:rPr dirty="0" smtClean="0"/>
              <a:t>traffic</a:t>
            </a:r>
            <a:endParaRPr dirty="0"/>
          </a:p>
          <a:p>
            <a:pPr algn="l"/>
            <a:endParaRPr dirty="0"/>
          </a:p>
          <a:p>
            <a:pPr algn="l"/>
            <a:endParaRPr lang="en-US" dirty="0"/>
          </a:p>
        </p:txBody>
      </p:sp>
      <p:sp>
        <p:nvSpPr>
          <p:cNvPr id="4" name="Title 1"/>
          <p:cNvSpPr>
            <a:spLocks noGrp="1"/>
          </p:cNvSpPr>
          <p:nvPr>
            <p:ph type="title"/>
          </p:nvPr>
        </p:nvSpPr>
        <p:spPr>
          <a:xfrm>
            <a:off x="477296" y="160775"/>
            <a:ext cx="7886700" cy="516428"/>
          </a:xfrm>
        </p:spPr>
        <p:txBody>
          <a:bodyPr/>
          <a:lstStyle/>
          <a:p>
            <a:r>
              <a:rPr dirty="0" smtClean="0"/>
              <a:t>VPC </a:t>
            </a:r>
            <a:r>
              <a:rPr dirty="0" smtClean="0"/>
              <a:t>Networking </a:t>
            </a:r>
            <a:r>
              <a:rPr lang="en-US" dirty="0"/>
              <a:t>(Contd.)</a:t>
            </a:r>
            <a:endParaRPr lang="en-US" dirty="0"/>
          </a:p>
        </p:txBody>
      </p:sp>
    </p:spTree>
    <p:extLst>
      <p:ext uri="{BB962C8B-B14F-4D97-AF65-F5344CB8AC3E}">
        <p14:creationId xmlns:p14="http://schemas.microsoft.com/office/powerpoint/2010/main" val="7824983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VPC Security </a:t>
            </a:r>
            <a:endParaRPr lang="en-US" dirty="0"/>
          </a:p>
        </p:txBody>
      </p:sp>
      <p:sp>
        <p:nvSpPr>
          <p:cNvPr id="3" name="Content Placeholder 2"/>
          <p:cNvSpPr>
            <a:spLocks noGrp="1"/>
          </p:cNvSpPr>
          <p:nvPr>
            <p:ph idx="1"/>
          </p:nvPr>
        </p:nvSpPr>
        <p:spPr>
          <a:xfrm>
            <a:off x="457200" y="868136"/>
            <a:ext cx="8191500" cy="3927702"/>
          </a:xfrm>
        </p:spPr>
        <p:txBody>
          <a:bodyPr/>
          <a:lstStyle/>
          <a:p>
            <a:pPr algn="l">
              <a:buNone/>
            </a:pPr>
            <a:r>
              <a:rPr lang="en-US" dirty="0" smtClean="0">
                <a:solidFill>
                  <a:srgbClr val="0070C0"/>
                </a:solidFill>
              </a:rPr>
              <a:t>Security in Your VPC - </a:t>
            </a:r>
            <a:r>
              <a:rPr dirty="0" smtClean="0"/>
              <a:t>Amazon </a:t>
            </a:r>
            <a:r>
              <a:rPr dirty="0"/>
              <a:t>VPC provides two features that you can use to increase security for your VPC:</a:t>
            </a:r>
          </a:p>
          <a:p>
            <a:pPr algn="l"/>
            <a:r>
              <a:rPr dirty="0" smtClean="0"/>
              <a:t> </a:t>
            </a:r>
            <a:r>
              <a:rPr dirty="0" smtClean="0">
                <a:solidFill>
                  <a:srgbClr val="0070C0"/>
                </a:solidFill>
              </a:rPr>
              <a:t>Security groups - </a:t>
            </a:r>
            <a:r>
              <a:rPr dirty="0" smtClean="0"/>
              <a:t>Act </a:t>
            </a:r>
            <a:r>
              <a:rPr dirty="0"/>
              <a:t>as a firewall for associated Amazon EC2 instances, controlling both inbound and outbound traffic at the instance level</a:t>
            </a:r>
          </a:p>
          <a:p>
            <a:pPr algn="l"/>
            <a:r>
              <a:rPr b="1" dirty="0" smtClean="0"/>
              <a:t> </a:t>
            </a:r>
            <a:r>
              <a:rPr lang="en-US" dirty="0" smtClean="0">
                <a:solidFill>
                  <a:srgbClr val="0070C0"/>
                </a:solidFill>
              </a:rPr>
              <a:t>Network access control lists (ACLs)</a:t>
            </a:r>
          </a:p>
          <a:p>
            <a:pPr lvl="1" algn="l"/>
            <a:r>
              <a:rPr dirty="0" smtClean="0"/>
              <a:t>Act </a:t>
            </a:r>
            <a:r>
              <a:rPr dirty="0"/>
              <a:t>as a firewall for associated subnets, controlling both inbound and outbound traffic at the subnet level</a:t>
            </a:r>
          </a:p>
          <a:p>
            <a:pPr lvl="1" algn="l"/>
            <a:r>
              <a:rPr dirty="0" smtClean="0"/>
              <a:t> When </a:t>
            </a:r>
            <a:r>
              <a:rPr dirty="0"/>
              <a:t>you launch an instance in a VPC, you can associate one or more security groups that you've </a:t>
            </a:r>
            <a:r>
              <a:rPr dirty="0" smtClean="0"/>
              <a:t>created</a:t>
            </a:r>
          </a:p>
          <a:p>
            <a:pPr lvl="1" algn="l"/>
            <a:r>
              <a:rPr dirty="0" smtClean="0"/>
              <a:t> </a:t>
            </a:r>
            <a:r>
              <a:rPr dirty="0"/>
              <a:t>Each instance in your VPC could belong to a different set of security </a:t>
            </a:r>
            <a:r>
              <a:rPr dirty="0" smtClean="0"/>
              <a:t>groups</a:t>
            </a:r>
          </a:p>
          <a:p>
            <a:pPr lvl="1" algn="l"/>
            <a:r>
              <a:rPr dirty="0" smtClean="0"/>
              <a:t> </a:t>
            </a:r>
            <a:r>
              <a:rPr dirty="0"/>
              <a:t>If you don't specify a security group when you launch an instance, the instance automatically belongs to the default security group for the VPC</a:t>
            </a:r>
            <a:endParaRPr lang="en-US" dirty="0"/>
          </a:p>
        </p:txBody>
      </p:sp>
    </p:spTree>
    <p:extLst>
      <p:ext uri="{BB962C8B-B14F-4D97-AF65-F5344CB8AC3E}">
        <p14:creationId xmlns:p14="http://schemas.microsoft.com/office/powerpoint/2010/main" val="1095793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DB Subnet Groups</a:t>
            </a:r>
            <a:endParaRPr lang="en-US" dirty="0"/>
          </a:p>
        </p:txBody>
      </p:sp>
      <p:sp>
        <p:nvSpPr>
          <p:cNvPr id="3" name="Content Placeholder 2"/>
          <p:cNvSpPr>
            <a:spLocks noGrp="1"/>
          </p:cNvSpPr>
          <p:nvPr>
            <p:ph idx="1"/>
          </p:nvPr>
        </p:nvSpPr>
        <p:spPr>
          <a:xfrm>
            <a:off x="457199" y="868136"/>
            <a:ext cx="8105775" cy="3927702"/>
          </a:xfrm>
        </p:spPr>
        <p:txBody>
          <a:bodyPr/>
          <a:lstStyle/>
          <a:p>
            <a:pPr algn="l"/>
            <a:r>
              <a:rPr dirty="0" smtClean="0"/>
              <a:t> </a:t>
            </a:r>
            <a:r>
              <a:rPr dirty="0"/>
              <a:t>Subnets are segments of a VPC's IP address range that you designate to group your resources based on security and operational </a:t>
            </a:r>
            <a:r>
              <a:rPr dirty="0" smtClean="0"/>
              <a:t>needs</a:t>
            </a:r>
          </a:p>
          <a:p>
            <a:pPr algn="l"/>
            <a:r>
              <a:rPr dirty="0" smtClean="0"/>
              <a:t> </a:t>
            </a:r>
            <a:r>
              <a:rPr dirty="0"/>
              <a:t>A DB subnet group is a collection of subnets (typically private) that you create in a VPC and that you then designate for your DB </a:t>
            </a:r>
            <a:r>
              <a:rPr dirty="0" smtClean="0"/>
              <a:t>instances</a:t>
            </a:r>
          </a:p>
          <a:p>
            <a:pPr algn="l"/>
            <a:r>
              <a:rPr dirty="0" smtClean="0"/>
              <a:t> </a:t>
            </a:r>
            <a:r>
              <a:rPr dirty="0"/>
              <a:t>A DB subnet group allows you to specify a particular VPC when creating DB instances using the CLI or </a:t>
            </a:r>
            <a:r>
              <a:rPr dirty="0" smtClean="0"/>
              <a:t>API</a:t>
            </a:r>
          </a:p>
          <a:p>
            <a:pPr algn="l"/>
            <a:r>
              <a:rPr dirty="0" smtClean="0"/>
              <a:t> If </a:t>
            </a:r>
            <a:r>
              <a:rPr dirty="0"/>
              <a:t>you use the console, you can just select the VPC and subnets you want to </a:t>
            </a:r>
            <a:r>
              <a:rPr dirty="0" smtClean="0"/>
              <a:t>use</a:t>
            </a:r>
          </a:p>
          <a:p>
            <a:pPr algn="l">
              <a:buNone/>
            </a:pPr>
            <a:endParaRPr b="1" dirty="0" smtClean="0"/>
          </a:p>
          <a:p>
            <a:pPr marL="0" indent="0" algn="l">
              <a:buNone/>
            </a:pPr>
            <a:r>
              <a:rPr dirty="0"/>
              <a:t>	</a:t>
            </a:r>
            <a:endParaRPr lang="en-US" dirty="0"/>
          </a:p>
        </p:txBody>
      </p:sp>
      <p:grpSp>
        <p:nvGrpSpPr>
          <p:cNvPr id="4" name="Group 3"/>
          <p:cNvGrpSpPr/>
          <p:nvPr/>
        </p:nvGrpSpPr>
        <p:grpSpPr>
          <a:xfrm>
            <a:off x="2178774" y="2946754"/>
            <a:ext cx="4938852" cy="1177570"/>
            <a:chOff x="6586650" y="1284107"/>
            <a:chExt cx="4938852" cy="1177570"/>
          </a:xfrm>
        </p:grpSpPr>
        <p:grpSp>
          <p:nvGrpSpPr>
            <p:cNvPr id="5" name="Group 4"/>
            <p:cNvGrpSpPr/>
            <p:nvPr/>
          </p:nvGrpSpPr>
          <p:grpSpPr>
            <a:xfrm>
              <a:off x="6586650" y="1564322"/>
              <a:ext cx="4938852" cy="897355"/>
              <a:chOff x="5378987" y="999432"/>
              <a:chExt cx="4219312" cy="1958393"/>
            </a:xfrm>
          </p:grpSpPr>
          <p:sp>
            <p:nvSpPr>
              <p:cNvPr id="7" name="Folded Corner 6"/>
              <p:cNvSpPr/>
              <p:nvPr/>
            </p:nvSpPr>
            <p:spPr>
              <a:xfrm>
                <a:off x="5378987" y="999432"/>
                <a:ext cx="4118515" cy="1958393"/>
              </a:xfrm>
              <a:prstGeom prst="foldedCorner">
                <a:avLst>
                  <a:gd name="adj" fmla="val 32344"/>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386169" y="1365535"/>
                <a:ext cx="4212130" cy="1309801"/>
              </a:xfrm>
              <a:prstGeom prst="rect">
                <a:avLst/>
              </a:prstGeom>
              <a:noFill/>
            </p:spPr>
            <p:txBody>
              <a:bodyPr wrap="square" rtlCol="0">
                <a:spAutoFit/>
              </a:bodyPr>
              <a:lstStyle/>
              <a:p>
                <a:pPr lvl="0">
                  <a:spcBef>
                    <a:spcPct val="20000"/>
                  </a:spcBef>
                </a:pP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For each DB instance that you run in a VPC, you should reserve at least one address in each subnet in the DB subnet group for use by Amazon RDS for recovery actions</a:t>
                </a:r>
              </a:p>
            </p:txBody>
          </p:sp>
        </p:gr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95056" y="1284107"/>
              <a:ext cx="514067" cy="514067"/>
            </a:xfrm>
            <a:prstGeom prst="rect">
              <a:avLst/>
            </a:prstGeom>
          </p:spPr>
        </p:pic>
      </p:grpSp>
    </p:spTree>
    <p:extLst>
      <p:ext uri="{BB962C8B-B14F-4D97-AF65-F5344CB8AC3E}">
        <p14:creationId xmlns:p14="http://schemas.microsoft.com/office/powerpoint/2010/main" val="9807569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AWS Direct Connect</a:t>
            </a:r>
            <a:endParaRPr lang="en-US" dirty="0"/>
          </a:p>
        </p:txBody>
      </p:sp>
      <p:sp>
        <p:nvSpPr>
          <p:cNvPr id="3" name="Content Placeholder 2"/>
          <p:cNvSpPr>
            <a:spLocks noGrp="1"/>
          </p:cNvSpPr>
          <p:nvPr>
            <p:ph idx="1"/>
          </p:nvPr>
        </p:nvSpPr>
        <p:spPr>
          <a:xfrm>
            <a:off x="457200" y="887186"/>
            <a:ext cx="7886700" cy="3927702"/>
          </a:xfrm>
        </p:spPr>
        <p:txBody>
          <a:bodyPr>
            <a:normAutofit lnSpcReduction="10000"/>
          </a:bodyPr>
          <a:lstStyle/>
          <a:p>
            <a:r>
              <a:rPr dirty="0" smtClean="0"/>
              <a:t> </a:t>
            </a:r>
            <a:r>
              <a:rPr dirty="0"/>
              <a:t>AWS Direct Connect makes it easy to establish a dedicated network connection from your premises to </a:t>
            </a:r>
            <a:r>
              <a:rPr dirty="0" smtClean="0"/>
              <a:t>AWS</a:t>
            </a:r>
          </a:p>
          <a:p>
            <a:r>
              <a:rPr dirty="0"/>
              <a:t> Using AWS Direct Connect, you can establish private connectivity between AWS and your datacenter, office, or colocation environment, which in many cases can reduce your network costs, increase bandwidth throughput, and provide a more consistent network experience than Internet-based </a:t>
            </a:r>
            <a:r>
              <a:rPr dirty="0" smtClean="0"/>
              <a:t>connections</a:t>
            </a:r>
          </a:p>
          <a:p>
            <a:r>
              <a:rPr dirty="0"/>
              <a:t> AWS Direct Connect lets you establish a dedicated network connection between your network and one of the AWS Direct Connect </a:t>
            </a:r>
            <a:r>
              <a:rPr dirty="0" smtClean="0"/>
              <a:t>locations</a:t>
            </a:r>
          </a:p>
          <a:p>
            <a:r>
              <a:rPr dirty="0"/>
              <a:t> Using industry standard 802.1q VLANs, this dedicated connection can be partitioned into multiple virtual </a:t>
            </a:r>
            <a:r>
              <a:rPr dirty="0" smtClean="0"/>
              <a:t>interfaces</a:t>
            </a:r>
          </a:p>
          <a:p>
            <a:pPr>
              <a:buNone/>
            </a:pPr>
            <a:r>
              <a:rPr dirty="0" smtClean="0">
                <a:solidFill>
                  <a:srgbClr val="0070C0"/>
                </a:solidFill>
              </a:rPr>
              <a:t>Advantages</a:t>
            </a:r>
          </a:p>
          <a:p>
            <a:pPr lvl="1"/>
            <a:r>
              <a:rPr dirty="0" smtClean="0"/>
              <a:t> </a:t>
            </a:r>
            <a:r>
              <a:rPr dirty="0"/>
              <a:t>Reduces Your Bandwidth Costs</a:t>
            </a:r>
          </a:p>
          <a:p>
            <a:pPr lvl="1"/>
            <a:r>
              <a:rPr dirty="0" smtClean="0"/>
              <a:t> </a:t>
            </a:r>
            <a:r>
              <a:rPr dirty="0"/>
              <a:t>Consistent Network Performance</a:t>
            </a:r>
          </a:p>
          <a:p>
            <a:pPr lvl="1"/>
            <a:r>
              <a:rPr dirty="0" smtClean="0"/>
              <a:t> </a:t>
            </a:r>
            <a:r>
              <a:rPr dirty="0"/>
              <a:t>Compatible with all AWS Services</a:t>
            </a:r>
          </a:p>
          <a:p>
            <a:pPr lvl="1"/>
            <a:r>
              <a:rPr dirty="0" smtClean="0"/>
              <a:t> </a:t>
            </a:r>
            <a:r>
              <a:rPr dirty="0"/>
              <a:t>Private Connectivity to your Amazon VPC</a:t>
            </a:r>
          </a:p>
          <a:p>
            <a:endParaRPr dirty="0"/>
          </a:p>
        </p:txBody>
      </p:sp>
    </p:spTree>
    <p:extLst>
      <p:ext uri="{BB962C8B-B14F-4D97-AF65-F5344CB8AC3E}">
        <p14:creationId xmlns:p14="http://schemas.microsoft.com/office/powerpoint/2010/main" val="39383661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731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is the size limit of IAM policies?</a:t>
              </a:r>
            </a:p>
          </p:txBody>
        </p:sp>
      </p:grpSp>
    </p:spTree>
    <p:extLst>
      <p:ext uri="{BB962C8B-B14F-4D97-AF65-F5344CB8AC3E}">
        <p14:creationId xmlns:p14="http://schemas.microsoft.com/office/powerpoint/2010/main" val="14520465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354892"/>
              <a:ext cx="4612533" cy="342387"/>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a:t>
              </a:r>
              <a:r>
                <a:rPr lang="en-US" sz="1100" dirty="0" smtClean="0">
                  <a:solidFill>
                    <a:srgbClr val="262626"/>
                  </a:solidFill>
                  <a:latin typeface="Tahoma" pitchFamily="34" charset="0"/>
                  <a:ea typeface="Tahoma" pitchFamily="34" charset="0"/>
                  <a:cs typeface="Tahoma" pitchFamily="34" charset="0"/>
                </a:rPr>
                <a:t>Up to </a:t>
              </a:r>
              <a:r>
                <a:rPr lang="en-US" sz="1100" dirty="0">
                  <a:solidFill>
                    <a:srgbClr val="262626"/>
                  </a:solidFill>
                  <a:latin typeface="Tahoma" pitchFamily="34" charset="0"/>
                  <a:ea typeface="Tahoma" pitchFamily="34" charset="0"/>
                  <a:cs typeface="Tahoma" pitchFamily="34" charset="0"/>
                </a:rPr>
                <a:t>2 kb for users, 5 kb for groups, and 10 kb for roles</a:t>
              </a:r>
            </a:p>
          </p:txBody>
        </p:sp>
      </p:grpSp>
    </p:spTree>
    <p:extLst>
      <p:ext uri="{BB962C8B-B14F-4D97-AF65-F5344CB8AC3E}">
        <p14:creationId xmlns:p14="http://schemas.microsoft.com/office/powerpoint/2010/main" val="22132588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is the size limit of S3 bucket policies?</a:t>
              </a:r>
            </a:p>
          </p:txBody>
        </p:sp>
      </p:grpSp>
    </p:spTree>
    <p:extLst>
      <p:ext uri="{BB962C8B-B14F-4D97-AF65-F5344CB8AC3E}">
        <p14:creationId xmlns:p14="http://schemas.microsoft.com/office/powerpoint/2010/main" val="25184840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422147"/>
              <a:ext cx="4612533"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S3 supports bucket policies of up 20 kb</a:t>
              </a:r>
            </a:p>
          </p:txBody>
        </p:sp>
      </p:grpSp>
    </p:spTree>
    <p:extLst>
      <p:ext uri="{BB962C8B-B14F-4D97-AF65-F5344CB8AC3E}">
        <p14:creationId xmlns:p14="http://schemas.microsoft.com/office/powerpoint/2010/main" val="323160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S3 ACLs</a:t>
            </a:r>
          </a:p>
        </p:txBody>
      </p:sp>
      <p:sp>
        <p:nvSpPr>
          <p:cNvPr id="6" name="Content Placeholder 2"/>
          <p:cNvSpPr>
            <a:spLocks noGrp="1"/>
          </p:cNvSpPr>
          <p:nvPr>
            <p:ph idx="1"/>
          </p:nvPr>
        </p:nvSpPr>
        <p:spPr>
          <a:xfrm>
            <a:off x="457201" y="868136"/>
            <a:ext cx="8499986" cy="3927702"/>
          </a:xfrm>
        </p:spPr>
        <p:txBody>
          <a:bodyPr>
            <a:noAutofit/>
          </a:bodyPr>
          <a:lstStyle/>
          <a:p>
            <a:pPr lvl="0" algn="l"/>
            <a:r>
              <a:rPr lang="en-US" dirty="0">
                <a:solidFill>
                  <a:srgbClr val="262626"/>
                </a:solidFill>
              </a:rPr>
              <a:t> S3 ACLs is a legacy access control mechanism that predates IAM</a:t>
            </a:r>
          </a:p>
          <a:p>
            <a:pPr lvl="0" algn="l"/>
            <a:r>
              <a:rPr lang="en-US" dirty="0">
                <a:solidFill>
                  <a:srgbClr val="262626"/>
                </a:solidFill>
              </a:rPr>
              <a:t> S3 ACL is a sub-resource that’s attached to every S3 bucket and object</a:t>
            </a:r>
          </a:p>
          <a:p>
            <a:pPr lvl="0" algn="l"/>
            <a:r>
              <a:rPr lang="en-US" dirty="0">
                <a:solidFill>
                  <a:srgbClr val="262626"/>
                </a:solidFill>
              </a:rPr>
              <a:t> It defines which AWS accounts or groups are granted access and the type of access</a:t>
            </a:r>
          </a:p>
          <a:p>
            <a:pPr lvl="0" algn="l"/>
            <a:r>
              <a:rPr lang="en-US" dirty="0">
                <a:solidFill>
                  <a:srgbClr val="262626"/>
                </a:solidFill>
              </a:rPr>
              <a:t> When you create a bucket or an object, Amazon S3 creates a default ACL that grants the resource owner full control over the resource</a:t>
            </a:r>
          </a:p>
          <a:p>
            <a:pPr lvl="0" algn="l"/>
            <a:r>
              <a:rPr lang="en-US" dirty="0">
                <a:solidFill>
                  <a:srgbClr val="262626"/>
                </a:solidFill>
              </a:rPr>
              <a:t> Under certain circumstances, you might find that S3 ACLs  meet your needs better than IAM policies or bucket policies</a:t>
            </a:r>
          </a:p>
          <a:p>
            <a:pPr lvl="0" algn="l"/>
            <a:r>
              <a:rPr lang="en-US" dirty="0">
                <a:solidFill>
                  <a:srgbClr val="262626"/>
                </a:solidFill>
              </a:rPr>
              <a:t> If you want to manage permissions on </a:t>
            </a:r>
            <a:r>
              <a:rPr lang="en-US" dirty="0">
                <a:solidFill>
                  <a:srgbClr val="0070C0"/>
                </a:solidFill>
              </a:rPr>
              <a:t>individual objects within a bucket, </a:t>
            </a:r>
            <a:r>
              <a:rPr lang="en-US" dirty="0">
                <a:solidFill>
                  <a:srgbClr val="262626"/>
                </a:solidFill>
              </a:rPr>
              <a:t>S3 ACLs enable you to apply policies on the objects themselves, whereas bucket policies can only be applied at the bucket level</a:t>
            </a:r>
          </a:p>
          <a:p>
            <a:pPr lvl="0" algn="l"/>
            <a:r>
              <a:rPr lang="en-US" dirty="0">
                <a:solidFill>
                  <a:srgbClr val="262626"/>
                </a:solidFill>
              </a:rPr>
              <a:t> </a:t>
            </a:r>
            <a:r>
              <a:rPr lang="en-US" dirty="0" smtClean="0">
                <a:solidFill>
                  <a:srgbClr val="262626"/>
                </a:solidFill>
              </a:rPr>
              <a:t>Bucket </a:t>
            </a:r>
            <a:r>
              <a:rPr lang="en-US" dirty="0">
                <a:solidFill>
                  <a:srgbClr val="262626"/>
                </a:solidFill>
              </a:rPr>
              <a:t>policies are limited to 20 kb in size, so consider using S3 ACLs if you find that your bucket policy grows too large</a:t>
            </a:r>
          </a:p>
          <a:p>
            <a:pPr marL="0" indent="0" algn="l">
              <a:buNone/>
            </a:pPr>
            <a:endParaRPr lang="en-US" dirty="0"/>
          </a:p>
          <a:p>
            <a:pPr algn="l"/>
            <a:endParaRPr lang="en-US" dirty="0"/>
          </a:p>
        </p:txBody>
      </p:sp>
    </p:spTree>
    <p:extLst>
      <p:ext uri="{BB962C8B-B14F-4D97-AF65-F5344CB8AC3E}">
        <p14:creationId xmlns:p14="http://schemas.microsoft.com/office/powerpoint/2010/main" val="2673497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is the default rule number for network ACL?</a:t>
              </a:r>
            </a:p>
          </p:txBody>
        </p:sp>
      </p:grpSp>
    </p:spTree>
    <p:extLst>
      <p:ext uri="{BB962C8B-B14F-4D97-AF65-F5344CB8AC3E}">
        <p14:creationId xmlns:p14="http://schemas.microsoft.com/office/powerpoint/2010/main" val="35674517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422147"/>
              <a:ext cx="4612533"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 (asterisk)</a:t>
              </a:r>
            </a:p>
          </p:txBody>
        </p:sp>
      </p:grpSp>
    </p:spTree>
    <p:extLst>
      <p:ext uri="{BB962C8B-B14F-4D97-AF65-F5344CB8AC3E}">
        <p14:creationId xmlns:p14="http://schemas.microsoft.com/office/powerpoint/2010/main" val="924725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*(asterisk) rule number means?</a:t>
              </a:r>
            </a:p>
          </p:txBody>
        </p:sp>
      </p:grpSp>
    </p:spTree>
    <p:extLst>
      <p:ext uri="{BB962C8B-B14F-4D97-AF65-F5344CB8AC3E}">
        <p14:creationId xmlns:p14="http://schemas.microsoft.com/office/powerpoint/2010/main" val="39309739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354892"/>
              <a:ext cx="4612533" cy="342387"/>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if a packet doesn't match any of the other rules, it's denied</a:t>
              </a:r>
            </a:p>
          </p:txBody>
        </p:sp>
      </p:grpSp>
    </p:spTree>
    <p:extLst>
      <p:ext uri="{BB962C8B-B14F-4D97-AF65-F5344CB8AC3E}">
        <p14:creationId xmlns:p14="http://schemas.microsoft.com/office/powerpoint/2010/main" val="96260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are the three functions of Route 53?</a:t>
              </a:r>
            </a:p>
          </p:txBody>
        </p:sp>
      </p:grpSp>
    </p:spTree>
    <p:extLst>
      <p:ext uri="{BB962C8B-B14F-4D97-AF65-F5344CB8AC3E}">
        <p14:creationId xmlns:p14="http://schemas.microsoft.com/office/powerpoint/2010/main" val="29297773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220383"/>
              <a:ext cx="4612533" cy="611405"/>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a:t>
              </a:r>
              <a:endParaRPr lang="en-US" sz="1100" dirty="0" smtClean="0">
                <a:solidFill>
                  <a:srgbClr val="262626"/>
                </a:solidFill>
                <a:latin typeface="Tahoma" pitchFamily="34" charset="0"/>
                <a:ea typeface="Tahoma" pitchFamily="34" charset="0"/>
                <a:cs typeface="Tahoma" pitchFamily="34" charset="0"/>
              </a:endParaRPr>
            </a:p>
            <a:p>
              <a:pPr marL="228600" indent="-228600" defTabSz="685783">
                <a:buFont typeface="+mj-lt"/>
                <a:buAutoNum type="arabicPeriod"/>
              </a:pPr>
              <a:r>
                <a:rPr lang="en-US" sz="1100" dirty="0" smtClean="0">
                  <a:solidFill>
                    <a:srgbClr val="262626"/>
                  </a:solidFill>
                  <a:latin typeface="Tahoma" pitchFamily="34" charset="0"/>
                  <a:ea typeface="Tahoma" pitchFamily="34" charset="0"/>
                  <a:cs typeface="Tahoma" pitchFamily="34" charset="0"/>
                </a:rPr>
                <a:t>Domain </a:t>
              </a:r>
              <a:r>
                <a:rPr lang="en-US" sz="1100" dirty="0">
                  <a:solidFill>
                    <a:srgbClr val="262626"/>
                  </a:solidFill>
                  <a:latin typeface="Tahoma" pitchFamily="34" charset="0"/>
                  <a:ea typeface="Tahoma" pitchFamily="34" charset="0"/>
                  <a:cs typeface="Tahoma" pitchFamily="34" charset="0"/>
                </a:rPr>
                <a:t>Registration</a:t>
              </a:r>
            </a:p>
            <a:p>
              <a:pPr marL="228600" indent="-228600" defTabSz="685783">
                <a:buFont typeface="+mj-lt"/>
                <a:buAutoNum type="arabicPeriod"/>
              </a:pPr>
              <a:r>
                <a:rPr lang="en-US" sz="1100" dirty="0">
                  <a:solidFill>
                    <a:srgbClr val="262626"/>
                  </a:solidFill>
                  <a:latin typeface="Tahoma" pitchFamily="34" charset="0"/>
                  <a:ea typeface="Tahoma" pitchFamily="34" charset="0"/>
                  <a:cs typeface="Tahoma" pitchFamily="34" charset="0"/>
                </a:rPr>
                <a:t>Domain Name System (DNS) service</a:t>
              </a:r>
            </a:p>
            <a:p>
              <a:pPr marL="228600" indent="-228600" defTabSz="685783">
                <a:buFont typeface="+mj-lt"/>
                <a:buAutoNum type="arabicPeriod"/>
              </a:pPr>
              <a:r>
                <a:rPr lang="en-US" sz="1100" dirty="0">
                  <a:solidFill>
                    <a:srgbClr val="262626"/>
                  </a:solidFill>
                  <a:latin typeface="Tahoma" pitchFamily="34" charset="0"/>
                  <a:ea typeface="Tahoma" pitchFamily="34" charset="0"/>
                  <a:cs typeface="Tahoma" pitchFamily="34" charset="0"/>
                </a:rPr>
                <a:t>Health checking</a:t>
              </a:r>
            </a:p>
          </p:txBody>
        </p:sp>
      </p:grpSp>
    </p:spTree>
    <p:extLst>
      <p:ext uri="{BB962C8B-B14F-4D97-AF65-F5344CB8AC3E}">
        <p14:creationId xmlns:p14="http://schemas.microsoft.com/office/powerpoint/2010/main" val="32364596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are the instances that are not available in VPC?</a:t>
              </a:r>
            </a:p>
          </p:txBody>
        </p:sp>
      </p:grpSp>
    </p:spTree>
    <p:extLst>
      <p:ext uri="{BB962C8B-B14F-4D97-AF65-F5344CB8AC3E}">
        <p14:creationId xmlns:p14="http://schemas.microsoft.com/office/powerpoint/2010/main" val="213617447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422147"/>
              <a:ext cx="4612533"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a:t>
              </a:r>
              <a:r>
                <a:rPr lang="en-US" sz="1100" dirty="0" smtClean="0">
                  <a:solidFill>
                    <a:srgbClr val="262626"/>
                  </a:solidFill>
                  <a:latin typeface="Tahoma" pitchFamily="34" charset="0"/>
                  <a:ea typeface="Tahoma" pitchFamily="34" charset="0"/>
                  <a:cs typeface="Tahoma" pitchFamily="34" charset="0"/>
                </a:rPr>
                <a:t>Cluster </a:t>
              </a:r>
              <a:r>
                <a:rPr lang="en-US" sz="1100" dirty="0">
                  <a:solidFill>
                    <a:srgbClr val="262626"/>
                  </a:solidFill>
                  <a:latin typeface="Tahoma" pitchFamily="34" charset="0"/>
                  <a:ea typeface="Tahoma" pitchFamily="34" charset="0"/>
                  <a:cs typeface="Tahoma" pitchFamily="34" charset="0"/>
                </a:rPr>
                <a:t>Compute Quadruple Extra Large instances</a:t>
              </a:r>
            </a:p>
          </p:txBody>
        </p:sp>
      </p:grpSp>
    </p:spTree>
    <p:extLst>
      <p:ext uri="{BB962C8B-B14F-4D97-AF65-F5344CB8AC3E}">
        <p14:creationId xmlns:p14="http://schemas.microsoft.com/office/powerpoint/2010/main" val="1941524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How many types of subnets available in VPC?</a:t>
              </a:r>
            </a:p>
          </p:txBody>
        </p:sp>
      </p:grpSp>
    </p:spTree>
    <p:extLst>
      <p:ext uri="{BB962C8B-B14F-4D97-AF65-F5344CB8AC3E}">
        <p14:creationId xmlns:p14="http://schemas.microsoft.com/office/powerpoint/2010/main" val="30622324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422147"/>
              <a:ext cx="4612533"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Two types – Public subnet and private subnet</a:t>
              </a:r>
            </a:p>
          </p:txBody>
        </p:sp>
      </p:grpSp>
    </p:spTree>
    <p:extLst>
      <p:ext uri="{BB962C8B-B14F-4D97-AF65-F5344CB8AC3E}">
        <p14:creationId xmlns:p14="http://schemas.microsoft.com/office/powerpoint/2010/main" val="1937183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does the </a:t>
            </a:r>
            <a:r>
              <a:rPr lang="en-US" dirty="0"/>
              <a:t>A</a:t>
            </a:r>
            <a:r>
              <a:rPr lang="en-US" dirty="0" smtClean="0"/>
              <a:t>uthorization work ?</a:t>
            </a:r>
            <a:endParaRPr lang="en-US" dirty="0"/>
          </a:p>
        </p:txBody>
      </p:sp>
      <p:sp>
        <p:nvSpPr>
          <p:cNvPr id="6" name="Content Placeholder 2"/>
          <p:cNvSpPr>
            <a:spLocks noGrp="1"/>
          </p:cNvSpPr>
          <p:nvPr>
            <p:ph idx="1"/>
          </p:nvPr>
        </p:nvSpPr>
        <p:spPr>
          <a:xfrm>
            <a:off x="457201" y="868136"/>
            <a:ext cx="8499986" cy="3927702"/>
          </a:xfrm>
        </p:spPr>
        <p:txBody>
          <a:bodyPr>
            <a:noAutofit/>
          </a:bodyPr>
          <a:lstStyle/>
          <a:p>
            <a:pPr marL="0" lvl="0" indent="0" algn="l">
              <a:buNone/>
            </a:pPr>
            <a:r>
              <a:rPr lang="en-US" dirty="0">
                <a:solidFill>
                  <a:srgbClr val="0070C0"/>
                </a:solidFill>
              </a:rPr>
              <a:t>How does authorization work with multiple access control mechanisms</a:t>
            </a:r>
            <a:r>
              <a:rPr lang="en-US" dirty="0" smtClean="0">
                <a:solidFill>
                  <a:srgbClr val="0070C0"/>
                </a:solidFill>
              </a:rPr>
              <a:t>?</a:t>
            </a:r>
            <a:endParaRPr lang="en-US" dirty="0">
              <a:solidFill>
                <a:srgbClr val="0070C0"/>
              </a:solidFill>
            </a:endParaRPr>
          </a:p>
          <a:p>
            <a:pPr lvl="0" algn="l"/>
            <a:r>
              <a:rPr lang="en-US" dirty="0">
                <a:solidFill>
                  <a:srgbClr val="262626"/>
                </a:solidFill>
              </a:rPr>
              <a:t> </a:t>
            </a:r>
            <a:r>
              <a:rPr lang="en-US" dirty="0" smtClean="0">
                <a:solidFill>
                  <a:srgbClr val="262626"/>
                </a:solidFill>
              </a:rPr>
              <a:t>Whenever </a:t>
            </a:r>
            <a:r>
              <a:rPr lang="en-US" dirty="0">
                <a:solidFill>
                  <a:srgbClr val="262626"/>
                </a:solidFill>
              </a:rPr>
              <a:t>an AWS principal issues a request to S3, the authorization decision depends on the </a:t>
            </a:r>
            <a:r>
              <a:rPr lang="en-US" dirty="0">
                <a:solidFill>
                  <a:srgbClr val="0070C0"/>
                </a:solidFill>
              </a:rPr>
              <a:t>union of all the IAM policies, S3 bucket policies, and S3 ACLs that apply</a:t>
            </a:r>
          </a:p>
          <a:p>
            <a:pPr lvl="0" algn="l"/>
            <a:r>
              <a:rPr lang="en-US" dirty="0">
                <a:solidFill>
                  <a:srgbClr val="262626"/>
                </a:solidFill>
              </a:rPr>
              <a:t> In accordance with the principle of </a:t>
            </a:r>
            <a:r>
              <a:rPr lang="en-US" dirty="0">
                <a:solidFill>
                  <a:srgbClr val="0070C0"/>
                </a:solidFill>
              </a:rPr>
              <a:t>least-privilege,</a:t>
            </a:r>
            <a:r>
              <a:rPr lang="en-US" dirty="0">
                <a:solidFill>
                  <a:srgbClr val="262626"/>
                </a:solidFill>
              </a:rPr>
              <a:t> decisions default to DENY and an explicit DENY always trumps an ALLOW</a:t>
            </a:r>
          </a:p>
          <a:p>
            <a:pPr marL="0" indent="0" algn="l">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239" y="2483260"/>
            <a:ext cx="7197213" cy="2193646"/>
          </a:xfrm>
          <a:prstGeom prst="rect">
            <a:avLst/>
          </a:prstGeom>
        </p:spPr>
      </p:pic>
    </p:spTree>
    <p:extLst>
      <p:ext uri="{BB962C8B-B14F-4D97-AF65-F5344CB8AC3E}">
        <p14:creationId xmlns:p14="http://schemas.microsoft.com/office/powerpoint/2010/main" val="23952193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Advantages of AWS Direct Connect?</a:t>
              </a:r>
            </a:p>
          </p:txBody>
        </p:sp>
      </p:grpSp>
    </p:spTree>
    <p:extLst>
      <p:ext uri="{BB962C8B-B14F-4D97-AF65-F5344CB8AC3E}">
        <p14:creationId xmlns:p14="http://schemas.microsoft.com/office/powerpoint/2010/main" val="2207292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153128"/>
              <a:ext cx="4612533" cy="745914"/>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a:t>
              </a:r>
              <a:endParaRPr lang="en-US" sz="1100" dirty="0" smtClean="0">
                <a:solidFill>
                  <a:srgbClr val="262626"/>
                </a:solidFill>
                <a:latin typeface="Tahoma" pitchFamily="34" charset="0"/>
                <a:ea typeface="Tahoma" pitchFamily="34" charset="0"/>
                <a:cs typeface="Tahoma" pitchFamily="34" charset="0"/>
              </a:endParaRPr>
            </a:p>
            <a:p>
              <a:pPr marL="228600" indent="-228600" defTabSz="685783">
                <a:buFont typeface="+mj-lt"/>
                <a:buAutoNum type="arabicPeriod"/>
              </a:pPr>
              <a:r>
                <a:rPr lang="en-US" sz="1100" dirty="0" smtClean="0">
                  <a:solidFill>
                    <a:srgbClr val="262626"/>
                  </a:solidFill>
                  <a:latin typeface="Tahoma" pitchFamily="34" charset="0"/>
                  <a:ea typeface="Tahoma" pitchFamily="34" charset="0"/>
                  <a:cs typeface="Tahoma" pitchFamily="34" charset="0"/>
                </a:rPr>
                <a:t>Reduces </a:t>
              </a:r>
              <a:r>
                <a:rPr lang="en-US" sz="1100" dirty="0">
                  <a:solidFill>
                    <a:srgbClr val="262626"/>
                  </a:solidFill>
                  <a:latin typeface="Tahoma" pitchFamily="34" charset="0"/>
                  <a:ea typeface="Tahoma" pitchFamily="34" charset="0"/>
                  <a:cs typeface="Tahoma" pitchFamily="34" charset="0"/>
                </a:rPr>
                <a:t>Your Bandwidth Costs</a:t>
              </a:r>
            </a:p>
            <a:p>
              <a:pPr marL="228600" indent="-228600" defTabSz="685783">
                <a:buFont typeface="+mj-lt"/>
                <a:buAutoNum type="arabicPeriod"/>
              </a:pPr>
              <a:r>
                <a:rPr lang="en-US" sz="1100" dirty="0">
                  <a:solidFill>
                    <a:srgbClr val="262626"/>
                  </a:solidFill>
                  <a:latin typeface="Tahoma" pitchFamily="34" charset="0"/>
                  <a:ea typeface="Tahoma" pitchFamily="34" charset="0"/>
                  <a:cs typeface="Tahoma" pitchFamily="34" charset="0"/>
                </a:rPr>
                <a:t>Consistent Network Performance</a:t>
              </a:r>
            </a:p>
            <a:p>
              <a:pPr marL="228600" indent="-228600" defTabSz="685783">
                <a:buFont typeface="+mj-lt"/>
                <a:buAutoNum type="arabicPeriod"/>
              </a:pPr>
              <a:r>
                <a:rPr lang="en-US" sz="1100" dirty="0">
                  <a:solidFill>
                    <a:srgbClr val="262626"/>
                  </a:solidFill>
                  <a:latin typeface="Tahoma" pitchFamily="34" charset="0"/>
                  <a:ea typeface="Tahoma" pitchFamily="34" charset="0"/>
                  <a:cs typeface="Tahoma" pitchFamily="34" charset="0"/>
                </a:rPr>
                <a:t>Compatible with all AWS Services</a:t>
              </a:r>
            </a:p>
            <a:p>
              <a:pPr marL="228600" indent="-228600" defTabSz="685783">
                <a:buFont typeface="+mj-lt"/>
                <a:buAutoNum type="arabicPeriod"/>
              </a:pPr>
              <a:r>
                <a:rPr lang="en-US" sz="1100" dirty="0">
                  <a:solidFill>
                    <a:srgbClr val="262626"/>
                  </a:solidFill>
                  <a:latin typeface="Tahoma" pitchFamily="34" charset="0"/>
                  <a:ea typeface="Tahoma" pitchFamily="34" charset="0"/>
                  <a:cs typeface="Tahoma" pitchFamily="34" charset="0"/>
                </a:rPr>
                <a:t>Private Connectivity to your Amazon VPC</a:t>
              </a:r>
            </a:p>
          </p:txBody>
        </p:sp>
      </p:grpSp>
    </p:spTree>
    <p:extLst>
      <p:ext uri="{BB962C8B-B14F-4D97-AF65-F5344CB8AC3E}">
        <p14:creationId xmlns:p14="http://schemas.microsoft.com/office/powerpoint/2010/main" val="35059022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198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4" name="Content Placeholder 2"/>
          <p:cNvSpPr>
            <a:spLocks noGrp="1"/>
          </p:cNvSpPr>
          <p:nvPr>
            <p:ph idx="1"/>
          </p:nvPr>
        </p:nvSpPr>
        <p:spPr/>
        <p:txBody>
          <a:bodyPr/>
          <a:lstStyle/>
          <a:p>
            <a:r>
              <a:rPr lang="en-US" dirty="0" smtClean="0"/>
              <a:t> How </a:t>
            </a:r>
            <a:r>
              <a:rPr lang="en-US" dirty="0"/>
              <a:t>to create a S3 ACL for a </a:t>
            </a:r>
            <a:r>
              <a:rPr lang="en-US" dirty="0" smtClean="0"/>
              <a:t>bucket</a:t>
            </a:r>
            <a:endParaRPr lang="en-US" dirty="0"/>
          </a:p>
          <a:p>
            <a:r>
              <a:rPr lang="en-US" dirty="0" smtClean="0"/>
              <a:t> How </a:t>
            </a:r>
            <a:r>
              <a:rPr lang="en-US" dirty="0"/>
              <a:t>to create a VPC and configure NACL rules</a:t>
            </a:r>
          </a:p>
          <a:p>
            <a:r>
              <a:rPr lang="en-US" dirty="0" smtClean="0"/>
              <a:t> How </a:t>
            </a:r>
            <a:r>
              <a:rPr lang="en-US" dirty="0"/>
              <a:t>to create a AWS STS token </a:t>
            </a:r>
          </a:p>
          <a:p>
            <a:endParaRPr lang="en-US" dirty="0"/>
          </a:p>
        </p:txBody>
      </p:sp>
    </p:spTree>
    <p:extLst>
      <p:ext uri="{BB962C8B-B14F-4D97-AF65-F5344CB8AC3E}">
        <p14:creationId xmlns:p14="http://schemas.microsoft.com/office/powerpoint/2010/main" val="536166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 for Next Module</a:t>
            </a:r>
            <a:endParaRPr lang="en-US" dirty="0"/>
          </a:p>
        </p:txBody>
      </p:sp>
      <p:sp>
        <p:nvSpPr>
          <p:cNvPr id="3" name="Content Placeholder 2"/>
          <p:cNvSpPr>
            <a:spLocks noGrp="1"/>
          </p:cNvSpPr>
          <p:nvPr>
            <p:ph idx="1"/>
          </p:nvPr>
        </p:nvSpPr>
        <p:spPr/>
        <p:txBody>
          <a:bodyPr/>
          <a:lstStyle/>
          <a:p>
            <a:r>
              <a:rPr lang="en-US" dirty="0" smtClean="0"/>
              <a:t> Explore on how </a:t>
            </a:r>
            <a:r>
              <a:rPr lang="en-US" dirty="0"/>
              <a:t>to </a:t>
            </a:r>
            <a:r>
              <a:rPr lang="en-US"/>
              <a:t>create </a:t>
            </a:r>
            <a:r>
              <a:rPr lang="en-US" smtClean="0"/>
              <a:t>an </a:t>
            </a:r>
            <a:r>
              <a:rPr lang="en-US" dirty="0" smtClean="0"/>
              <a:t>infrastructure </a:t>
            </a:r>
            <a:r>
              <a:rPr lang="en-US" dirty="0"/>
              <a:t>templates using Cloud formation </a:t>
            </a:r>
          </a:p>
          <a:p>
            <a:r>
              <a:rPr lang="en-US" dirty="0" smtClean="0"/>
              <a:t> Explore on how </a:t>
            </a:r>
            <a:r>
              <a:rPr lang="en-US" dirty="0"/>
              <a:t>to use Beanstalk and </a:t>
            </a:r>
            <a:r>
              <a:rPr lang="en-US" dirty="0" smtClean="0"/>
              <a:t>automate </a:t>
            </a:r>
            <a:r>
              <a:rPr lang="en-US" dirty="0"/>
              <a:t>the build &amp; </a:t>
            </a:r>
            <a:r>
              <a:rPr lang="en-US" dirty="0" smtClean="0"/>
              <a:t>deploy</a:t>
            </a:r>
            <a:endParaRPr lang="en-US" dirty="0"/>
          </a:p>
          <a:p>
            <a:pPr marL="128588" lvl="1">
              <a:buFont typeface="Symbol" panose="05050102010706020507" pitchFamily="18" charset="2"/>
              <a:buChar char="®"/>
            </a:pPr>
            <a:endParaRPr lang="en-US" dirty="0"/>
          </a:p>
          <a:p>
            <a:pPr marL="457188" lvl="1" indent="0">
              <a:buNone/>
            </a:pPr>
            <a:endParaRPr lang="en-US" dirty="0"/>
          </a:p>
          <a:p>
            <a:endParaRPr lang="en-US" dirty="0"/>
          </a:p>
          <a:p>
            <a:endParaRPr lang="en-US" dirty="0"/>
          </a:p>
        </p:txBody>
      </p:sp>
    </p:spTree>
    <p:extLst>
      <p:ext uri="{BB962C8B-B14F-4D97-AF65-F5344CB8AC3E}">
        <p14:creationId xmlns:p14="http://schemas.microsoft.com/office/powerpoint/2010/main" val="31337384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Next Module</a:t>
            </a:r>
            <a:endParaRPr lang="en-US" dirty="0"/>
          </a:p>
        </p:txBody>
      </p:sp>
      <p:sp>
        <p:nvSpPr>
          <p:cNvPr id="4" name="Content Placeholder 2"/>
          <p:cNvSpPr>
            <a:spLocks noGrp="1"/>
          </p:cNvSpPr>
          <p:nvPr>
            <p:ph idx="1"/>
          </p:nvPr>
        </p:nvSpPr>
        <p:spPr>
          <a:xfrm>
            <a:off x="457200" y="868136"/>
            <a:ext cx="3682181" cy="3927702"/>
          </a:xfrm>
        </p:spPr>
        <p:txBody>
          <a:bodyPr>
            <a:normAutofit/>
          </a:bodyPr>
          <a:lstStyle/>
          <a:p>
            <a:pPr marL="0" indent="0" algn="l">
              <a:buNone/>
            </a:pPr>
            <a:r>
              <a:rPr lang="en-US" dirty="0" smtClean="0"/>
              <a:t>In the next module, you will be able to understand:</a:t>
            </a:r>
            <a:endParaRPr lang="en-US" dirty="0"/>
          </a:p>
          <a:p>
            <a:pPr algn="l"/>
            <a:r>
              <a:rPr lang="en-US" smtClean="0"/>
              <a:t> AWS </a:t>
            </a:r>
            <a:r>
              <a:rPr lang="en-US" dirty="0"/>
              <a:t>Elastic Beanstalk</a:t>
            </a:r>
          </a:p>
          <a:p>
            <a:pPr algn="l"/>
            <a:r>
              <a:rPr lang="en-US" dirty="0" smtClean="0"/>
              <a:t> AWS </a:t>
            </a:r>
            <a:r>
              <a:rPr lang="en-US" dirty="0"/>
              <a:t>Cloud Formation</a:t>
            </a:r>
          </a:p>
          <a:p>
            <a:pPr marL="457188" lvl="1" indent="0" algn="l">
              <a:buNone/>
            </a:pPr>
            <a:endParaRPr lang="en-US" dirty="0"/>
          </a:p>
          <a:p>
            <a:pPr algn="l"/>
            <a:endParaRPr lang="en-US" dirty="0"/>
          </a:p>
          <a:p>
            <a:pPr algn="l"/>
            <a:endParaRPr lang="en-US" dirty="0"/>
          </a:p>
        </p:txBody>
      </p:sp>
    </p:spTree>
    <p:extLst>
      <p:ext uri="{BB962C8B-B14F-4D97-AF65-F5344CB8AC3E}">
        <p14:creationId xmlns:p14="http://schemas.microsoft.com/office/powerpoint/2010/main" val="31731164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262626"/>
                </a:solidFill>
              </a:rPr>
              <a:t>Survey</a:t>
            </a:r>
            <a:endParaRPr lang="en-US" dirty="0"/>
          </a:p>
        </p:txBody>
      </p:sp>
    </p:spTree>
    <p:extLst>
      <p:ext uri="{BB962C8B-B14F-4D97-AF65-F5344CB8AC3E}">
        <p14:creationId xmlns:p14="http://schemas.microsoft.com/office/powerpoint/2010/main" val="19445570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180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IAM Policies</a:t>
            </a:r>
            <a:endParaRPr lang="en-US" dirty="0"/>
          </a:p>
        </p:txBody>
      </p:sp>
      <p:sp>
        <p:nvSpPr>
          <p:cNvPr id="3" name="Content Placeholder 2"/>
          <p:cNvSpPr>
            <a:spLocks noGrp="1"/>
          </p:cNvSpPr>
          <p:nvPr>
            <p:ph idx="1"/>
          </p:nvPr>
        </p:nvSpPr>
        <p:spPr/>
        <p:txBody>
          <a:bodyPr/>
          <a:lstStyle/>
          <a:p>
            <a:pPr algn="l"/>
            <a:r>
              <a:rPr dirty="0" smtClean="0"/>
              <a:t> </a:t>
            </a:r>
            <a:r>
              <a:rPr dirty="0"/>
              <a:t>IAM policies specify what actions are allowed or denied on what AWS </a:t>
            </a:r>
            <a:r>
              <a:rPr dirty="0" smtClean="0"/>
              <a:t>resources</a:t>
            </a:r>
          </a:p>
          <a:p>
            <a:pPr algn="l"/>
            <a:r>
              <a:rPr dirty="0"/>
              <a:t> You attach IAM policies to IAM users, groups, or roles, which are then subject to the permissions you’ve </a:t>
            </a:r>
            <a:r>
              <a:rPr dirty="0" smtClean="0"/>
              <a:t>defined</a:t>
            </a:r>
          </a:p>
          <a:p>
            <a:pPr algn="l"/>
            <a:r>
              <a:rPr dirty="0"/>
              <a:t> In other words, IAM policies define what a principal can do in your AWS </a:t>
            </a:r>
            <a:r>
              <a:rPr dirty="0" smtClean="0"/>
              <a:t>environment</a:t>
            </a:r>
          </a:p>
          <a:p>
            <a:pPr algn="l">
              <a:buNone/>
            </a:pPr>
            <a:endParaRPr lang="en-US" dirty="0"/>
          </a:p>
        </p:txBody>
      </p:sp>
    </p:spTree>
    <p:extLst>
      <p:ext uri="{BB962C8B-B14F-4D97-AF65-F5344CB8AC3E}">
        <p14:creationId xmlns:p14="http://schemas.microsoft.com/office/powerpoint/2010/main" val="1469787008"/>
      </p:ext>
    </p:extLst>
  </p:cSld>
  <p:clrMapOvr>
    <a:masterClrMapping/>
  </p:clrMapOvr>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290E7DC2-4341-4CAA-8CAA-B79492E93C4E}" vid="{A4D5F651-D55D-413C-9141-879EB4EEC365}"/>
    </a:ext>
  </a:extLst>
</a:theme>
</file>

<file path=ppt/theme/theme2.xml><?xml version="1.0" encoding="utf-8"?>
<a:theme xmlns:a="http://schemas.openxmlformats.org/drawingml/2006/main" name="1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290E7DC2-4341-4CAA-8CAA-B79492E93C4E}" vid="{A4D5F651-D55D-413C-9141-879EB4EEC3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Edureka Template</Template>
  <TotalTime>3933</TotalTime>
  <Words>5312</Words>
  <Application>Microsoft Office PowerPoint</Application>
  <PresentationFormat>On-screen Show (16:9)</PresentationFormat>
  <Paragraphs>707</Paragraphs>
  <Slides>87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87</vt:i4>
      </vt:variant>
    </vt:vector>
  </HeadingPairs>
  <TitlesOfParts>
    <vt:vector size="94" baseType="lpstr">
      <vt:lpstr>Arial</vt:lpstr>
      <vt:lpstr>Calibri</vt:lpstr>
      <vt:lpstr>Castellar</vt:lpstr>
      <vt:lpstr>Symbol</vt:lpstr>
      <vt:lpstr>Tahoma</vt:lpstr>
      <vt:lpstr>Brain4ce_course_template</vt:lpstr>
      <vt:lpstr>1_Brain4ce_course_template</vt:lpstr>
      <vt:lpstr>Module - 8  Security and Networking</vt:lpstr>
      <vt:lpstr>Course Topics</vt:lpstr>
      <vt:lpstr>Objectives</vt:lpstr>
      <vt:lpstr>Implement and Manage Security Policies</vt:lpstr>
      <vt:lpstr>Sample S3 Bucket Policy</vt:lpstr>
      <vt:lpstr>Use S3 bucket Policies if…</vt:lpstr>
      <vt:lpstr>S3 ACLs</vt:lpstr>
      <vt:lpstr>How does the Authorization work ?</vt:lpstr>
      <vt:lpstr>Building IAM Policies</vt:lpstr>
      <vt:lpstr>Sample IAM Policy</vt:lpstr>
      <vt:lpstr>Use IAM Policies if…</vt:lpstr>
      <vt:lpstr>Network Access Control Lists (NACLs)</vt:lpstr>
      <vt:lpstr>Network Access Control Lists (NACLs) (Contd.)</vt:lpstr>
      <vt:lpstr>Custom Network ACL</vt:lpstr>
      <vt:lpstr>Custom Network ACL (Contd.)</vt:lpstr>
      <vt:lpstr>Custom Network ACL (Contd.)</vt:lpstr>
      <vt:lpstr>Custom Network ACL (Contd.)</vt:lpstr>
      <vt:lpstr>Creating a Network ACL</vt:lpstr>
      <vt:lpstr>Adding and Deleting Rules</vt:lpstr>
      <vt:lpstr>Adding and Deleting Rules (Contd.)</vt:lpstr>
      <vt:lpstr>Delete a rule from a Network ACL</vt:lpstr>
      <vt:lpstr>Using IAM Roles with EC2</vt:lpstr>
      <vt:lpstr>Using IAM Roles with EC2</vt:lpstr>
      <vt:lpstr>PowerPoint Presentation</vt:lpstr>
      <vt:lpstr>AWS Security Token Service</vt:lpstr>
      <vt:lpstr>AWS Security Token Service (Contd.)</vt:lpstr>
      <vt:lpstr>Pricing of AWS STS  </vt:lpstr>
      <vt:lpstr>Pricing of AWS STS (Contd.)  </vt:lpstr>
      <vt:lpstr>Pricing of AWS STS (Contd.)  </vt:lpstr>
      <vt:lpstr>PowerPoint Presentation</vt:lpstr>
      <vt:lpstr>Standards followed at AWS Data Centers</vt:lpstr>
      <vt:lpstr>Standards followed at AWS Data Centers (Contd.)</vt:lpstr>
      <vt:lpstr>Standards followed at AWS Data Centers (Contd.)</vt:lpstr>
      <vt:lpstr>Standards followed at AWS Data Centers (Contd.)</vt:lpstr>
      <vt:lpstr>Standards followed at AWS Data Centers (Contd.)</vt:lpstr>
      <vt:lpstr>Standards followed at AWS Data Centers (Contd.)</vt:lpstr>
      <vt:lpstr>Standards followed at AWS Data Centers (Contd.)</vt:lpstr>
      <vt:lpstr>How to Handle IT Audits</vt:lpstr>
      <vt:lpstr>How to Handle IT Audits (Contd.)</vt:lpstr>
      <vt:lpstr>How to Handle IT Audits (Contd.)</vt:lpstr>
      <vt:lpstr>How to Handle IT Audits (Contd.)</vt:lpstr>
      <vt:lpstr>How to Handle IT Audits (Contd.)</vt:lpstr>
      <vt:lpstr>Implement Networking Features of AWS</vt:lpstr>
      <vt:lpstr>Implement Networking Features of AWS (Contd.)</vt:lpstr>
      <vt:lpstr>Implement Networking Features of AWS (Contd.)</vt:lpstr>
      <vt:lpstr>VPC Essentials</vt:lpstr>
      <vt:lpstr>VPC Essentials (Contd.)</vt:lpstr>
      <vt:lpstr>VPC Essentials (Contd.)</vt:lpstr>
      <vt:lpstr>VPC Essentials (Contd.)</vt:lpstr>
      <vt:lpstr>VPC Essentials (Contd.)</vt:lpstr>
      <vt:lpstr>VPC Essentials (Contd.)</vt:lpstr>
      <vt:lpstr>VPC Essentials (Contd.)</vt:lpstr>
      <vt:lpstr>VPC Essentials (Contd.)</vt:lpstr>
      <vt:lpstr>VPC Networking</vt:lpstr>
      <vt:lpstr>VPC Networking (Contd.)</vt:lpstr>
      <vt:lpstr>VPC Networking (Contd.)</vt:lpstr>
      <vt:lpstr>VPC Networking (Contd.)</vt:lpstr>
      <vt:lpstr>VPC Networking (Contd.)</vt:lpstr>
      <vt:lpstr>VPC Networking (Contd.)</vt:lpstr>
      <vt:lpstr>VPC Networking (Contd.)</vt:lpstr>
      <vt:lpstr>VPC Networking (Contd.)</vt:lpstr>
      <vt:lpstr>VPC Security </vt:lpstr>
      <vt:lpstr>DB Subnet Groups</vt:lpstr>
      <vt:lpstr>AWS Direct Connect</vt:lpstr>
      <vt:lpstr>PowerPoint Presentation</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PowerPoint Presentation</vt:lpstr>
      <vt:lpstr>Assignment</vt:lpstr>
      <vt:lpstr>Pre-work for Next Module</vt:lpstr>
      <vt:lpstr>Agenda for Next Module</vt:lpstr>
      <vt:lpstr>Survey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Module-X  Name of the Module</dc:title>
  <dc:creator>Prasanna manikonda</dc:creator>
  <cp:lastModifiedBy>varsha</cp:lastModifiedBy>
  <cp:revision>280</cp:revision>
  <dcterms:created xsi:type="dcterms:W3CDTF">2015-07-13T07:55:11Z</dcterms:created>
  <dcterms:modified xsi:type="dcterms:W3CDTF">2015-10-30T06:36:29Z</dcterms:modified>
</cp:coreProperties>
</file>