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BEC741-F79B-40EA-BF50-50F68FCE79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E18CA-767F-4D81-8A6C-82E7F9BA97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64A3C-332E-412F-BBC6-9C8FBDA256CD}" type="datetimeFigureOut">
              <a:rPr lang="en-IN" smtClean="0"/>
              <a:t>04-10-2017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98328-7A0E-40D8-903F-9862A76844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@codesizzler                                                                                                     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D20AC-4DC7-4BF6-88F5-811CFBC323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00233-0BC2-4F9B-93A0-DB9BAB964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591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0002F-25DE-4260-AF8C-1FCA038E391C}" type="datetimeFigureOut">
              <a:rPr lang="en-IN" smtClean="0"/>
              <a:t>04-10-2017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@codesizzler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1A278-B97B-4539-A8FC-649C67CF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4233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6FDF-BCF0-4DAC-BE81-E48F2AE5C199}" type="datetime1">
              <a:rPr lang="en-IN" smtClean="0"/>
              <a:t>04-10-2017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B5E6-36C7-42B1-8B16-BEF955565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0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0630-BCFA-479F-8726-3DB0EF7494AD}" type="datetime1">
              <a:rPr lang="en-IN" smtClean="0"/>
              <a:t>04-10-2017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B5E6-36C7-42B1-8B16-BEF955565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8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948-E154-4C8E-9395-19E2AAF84787}" type="datetime1">
              <a:rPr lang="en-IN" smtClean="0"/>
              <a:t>04-10-2017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B5E6-36C7-42B1-8B16-BEF955565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57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A5D-6986-4081-8D29-B119C17EC4DB}" type="datetime1">
              <a:rPr lang="en-IN" smtClean="0"/>
              <a:t>04-10-2017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B5E6-36C7-42B1-8B16-BEF955565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27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993-18FB-4B43-B75C-9C57C62448C3}" type="datetime1">
              <a:rPr lang="en-IN" smtClean="0"/>
              <a:t>04-10-2017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B5E6-36C7-42B1-8B16-BEF955565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6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8E4B-D255-475E-AE19-054515DDF418}" type="datetime1">
              <a:rPr lang="en-IN" smtClean="0"/>
              <a:t>04-10-2017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B5E6-36C7-42B1-8B16-BEF955565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BC3E-09B5-454E-B119-0803CDD9C4CD}" type="datetime1">
              <a:rPr lang="en-IN" smtClean="0"/>
              <a:t>04-10-2017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B5E6-36C7-42B1-8B16-BEF955565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A8E0-1258-49F8-BEAF-211C3EE71CB4}" type="datetime1">
              <a:rPr lang="en-IN" smtClean="0"/>
              <a:t>04-10-2017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B5E6-36C7-42B1-8B16-BEF955565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4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EFCF-0505-44C6-BE31-3BE2FBD81EDE}" type="datetime1">
              <a:rPr lang="en-IN" smtClean="0"/>
              <a:t>04-10-2017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B5E6-36C7-42B1-8B16-BEF955565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1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8A3F-9451-4B4B-A3E2-03022B9C8D94}" type="datetime1">
              <a:rPr lang="en-IN" smtClean="0"/>
              <a:t>04-10-2017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B5E6-36C7-42B1-8B16-BEF955565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6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90C6-EA2F-4CD1-8E90-95B7E6449746}" type="datetime1">
              <a:rPr lang="en-IN" smtClean="0"/>
              <a:t>04-10-2017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B5E6-36C7-42B1-8B16-BEF955565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12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C841-8D2C-4735-8FD4-95743D6DCD26}" type="datetime1">
              <a:rPr lang="en-IN" smtClean="0"/>
              <a:t>04-10-2017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@codesizzler | @kishore_1702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B5E6-36C7-42B1-8B16-BEF955565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28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0215-1605-48FC-B59D-E51125BA6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520"/>
            <a:ext cx="9144000" cy="148016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Introduction to Azure, IoT and Azure IoT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C962A-C9BF-4FF0-9627-1199E816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626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Kishore Chowdary</a:t>
            </a:r>
          </a:p>
          <a:p>
            <a:pPr algn="l"/>
            <a:r>
              <a:rPr lang="en-IN" dirty="0"/>
              <a:t>@</a:t>
            </a:r>
            <a:r>
              <a:rPr lang="en-IN" dirty="0" err="1"/>
              <a:t>codesizzler</a:t>
            </a:r>
            <a:r>
              <a:rPr lang="en-IN" dirty="0"/>
              <a:t> | @kishore_1702</a:t>
            </a:r>
          </a:p>
          <a:p>
            <a:pPr algn="l"/>
            <a:r>
              <a:rPr lang="en-IN" dirty="0"/>
              <a:t>C-Sharp Corner MVP</a:t>
            </a:r>
          </a:p>
          <a:p>
            <a:pPr algn="l"/>
            <a:r>
              <a:rPr lang="en-IN" dirty="0">
                <a:solidFill>
                  <a:srgbClr val="0070C0"/>
                </a:solidFill>
              </a:rPr>
              <a:t>www.kishorechowdary.com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838E5-1688-41CD-A4F0-EA9999A40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3" r="15344"/>
          <a:stretch/>
        </p:blipFill>
        <p:spPr>
          <a:xfrm>
            <a:off x="8390115" y="2874329"/>
            <a:ext cx="2277886" cy="2637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D3925-8DB7-4385-8473-4BE9B0FC4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7" y="2201340"/>
            <a:ext cx="2277885" cy="13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3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9597-B327-4B25-B28F-6569A113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79307-A22C-4DCA-AC9F-14023B62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19439D-35FB-4F13-8635-3E9508AEC740}"/>
              </a:ext>
            </a:extLst>
          </p:cNvPr>
          <p:cNvSpPr txBox="1">
            <a:spLocks/>
          </p:cNvSpPr>
          <p:nvPr/>
        </p:nvSpPr>
        <p:spPr>
          <a:xfrm>
            <a:off x="1524000" y="385626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Kishore Chowdary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codesizzler</a:t>
            </a:r>
            <a:r>
              <a:rPr lang="en-IN" dirty="0"/>
              <a:t> | @kishore_1702</a:t>
            </a:r>
          </a:p>
          <a:p>
            <a:pPr marL="0" indent="0">
              <a:buNone/>
            </a:pPr>
            <a:r>
              <a:rPr lang="en-IN" dirty="0"/>
              <a:t>C-Sharp Corner MVP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www.kishorechowdary.com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286BB-CE0C-4CD4-9AEB-BCE97C9C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3" r="15344"/>
          <a:stretch/>
        </p:blipFill>
        <p:spPr>
          <a:xfrm>
            <a:off x="8390115" y="2874329"/>
            <a:ext cx="2277886" cy="2637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1FCDAD-4177-4447-8754-EFE45AF19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7" y="2201340"/>
            <a:ext cx="2277885" cy="13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2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9588-4AC9-4CD5-8463-565C83F8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C18C-6DAA-44F3-A097-345D430E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  <a:p>
            <a:pPr algn="just"/>
            <a:endParaRPr lang="en-IN" dirty="0"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  <a:p>
            <a:pPr algn="just"/>
            <a:endParaRPr lang="en-IN" dirty="0"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  <a:p>
            <a:pPr algn="just"/>
            <a:endParaRPr lang="en-IN" dirty="0"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Azure is Microsoft’s cloud computing platform, a growing collection of integrated services—analytics, computing, database, mobile, networking, storage, and web—for moving faster, achieving more, and saving money.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1B49-F247-4225-818B-04759DB7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1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@</a:t>
            </a:r>
            <a:r>
              <a:rPr lang="en-IN" dirty="0" err="1">
                <a:solidFill>
                  <a:schemeClr val="tx1"/>
                </a:solidFill>
              </a:rPr>
              <a:t>codesizzler</a:t>
            </a:r>
            <a:r>
              <a:rPr lang="en-IN" dirty="0">
                <a:solidFill>
                  <a:schemeClr val="tx1"/>
                </a:solidFill>
              </a:rPr>
              <a:t> | @kishore_1702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7FD69-0259-431D-BE47-92CACF76A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90" y="1787945"/>
            <a:ext cx="1664017" cy="138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9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CFD-D114-4E1A-BCFB-2E282F8D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Azure Service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60498-38A1-482A-9A22-F9DA9018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C8126C-9B35-4BAC-83A7-BEF1A23612BF}"/>
              </a:ext>
            </a:extLst>
          </p:cNvPr>
          <p:cNvGrpSpPr/>
          <p:nvPr/>
        </p:nvGrpSpPr>
        <p:grpSpPr>
          <a:xfrm>
            <a:off x="8435978" y="1982616"/>
            <a:ext cx="2983523" cy="3954268"/>
            <a:chOff x="8115303" y="1446213"/>
            <a:chExt cx="3560760" cy="39870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57BD83-AAE9-4B1A-8C38-A42CD72DD2C0}"/>
                </a:ext>
              </a:extLst>
            </p:cNvPr>
            <p:cNvSpPr/>
            <p:nvPr/>
          </p:nvSpPr>
          <p:spPr bwMode="auto">
            <a:xfrm>
              <a:off x="8115303" y="4752940"/>
              <a:ext cx="3560760" cy="68029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0F69F5-D868-4486-85BD-3B9629C056C7}"/>
                </a:ext>
              </a:extLst>
            </p:cNvPr>
            <p:cNvSpPr/>
            <p:nvPr/>
          </p:nvSpPr>
          <p:spPr bwMode="auto">
            <a:xfrm>
              <a:off x="8115303" y="1446213"/>
              <a:ext cx="3560760" cy="3200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8B009B-AA79-4AE0-8DB9-32B30CB96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99946" y="1817607"/>
              <a:ext cx="899686" cy="1416484"/>
            </a:xfrm>
            <a:prstGeom prst="rect">
              <a:avLst/>
            </a:prstGeom>
            <a:effectLst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427FB3-EEB8-498B-A55A-92AAB9A1B867}"/>
                </a:ext>
              </a:extLst>
            </p:cNvPr>
            <p:cNvSpPr/>
            <p:nvPr/>
          </p:nvSpPr>
          <p:spPr>
            <a:xfrm>
              <a:off x="8234184" y="4158734"/>
              <a:ext cx="33229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673">
                <a:lnSpc>
                  <a:spcPct val="90000"/>
                </a:lnSpc>
              </a:pPr>
              <a:r>
                <a:rPr lang="en-US" sz="2000" dirty="0">
                  <a:solidFill>
                    <a:schemeClr val="bg2">
                      <a:lumMod val="50000"/>
                      <a:alpha val="99000"/>
                    </a:schemeClr>
                  </a:solidFill>
                </a:rPr>
                <a:t>Software-as-a-Service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A82D98-0320-4CFB-83D1-A5C2F0AD616A}"/>
                </a:ext>
              </a:extLst>
            </p:cNvPr>
            <p:cNvSpPr txBox="1"/>
            <p:nvPr/>
          </p:nvSpPr>
          <p:spPr>
            <a:xfrm>
              <a:off x="8152004" y="4715157"/>
              <a:ext cx="3487358" cy="692475"/>
            </a:xfrm>
            <a:prstGeom prst="rect">
              <a:avLst/>
            </a:prstGeom>
            <a:noFill/>
            <a:ln>
              <a:noFill/>
            </a:ln>
            <a:effectLst>
              <a:reflection stA="50000" endPos="32000" dist="63500" dir="5400000" sy="-100000" algn="bl" rotWithShape="0"/>
            </a:effectLst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2">
                      <a:lumMod val="50000"/>
                      <a:alpha val="99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>
                      <a:alpha val="99000"/>
                    </a:schemeClr>
                  </a:solidFill>
                </a:rPr>
                <a:t>consume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FB6981-7145-4742-979A-4B145135D2EE}"/>
                </a:ext>
              </a:extLst>
            </p:cNvPr>
            <p:cNvSpPr txBox="1"/>
            <p:nvPr/>
          </p:nvSpPr>
          <p:spPr>
            <a:xfrm>
              <a:off x="9035797" y="3364369"/>
              <a:ext cx="1595907" cy="938696"/>
            </a:xfrm>
            <a:prstGeom prst="rect">
              <a:avLst/>
            </a:prstGeom>
            <a:noFill/>
          </p:spPr>
          <p:txBody>
            <a:bodyPr wrap="none" lIns="121899" tIns="60949" rIns="121899" bIns="60949" rtlCol="0">
              <a:spAutoFit/>
            </a:bodyPr>
            <a:lstStyle>
              <a:defPPr>
                <a:defRPr lang="en-US"/>
              </a:defPPr>
              <a:lvl1pPr>
                <a:defRPr sz="5300">
                  <a:solidFill>
                    <a:schemeClr val="accent2">
                      <a:alpha val="99000"/>
                    </a:schemeClr>
                  </a:solidFill>
                  <a:latin typeface="Segoe" pitchFamily="34" charset="0"/>
                </a:defRPr>
              </a:lvl1pPr>
            </a:lstStyle>
            <a:p>
              <a:r>
                <a:rPr lang="en-US" dirty="0" err="1">
                  <a:latin typeface="Segoe UI Light" pitchFamily="34" charset="0"/>
                </a:rPr>
                <a:t>SaaS</a:t>
              </a:r>
              <a:endParaRPr lang="en-US" dirty="0">
                <a:latin typeface="Segoe UI Light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AF93D-58C3-44D2-8C21-2BC0CCE30DE1}"/>
              </a:ext>
            </a:extLst>
          </p:cNvPr>
          <p:cNvGrpSpPr/>
          <p:nvPr/>
        </p:nvGrpSpPr>
        <p:grpSpPr>
          <a:xfrm>
            <a:off x="4637089" y="1982616"/>
            <a:ext cx="2983523" cy="3954268"/>
            <a:chOff x="4316414" y="1446213"/>
            <a:chExt cx="3560760" cy="39870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0B8DAA-9E0D-43F3-88D6-ECB12BF58494}"/>
                </a:ext>
              </a:extLst>
            </p:cNvPr>
            <p:cNvSpPr/>
            <p:nvPr/>
          </p:nvSpPr>
          <p:spPr bwMode="auto">
            <a:xfrm>
              <a:off x="4316414" y="4752940"/>
              <a:ext cx="3560760" cy="68029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668814-05DD-45F0-B47C-E44D8A37CEEB}"/>
                </a:ext>
              </a:extLst>
            </p:cNvPr>
            <p:cNvSpPr/>
            <p:nvPr/>
          </p:nvSpPr>
          <p:spPr bwMode="auto">
            <a:xfrm>
              <a:off x="4316414" y="1446213"/>
              <a:ext cx="3560760" cy="3200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C10DF8A-8A99-4ED9-81DD-9C4A8E859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18160" y="2019752"/>
              <a:ext cx="1284299" cy="117663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31B0D-58DF-4BD4-8FA6-97BD62465570}"/>
                </a:ext>
              </a:extLst>
            </p:cNvPr>
            <p:cNvSpPr/>
            <p:nvPr/>
          </p:nvSpPr>
          <p:spPr>
            <a:xfrm>
              <a:off x="4430163" y="4158734"/>
              <a:ext cx="33332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673">
                <a:lnSpc>
                  <a:spcPct val="90000"/>
                </a:lnSpc>
              </a:pPr>
              <a:r>
                <a:rPr lang="en-US" sz="2000" dirty="0">
                  <a:solidFill>
                    <a:schemeClr val="bg2">
                      <a:lumMod val="50000"/>
                      <a:alpha val="99000"/>
                    </a:schemeClr>
                  </a:solidFill>
                </a:rPr>
                <a:t>Platform-as-a-Service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D11E03-943D-4376-B8F5-B02924D2E57F}"/>
                </a:ext>
              </a:extLst>
            </p:cNvPr>
            <p:cNvSpPr txBox="1"/>
            <p:nvPr/>
          </p:nvSpPr>
          <p:spPr>
            <a:xfrm>
              <a:off x="4353116" y="4715157"/>
              <a:ext cx="3487356" cy="692475"/>
            </a:xfrm>
            <a:prstGeom prst="rect">
              <a:avLst/>
            </a:prstGeom>
            <a:noFill/>
            <a:ln>
              <a:noFill/>
            </a:ln>
            <a:effectLst>
              <a:reflection stA="50000" endPos="32000" dist="63500" dir="5400000" sy="-100000" algn="bl" rotWithShape="0"/>
            </a:effectLst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2">
                      <a:lumMod val="50000"/>
                      <a:alpha val="99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>
                      <a:alpha val="99000"/>
                    </a:schemeClr>
                  </a:solidFill>
                </a:rPr>
                <a:t>build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5F8392-A3C1-4817-B96D-DA60B325DD24}"/>
                </a:ext>
              </a:extLst>
            </p:cNvPr>
            <p:cNvSpPr txBox="1"/>
            <p:nvPr/>
          </p:nvSpPr>
          <p:spPr>
            <a:xfrm>
              <a:off x="5267226" y="3350719"/>
              <a:ext cx="1594753" cy="938696"/>
            </a:xfrm>
            <a:prstGeom prst="rect">
              <a:avLst/>
            </a:prstGeom>
            <a:noFill/>
          </p:spPr>
          <p:txBody>
            <a:bodyPr wrap="none" lIns="121899" tIns="60949" rIns="121899" bIns="60949" rtlCol="0">
              <a:spAutoFit/>
            </a:bodyPr>
            <a:lstStyle>
              <a:defPPr>
                <a:defRPr lang="en-US"/>
              </a:defPPr>
              <a:lvl1pPr>
                <a:defRPr sz="5300">
                  <a:solidFill>
                    <a:schemeClr val="accent2">
                      <a:alpha val="99000"/>
                    </a:schemeClr>
                  </a:solidFill>
                  <a:latin typeface="Segoe" pitchFamily="34" charset="0"/>
                </a:defRPr>
              </a:lvl1pPr>
            </a:lstStyle>
            <a:p>
              <a:r>
                <a:rPr lang="en-US" dirty="0" err="1">
                  <a:latin typeface="Segoe UI Light" pitchFamily="34" charset="0"/>
                </a:rPr>
                <a:t>PaaS</a:t>
              </a:r>
              <a:endParaRPr lang="en-US" dirty="0">
                <a:latin typeface="Segoe UI Light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D25E42-172D-4F97-9ED9-2E65E70FD515}"/>
              </a:ext>
            </a:extLst>
          </p:cNvPr>
          <p:cNvGrpSpPr/>
          <p:nvPr/>
        </p:nvGrpSpPr>
        <p:grpSpPr>
          <a:xfrm>
            <a:off x="838200" y="1982616"/>
            <a:ext cx="2983523" cy="3954268"/>
            <a:chOff x="517525" y="1446213"/>
            <a:chExt cx="3560760" cy="39870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2F497A-A9B5-4C49-B84D-673432D27E8C}"/>
                </a:ext>
              </a:extLst>
            </p:cNvPr>
            <p:cNvSpPr/>
            <p:nvPr/>
          </p:nvSpPr>
          <p:spPr bwMode="auto">
            <a:xfrm>
              <a:off x="517525" y="4752940"/>
              <a:ext cx="3560760" cy="68029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E14D04-8ECD-42E3-84EB-64B936788DFD}"/>
                </a:ext>
              </a:extLst>
            </p:cNvPr>
            <p:cNvSpPr/>
            <p:nvPr/>
          </p:nvSpPr>
          <p:spPr bwMode="auto">
            <a:xfrm>
              <a:off x="517525" y="1446213"/>
              <a:ext cx="3560760" cy="3200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BF9B0A0-22A6-44E9-BCA8-BB83DE425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68089" y="2184050"/>
              <a:ext cx="1859633" cy="10272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40ACF3-E6AD-43AF-896C-A61D2664F022}"/>
                </a:ext>
              </a:extLst>
            </p:cNvPr>
            <p:cNvSpPr/>
            <p:nvPr/>
          </p:nvSpPr>
          <p:spPr>
            <a:xfrm>
              <a:off x="675858" y="4158734"/>
              <a:ext cx="32440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673">
                <a:lnSpc>
                  <a:spcPct val="90000"/>
                </a:lnSpc>
              </a:pPr>
              <a:r>
                <a:rPr lang="en-US" sz="2000" dirty="0">
                  <a:solidFill>
                    <a:schemeClr val="bg2">
                      <a:lumMod val="50000"/>
                      <a:alpha val="99000"/>
                    </a:schemeClr>
                  </a:solidFill>
                </a:rPr>
                <a:t>Infrastructure-as-a-Service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2C2B25-EFFB-42FE-8B2F-FE60AF016D75}"/>
                </a:ext>
              </a:extLst>
            </p:cNvPr>
            <p:cNvSpPr txBox="1"/>
            <p:nvPr/>
          </p:nvSpPr>
          <p:spPr>
            <a:xfrm>
              <a:off x="554226" y="4784395"/>
              <a:ext cx="3487358" cy="553998"/>
            </a:xfrm>
            <a:prstGeom prst="rect">
              <a:avLst/>
            </a:prstGeom>
            <a:noFill/>
            <a:ln>
              <a:noFill/>
            </a:ln>
            <a:effectLst>
              <a:reflection stA="50000" endPos="32000" dist="63500" dir="5400000" sy="-100000" algn="bl" rotWithShape="0"/>
            </a:effec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bg1">
                      <a:alpha val="99000"/>
                    </a:schemeClr>
                  </a:solidFill>
                </a:rPr>
                <a:t>host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FF2727-E5C2-4218-90A6-9E916A2EEC8E}"/>
                </a:ext>
              </a:extLst>
            </p:cNvPr>
            <p:cNvSpPr txBox="1"/>
            <p:nvPr/>
          </p:nvSpPr>
          <p:spPr>
            <a:xfrm>
              <a:off x="1566806" y="3337070"/>
              <a:ext cx="1411562" cy="938696"/>
            </a:xfrm>
            <a:prstGeom prst="rect">
              <a:avLst/>
            </a:prstGeom>
            <a:noFill/>
          </p:spPr>
          <p:txBody>
            <a:bodyPr wrap="none" lIns="121899" tIns="60949" rIns="121899" bIns="60949" rtlCol="0">
              <a:spAutoFit/>
            </a:bodyPr>
            <a:lstStyle/>
            <a:p>
              <a:r>
                <a:rPr lang="en-US" sz="5300" dirty="0" err="1">
                  <a:solidFill>
                    <a:schemeClr val="accent2">
                      <a:alpha val="99000"/>
                    </a:schemeClr>
                  </a:solidFill>
                  <a:latin typeface="Segoe UI Light" pitchFamily="34" charset="0"/>
                </a:rPr>
                <a:t>IaaS</a:t>
              </a:r>
              <a:endParaRPr lang="en-US" sz="5300" dirty="0">
                <a:solidFill>
                  <a:schemeClr val="accent2">
                    <a:alpha val="99000"/>
                  </a:schemeClr>
                </a:solidFill>
                <a:latin typeface="Segoe UI Ligh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91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75F8A-13BE-471F-BAF4-C072E771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CB83FF-A8F5-433A-8341-697EB134D8D8}"/>
              </a:ext>
            </a:extLst>
          </p:cNvPr>
          <p:cNvGrpSpPr/>
          <p:nvPr/>
        </p:nvGrpSpPr>
        <p:grpSpPr>
          <a:xfrm>
            <a:off x="198372" y="1146128"/>
            <a:ext cx="2475790" cy="5038769"/>
            <a:chOff x="855665" y="1698693"/>
            <a:chExt cx="2237001" cy="46751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04BAB-2D91-4756-B613-BEB8937163E8}"/>
                </a:ext>
              </a:extLst>
            </p:cNvPr>
            <p:cNvSpPr/>
            <p:nvPr/>
          </p:nvSpPr>
          <p:spPr>
            <a:xfrm>
              <a:off x="1225894" y="1698693"/>
              <a:ext cx="1866772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462677" fontAlgn="base">
                <a:spcAft>
                  <a:spcPct val="0"/>
                </a:spcAft>
                <a:defRPr/>
              </a:pPr>
              <a:r>
                <a:rPr lang="en-US" sz="2399" dirty="0">
                  <a:solidFill>
                    <a:srgbClr val="595959">
                      <a:alpha val="99000"/>
                    </a:srgbClr>
                  </a:solidFill>
                  <a:latin typeface="Segoe UI"/>
                  <a:ea typeface="Kozuka Gothic Pro R" pitchFamily="34" charset="-128"/>
                </a:rPr>
                <a:t>On Premises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ED1C52-71A6-47F8-A4D2-0405492295E3}"/>
                </a:ext>
              </a:extLst>
            </p:cNvPr>
            <p:cNvSpPr/>
            <p:nvPr/>
          </p:nvSpPr>
          <p:spPr>
            <a:xfrm>
              <a:off x="1396458" y="5537987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r>
                <a:rPr lang="en-US" sz="1866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342F91-DCD1-45AD-90F4-E405D452173B}"/>
                </a:ext>
              </a:extLst>
            </p:cNvPr>
            <p:cNvSpPr/>
            <p:nvPr/>
          </p:nvSpPr>
          <p:spPr>
            <a:xfrm>
              <a:off x="1396458" y="5083168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r>
                <a:rPr lang="en-US" sz="1866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EC68B0-DCE5-4BE9-ADF7-49B3027FACF9}"/>
                </a:ext>
              </a:extLst>
            </p:cNvPr>
            <p:cNvSpPr/>
            <p:nvPr/>
          </p:nvSpPr>
          <p:spPr>
            <a:xfrm>
              <a:off x="1396458" y="5992804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r>
                <a:rPr lang="en-US" sz="1866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EFA332-93E1-4622-9633-C4D651CB733D}"/>
                </a:ext>
              </a:extLst>
            </p:cNvPr>
            <p:cNvSpPr/>
            <p:nvPr/>
          </p:nvSpPr>
          <p:spPr>
            <a:xfrm>
              <a:off x="1396458" y="4173530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r>
                <a:rPr lang="en-US" sz="1866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52CF0A-53B7-470E-BEFC-E98F61786FE2}"/>
                </a:ext>
              </a:extLst>
            </p:cNvPr>
            <p:cNvSpPr/>
            <p:nvPr/>
          </p:nvSpPr>
          <p:spPr>
            <a:xfrm>
              <a:off x="1396458" y="3718711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r>
                <a:rPr lang="en-US" sz="1866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C2A1C2-F852-4885-83C5-5DE96B82ACF4}"/>
                </a:ext>
              </a:extLst>
            </p:cNvPr>
            <p:cNvSpPr/>
            <p:nvPr/>
          </p:nvSpPr>
          <p:spPr>
            <a:xfrm>
              <a:off x="1396458" y="4628349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r>
                <a:rPr lang="en-US" sz="1866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F3B8FF-0B0A-4A7C-AB71-E796E55D5C24}"/>
                </a:ext>
              </a:extLst>
            </p:cNvPr>
            <p:cNvSpPr/>
            <p:nvPr/>
          </p:nvSpPr>
          <p:spPr>
            <a:xfrm>
              <a:off x="1396458" y="2809073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r>
                <a:rPr lang="en-US" sz="1866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46942C-E1FE-49A9-A5DC-495AAF8E6C8F}"/>
                </a:ext>
              </a:extLst>
            </p:cNvPr>
            <p:cNvSpPr/>
            <p:nvPr/>
          </p:nvSpPr>
          <p:spPr>
            <a:xfrm>
              <a:off x="1396458" y="2354254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r>
                <a:rPr lang="en-US" sz="1866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A2B063-7D91-459D-8B9C-742082667116}"/>
                </a:ext>
              </a:extLst>
            </p:cNvPr>
            <p:cNvSpPr/>
            <p:nvPr/>
          </p:nvSpPr>
          <p:spPr>
            <a:xfrm>
              <a:off x="1396458" y="3263892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r>
                <a:rPr lang="en-US" sz="1866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FCCFBCF7-B3CC-447B-A997-9F6B1B542806}"/>
                </a:ext>
              </a:extLst>
            </p:cNvPr>
            <p:cNvSpPr/>
            <p:nvPr/>
          </p:nvSpPr>
          <p:spPr>
            <a:xfrm>
              <a:off x="1249156" y="2354254"/>
              <a:ext cx="137875" cy="401955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endParaRPr lang="en-US" sz="1866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Box 52">
              <a:extLst>
                <a:ext uri="{FF2B5EF4-FFF2-40B4-BE49-F238E27FC236}">
                  <a16:creationId xmlns:a16="http://schemas.microsoft.com/office/drawing/2014/main" id="{E99DE384-D537-4A61-B466-63E764473C5F}"/>
                </a:ext>
              </a:extLst>
            </p:cNvPr>
            <p:cNvSpPr txBox="1"/>
            <p:nvPr/>
          </p:nvSpPr>
          <p:spPr>
            <a:xfrm>
              <a:off x="855665" y="3766735"/>
              <a:ext cx="407810" cy="117873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462677" fontAlgn="base">
                <a:spcAft>
                  <a:spcPct val="0"/>
                </a:spcAft>
                <a:defRPr/>
              </a:pPr>
              <a:r>
                <a:rPr lang="en-US" sz="1733" dirty="0">
                  <a:solidFill>
                    <a:srgbClr val="595959">
                      <a:alpha val="99000"/>
                    </a:srgbClr>
                  </a:solidFill>
                  <a:latin typeface="Segoe UI"/>
                  <a:ea typeface="Kozuka Gothic Pro R" pitchFamily="34" charset="-128"/>
                </a:rPr>
                <a:t>You manage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FD351B-C182-46A6-9A27-96178CDAE40C}"/>
              </a:ext>
            </a:extLst>
          </p:cNvPr>
          <p:cNvGrpSpPr/>
          <p:nvPr/>
        </p:nvGrpSpPr>
        <p:grpSpPr>
          <a:xfrm>
            <a:off x="3027602" y="1146129"/>
            <a:ext cx="3067816" cy="5210221"/>
            <a:chOff x="3377366" y="1698693"/>
            <a:chExt cx="2771925" cy="4810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10153E-29F8-4DA0-B0FF-DFF0DF677BD0}"/>
                </a:ext>
              </a:extLst>
            </p:cNvPr>
            <p:cNvSpPr/>
            <p:nvPr/>
          </p:nvSpPr>
          <p:spPr>
            <a:xfrm>
              <a:off x="3442874" y="1698693"/>
              <a:ext cx="2593774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462677" fontAlgn="base">
                <a:spcAft>
                  <a:spcPct val="0"/>
                </a:spcAft>
                <a:defRPr/>
              </a:pPr>
              <a:r>
                <a:rPr lang="en-US" sz="2399" dirty="0">
                  <a:solidFill>
                    <a:srgbClr val="595959">
                      <a:alpha val="99000"/>
                    </a:srgbClr>
                  </a:solidFill>
                  <a:latin typeface="Segoe UI"/>
                  <a:ea typeface="Kozuka Gothic Pro R" pitchFamily="34" charset="-128"/>
                </a:rPr>
                <a:t>Infrastructure</a:t>
              </a:r>
            </a:p>
            <a:p>
              <a:pPr algn="ctr" defTabSz="1462797">
                <a:defRPr/>
              </a:pPr>
              <a:r>
                <a:rPr lang="en-US" sz="1866" dirty="0">
                  <a:solidFill>
                    <a:srgbClr val="595959">
                      <a:alpha val="99000"/>
                    </a:srgbClr>
                  </a:solidFill>
                  <a:latin typeface="Segoe UI"/>
                  <a:ea typeface="Kozuka Gothic Pro R" pitchFamily="34" charset="-128"/>
                </a:rPr>
                <a:t>(as a Service)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D93886-322E-4F04-83A7-E6427469B8D7}"/>
                </a:ext>
              </a:extLst>
            </p:cNvPr>
            <p:cNvSpPr/>
            <p:nvPr/>
          </p:nvSpPr>
          <p:spPr>
            <a:xfrm>
              <a:off x="3928143" y="5537991"/>
              <a:ext cx="1638241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r>
                <a:rPr lang="en-US" sz="1866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6CF4C0-29E4-434F-A6F4-383C127C2FD8}"/>
                </a:ext>
              </a:extLst>
            </p:cNvPr>
            <p:cNvSpPr/>
            <p:nvPr/>
          </p:nvSpPr>
          <p:spPr>
            <a:xfrm>
              <a:off x="3928143" y="5083172"/>
              <a:ext cx="1638241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r>
                <a:rPr lang="en-US" sz="1866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04E8C6-8699-4171-B955-14779BA91F82}"/>
                </a:ext>
              </a:extLst>
            </p:cNvPr>
            <p:cNvSpPr/>
            <p:nvPr/>
          </p:nvSpPr>
          <p:spPr>
            <a:xfrm>
              <a:off x="3928143" y="5992808"/>
              <a:ext cx="1638241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r>
                <a:rPr lang="en-US" sz="1866" dirty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C288FFD-3AA3-462B-85F3-BEFE204CC94C}"/>
                </a:ext>
              </a:extLst>
            </p:cNvPr>
            <p:cNvSpPr/>
            <p:nvPr/>
          </p:nvSpPr>
          <p:spPr>
            <a:xfrm>
              <a:off x="3928143" y="4173534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F68116-279A-4641-8AB6-BFE80F0E140E}"/>
                </a:ext>
              </a:extLst>
            </p:cNvPr>
            <p:cNvSpPr/>
            <p:nvPr/>
          </p:nvSpPr>
          <p:spPr>
            <a:xfrm>
              <a:off x="3928143" y="3718715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14B0F5-7169-4474-851F-A8243EB46B29}"/>
                </a:ext>
              </a:extLst>
            </p:cNvPr>
            <p:cNvSpPr/>
            <p:nvPr/>
          </p:nvSpPr>
          <p:spPr>
            <a:xfrm>
              <a:off x="3928143" y="4628353"/>
              <a:ext cx="1638241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2797">
                <a:defRPr/>
              </a:pPr>
              <a:r>
                <a:rPr lang="en-US" sz="1866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1C8B32-90D0-4D57-B0FA-A1B751243269}"/>
                </a:ext>
              </a:extLst>
            </p:cNvPr>
            <p:cNvSpPr/>
            <p:nvPr/>
          </p:nvSpPr>
          <p:spPr>
            <a:xfrm>
              <a:off x="3928143" y="2809077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7B0AD03-DFC4-4B21-91F6-F3E41AFE2735}"/>
                </a:ext>
              </a:extLst>
            </p:cNvPr>
            <p:cNvSpPr/>
            <p:nvPr/>
          </p:nvSpPr>
          <p:spPr>
            <a:xfrm>
              <a:off x="3928143" y="2354258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661E6C-8B4D-445F-9497-D3077092E6D8}"/>
                </a:ext>
              </a:extLst>
            </p:cNvPr>
            <p:cNvSpPr/>
            <p:nvPr/>
          </p:nvSpPr>
          <p:spPr>
            <a:xfrm>
              <a:off x="3928143" y="3263896"/>
              <a:ext cx="1638241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1CE3DA81-4644-4039-A602-E550EA46FAA9}"/>
                </a:ext>
              </a:extLst>
            </p:cNvPr>
            <p:cNvSpPr/>
            <p:nvPr/>
          </p:nvSpPr>
          <p:spPr>
            <a:xfrm flipH="1">
              <a:off x="5575615" y="4587244"/>
              <a:ext cx="228600" cy="17640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462797">
                <a:defRPr/>
              </a:pPr>
              <a:endParaRPr lang="en-US" sz="2266" kern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Box 56">
              <a:extLst>
                <a:ext uri="{FF2B5EF4-FFF2-40B4-BE49-F238E27FC236}">
                  <a16:creationId xmlns:a16="http://schemas.microsoft.com/office/drawing/2014/main" id="{39F30C6E-8E85-4195-AC17-F751C58DDC00}"/>
                </a:ext>
              </a:extLst>
            </p:cNvPr>
            <p:cNvSpPr txBox="1"/>
            <p:nvPr/>
          </p:nvSpPr>
          <p:spPr>
            <a:xfrm flipH="1">
              <a:off x="5741481" y="4418782"/>
              <a:ext cx="407810" cy="209077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462677" fontAlgn="base">
                <a:spcAft>
                  <a:spcPct val="0"/>
                </a:spcAft>
                <a:defRPr/>
              </a:pPr>
              <a:r>
                <a:rPr lang="en-US" sz="1733" dirty="0">
                  <a:solidFill>
                    <a:srgbClr val="595959">
                      <a:alpha val="99000"/>
                    </a:srgbClr>
                  </a:solidFill>
                  <a:latin typeface="Segoe UI"/>
                  <a:ea typeface="Kozuka Gothic Pro R" pitchFamily="34" charset="-128"/>
                </a:rPr>
                <a:t>Managed by Microsoft</a:t>
              </a:r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BA0B2B5F-76A8-441F-BD1F-95B7A5D3015F}"/>
                </a:ext>
              </a:extLst>
            </p:cNvPr>
            <p:cNvSpPr/>
            <p:nvPr/>
          </p:nvSpPr>
          <p:spPr>
            <a:xfrm>
              <a:off x="3789635" y="2354258"/>
              <a:ext cx="133350" cy="2200276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462797">
                <a:defRPr/>
              </a:pPr>
              <a:endParaRPr lang="en-US" sz="2266" kern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extBox 58">
              <a:extLst>
                <a:ext uri="{FF2B5EF4-FFF2-40B4-BE49-F238E27FC236}">
                  <a16:creationId xmlns:a16="http://schemas.microsoft.com/office/drawing/2014/main" id="{2CFF9B16-5A8C-41D4-90E7-0CC6DA7940FD}"/>
                </a:ext>
              </a:extLst>
            </p:cNvPr>
            <p:cNvSpPr txBox="1"/>
            <p:nvPr/>
          </p:nvSpPr>
          <p:spPr>
            <a:xfrm>
              <a:off x="3377366" y="2865024"/>
              <a:ext cx="407810" cy="117873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462677" fontAlgn="base">
                <a:spcAft>
                  <a:spcPct val="0"/>
                </a:spcAft>
                <a:defRPr/>
              </a:pPr>
              <a:r>
                <a:rPr lang="en-US" sz="1733" dirty="0">
                  <a:solidFill>
                    <a:srgbClr val="595959">
                      <a:alpha val="99000"/>
                    </a:srgbClr>
                  </a:solidFill>
                  <a:latin typeface="Segoe UI"/>
                  <a:ea typeface="Kozuka Gothic Pro R" pitchFamily="34" charset="-128"/>
                </a:rPr>
                <a:t>You manage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64C2F3-60B4-42CB-850D-B8CEC7C93B19}"/>
              </a:ext>
            </a:extLst>
          </p:cNvPr>
          <p:cNvGrpSpPr/>
          <p:nvPr/>
        </p:nvGrpSpPr>
        <p:grpSpPr>
          <a:xfrm>
            <a:off x="6144751" y="1146130"/>
            <a:ext cx="2995318" cy="5038767"/>
            <a:chOff x="5979422" y="1698693"/>
            <a:chExt cx="2706420" cy="468338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95AA9A-309E-475C-93F7-8DBB7D36F309}"/>
                </a:ext>
              </a:extLst>
            </p:cNvPr>
            <p:cNvSpPr/>
            <p:nvPr/>
          </p:nvSpPr>
          <p:spPr>
            <a:xfrm>
              <a:off x="6315305" y="1698693"/>
              <a:ext cx="2000311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462677" fontAlgn="base">
                <a:spcAft>
                  <a:spcPct val="0"/>
                </a:spcAft>
                <a:defRPr/>
              </a:pPr>
              <a:r>
                <a:rPr lang="en-US" sz="2399" dirty="0">
                  <a:solidFill>
                    <a:srgbClr val="595959">
                      <a:alpha val="99000"/>
                    </a:srgbClr>
                  </a:solidFill>
                  <a:latin typeface="Segoe UI"/>
                  <a:ea typeface="Kozuka Gothic Pro R" pitchFamily="34" charset="-128"/>
                </a:rPr>
                <a:t>Platform</a:t>
              </a:r>
            </a:p>
            <a:p>
              <a:pPr algn="ctr" defTabSz="1462797">
                <a:defRPr/>
              </a:pPr>
              <a:r>
                <a:rPr lang="en-US" sz="1866" dirty="0">
                  <a:solidFill>
                    <a:srgbClr val="595959">
                      <a:alpha val="99000"/>
                    </a:srgbClr>
                  </a:solidFill>
                  <a:latin typeface="Segoe UI"/>
                  <a:ea typeface="Kozuka Gothic Pro R" pitchFamily="34" charset="-128"/>
                </a:rPr>
                <a:t>(as a Service)</a:t>
              </a:r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2420A826-C113-421B-BD6A-615415DF3376}"/>
                </a:ext>
              </a:extLst>
            </p:cNvPr>
            <p:cNvSpPr/>
            <p:nvPr/>
          </p:nvSpPr>
          <p:spPr>
            <a:xfrm flipH="1">
              <a:off x="8131739" y="3259131"/>
              <a:ext cx="209580" cy="3122948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462797">
                <a:defRPr/>
              </a:pPr>
              <a:endParaRPr lang="en-US" sz="2266" kern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737B066D-E590-4ECA-84FD-10A58DEA0B86}"/>
                </a:ext>
              </a:extLst>
            </p:cNvPr>
            <p:cNvSpPr txBox="1"/>
            <p:nvPr/>
          </p:nvSpPr>
          <p:spPr>
            <a:xfrm flipH="1">
              <a:off x="8278032" y="3792414"/>
              <a:ext cx="407810" cy="209077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462677" fontAlgn="base">
                <a:spcAft>
                  <a:spcPct val="0"/>
                </a:spcAft>
                <a:defRPr/>
              </a:pPr>
              <a:r>
                <a:rPr lang="en-US" sz="1733" dirty="0">
                  <a:solidFill>
                    <a:srgbClr val="595959">
                      <a:alpha val="99000"/>
                    </a:srgbClr>
                  </a:solidFill>
                  <a:latin typeface="Segoe UI"/>
                  <a:ea typeface="Kozuka Gothic Pro R" pitchFamily="34" charset="-128"/>
                </a:rPr>
                <a:t>Managed by Microsoft</a:t>
              </a: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CFCEA5CC-F060-453E-9D23-1107D60B2B8C}"/>
                </a:ext>
              </a:extLst>
            </p:cNvPr>
            <p:cNvSpPr/>
            <p:nvPr/>
          </p:nvSpPr>
          <p:spPr>
            <a:xfrm>
              <a:off x="6322411" y="2335206"/>
              <a:ext cx="152400" cy="84772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462797">
                <a:defRPr/>
              </a:pPr>
              <a:endParaRPr lang="en-US" sz="2266" kern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TextBox 60">
              <a:extLst>
                <a:ext uri="{FF2B5EF4-FFF2-40B4-BE49-F238E27FC236}">
                  <a16:creationId xmlns:a16="http://schemas.microsoft.com/office/drawing/2014/main" id="{D460B6CD-06CA-4332-A0EA-3AB5F6F534EA}"/>
                </a:ext>
              </a:extLst>
            </p:cNvPr>
            <p:cNvSpPr txBox="1"/>
            <p:nvPr/>
          </p:nvSpPr>
          <p:spPr>
            <a:xfrm>
              <a:off x="5979422" y="2166540"/>
              <a:ext cx="407810" cy="117873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462677" fontAlgn="base">
                <a:spcAft>
                  <a:spcPct val="0"/>
                </a:spcAft>
                <a:defRPr/>
              </a:pPr>
              <a:r>
                <a:rPr lang="en-US" sz="1733" dirty="0">
                  <a:solidFill>
                    <a:srgbClr val="595959">
                      <a:alpha val="99000"/>
                    </a:srgbClr>
                  </a:solidFill>
                  <a:latin typeface="Segoe UI"/>
                  <a:ea typeface="Kozuka Gothic Pro R" pitchFamily="34" charset="-128"/>
                </a:rPr>
                <a:t>You manage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F02941-63AC-49A0-BAE0-694A7118546D}"/>
                </a:ext>
              </a:extLst>
            </p:cNvPr>
            <p:cNvSpPr/>
            <p:nvPr/>
          </p:nvSpPr>
          <p:spPr>
            <a:xfrm>
              <a:off x="6484238" y="5537990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84B514-32A9-40DE-87DF-521F3114DA91}"/>
                </a:ext>
              </a:extLst>
            </p:cNvPr>
            <p:cNvSpPr/>
            <p:nvPr/>
          </p:nvSpPr>
          <p:spPr>
            <a:xfrm>
              <a:off x="6484238" y="5083171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B69DE04-A058-4E8F-99CE-15D69BB3956C}"/>
                </a:ext>
              </a:extLst>
            </p:cNvPr>
            <p:cNvSpPr/>
            <p:nvPr/>
          </p:nvSpPr>
          <p:spPr>
            <a:xfrm>
              <a:off x="6484238" y="5992807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AD090B1-3F29-414C-87BC-D2A3D159BFE7}"/>
                </a:ext>
              </a:extLst>
            </p:cNvPr>
            <p:cNvSpPr/>
            <p:nvPr/>
          </p:nvSpPr>
          <p:spPr>
            <a:xfrm>
              <a:off x="6484238" y="4173533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3BC0A8-1530-4FFA-9691-B5DE51B88E3B}"/>
                </a:ext>
              </a:extLst>
            </p:cNvPr>
            <p:cNvSpPr/>
            <p:nvPr/>
          </p:nvSpPr>
          <p:spPr>
            <a:xfrm>
              <a:off x="6484238" y="3718714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 dirty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A7810F0-3182-4A7B-8CB3-42E293DCEAF0}"/>
                </a:ext>
              </a:extLst>
            </p:cNvPr>
            <p:cNvSpPr/>
            <p:nvPr/>
          </p:nvSpPr>
          <p:spPr>
            <a:xfrm>
              <a:off x="6484238" y="4628352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50C4B24-C253-4EBD-9A92-CC7CA8FFD9E4}"/>
                </a:ext>
              </a:extLst>
            </p:cNvPr>
            <p:cNvSpPr/>
            <p:nvPr/>
          </p:nvSpPr>
          <p:spPr>
            <a:xfrm>
              <a:off x="6484238" y="2354257"/>
              <a:ext cx="1638240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E01026E-88EC-4510-9E61-C9CB5D497A6E}"/>
                </a:ext>
              </a:extLst>
            </p:cNvPr>
            <p:cNvSpPr/>
            <p:nvPr/>
          </p:nvSpPr>
          <p:spPr>
            <a:xfrm>
              <a:off x="6484238" y="3263895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BDF55F-2163-480F-85B2-E2831166E547}"/>
                </a:ext>
              </a:extLst>
            </p:cNvPr>
            <p:cNvSpPr/>
            <p:nvPr/>
          </p:nvSpPr>
          <p:spPr>
            <a:xfrm>
              <a:off x="6484238" y="2809076"/>
              <a:ext cx="1638240" cy="3810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D1A55F-0FB3-4637-82DA-8053879BC79A}"/>
              </a:ext>
            </a:extLst>
          </p:cNvPr>
          <p:cNvGrpSpPr/>
          <p:nvPr/>
        </p:nvGrpSpPr>
        <p:grpSpPr>
          <a:xfrm>
            <a:off x="9308178" y="1146129"/>
            <a:ext cx="2726764" cy="5029870"/>
            <a:chOff x="8840159" y="1698693"/>
            <a:chExt cx="2463768" cy="468338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23BDD29-A7B5-4D0E-8E65-B6CDD8D774B1}"/>
                </a:ext>
              </a:extLst>
            </p:cNvPr>
            <p:cNvSpPr/>
            <p:nvPr/>
          </p:nvSpPr>
          <p:spPr>
            <a:xfrm>
              <a:off x="8840159" y="1698693"/>
              <a:ext cx="2028257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462677" fontAlgn="base">
                <a:spcAft>
                  <a:spcPct val="0"/>
                </a:spcAft>
                <a:defRPr/>
              </a:pPr>
              <a:r>
                <a:rPr lang="en-US" sz="2399" dirty="0">
                  <a:solidFill>
                    <a:srgbClr val="595959">
                      <a:alpha val="99000"/>
                    </a:srgbClr>
                  </a:solidFill>
                  <a:latin typeface="Segoe UI"/>
                  <a:ea typeface="Kozuka Gothic Pro R" pitchFamily="34" charset="-128"/>
                </a:rPr>
                <a:t>Software</a:t>
              </a:r>
            </a:p>
            <a:p>
              <a:pPr algn="ctr" defTabSz="1462797">
                <a:defRPr/>
              </a:pPr>
              <a:r>
                <a:rPr lang="en-US" sz="1866" dirty="0">
                  <a:solidFill>
                    <a:srgbClr val="595959">
                      <a:alpha val="99000"/>
                    </a:srgbClr>
                  </a:solidFill>
                  <a:latin typeface="Segoe UI"/>
                  <a:ea typeface="Kozuka Gothic Pro R" pitchFamily="34" charset="-128"/>
                </a:rPr>
                <a:t>(as a Service)</a:t>
              </a:r>
            </a:p>
          </p:txBody>
        </p: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3AED103A-08BF-492B-B273-D7988F943CC9}"/>
                </a:ext>
              </a:extLst>
            </p:cNvPr>
            <p:cNvSpPr/>
            <p:nvPr/>
          </p:nvSpPr>
          <p:spPr>
            <a:xfrm flipH="1">
              <a:off x="10688405" y="2335204"/>
              <a:ext cx="200055" cy="4046872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462797">
                <a:defRPr/>
              </a:pPr>
              <a:endParaRPr lang="en-US" sz="2266" kern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extBox 64">
              <a:extLst>
                <a:ext uri="{FF2B5EF4-FFF2-40B4-BE49-F238E27FC236}">
                  <a16:creationId xmlns:a16="http://schemas.microsoft.com/office/drawing/2014/main" id="{E2CE7291-3E54-43E4-A741-D013C9B084A7}"/>
                </a:ext>
              </a:extLst>
            </p:cNvPr>
            <p:cNvSpPr txBox="1"/>
            <p:nvPr/>
          </p:nvSpPr>
          <p:spPr>
            <a:xfrm flipH="1">
              <a:off x="10896117" y="3320511"/>
              <a:ext cx="407810" cy="209077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462677" fontAlgn="base">
                <a:spcAft>
                  <a:spcPct val="0"/>
                </a:spcAft>
                <a:defRPr/>
              </a:pPr>
              <a:r>
                <a:rPr lang="en-US" sz="1733" dirty="0">
                  <a:solidFill>
                    <a:srgbClr val="595959">
                      <a:alpha val="99000"/>
                    </a:srgbClr>
                  </a:solidFill>
                  <a:latin typeface="Segoe UI"/>
                  <a:ea typeface="Kozuka Gothic Pro R" pitchFamily="34" charset="-128"/>
                </a:rPr>
                <a:t>Managed by Microsoft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0E6C4CA-A5AA-4B26-AC22-DEC5767FB204}"/>
                </a:ext>
              </a:extLst>
            </p:cNvPr>
            <p:cNvSpPr/>
            <p:nvPr/>
          </p:nvSpPr>
          <p:spPr>
            <a:xfrm>
              <a:off x="9040806" y="5537987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BEA091-7617-45EB-AAF2-ED2193931C32}"/>
                </a:ext>
              </a:extLst>
            </p:cNvPr>
            <p:cNvSpPr/>
            <p:nvPr/>
          </p:nvSpPr>
          <p:spPr>
            <a:xfrm>
              <a:off x="9040806" y="5083168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BE298E2-32E6-42C1-A7C1-82E850767762}"/>
                </a:ext>
              </a:extLst>
            </p:cNvPr>
            <p:cNvSpPr/>
            <p:nvPr/>
          </p:nvSpPr>
          <p:spPr>
            <a:xfrm>
              <a:off x="9040806" y="5992804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88700F9-645C-4813-9ACC-8EFCE8645475}"/>
                </a:ext>
              </a:extLst>
            </p:cNvPr>
            <p:cNvSpPr/>
            <p:nvPr/>
          </p:nvSpPr>
          <p:spPr>
            <a:xfrm>
              <a:off x="9040806" y="4173530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7BC287A-0B36-4D8D-9235-DA23570368D5}"/>
                </a:ext>
              </a:extLst>
            </p:cNvPr>
            <p:cNvSpPr/>
            <p:nvPr/>
          </p:nvSpPr>
          <p:spPr>
            <a:xfrm>
              <a:off x="9040806" y="3718711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AE3B83B-676A-4B23-BA70-0F9EA240BF99}"/>
                </a:ext>
              </a:extLst>
            </p:cNvPr>
            <p:cNvSpPr/>
            <p:nvPr/>
          </p:nvSpPr>
          <p:spPr>
            <a:xfrm>
              <a:off x="9040806" y="4628349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7C3AA7-6C69-4D16-9C12-CECD18CE387E}"/>
                </a:ext>
              </a:extLst>
            </p:cNvPr>
            <p:cNvSpPr/>
            <p:nvPr/>
          </p:nvSpPr>
          <p:spPr>
            <a:xfrm>
              <a:off x="9040806" y="2354254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 dirty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D21424C-327C-4F6F-B64E-3FB1B9A6EB8B}"/>
                </a:ext>
              </a:extLst>
            </p:cNvPr>
            <p:cNvSpPr/>
            <p:nvPr/>
          </p:nvSpPr>
          <p:spPr>
            <a:xfrm>
              <a:off x="9040806" y="3263892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989B832-B827-4702-87C4-21DC5B538CF6}"/>
                </a:ext>
              </a:extLst>
            </p:cNvPr>
            <p:cNvSpPr/>
            <p:nvPr/>
          </p:nvSpPr>
          <p:spPr>
            <a:xfrm>
              <a:off x="9040806" y="2809073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462797">
                <a:defRPr/>
              </a:pPr>
              <a:r>
                <a:rPr lang="en-US" sz="1866" kern="0">
                  <a:solidFill>
                    <a:sysClr val="window" lastClr="FFFFFF">
                      <a:alpha val="99000"/>
                    </a:sys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49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0E49-2CB4-4C9B-9A78-5A9A1E2D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Azure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CF73-AD35-4776-BA89-A28BE6C3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Apps</a:t>
            </a:r>
          </a:p>
          <a:p>
            <a:r>
              <a:rPr lang="en-IN" dirty="0"/>
              <a:t>Virtual Machines</a:t>
            </a:r>
          </a:p>
          <a:p>
            <a:r>
              <a:rPr lang="en-IN" dirty="0"/>
              <a:t>Storage</a:t>
            </a:r>
          </a:p>
          <a:p>
            <a:r>
              <a:rPr lang="en-IN" dirty="0"/>
              <a:t>Databases</a:t>
            </a:r>
          </a:p>
          <a:p>
            <a:r>
              <a:rPr lang="en-IN" dirty="0"/>
              <a:t>Networking</a:t>
            </a:r>
          </a:p>
          <a:p>
            <a:r>
              <a:rPr lang="en-IN" b="1" dirty="0">
                <a:solidFill>
                  <a:srgbClr val="0070C0"/>
                </a:solidFill>
              </a:rPr>
              <a:t>Internet Of Thongs</a:t>
            </a:r>
          </a:p>
          <a:p>
            <a:r>
              <a:rPr lang="en-IN" dirty="0"/>
              <a:t>AI + Cognitive Services</a:t>
            </a:r>
          </a:p>
          <a:p>
            <a:r>
              <a:rPr lang="en-IN" dirty="0"/>
              <a:t>More..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566FE-573A-40B2-8D6E-1D2E6799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</p:spTree>
    <p:extLst>
      <p:ext uri="{BB962C8B-B14F-4D97-AF65-F5344CB8AC3E}">
        <p14:creationId xmlns:p14="http://schemas.microsoft.com/office/powerpoint/2010/main" val="80536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D063-0314-498B-B9DF-06CE8491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74883-A1F8-45C8-9CEE-2F92DFA1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6F2CD-DCE2-4857-9B5A-796E587C9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07" y="1448972"/>
            <a:ext cx="5199185" cy="49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4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6819-59A9-478E-ABD9-A306D7E0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IOT Devices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8A0DC-9F2E-485B-AFC7-C199A3DF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01492-3CE9-4D9D-9943-22DC4C70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44" y="1641392"/>
            <a:ext cx="4394706" cy="2175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1114E-71BB-4BD3-9E86-DE4317766DAD}"/>
              </a:ext>
            </a:extLst>
          </p:cNvPr>
          <p:cNvSpPr txBox="1"/>
          <p:nvPr/>
        </p:nvSpPr>
        <p:spPr>
          <a:xfrm>
            <a:off x="213395" y="3781040"/>
            <a:ext cx="49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Raspberry 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46E4F-216D-4D96-9A96-7A4A436F6655}"/>
              </a:ext>
            </a:extLst>
          </p:cNvPr>
          <p:cNvSpPr txBox="1"/>
          <p:nvPr/>
        </p:nvSpPr>
        <p:spPr>
          <a:xfrm>
            <a:off x="6441744" y="3836804"/>
            <a:ext cx="54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Galileo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95A8A-55FC-42DB-84D8-6B5CAF3CC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83760"/>
            <a:ext cx="4243413" cy="1930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277F36-D882-413C-887D-0B219D2CFD08}"/>
              </a:ext>
            </a:extLst>
          </p:cNvPr>
          <p:cNvSpPr txBox="1"/>
          <p:nvPr/>
        </p:nvSpPr>
        <p:spPr>
          <a:xfrm>
            <a:off x="8282013" y="5377876"/>
            <a:ext cx="320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Arduino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9AE1E5-7D51-40AA-90E5-482FBBE89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1375"/>
            <a:ext cx="4167697" cy="21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1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0D88-05B3-4D47-83AC-7B7B56C7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IOT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91DB-0AD9-4F26-8075-E15A1358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rgbClr val="0070C0"/>
                </a:solidFill>
              </a:rPr>
              <a:t>Microcontroller | Microprocessor</a:t>
            </a:r>
          </a:p>
          <a:p>
            <a:endParaRPr lang="en-IN" dirty="0"/>
          </a:p>
          <a:p>
            <a:r>
              <a:rPr lang="en-IN" dirty="0"/>
              <a:t>Windows 10 IoT core</a:t>
            </a:r>
          </a:p>
          <a:p>
            <a:r>
              <a:rPr lang="en-IN" dirty="0"/>
              <a:t>RIOT OS</a:t>
            </a:r>
          </a:p>
          <a:p>
            <a:r>
              <a:rPr lang="en-IN" dirty="0"/>
              <a:t>Android Things</a:t>
            </a:r>
          </a:p>
          <a:p>
            <a:r>
              <a:rPr lang="en-IN" dirty="0"/>
              <a:t>Raspbian OS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86ADE-8A3F-40BC-8E44-69425199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</p:spTree>
    <p:extLst>
      <p:ext uri="{BB962C8B-B14F-4D97-AF65-F5344CB8AC3E}">
        <p14:creationId xmlns:p14="http://schemas.microsoft.com/office/powerpoint/2010/main" val="162782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49F9-0B04-4E41-B79D-1996562C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Azure IoT Event Hub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746D63-5032-4336-AD6F-E5C13FA1A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5" b="4196"/>
          <a:stretch/>
        </p:blipFill>
        <p:spPr>
          <a:xfrm>
            <a:off x="1387635" y="1561514"/>
            <a:ext cx="9416730" cy="45579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CDA4F-E815-4A86-BFC4-1808F49B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@codesizzler | @kishore_1702</a:t>
            </a:r>
          </a:p>
        </p:txBody>
      </p:sp>
    </p:spTree>
    <p:extLst>
      <p:ext uri="{BB962C8B-B14F-4D97-AF65-F5344CB8AC3E}">
        <p14:creationId xmlns:p14="http://schemas.microsoft.com/office/powerpoint/2010/main" val="182095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284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Kozuka Gothic Pro R</vt:lpstr>
      <vt:lpstr>Segoe UI</vt:lpstr>
      <vt:lpstr>Segoe UI Light</vt:lpstr>
      <vt:lpstr>Office Theme</vt:lpstr>
      <vt:lpstr>Introduction to Azure, IoT and Azure IoT Hub</vt:lpstr>
      <vt:lpstr>Azure</vt:lpstr>
      <vt:lpstr>Azure Service Models</vt:lpstr>
      <vt:lpstr>PowerPoint Presentation</vt:lpstr>
      <vt:lpstr>Azure Services</vt:lpstr>
      <vt:lpstr>IoT</vt:lpstr>
      <vt:lpstr>IOT Devices</vt:lpstr>
      <vt:lpstr>IOT OS</vt:lpstr>
      <vt:lpstr>Azure IoT Event 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Azure, IoT and Azure IoT Hub</dc:title>
  <dc:creator>kishore chowdary</dc:creator>
  <cp:lastModifiedBy>kishore chowdary</cp:lastModifiedBy>
  <cp:revision>6</cp:revision>
  <dcterms:created xsi:type="dcterms:W3CDTF">2017-10-04T15:03:46Z</dcterms:created>
  <dcterms:modified xsi:type="dcterms:W3CDTF">2017-10-04T15:53:34Z</dcterms:modified>
</cp:coreProperties>
</file>