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84" r:id="rId5"/>
    <p:sldMasterId id="2147483708" r:id="rId6"/>
    <p:sldMasterId id="2147483729" r:id="rId7"/>
    <p:sldMasterId id="2147483742" r:id="rId8"/>
  </p:sldMasterIdLst>
  <p:notesMasterIdLst>
    <p:notesMasterId r:id="rId92"/>
  </p:notesMasterIdLst>
  <p:sldIdLst>
    <p:sldId id="1664" r:id="rId9"/>
    <p:sldId id="647" r:id="rId10"/>
    <p:sldId id="445" r:id="rId11"/>
    <p:sldId id="1734" r:id="rId12"/>
    <p:sldId id="281" r:id="rId13"/>
    <p:sldId id="1704" r:id="rId14"/>
    <p:sldId id="1706" r:id="rId15"/>
    <p:sldId id="436" r:id="rId16"/>
    <p:sldId id="444" r:id="rId17"/>
    <p:sldId id="446" r:id="rId18"/>
    <p:sldId id="490" r:id="rId19"/>
    <p:sldId id="491" r:id="rId20"/>
    <p:sldId id="492" r:id="rId21"/>
    <p:sldId id="1665" r:id="rId22"/>
    <p:sldId id="1666" r:id="rId23"/>
    <p:sldId id="458" r:id="rId24"/>
    <p:sldId id="456" r:id="rId25"/>
    <p:sldId id="455" r:id="rId26"/>
    <p:sldId id="454" r:id="rId27"/>
    <p:sldId id="435" r:id="rId28"/>
    <p:sldId id="452" r:id="rId29"/>
    <p:sldId id="443" r:id="rId30"/>
    <p:sldId id="1667" r:id="rId31"/>
    <p:sldId id="434" r:id="rId32"/>
    <p:sldId id="1668" r:id="rId33"/>
    <p:sldId id="1669" r:id="rId34"/>
    <p:sldId id="1707" r:id="rId35"/>
    <p:sldId id="1708" r:id="rId36"/>
    <p:sldId id="1709" r:id="rId37"/>
    <p:sldId id="1710" r:id="rId38"/>
    <p:sldId id="1711" r:id="rId39"/>
    <p:sldId id="1712" r:id="rId40"/>
    <p:sldId id="1705" r:id="rId41"/>
    <p:sldId id="1713" r:id="rId42"/>
    <p:sldId id="1714" r:id="rId43"/>
    <p:sldId id="1715" r:id="rId44"/>
    <p:sldId id="1716" r:id="rId45"/>
    <p:sldId id="1717" r:id="rId46"/>
    <p:sldId id="463" r:id="rId47"/>
    <p:sldId id="1676" r:id="rId48"/>
    <p:sldId id="1679" r:id="rId49"/>
    <p:sldId id="259" r:id="rId50"/>
    <p:sldId id="258" r:id="rId51"/>
    <p:sldId id="257" r:id="rId52"/>
    <p:sldId id="261" r:id="rId53"/>
    <p:sldId id="262" r:id="rId54"/>
    <p:sldId id="1680" r:id="rId55"/>
    <p:sldId id="1681" r:id="rId56"/>
    <p:sldId id="1682" r:id="rId57"/>
    <p:sldId id="1683" r:id="rId58"/>
    <p:sldId id="1718" r:id="rId59"/>
    <p:sldId id="1719" r:id="rId60"/>
    <p:sldId id="437" r:id="rId61"/>
    <p:sldId id="439" r:id="rId62"/>
    <p:sldId id="440" r:id="rId63"/>
    <p:sldId id="1720" r:id="rId64"/>
    <p:sldId id="1721" r:id="rId65"/>
    <p:sldId id="1722" r:id="rId66"/>
    <p:sldId id="1723" r:id="rId67"/>
    <p:sldId id="1687" r:id="rId68"/>
    <p:sldId id="447" r:id="rId69"/>
    <p:sldId id="1724" r:id="rId70"/>
    <p:sldId id="448" r:id="rId71"/>
    <p:sldId id="1725" r:id="rId72"/>
    <p:sldId id="1726" r:id="rId73"/>
    <p:sldId id="1727" r:id="rId74"/>
    <p:sldId id="1728" r:id="rId75"/>
    <p:sldId id="1729" r:id="rId76"/>
    <p:sldId id="1730" r:id="rId77"/>
    <p:sldId id="1731" r:id="rId78"/>
    <p:sldId id="1732" r:id="rId79"/>
    <p:sldId id="1733" r:id="rId80"/>
    <p:sldId id="438" r:id="rId81"/>
    <p:sldId id="1688" r:id="rId82"/>
    <p:sldId id="1697" r:id="rId83"/>
    <p:sldId id="269" r:id="rId84"/>
    <p:sldId id="1698" r:id="rId85"/>
    <p:sldId id="1699" r:id="rId86"/>
    <p:sldId id="1700" r:id="rId87"/>
    <p:sldId id="1701" r:id="rId88"/>
    <p:sldId id="1702" r:id="rId89"/>
    <p:sldId id="1703" r:id="rId90"/>
    <p:sldId id="260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7217" autoAdjust="0"/>
  </p:normalViewPr>
  <p:slideViewPr>
    <p:cSldViewPr snapToGrid="0">
      <p:cViewPr varScale="1">
        <p:scale>
          <a:sx n="111" d="100"/>
          <a:sy n="111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theme" Target="theme/theme1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0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93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28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7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4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85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956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31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836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62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720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338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21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92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762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882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86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0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57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6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978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907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608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616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21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a lot of data inside DW is not billed, Taking out data outside azure data center will be charged 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Gen2 uses a local disk-based cache on the compute nodes to improve performance. When you scale or pause the system, the cache is invalidated and so a period of cache warming is required before optimal performance is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469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21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1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1C6CB-FEFB-4034-893F-5E7AA3447F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179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3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6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01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1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0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is actually built on top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WebJobs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436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6C3B7A-BC70-4A5A-ABED-8880FDDA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DD0A82-91EC-41BD-95C4-688F4CB146F0}"/>
              </a:ext>
            </a:extLst>
          </p:cNvPr>
          <p:cNvGrpSpPr/>
          <p:nvPr userDrawn="1"/>
        </p:nvGrpSpPr>
        <p:grpSpPr>
          <a:xfrm>
            <a:off x="0" y="6302026"/>
            <a:ext cx="12192000" cy="555974"/>
            <a:chOff x="0" y="6451105"/>
            <a:chExt cx="12436475" cy="5559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3EFD4E-9F90-47F8-8AD2-FD7742D29DE1}"/>
                </a:ext>
              </a:extLst>
            </p:cNvPr>
            <p:cNvSpPr/>
            <p:nvPr userDrawn="1"/>
          </p:nvSpPr>
          <p:spPr bwMode="auto">
            <a:xfrm>
              <a:off x="0" y="6451105"/>
              <a:ext cx="12436475" cy="543421"/>
            </a:xfrm>
            <a:prstGeom prst="rect">
              <a:avLst/>
            </a:prstGeom>
            <a:solidFill>
              <a:srgbClr val="409AE1"/>
            </a:solidFill>
            <a:ln w="28575">
              <a:noFill/>
            </a:ln>
          </p:spPr>
          <p:txBody>
            <a:bodyPr vert="horz" wrap="square" lIns="93234" tIns="46616" rIns="93234" bIns="46616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50938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71" b="0" i="0" u="none" strike="noStrike" kern="0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552D741-8A27-43A7-B83B-237901122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5833" y="6803878"/>
              <a:ext cx="272508" cy="37483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91FFD4D-7DDD-452D-94C9-393036AAB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0854" y="6762790"/>
              <a:ext cx="321532" cy="181544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FD96AD-778F-4F04-A5C8-D7369C3E6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4285" y="6611418"/>
              <a:ext cx="532761" cy="14632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4A0D72E-CDEB-46DB-AFF9-7FF5CBE13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3052" y="68658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DF4B41D-C6FA-4B43-A670-35BD28025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306" y="67253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641177A-3F31-44D1-99F6-516441B31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74109" y="6908839"/>
              <a:ext cx="98895" cy="98240"/>
            </a:xfrm>
            <a:prstGeom prst="donut">
              <a:avLst>
                <a:gd name="adj" fmla="val 32081"/>
              </a:avLst>
            </a:pr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DAAD07A-29FA-4E46-87CF-320EF7F5D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65725" y="6478789"/>
              <a:ext cx="111021" cy="111006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EC47C1B-D4F6-4337-BA4D-75290F1BF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9011" y="6677734"/>
              <a:ext cx="498878" cy="232824"/>
            </a:xfrm>
            <a:custGeom>
              <a:avLst/>
              <a:gdLst>
                <a:gd name="T0" fmla="*/ 1228 w 1384"/>
                <a:gd name="T1" fmla="*/ 646 h 646"/>
                <a:gd name="T2" fmla="*/ 1198 w 1384"/>
                <a:gd name="T3" fmla="*/ 636 h 646"/>
                <a:gd name="T4" fmla="*/ 1178 w 1384"/>
                <a:gd name="T5" fmla="*/ 614 h 646"/>
                <a:gd name="T6" fmla="*/ 1174 w 1384"/>
                <a:gd name="T7" fmla="*/ 106 h 646"/>
                <a:gd name="T8" fmla="*/ 1118 w 1384"/>
                <a:gd name="T9" fmla="*/ 594 h 646"/>
                <a:gd name="T10" fmla="*/ 1108 w 1384"/>
                <a:gd name="T11" fmla="*/ 622 h 646"/>
                <a:gd name="T12" fmla="*/ 1086 w 1384"/>
                <a:gd name="T13" fmla="*/ 642 h 646"/>
                <a:gd name="T14" fmla="*/ 824 w 1384"/>
                <a:gd name="T15" fmla="*/ 646 h 646"/>
                <a:gd name="T16" fmla="*/ 804 w 1384"/>
                <a:gd name="T17" fmla="*/ 642 h 646"/>
                <a:gd name="T18" fmla="*/ 780 w 1384"/>
                <a:gd name="T19" fmla="*/ 622 h 646"/>
                <a:gd name="T20" fmla="*/ 772 w 1384"/>
                <a:gd name="T21" fmla="*/ 594 h 646"/>
                <a:gd name="T22" fmla="*/ 714 w 1384"/>
                <a:gd name="T23" fmla="*/ 594 h 646"/>
                <a:gd name="T24" fmla="*/ 710 w 1384"/>
                <a:gd name="T25" fmla="*/ 614 h 646"/>
                <a:gd name="T26" fmla="*/ 690 w 1384"/>
                <a:gd name="T27" fmla="*/ 636 h 646"/>
                <a:gd name="T28" fmla="*/ 662 w 1384"/>
                <a:gd name="T29" fmla="*/ 646 h 646"/>
                <a:gd name="T30" fmla="*/ 410 w 1384"/>
                <a:gd name="T31" fmla="*/ 644 h 646"/>
                <a:gd name="T32" fmla="*/ 384 w 1384"/>
                <a:gd name="T33" fmla="*/ 630 h 646"/>
                <a:gd name="T34" fmla="*/ 368 w 1384"/>
                <a:gd name="T35" fmla="*/ 604 h 646"/>
                <a:gd name="T36" fmla="*/ 310 w 1384"/>
                <a:gd name="T37" fmla="*/ 322 h 646"/>
                <a:gd name="T38" fmla="*/ 310 w 1384"/>
                <a:gd name="T39" fmla="*/ 604 h 646"/>
                <a:gd name="T40" fmla="*/ 296 w 1384"/>
                <a:gd name="T41" fmla="*/ 630 h 646"/>
                <a:gd name="T42" fmla="*/ 268 w 1384"/>
                <a:gd name="T43" fmla="*/ 644 h 646"/>
                <a:gd name="T44" fmla="*/ 52 w 1384"/>
                <a:gd name="T45" fmla="*/ 646 h 646"/>
                <a:gd name="T46" fmla="*/ 24 w 1384"/>
                <a:gd name="T47" fmla="*/ 636 h 646"/>
                <a:gd name="T48" fmla="*/ 4 w 1384"/>
                <a:gd name="T49" fmla="*/ 614 h 646"/>
                <a:gd name="T50" fmla="*/ 0 w 1384"/>
                <a:gd name="T51" fmla="*/ 594 h 646"/>
                <a:gd name="T52" fmla="*/ 10 w 1384"/>
                <a:gd name="T53" fmla="*/ 564 h 646"/>
                <a:gd name="T54" fmla="*/ 32 w 1384"/>
                <a:gd name="T55" fmla="*/ 544 h 646"/>
                <a:gd name="T56" fmla="*/ 206 w 1384"/>
                <a:gd name="T57" fmla="*/ 540 h 646"/>
                <a:gd name="T58" fmla="*/ 208 w 1384"/>
                <a:gd name="T59" fmla="*/ 278 h 646"/>
                <a:gd name="T60" fmla="*/ 228 w 1384"/>
                <a:gd name="T61" fmla="*/ 240 h 646"/>
                <a:gd name="T62" fmla="*/ 266 w 1384"/>
                <a:gd name="T63" fmla="*/ 218 h 646"/>
                <a:gd name="T64" fmla="*/ 398 w 1384"/>
                <a:gd name="T65" fmla="*/ 218 h 646"/>
                <a:gd name="T66" fmla="*/ 440 w 1384"/>
                <a:gd name="T67" fmla="*/ 230 h 646"/>
                <a:gd name="T68" fmla="*/ 466 w 1384"/>
                <a:gd name="T69" fmla="*/ 264 h 646"/>
                <a:gd name="T70" fmla="*/ 472 w 1384"/>
                <a:gd name="T71" fmla="*/ 540 h 646"/>
                <a:gd name="T72" fmla="*/ 608 w 1384"/>
                <a:gd name="T73" fmla="*/ 152 h 646"/>
                <a:gd name="T74" fmla="*/ 622 w 1384"/>
                <a:gd name="T75" fmla="*/ 110 h 646"/>
                <a:gd name="T76" fmla="*/ 654 w 1384"/>
                <a:gd name="T77" fmla="*/ 82 h 646"/>
                <a:gd name="T78" fmla="*/ 800 w 1384"/>
                <a:gd name="T79" fmla="*/ 76 h 646"/>
                <a:gd name="T80" fmla="*/ 830 w 1384"/>
                <a:gd name="T81" fmla="*/ 82 h 646"/>
                <a:gd name="T82" fmla="*/ 864 w 1384"/>
                <a:gd name="T83" fmla="*/ 110 h 646"/>
                <a:gd name="T84" fmla="*/ 876 w 1384"/>
                <a:gd name="T85" fmla="*/ 152 h 646"/>
                <a:gd name="T86" fmla="*/ 1012 w 1384"/>
                <a:gd name="T87" fmla="*/ 76 h 646"/>
                <a:gd name="T88" fmla="*/ 1018 w 1384"/>
                <a:gd name="T89" fmla="*/ 46 h 646"/>
                <a:gd name="T90" fmla="*/ 1046 w 1384"/>
                <a:gd name="T91" fmla="*/ 12 h 646"/>
                <a:gd name="T92" fmla="*/ 1088 w 1384"/>
                <a:gd name="T93" fmla="*/ 0 h 646"/>
                <a:gd name="T94" fmla="*/ 1220 w 1384"/>
                <a:gd name="T95" fmla="*/ 2 h 646"/>
                <a:gd name="T96" fmla="*/ 1258 w 1384"/>
                <a:gd name="T97" fmla="*/ 22 h 646"/>
                <a:gd name="T98" fmla="*/ 1278 w 1384"/>
                <a:gd name="T99" fmla="*/ 60 h 646"/>
                <a:gd name="T100" fmla="*/ 1332 w 1384"/>
                <a:gd name="T101" fmla="*/ 540 h 646"/>
                <a:gd name="T102" fmla="*/ 1352 w 1384"/>
                <a:gd name="T103" fmla="*/ 544 h 646"/>
                <a:gd name="T104" fmla="*/ 1376 w 1384"/>
                <a:gd name="T105" fmla="*/ 564 h 646"/>
                <a:gd name="T106" fmla="*/ 1384 w 1384"/>
                <a:gd name="T107" fmla="*/ 594 h 646"/>
                <a:gd name="T108" fmla="*/ 1380 w 1384"/>
                <a:gd name="T109" fmla="*/ 614 h 646"/>
                <a:gd name="T110" fmla="*/ 1362 w 1384"/>
                <a:gd name="T111" fmla="*/ 636 h 646"/>
                <a:gd name="T112" fmla="*/ 1332 w 1384"/>
                <a:gd name="T113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4" h="646">
                  <a:moveTo>
                    <a:pt x="1332" y="646"/>
                  </a:moveTo>
                  <a:lnTo>
                    <a:pt x="1228" y="646"/>
                  </a:lnTo>
                  <a:lnTo>
                    <a:pt x="1228" y="646"/>
                  </a:lnTo>
                  <a:lnTo>
                    <a:pt x="1216" y="644"/>
                  </a:lnTo>
                  <a:lnTo>
                    <a:pt x="1206" y="642"/>
                  </a:lnTo>
                  <a:lnTo>
                    <a:pt x="1198" y="636"/>
                  </a:lnTo>
                  <a:lnTo>
                    <a:pt x="1190" y="630"/>
                  </a:lnTo>
                  <a:lnTo>
                    <a:pt x="1184" y="622"/>
                  </a:lnTo>
                  <a:lnTo>
                    <a:pt x="1178" y="614"/>
                  </a:lnTo>
                  <a:lnTo>
                    <a:pt x="1176" y="604"/>
                  </a:lnTo>
                  <a:lnTo>
                    <a:pt x="1174" y="594"/>
                  </a:lnTo>
                  <a:lnTo>
                    <a:pt x="1174" y="106"/>
                  </a:lnTo>
                  <a:lnTo>
                    <a:pt x="1118" y="106"/>
                  </a:lnTo>
                  <a:lnTo>
                    <a:pt x="1118" y="594"/>
                  </a:lnTo>
                  <a:lnTo>
                    <a:pt x="1118" y="594"/>
                  </a:lnTo>
                  <a:lnTo>
                    <a:pt x="1116" y="604"/>
                  </a:lnTo>
                  <a:lnTo>
                    <a:pt x="1114" y="614"/>
                  </a:lnTo>
                  <a:lnTo>
                    <a:pt x="1108" y="622"/>
                  </a:lnTo>
                  <a:lnTo>
                    <a:pt x="1102" y="630"/>
                  </a:lnTo>
                  <a:lnTo>
                    <a:pt x="1094" y="636"/>
                  </a:lnTo>
                  <a:lnTo>
                    <a:pt x="1086" y="642"/>
                  </a:lnTo>
                  <a:lnTo>
                    <a:pt x="1076" y="644"/>
                  </a:lnTo>
                  <a:lnTo>
                    <a:pt x="106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14" y="644"/>
                  </a:lnTo>
                  <a:lnTo>
                    <a:pt x="804" y="642"/>
                  </a:lnTo>
                  <a:lnTo>
                    <a:pt x="794" y="636"/>
                  </a:lnTo>
                  <a:lnTo>
                    <a:pt x="786" y="630"/>
                  </a:lnTo>
                  <a:lnTo>
                    <a:pt x="780" y="622"/>
                  </a:lnTo>
                  <a:lnTo>
                    <a:pt x="776" y="614"/>
                  </a:lnTo>
                  <a:lnTo>
                    <a:pt x="772" y="604"/>
                  </a:lnTo>
                  <a:lnTo>
                    <a:pt x="772" y="594"/>
                  </a:lnTo>
                  <a:lnTo>
                    <a:pt x="772" y="182"/>
                  </a:lnTo>
                  <a:lnTo>
                    <a:pt x="714" y="182"/>
                  </a:lnTo>
                  <a:lnTo>
                    <a:pt x="714" y="594"/>
                  </a:lnTo>
                  <a:lnTo>
                    <a:pt x="714" y="594"/>
                  </a:lnTo>
                  <a:lnTo>
                    <a:pt x="712" y="604"/>
                  </a:lnTo>
                  <a:lnTo>
                    <a:pt x="710" y="614"/>
                  </a:lnTo>
                  <a:lnTo>
                    <a:pt x="706" y="622"/>
                  </a:lnTo>
                  <a:lnTo>
                    <a:pt x="698" y="630"/>
                  </a:lnTo>
                  <a:lnTo>
                    <a:pt x="690" y="636"/>
                  </a:lnTo>
                  <a:lnTo>
                    <a:pt x="682" y="642"/>
                  </a:lnTo>
                  <a:lnTo>
                    <a:pt x="672" y="644"/>
                  </a:lnTo>
                  <a:lnTo>
                    <a:pt x="662" y="646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0" y="644"/>
                  </a:lnTo>
                  <a:lnTo>
                    <a:pt x="400" y="642"/>
                  </a:lnTo>
                  <a:lnTo>
                    <a:pt x="390" y="636"/>
                  </a:lnTo>
                  <a:lnTo>
                    <a:pt x="384" y="630"/>
                  </a:lnTo>
                  <a:lnTo>
                    <a:pt x="376" y="622"/>
                  </a:lnTo>
                  <a:lnTo>
                    <a:pt x="372" y="614"/>
                  </a:lnTo>
                  <a:lnTo>
                    <a:pt x="368" y="604"/>
                  </a:lnTo>
                  <a:lnTo>
                    <a:pt x="368" y="594"/>
                  </a:lnTo>
                  <a:lnTo>
                    <a:pt x="368" y="322"/>
                  </a:lnTo>
                  <a:lnTo>
                    <a:pt x="310" y="322"/>
                  </a:lnTo>
                  <a:lnTo>
                    <a:pt x="310" y="594"/>
                  </a:lnTo>
                  <a:lnTo>
                    <a:pt x="310" y="594"/>
                  </a:lnTo>
                  <a:lnTo>
                    <a:pt x="310" y="604"/>
                  </a:lnTo>
                  <a:lnTo>
                    <a:pt x="306" y="614"/>
                  </a:lnTo>
                  <a:lnTo>
                    <a:pt x="302" y="622"/>
                  </a:lnTo>
                  <a:lnTo>
                    <a:pt x="296" y="630"/>
                  </a:lnTo>
                  <a:lnTo>
                    <a:pt x="288" y="636"/>
                  </a:lnTo>
                  <a:lnTo>
                    <a:pt x="278" y="642"/>
                  </a:lnTo>
                  <a:lnTo>
                    <a:pt x="268" y="644"/>
                  </a:lnTo>
                  <a:lnTo>
                    <a:pt x="258" y="646"/>
                  </a:lnTo>
                  <a:lnTo>
                    <a:pt x="52" y="646"/>
                  </a:lnTo>
                  <a:lnTo>
                    <a:pt x="52" y="646"/>
                  </a:lnTo>
                  <a:lnTo>
                    <a:pt x="42" y="644"/>
                  </a:lnTo>
                  <a:lnTo>
                    <a:pt x="32" y="642"/>
                  </a:lnTo>
                  <a:lnTo>
                    <a:pt x="24" y="636"/>
                  </a:lnTo>
                  <a:lnTo>
                    <a:pt x="16" y="630"/>
                  </a:lnTo>
                  <a:lnTo>
                    <a:pt x="10" y="622"/>
                  </a:lnTo>
                  <a:lnTo>
                    <a:pt x="4" y="614"/>
                  </a:lnTo>
                  <a:lnTo>
                    <a:pt x="2" y="604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582"/>
                  </a:lnTo>
                  <a:lnTo>
                    <a:pt x="4" y="572"/>
                  </a:lnTo>
                  <a:lnTo>
                    <a:pt x="10" y="564"/>
                  </a:lnTo>
                  <a:lnTo>
                    <a:pt x="16" y="556"/>
                  </a:lnTo>
                  <a:lnTo>
                    <a:pt x="24" y="550"/>
                  </a:lnTo>
                  <a:lnTo>
                    <a:pt x="32" y="544"/>
                  </a:lnTo>
                  <a:lnTo>
                    <a:pt x="42" y="542"/>
                  </a:lnTo>
                  <a:lnTo>
                    <a:pt x="52" y="540"/>
                  </a:lnTo>
                  <a:lnTo>
                    <a:pt x="206" y="54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08" y="278"/>
                  </a:lnTo>
                  <a:lnTo>
                    <a:pt x="212" y="264"/>
                  </a:lnTo>
                  <a:lnTo>
                    <a:pt x="218" y="250"/>
                  </a:lnTo>
                  <a:lnTo>
                    <a:pt x="228" y="240"/>
                  </a:lnTo>
                  <a:lnTo>
                    <a:pt x="238" y="230"/>
                  </a:lnTo>
                  <a:lnTo>
                    <a:pt x="252" y="224"/>
                  </a:lnTo>
                  <a:lnTo>
                    <a:pt x="266" y="218"/>
                  </a:lnTo>
                  <a:lnTo>
                    <a:pt x="280" y="218"/>
                  </a:lnTo>
                  <a:lnTo>
                    <a:pt x="398" y="218"/>
                  </a:lnTo>
                  <a:lnTo>
                    <a:pt x="398" y="218"/>
                  </a:lnTo>
                  <a:lnTo>
                    <a:pt x="412" y="218"/>
                  </a:lnTo>
                  <a:lnTo>
                    <a:pt x="426" y="224"/>
                  </a:lnTo>
                  <a:lnTo>
                    <a:pt x="440" y="230"/>
                  </a:lnTo>
                  <a:lnTo>
                    <a:pt x="450" y="240"/>
                  </a:lnTo>
                  <a:lnTo>
                    <a:pt x="460" y="250"/>
                  </a:lnTo>
                  <a:lnTo>
                    <a:pt x="466" y="264"/>
                  </a:lnTo>
                  <a:lnTo>
                    <a:pt x="472" y="278"/>
                  </a:lnTo>
                  <a:lnTo>
                    <a:pt x="472" y="292"/>
                  </a:lnTo>
                  <a:lnTo>
                    <a:pt x="472" y="540"/>
                  </a:lnTo>
                  <a:lnTo>
                    <a:pt x="608" y="540"/>
                  </a:lnTo>
                  <a:lnTo>
                    <a:pt x="608" y="152"/>
                  </a:lnTo>
                  <a:lnTo>
                    <a:pt x="608" y="152"/>
                  </a:lnTo>
                  <a:lnTo>
                    <a:pt x="610" y="136"/>
                  </a:lnTo>
                  <a:lnTo>
                    <a:pt x="614" y="122"/>
                  </a:lnTo>
                  <a:lnTo>
                    <a:pt x="622" y="110"/>
                  </a:lnTo>
                  <a:lnTo>
                    <a:pt x="632" y="98"/>
                  </a:lnTo>
                  <a:lnTo>
                    <a:pt x="642" y="90"/>
                  </a:lnTo>
                  <a:lnTo>
                    <a:pt x="654" y="82"/>
                  </a:lnTo>
                  <a:lnTo>
                    <a:pt x="668" y="78"/>
                  </a:lnTo>
                  <a:lnTo>
                    <a:pt x="684" y="76"/>
                  </a:lnTo>
                  <a:lnTo>
                    <a:pt x="800" y="76"/>
                  </a:lnTo>
                  <a:lnTo>
                    <a:pt x="800" y="76"/>
                  </a:lnTo>
                  <a:lnTo>
                    <a:pt x="816" y="78"/>
                  </a:lnTo>
                  <a:lnTo>
                    <a:pt x="830" y="82"/>
                  </a:lnTo>
                  <a:lnTo>
                    <a:pt x="842" y="90"/>
                  </a:lnTo>
                  <a:lnTo>
                    <a:pt x="854" y="98"/>
                  </a:lnTo>
                  <a:lnTo>
                    <a:pt x="864" y="110"/>
                  </a:lnTo>
                  <a:lnTo>
                    <a:pt x="870" y="122"/>
                  </a:lnTo>
                  <a:lnTo>
                    <a:pt x="874" y="136"/>
                  </a:lnTo>
                  <a:lnTo>
                    <a:pt x="876" y="152"/>
                  </a:lnTo>
                  <a:lnTo>
                    <a:pt x="876" y="540"/>
                  </a:lnTo>
                  <a:lnTo>
                    <a:pt x="1012" y="540"/>
                  </a:lnTo>
                  <a:lnTo>
                    <a:pt x="1012" y="76"/>
                  </a:lnTo>
                  <a:lnTo>
                    <a:pt x="1012" y="76"/>
                  </a:lnTo>
                  <a:lnTo>
                    <a:pt x="1014" y="60"/>
                  </a:lnTo>
                  <a:lnTo>
                    <a:pt x="1018" y="46"/>
                  </a:lnTo>
                  <a:lnTo>
                    <a:pt x="1026" y="34"/>
                  </a:lnTo>
                  <a:lnTo>
                    <a:pt x="1034" y="22"/>
                  </a:lnTo>
                  <a:lnTo>
                    <a:pt x="1046" y="12"/>
                  </a:lnTo>
                  <a:lnTo>
                    <a:pt x="1058" y="6"/>
                  </a:lnTo>
                  <a:lnTo>
                    <a:pt x="1072" y="2"/>
                  </a:lnTo>
                  <a:lnTo>
                    <a:pt x="1088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20" y="2"/>
                  </a:lnTo>
                  <a:lnTo>
                    <a:pt x="1234" y="6"/>
                  </a:lnTo>
                  <a:lnTo>
                    <a:pt x="1246" y="12"/>
                  </a:lnTo>
                  <a:lnTo>
                    <a:pt x="1258" y="22"/>
                  </a:lnTo>
                  <a:lnTo>
                    <a:pt x="1266" y="34"/>
                  </a:lnTo>
                  <a:lnTo>
                    <a:pt x="1274" y="46"/>
                  </a:lnTo>
                  <a:lnTo>
                    <a:pt x="1278" y="60"/>
                  </a:lnTo>
                  <a:lnTo>
                    <a:pt x="1280" y="76"/>
                  </a:lnTo>
                  <a:lnTo>
                    <a:pt x="1280" y="540"/>
                  </a:lnTo>
                  <a:lnTo>
                    <a:pt x="1332" y="540"/>
                  </a:lnTo>
                  <a:lnTo>
                    <a:pt x="1332" y="540"/>
                  </a:lnTo>
                  <a:lnTo>
                    <a:pt x="1342" y="542"/>
                  </a:lnTo>
                  <a:lnTo>
                    <a:pt x="1352" y="544"/>
                  </a:lnTo>
                  <a:lnTo>
                    <a:pt x="1362" y="550"/>
                  </a:lnTo>
                  <a:lnTo>
                    <a:pt x="1370" y="556"/>
                  </a:lnTo>
                  <a:lnTo>
                    <a:pt x="1376" y="564"/>
                  </a:lnTo>
                  <a:lnTo>
                    <a:pt x="1380" y="572"/>
                  </a:lnTo>
                  <a:lnTo>
                    <a:pt x="1384" y="582"/>
                  </a:lnTo>
                  <a:lnTo>
                    <a:pt x="1384" y="594"/>
                  </a:lnTo>
                  <a:lnTo>
                    <a:pt x="1384" y="594"/>
                  </a:lnTo>
                  <a:lnTo>
                    <a:pt x="1384" y="604"/>
                  </a:lnTo>
                  <a:lnTo>
                    <a:pt x="1380" y="614"/>
                  </a:lnTo>
                  <a:lnTo>
                    <a:pt x="1376" y="622"/>
                  </a:lnTo>
                  <a:lnTo>
                    <a:pt x="1370" y="630"/>
                  </a:lnTo>
                  <a:lnTo>
                    <a:pt x="1362" y="636"/>
                  </a:lnTo>
                  <a:lnTo>
                    <a:pt x="1352" y="642"/>
                  </a:lnTo>
                  <a:lnTo>
                    <a:pt x="1342" y="644"/>
                  </a:lnTo>
                  <a:lnTo>
                    <a:pt x="1332" y="646"/>
                  </a:lnTo>
                  <a:lnTo>
                    <a:pt x="1332" y="64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F28E4E1-C3DC-4182-B400-7F4EA17125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77498" y="6534291"/>
              <a:ext cx="109580" cy="109565"/>
            </a:xfrm>
            <a:custGeom>
              <a:avLst/>
              <a:gdLst>
                <a:gd name="T0" fmla="*/ 152 w 304"/>
                <a:gd name="T1" fmla="*/ 304 h 304"/>
                <a:gd name="T2" fmla="*/ 122 w 304"/>
                <a:gd name="T3" fmla="*/ 302 h 304"/>
                <a:gd name="T4" fmla="*/ 92 w 304"/>
                <a:gd name="T5" fmla="*/ 292 h 304"/>
                <a:gd name="T6" fmla="*/ 66 w 304"/>
                <a:gd name="T7" fmla="*/ 278 h 304"/>
                <a:gd name="T8" fmla="*/ 44 w 304"/>
                <a:gd name="T9" fmla="*/ 260 h 304"/>
                <a:gd name="T10" fmla="*/ 26 w 304"/>
                <a:gd name="T11" fmla="*/ 238 h 304"/>
                <a:gd name="T12" fmla="*/ 12 w 304"/>
                <a:gd name="T13" fmla="*/ 212 h 304"/>
                <a:gd name="T14" fmla="*/ 2 w 304"/>
                <a:gd name="T15" fmla="*/ 182 h 304"/>
                <a:gd name="T16" fmla="*/ 0 w 304"/>
                <a:gd name="T17" fmla="*/ 152 h 304"/>
                <a:gd name="T18" fmla="*/ 0 w 304"/>
                <a:gd name="T19" fmla="*/ 136 h 304"/>
                <a:gd name="T20" fmla="*/ 6 w 304"/>
                <a:gd name="T21" fmla="*/ 106 h 304"/>
                <a:gd name="T22" fmla="*/ 18 w 304"/>
                <a:gd name="T23" fmla="*/ 80 h 304"/>
                <a:gd name="T24" fmla="*/ 34 w 304"/>
                <a:gd name="T25" fmla="*/ 56 h 304"/>
                <a:gd name="T26" fmla="*/ 56 w 304"/>
                <a:gd name="T27" fmla="*/ 34 h 304"/>
                <a:gd name="T28" fmla="*/ 80 w 304"/>
                <a:gd name="T29" fmla="*/ 18 h 304"/>
                <a:gd name="T30" fmla="*/ 106 w 304"/>
                <a:gd name="T31" fmla="*/ 6 h 304"/>
                <a:gd name="T32" fmla="*/ 136 w 304"/>
                <a:gd name="T33" fmla="*/ 0 h 304"/>
                <a:gd name="T34" fmla="*/ 152 w 304"/>
                <a:gd name="T35" fmla="*/ 0 h 304"/>
                <a:gd name="T36" fmla="*/ 182 w 304"/>
                <a:gd name="T37" fmla="*/ 2 h 304"/>
                <a:gd name="T38" fmla="*/ 212 w 304"/>
                <a:gd name="T39" fmla="*/ 12 h 304"/>
                <a:gd name="T40" fmla="*/ 238 w 304"/>
                <a:gd name="T41" fmla="*/ 26 h 304"/>
                <a:gd name="T42" fmla="*/ 260 w 304"/>
                <a:gd name="T43" fmla="*/ 44 h 304"/>
                <a:gd name="T44" fmla="*/ 278 w 304"/>
                <a:gd name="T45" fmla="*/ 66 h 304"/>
                <a:gd name="T46" fmla="*/ 292 w 304"/>
                <a:gd name="T47" fmla="*/ 92 h 304"/>
                <a:gd name="T48" fmla="*/ 302 w 304"/>
                <a:gd name="T49" fmla="*/ 122 h 304"/>
                <a:gd name="T50" fmla="*/ 304 w 304"/>
                <a:gd name="T51" fmla="*/ 152 h 304"/>
                <a:gd name="T52" fmla="*/ 304 w 304"/>
                <a:gd name="T53" fmla="*/ 168 h 304"/>
                <a:gd name="T54" fmla="*/ 298 w 304"/>
                <a:gd name="T55" fmla="*/ 198 h 304"/>
                <a:gd name="T56" fmla="*/ 286 w 304"/>
                <a:gd name="T57" fmla="*/ 224 h 304"/>
                <a:gd name="T58" fmla="*/ 270 w 304"/>
                <a:gd name="T59" fmla="*/ 250 h 304"/>
                <a:gd name="T60" fmla="*/ 250 w 304"/>
                <a:gd name="T61" fmla="*/ 270 h 304"/>
                <a:gd name="T62" fmla="*/ 224 w 304"/>
                <a:gd name="T63" fmla="*/ 286 h 304"/>
                <a:gd name="T64" fmla="*/ 198 w 304"/>
                <a:gd name="T65" fmla="*/ 298 h 304"/>
                <a:gd name="T66" fmla="*/ 168 w 304"/>
                <a:gd name="T67" fmla="*/ 304 h 304"/>
                <a:gd name="T68" fmla="*/ 152 w 304"/>
                <a:gd name="T69" fmla="*/ 304 h 304"/>
                <a:gd name="T70" fmla="*/ 152 w 304"/>
                <a:gd name="T71" fmla="*/ 104 h 304"/>
                <a:gd name="T72" fmla="*/ 134 w 304"/>
                <a:gd name="T73" fmla="*/ 108 h 304"/>
                <a:gd name="T74" fmla="*/ 118 w 304"/>
                <a:gd name="T75" fmla="*/ 118 h 304"/>
                <a:gd name="T76" fmla="*/ 108 w 304"/>
                <a:gd name="T77" fmla="*/ 134 h 304"/>
                <a:gd name="T78" fmla="*/ 104 w 304"/>
                <a:gd name="T79" fmla="*/ 152 h 304"/>
                <a:gd name="T80" fmla="*/ 106 w 304"/>
                <a:gd name="T81" fmla="*/ 162 h 304"/>
                <a:gd name="T82" fmla="*/ 112 w 304"/>
                <a:gd name="T83" fmla="*/ 178 h 304"/>
                <a:gd name="T84" fmla="*/ 126 w 304"/>
                <a:gd name="T85" fmla="*/ 192 h 304"/>
                <a:gd name="T86" fmla="*/ 142 w 304"/>
                <a:gd name="T87" fmla="*/ 198 h 304"/>
                <a:gd name="T88" fmla="*/ 152 w 304"/>
                <a:gd name="T89" fmla="*/ 200 h 304"/>
                <a:gd name="T90" fmla="*/ 170 w 304"/>
                <a:gd name="T91" fmla="*/ 196 h 304"/>
                <a:gd name="T92" fmla="*/ 186 w 304"/>
                <a:gd name="T93" fmla="*/ 186 h 304"/>
                <a:gd name="T94" fmla="*/ 196 w 304"/>
                <a:gd name="T95" fmla="*/ 170 h 304"/>
                <a:gd name="T96" fmla="*/ 200 w 304"/>
                <a:gd name="T97" fmla="*/ 152 h 304"/>
                <a:gd name="T98" fmla="*/ 198 w 304"/>
                <a:gd name="T99" fmla="*/ 142 h 304"/>
                <a:gd name="T100" fmla="*/ 192 w 304"/>
                <a:gd name="T101" fmla="*/ 126 h 304"/>
                <a:gd name="T102" fmla="*/ 178 w 304"/>
                <a:gd name="T103" fmla="*/ 112 h 304"/>
                <a:gd name="T104" fmla="*/ 162 w 304"/>
                <a:gd name="T105" fmla="*/ 106 h 304"/>
                <a:gd name="T106" fmla="*/ 152 w 304"/>
                <a:gd name="T107" fmla="*/ 1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4">
                  <a:moveTo>
                    <a:pt x="152" y="304"/>
                  </a:moveTo>
                  <a:lnTo>
                    <a:pt x="152" y="304"/>
                  </a:lnTo>
                  <a:lnTo>
                    <a:pt x="136" y="304"/>
                  </a:lnTo>
                  <a:lnTo>
                    <a:pt x="122" y="302"/>
                  </a:lnTo>
                  <a:lnTo>
                    <a:pt x="106" y="298"/>
                  </a:lnTo>
                  <a:lnTo>
                    <a:pt x="92" y="292"/>
                  </a:lnTo>
                  <a:lnTo>
                    <a:pt x="80" y="286"/>
                  </a:lnTo>
                  <a:lnTo>
                    <a:pt x="66" y="278"/>
                  </a:lnTo>
                  <a:lnTo>
                    <a:pt x="56" y="270"/>
                  </a:lnTo>
                  <a:lnTo>
                    <a:pt x="44" y="260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4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2"/>
                  </a:lnTo>
                  <a:lnTo>
                    <a:pt x="0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2" y="122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6"/>
                  </a:lnTo>
                  <a:lnTo>
                    <a:pt x="44" y="44"/>
                  </a:lnTo>
                  <a:lnTo>
                    <a:pt x="56" y="34"/>
                  </a:lnTo>
                  <a:lnTo>
                    <a:pt x="66" y="26"/>
                  </a:lnTo>
                  <a:lnTo>
                    <a:pt x="80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4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78" y="66"/>
                  </a:lnTo>
                  <a:lnTo>
                    <a:pt x="286" y="80"/>
                  </a:lnTo>
                  <a:lnTo>
                    <a:pt x="292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4" y="152"/>
                  </a:lnTo>
                  <a:lnTo>
                    <a:pt x="304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4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4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2" y="302"/>
                  </a:lnTo>
                  <a:lnTo>
                    <a:pt x="168" y="304"/>
                  </a:lnTo>
                  <a:lnTo>
                    <a:pt x="152" y="304"/>
                  </a:lnTo>
                  <a:lnTo>
                    <a:pt x="152" y="304"/>
                  </a:lnTo>
                  <a:close/>
                  <a:moveTo>
                    <a:pt x="152" y="104"/>
                  </a:moveTo>
                  <a:lnTo>
                    <a:pt x="152" y="104"/>
                  </a:lnTo>
                  <a:lnTo>
                    <a:pt x="142" y="106"/>
                  </a:lnTo>
                  <a:lnTo>
                    <a:pt x="134" y="108"/>
                  </a:lnTo>
                  <a:lnTo>
                    <a:pt x="126" y="112"/>
                  </a:lnTo>
                  <a:lnTo>
                    <a:pt x="118" y="118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2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6" y="162"/>
                  </a:lnTo>
                  <a:lnTo>
                    <a:pt x="108" y="170"/>
                  </a:lnTo>
                  <a:lnTo>
                    <a:pt x="112" y="178"/>
                  </a:lnTo>
                  <a:lnTo>
                    <a:pt x="118" y="186"/>
                  </a:lnTo>
                  <a:lnTo>
                    <a:pt x="126" y="192"/>
                  </a:lnTo>
                  <a:lnTo>
                    <a:pt x="134" y="196"/>
                  </a:lnTo>
                  <a:lnTo>
                    <a:pt x="142" y="198"/>
                  </a:lnTo>
                  <a:lnTo>
                    <a:pt x="152" y="200"/>
                  </a:lnTo>
                  <a:lnTo>
                    <a:pt x="152" y="200"/>
                  </a:lnTo>
                  <a:lnTo>
                    <a:pt x="162" y="198"/>
                  </a:lnTo>
                  <a:lnTo>
                    <a:pt x="170" y="196"/>
                  </a:lnTo>
                  <a:lnTo>
                    <a:pt x="178" y="192"/>
                  </a:lnTo>
                  <a:lnTo>
                    <a:pt x="186" y="186"/>
                  </a:lnTo>
                  <a:lnTo>
                    <a:pt x="192" y="178"/>
                  </a:lnTo>
                  <a:lnTo>
                    <a:pt x="196" y="170"/>
                  </a:lnTo>
                  <a:lnTo>
                    <a:pt x="198" y="162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198" y="142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18"/>
                  </a:lnTo>
                  <a:lnTo>
                    <a:pt x="178" y="112"/>
                  </a:lnTo>
                  <a:lnTo>
                    <a:pt x="170" y="108"/>
                  </a:lnTo>
                  <a:lnTo>
                    <a:pt x="162" y="106"/>
                  </a:lnTo>
                  <a:lnTo>
                    <a:pt x="152" y="104"/>
                  </a:lnTo>
                  <a:lnTo>
                    <a:pt x="152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659313D-9357-4AFD-BCB9-56EBAE89D8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23125" y="6575378"/>
              <a:ext cx="109580" cy="110286"/>
            </a:xfrm>
            <a:custGeom>
              <a:avLst/>
              <a:gdLst>
                <a:gd name="T0" fmla="*/ 152 w 304"/>
                <a:gd name="T1" fmla="*/ 306 h 306"/>
                <a:gd name="T2" fmla="*/ 120 w 304"/>
                <a:gd name="T3" fmla="*/ 302 h 306"/>
                <a:gd name="T4" fmla="*/ 92 w 304"/>
                <a:gd name="T5" fmla="*/ 294 h 306"/>
                <a:gd name="T6" fmla="*/ 66 w 304"/>
                <a:gd name="T7" fmla="*/ 280 h 306"/>
                <a:gd name="T8" fmla="*/ 44 w 304"/>
                <a:gd name="T9" fmla="*/ 262 h 306"/>
                <a:gd name="T10" fmla="*/ 26 w 304"/>
                <a:gd name="T11" fmla="*/ 238 h 306"/>
                <a:gd name="T12" fmla="*/ 12 w 304"/>
                <a:gd name="T13" fmla="*/ 212 h 306"/>
                <a:gd name="T14" fmla="*/ 2 w 304"/>
                <a:gd name="T15" fmla="*/ 184 h 306"/>
                <a:gd name="T16" fmla="*/ 0 w 304"/>
                <a:gd name="T17" fmla="*/ 154 h 306"/>
                <a:gd name="T18" fmla="*/ 0 w 304"/>
                <a:gd name="T19" fmla="*/ 138 h 306"/>
                <a:gd name="T20" fmla="*/ 6 w 304"/>
                <a:gd name="T21" fmla="*/ 108 h 306"/>
                <a:gd name="T22" fmla="*/ 18 w 304"/>
                <a:gd name="T23" fmla="*/ 80 h 306"/>
                <a:gd name="T24" fmla="*/ 34 w 304"/>
                <a:gd name="T25" fmla="*/ 56 h 306"/>
                <a:gd name="T26" fmla="*/ 54 w 304"/>
                <a:gd name="T27" fmla="*/ 36 h 306"/>
                <a:gd name="T28" fmla="*/ 78 w 304"/>
                <a:gd name="T29" fmla="*/ 20 h 306"/>
                <a:gd name="T30" fmla="*/ 106 w 304"/>
                <a:gd name="T31" fmla="*/ 8 h 306"/>
                <a:gd name="T32" fmla="*/ 136 w 304"/>
                <a:gd name="T33" fmla="*/ 2 h 306"/>
                <a:gd name="T34" fmla="*/ 152 w 304"/>
                <a:gd name="T35" fmla="*/ 0 h 306"/>
                <a:gd name="T36" fmla="*/ 182 w 304"/>
                <a:gd name="T37" fmla="*/ 4 h 306"/>
                <a:gd name="T38" fmla="*/ 212 w 304"/>
                <a:gd name="T39" fmla="*/ 12 h 306"/>
                <a:gd name="T40" fmla="*/ 236 w 304"/>
                <a:gd name="T41" fmla="*/ 26 h 306"/>
                <a:gd name="T42" fmla="*/ 260 w 304"/>
                <a:gd name="T43" fmla="*/ 46 h 306"/>
                <a:gd name="T44" fmla="*/ 278 w 304"/>
                <a:gd name="T45" fmla="*/ 68 h 306"/>
                <a:gd name="T46" fmla="*/ 292 w 304"/>
                <a:gd name="T47" fmla="*/ 94 h 306"/>
                <a:gd name="T48" fmla="*/ 302 w 304"/>
                <a:gd name="T49" fmla="*/ 122 h 306"/>
                <a:gd name="T50" fmla="*/ 304 w 304"/>
                <a:gd name="T51" fmla="*/ 154 h 306"/>
                <a:gd name="T52" fmla="*/ 304 w 304"/>
                <a:gd name="T53" fmla="*/ 168 h 306"/>
                <a:gd name="T54" fmla="*/ 298 w 304"/>
                <a:gd name="T55" fmla="*/ 198 h 306"/>
                <a:gd name="T56" fmla="*/ 286 w 304"/>
                <a:gd name="T57" fmla="*/ 226 h 306"/>
                <a:gd name="T58" fmla="*/ 270 w 304"/>
                <a:gd name="T59" fmla="*/ 250 h 306"/>
                <a:gd name="T60" fmla="*/ 248 w 304"/>
                <a:gd name="T61" fmla="*/ 272 h 306"/>
                <a:gd name="T62" fmla="*/ 224 w 304"/>
                <a:gd name="T63" fmla="*/ 288 h 306"/>
                <a:gd name="T64" fmla="*/ 198 w 304"/>
                <a:gd name="T65" fmla="*/ 300 h 306"/>
                <a:gd name="T66" fmla="*/ 168 w 304"/>
                <a:gd name="T67" fmla="*/ 306 h 306"/>
                <a:gd name="T68" fmla="*/ 152 w 304"/>
                <a:gd name="T69" fmla="*/ 306 h 306"/>
                <a:gd name="T70" fmla="*/ 152 w 304"/>
                <a:gd name="T71" fmla="*/ 106 h 306"/>
                <a:gd name="T72" fmla="*/ 134 w 304"/>
                <a:gd name="T73" fmla="*/ 110 h 306"/>
                <a:gd name="T74" fmla="*/ 118 w 304"/>
                <a:gd name="T75" fmla="*/ 120 h 306"/>
                <a:gd name="T76" fmla="*/ 108 w 304"/>
                <a:gd name="T77" fmla="*/ 134 h 306"/>
                <a:gd name="T78" fmla="*/ 104 w 304"/>
                <a:gd name="T79" fmla="*/ 154 h 306"/>
                <a:gd name="T80" fmla="*/ 106 w 304"/>
                <a:gd name="T81" fmla="*/ 164 h 306"/>
                <a:gd name="T82" fmla="*/ 112 w 304"/>
                <a:gd name="T83" fmla="*/ 180 h 306"/>
                <a:gd name="T84" fmla="*/ 126 w 304"/>
                <a:gd name="T85" fmla="*/ 192 h 306"/>
                <a:gd name="T86" fmla="*/ 142 w 304"/>
                <a:gd name="T87" fmla="*/ 200 h 306"/>
                <a:gd name="T88" fmla="*/ 152 w 304"/>
                <a:gd name="T89" fmla="*/ 202 h 306"/>
                <a:gd name="T90" fmla="*/ 170 w 304"/>
                <a:gd name="T91" fmla="*/ 198 h 306"/>
                <a:gd name="T92" fmla="*/ 186 w 304"/>
                <a:gd name="T93" fmla="*/ 188 h 306"/>
                <a:gd name="T94" fmla="*/ 196 w 304"/>
                <a:gd name="T95" fmla="*/ 172 h 306"/>
                <a:gd name="T96" fmla="*/ 200 w 304"/>
                <a:gd name="T97" fmla="*/ 154 h 306"/>
                <a:gd name="T98" fmla="*/ 198 w 304"/>
                <a:gd name="T99" fmla="*/ 144 h 306"/>
                <a:gd name="T100" fmla="*/ 192 w 304"/>
                <a:gd name="T101" fmla="*/ 126 h 306"/>
                <a:gd name="T102" fmla="*/ 178 w 304"/>
                <a:gd name="T103" fmla="*/ 114 h 306"/>
                <a:gd name="T104" fmla="*/ 162 w 304"/>
                <a:gd name="T105" fmla="*/ 106 h 306"/>
                <a:gd name="T106" fmla="*/ 152 w 304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6">
                  <a:moveTo>
                    <a:pt x="152" y="306"/>
                  </a:moveTo>
                  <a:lnTo>
                    <a:pt x="152" y="306"/>
                  </a:lnTo>
                  <a:lnTo>
                    <a:pt x="136" y="306"/>
                  </a:lnTo>
                  <a:lnTo>
                    <a:pt x="120" y="302"/>
                  </a:lnTo>
                  <a:lnTo>
                    <a:pt x="106" y="300"/>
                  </a:lnTo>
                  <a:lnTo>
                    <a:pt x="92" y="294"/>
                  </a:lnTo>
                  <a:lnTo>
                    <a:pt x="78" y="288"/>
                  </a:lnTo>
                  <a:lnTo>
                    <a:pt x="66" y="280"/>
                  </a:lnTo>
                  <a:lnTo>
                    <a:pt x="54" y="272"/>
                  </a:lnTo>
                  <a:lnTo>
                    <a:pt x="44" y="262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4" y="36"/>
                  </a:lnTo>
                  <a:lnTo>
                    <a:pt x="66" y="26"/>
                  </a:lnTo>
                  <a:lnTo>
                    <a:pt x="78" y="20"/>
                  </a:lnTo>
                  <a:lnTo>
                    <a:pt x="92" y="12"/>
                  </a:lnTo>
                  <a:lnTo>
                    <a:pt x="106" y="8"/>
                  </a:lnTo>
                  <a:lnTo>
                    <a:pt x="120" y="4"/>
                  </a:lnTo>
                  <a:lnTo>
                    <a:pt x="136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2"/>
                  </a:lnTo>
                  <a:lnTo>
                    <a:pt x="182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4" y="20"/>
                  </a:lnTo>
                  <a:lnTo>
                    <a:pt x="236" y="26"/>
                  </a:lnTo>
                  <a:lnTo>
                    <a:pt x="248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78" y="68"/>
                  </a:lnTo>
                  <a:lnTo>
                    <a:pt x="286" y="80"/>
                  </a:lnTo>
                  <a:lnTo>
                    <a:pt x="292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4" y="154"/>
                  </a:lnTo>
                  <a:lnTo>
                    <a:pt x="304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6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48" y="272"/>
                  </a:lnTo>
                  <a:lnTo>
                    <a:pt x="236" y="280"/>
                  </a:lnTo>
                  <a:lnTo>
                    <a:pt x="224" y="288"/>
                  </a:lnTo>
                  <a:lnTo>
                    <a:pt x="212" y="294"/>
                  </a:lnTo>
                  <a:lnTo>
                    <a:pt x="198" y="300"/>
                  </a:lnTo>
                  <a:lnTo>
                    <a:pt x="182" y="302"/>
                  </a:lnTo>
                  <a:lnTo>
                    <a:pt x="168" y="306"/>
                  </a:lnTo>
                  <a:lnTo>
                    <a:pt x="152" y="306"/>
                  </a:lnTo>
                  <a:lnTo>
                    <a:pt x="152" y="306"/>
                  </a:lnTo>
                  <a:close/>
                  <a:moveTo>
                    <a:pt x="152" y="106"/>
                  </a:moveTo>
                  <a:lnTo>
                    <a:pt x="152" y="106"/>
                  </a:lnTo>
                  <a:lnTo>
                    <a:pt x="142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18" y="120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2" y="180"/>
                  </a:lnTo>
                  <a:lnTo>
                    <a:pt x="118" y="188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2" y="200"/>
                  </a:lnTo>
                  <a:lnTo>
                    <a:pt x="152" y="202"/>
                  </a:lnTo>
                  <a:lnTo>
                    <a:pt x="152" y="202"/>
                  </a:lnTo>
                  <a:lnTo>
                    <a:pt x="162" y="200"/>
                  </a:lnTo>
                  <a:lnTo>
                    <a:pt x="170" y="198"/>
                  </a:lnTo>
                  <a:lnTo>
                    <a:pt x="178" y="192"/>
                  </a:lnTo>
                  <a:lnTo>
                    <a:pt x="186" y="188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198" y="164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198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78" y="114"/>
                  </a:lnTo>
                  <a:lnTo>
                    <a:pt x="170" y="110"/>
                  </a:lnTo>
                  <a:lnTo>
                    <a:pt x="162" y="106"/>
                  </a:lnTo>
                  <a:lnTo>
                    <a:pt x="152" y="106"/>
                  </a:lnTo>
                  <a:lnTo>
                    <a:pt x="152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3D3C8C0-C2D4-4005-B7E1-FD0D62E1F4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68032" y="6489601"/>
              <a:ext cx="110301" cy="110286"/>
            </a:xfrm>
            <a:custGeom>
              <a:avLst/>
              <a:gdLst>
                <a:gd name="T0" fmla="*/ 154 w 306"/>
                <a:gd name="T1" fmla="*/ 306 h 306"/>
                <a:gd name="T2" fmla="*/ 122 w 306"/>
                <a:gd name="T3" fmla="*/ 302 h 306"/>
                <a:gd name="T4" fmla="*/ 94 w 306"/>
                <a:gd name="T5" fmla="*/ 294 h 306"/>
                <a:gd name="T6" fmla="*/ 68 w 306"/>
                <a:gd name="T7" fmla="*/ 280 h 306"/>
                <a:gd name="T8" fmla="*/ 46 w 306"/>
                <a:gd name="T9" fmla="*/ 262 h 306"/>
                <a:gd name="T10" fmla="*/ 26 w 306"/>
                <a:gd name="T11" fmla="*/ 238 h 306"/>
                <a:gd name="T12" fmla="*/ 12 w 306"/>
                <a:gd name="T13" fmla="*/ 212 h 306"/>
                <a:gd name="T14" fmla="*/ 4 w 306"/>
                <a:gd name="T15" fmla="*/ 184 h 306"/>
                <a:gd name="T16" fmla="*/ 0 w 306"/>
                <a:gd name="T17" fmla="*/ 154 h 306"/>
                <a:gd name="T18" fmla="*/ 2 w 306"/>
                <a:gd name="T19" fmla="*/ 138 h 306"/>
                <a:gd name="T20" fmla="*/ 8 w 306"/>
                <a:gd name="T21" fmla="*/ 108 h 306"/>
                <a:gd name="T22" fmla="*/ 18 w 306"/>
                <a:gd name="T23" fmla="*/ 80 h 306"/>
                <a:gd name="T24" fmla="*/ 36 w 306"/>
                <a:gd name="T25" fmla="*/ 56 h 306"/>
                <a:gd name="T26" fmla="*/ 56 w 306"/>
                <a:gd name="T27" fmla="*/ 36 h 306"/>
                <a:gd name="T28" fmla="*/ 80 w 306"/>
                <a:gd name="T29" fmla="*/ 18 h 306"/>
                <a:gd name="T30" fmla="*/ 108 w 306"/>
                <a:gd name="T31" fmla="*/ 8 h 306"/>
                <a:gd name="T32" fmla="*/ 138 w 306"/>
                <a:gd name="T33" fmla="*/ 2 h 306"/>
                <a:gd name="T34" fmla="*/ 154 w 306"/>
                <a:gd name="T35" fmla="*/ 0 h 306"/>
                <a:gd name="T36" fmla="*/ 184 w 306"/>
                <a:gd name="T37" fmla="*/ 4 h 306"/>
                <a:gd name="T38" fmla="*/ 212 w 306"/>
                <a:gd name="T39" fmla="*/ 12 h 306"/>
                <a:gd name="T40" fmla="*/ 238 w 306"/>
                <a:gd name="T41" fmla="*/ 26 h 306"/>
                <a:gd name="T42" fmla="*/ 260 w 306"/>
                <a:gd name="T43" fmla="*/ 46 h 306"/>
                <a:gd name="T44" fmla="*/ 280 w 306"/>
                <a:gd name="T45" fmla="*/ 68 h 306"/>
                <a:gd name="T46" fmla="*/ 294 w 306"/>
                <a:gd name="T47" fmla="*/ 94 h 306"/>
                <a:gd name="T48" fmla="*/ 302 w 306"/>
                <a:gd name="T49" fmla="*/ 122 h 306"/>
                <a:gd name="T50" fmla="*/ 306 w 306"/>
                <a:gd name="T51" fmla="*/ 154 h 306"/>
                <a:gd name="T52" fmla="*/ 304 w 306"/>
                <a:gd name="T53" fmla="*/ 168 h 306"/>
                <a:gd name="T54" fmla="*/ 298 w 306"/>
                <a:gd name="T55" fmla="*/ 198 h 306"/>
                <a:gd name="T56" fmla="*/ 288 w 306"/>
                <a:gd name="T57" fmla="*/ 226 h 306"/>
                <a:gd name="T58" fmla="*/ 270 w 306"/>
                <a:gd name="T59" fmla="*/ 250 h 306"/>
                <a:gd name="T60" fmla="*/ 250 w 306"/>
                <a:gd name="T61" fmla="*/ 270 h 306"/>
                <a:gd name="T62" fmla="*/ 226 w 306"/>
                <a:gd name="T63" fmla="*/ 288 h 306"/>
                <a:gd name="T64" fmla="*/ 198 w 306"/>
                <a:gd name="T65" fmla="*/ 298 h 306"/>
                <a:gd name="T66" fmla="*/ 168 w 306"/>
                <a:gd name="T67" fmla="*/ 306 h 306"/>
                <a:gd name="T68" fmla="*/ 154 w 306"/>
                <a:gd name="T69" fmla="*/ 306 h 306"/>
                <a:gd name="T70" fmla="*/ 154 w 306"/>
                <a:gd name="T71" fmla="*/ 106 h 306"/>
                <a:gd name="T72" fmla="*/ 134 w 306"/>
                <a:gd name="T73" fmla="*/ 110 h 306"/>
                <a:gd name="T74" fmla="*/ 120 w 306"/>
                <a:gd name="T75" fmla="*/ 120 h 306"/>
                <a:gd name="T76" fmla="*/ 110 w 306"/>
                <a:gd name="T77" fmla="*/ 134 h 306"/>
                <a:gd name="T78" fmla="*/ 106 w 306"/>
                <a:gd name="T79" fmla="*/ 154 h 306"/>
                <a:gd name="T80" fmla="*/ 106 w 306"/>
                <a:gd name="T81" fmla="*/ 162 h 306"/>
                <a:gd name="T82" fmla="*/ 114 w 306"/>
                <a:gd name="T83" fmla="*/ 180 h 306"/>
                <a:gd name="T84" fmla="*/ 126 w 306"/>
                <a:gd name="T85" fmla="*/ 192 h 306"/>
                <a:gd name="T86" fmla="*/ 144 w 306"/>
                <a:gd name="T87" fmla="*/ 200 h 306"/>
                <a:gd name="T88" fmla="*/ 154 w 306"/>
                <a:gd name="T89" fmla="*/ 200 h 306"/>
                <a:gd name="T90" fmla="*/ 172 w 306"/>
                <a:gd name="T91" fmla="*/ 198 h 306"/>
                <a:gd name="T92" fmla="*/ 186 w 306"/>
                <a:gd name="T93" fmla="*/ 186 h 306"/>
                <a:gd name="T94" fmla="*/ 196 w 306"/>
                <a:gd name="T95" fmla="*/ 172 h 306"/>
                <a:gd name="T96" fmla="*/ 200 w 306"/>
                <a:gd name="T97" fmla="*/ 154 h 306"/>
                <a:gd name="T98" fmla="*/ 200 w 306"/>
                <a:gd name="T99" fmla="*/ 144 h 306"/>
                <a:gd name="T100" fmla="*/ 192 w 306"/>
                <a:gd name="T101" fmla="*/ 126 h 306"/>
                <a:gd name="T102" fmla="*/ 180 w 306"/>
                <a:gd name="T103" fmla="*/ 114 h 306"/>
                <a:gd name="T104" fmla="*/ 162 w 306"/>
                <a:gd name="T105" fmla="*/ 106 h 306"/>
                <a:gd name="T106" fmla="*/ 154 w 306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6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4"/>
                  </a:lnTo>
                  <a:lnTo>
                    <a:pt x="80" y="288"/>
                  </a:lnTo>
                  <a:lnTo>
                    <a:pt x="68" y="280"/>
                  </a:lnTo>
                  <a:lnTo>
                    <a:pt x="56" y="270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8"/>
                  </a:lnTo>
                  <a:lnTo>
                    <a:pt x="122" y="4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4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6"/>
                  </a:lnTo>
                  <a:lnTo>
                    <a:pt x="280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50" y="270"/>
                  </a:lnTo>
                  <a:lnTo>
                    <a:pt x="238" y="280"/>
                  </a:lnTo>
                  <a:lnTo>
                    <a:pt x="226" y="288"/>
                  </a:lnTo>
                  <a:lnTo>
                    <a:pt x="212" y="294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6"/>
                  </a:moveTo>
                  <a:lnTo>
                    <a:pt x="154" y="106"/>
                  </a:lnTo>
                  <a:lnTo>
                    <a:pt x="144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2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6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4" y="200"/>
                  </a:lnTo>
                  <a:lnTo>
                    <a:pt x="154" y="200"/>
                  </a:lnTo>
                  <a:lnTo>
                    <a:pt x="154" y="200"/>
                  </a:lnTo>
                  <a:lnTo>
                    <a:pt x="162" y="200"/>
                  </a:lnTo>
                  <a:lnTo>
                    <a:pt x="172" y="198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200" y="162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200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80" y="114"/>
                  </a:lnTo>
                  <a:lnTo>
                    <a:pt x="172" y="110"/>
                  </a:lnTo>
                  <a:lnTo>
                    <a:pt x="162" y="106"/>
                  </a:lnTo>
                  <a:lnTo>
                    <a:pt x="154" y="106"/>
                  </a:lnTo>
                  <a:lnTo>
                    <a:pt x="154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9BF9B6A-E28D-47C0-BB59-9D9338E52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429" y="6582585"/>
              <a:ext cx="113185" cy="61270"/>
            </a:xfrm>
            <a:custGeom>
              <a:avLst/>
              <a:gdLst>
                <a:gd name="T0" fmla="*/ 262 w 314"/>
                <a:gd name="T1" fmla="*/ 170 h 170"/>
                <a:gd name="T2" fmla="*/ 262 w 314"/>
                <a:gd name="T3" fmla="*/ 170 h 170"/>
                <a:gd name="T4" fmla="*/ 254 w 314"/>
                <a:gd name="T5" fmla="*/ 170 h 170"/>
                <a:gd name="T6" fmla="*/ 246 w 314"/>
                <a:gd name="T7" fmla="*/ 168 h 170"/>
                <a:gd name="T8" fmla="*/ 36 w 314"/>
                <a:gd name="T9" fmla="*/ 104 h 170"/>
                <a:gd name="T10" fmla="*/ 36 w 314"/>
                <a:gd name="T11" fmla="*/ 104 h 170"/>
                <a:gd name="T12" fmla="*/ 26 w 314"/>
                <a:gd name="T13" fmla="*/ 100 h 170"/>
                <a:gd name="T14" fmla="*/ 18 w 314"/>
                <a:gd name="T15" fmla="*/ 94 h 170"/>
                <a:gd name="T16" fmla="*/ 10 w 314"/>
                <a:gd name="T17" fmla="*/ 86 h 170"/>
                <a:gd name="T18" fmla="*/ 6 w 314"/>
                <a:gd name="T19" fmla="*/ 78 h 170"/>
                <a:gd name="T20" fmla="*/ 2 w 314"/>
                <a:gd name="T21" fmla="*/ 68 h 170"/>
                <a:gd name="T22" fmla="*/ 0 w 314"/>
                <a:gd name="T23" fmla="*/ 58 h 170"/>
                <a:gd name="T24" fmla="*/ 0 w 314"/>
                <a:gd name="T25" fmla="*/ 48 h 170"/>
                <a:gd name="T26" fmla="*/ 2 w 314"/>
                <a:gd name="T27" fmla="*/ 38 h 170"/>
                <a:gd name="T28" fmla="*/ 2 w 314"/>
                <a:gd name="T29" fmla="*/ 38 h 170"/>
                <a:gd name="T30" fmla="*/ 6 w 314"/>
                <a:gd name="T31" fmla="*/ 28 h 170"/>
                <a:gd name="T32" fmla="*/ 12 w 314"/>
                <a:gd name="T33" fmla="*/ 20 h 170"/>
                <a:gd name="T34" fmla="*/ 18 w 314"/>
                <a:gd name="T35" fmla="*/ 12 h 170"/>
                <a:gd name="T36" fmla="*/ 28 w 314"/>
                <a:gd name="T37" fmla="*/ 6 h 170"/>
                <a:gd name="T38" fmla="*/ 36 w 314"/>
                <a:gd name="T39" fmla="*/ 2 h 170"/>
                <a:gd name="T40" fmla="*/ 46 w 314"/>
                <a:gd name="T41" fmla="*/ 0 h 170"/>
                <a:gd name="T42" fmla="*/ 56 w 314"/>
                <a:gd name="T43" fmla="*/ 0 h 170"/>
                <a:gd name="T44" fmla="*/ 68 w 314"/>
                <a:gd name="T45" fmla="*/ 4 h 170"/>
                <a:gd name="T46" fmla="*/ 278 w 314"/>
                <a:gd name="T47" fmla="*/ 68 h 170"/>
                <a:gd name="T48" fmla="*/ 278 w 314"/>
                <a:gd name="T49" fmla="*/ 68 h 170"/>
                <a:gd name="T50" fmla="*/ 286 w 314"/>
                <a:gd name="T51" fmla="*/ 72 h 170"/>
                <a:gd name="T52" fmla="*/ 296 w 314"/>
                <a:gd name="T53" fmla="*/ 78 h 170"/>
                <a:gd name="T54" fmla="*/ 302 w 314"/>
                <a:gd name="T55" fmla="*/ 86 h 170"/>
                <a:gd name="T56" fmla="*/ 308 w 314"/>
                <a:gd name="T57" fmla="*/ 94 h 170"/>
                <a:gd name="T58" fmla="*/ 312 w 314"/>
                <a:gd name="T59" fmla="*/ 104 h 170"/>
                <a:gd name="T60" fmla="*/ 314 w 314"/>
                <a:gd name="T61" fmla="*/ 114 h 170"/>
                <a:gd name="T62" fmla="*/ 314 w 314"/>
                <a:gd name="T63" fmla="*/ 124 h 170"/>
                <a:gd name="T64" fmla="*/ 312 w 314"/>
                <a:gd name="T65" fmla="*/ 134 h 170"/>
                <a:gd name="T66" fmla="*/ 312 w 314"/>
                <a:gd name="T67" fmla="*/ 134 h 170"/>
                <a:gd name="T68" fmla="*/ 308 w 314"/>
                <a:gd name="T69" fmla="*/ 142 h 170"/>
                <a:gd name="T70" fmla="*/ 304 w 314"/>
                <a:gd name="T71" fmla="*/ 150 h 170"/>
                <a:gd name="T72" fmla="*/ 298 w 314"/>
                <a:gd name="T73" fmla="*/ 156 h 170"/>
                <a:gd name="T74" fmla="*/ 292 w 314"/>
                <a:gd name="T75" fmla="*/ 160 h 170"/>
                <a:gd name="T76" fmla="*/ 286 w 314"/>
                <a:gd name="T77" fmla="*/ 166 h 170"/>
                <a:gd name="T78" fmla="*/ 278 w 314"/>
                <a:gd name="T79" fmla="*/ 168 h 170"/>
                <a:gd name="T80" fmla="*/ 270 w 314"/>
                <a:gd name="T81" fmla="*/ 170 h 170"/>
                <a:gd name="T82" fmla="*/ 262 w 314"/>
                <a:gd name="T83" fmla="*/ 170 h 170"/>
                <a:gd name="T84" fmla="*/ 262 w 314"/>
                <a:gd name="T8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" h="170">
                  <a:moveTo>
                    <a:pt x="262" y="170"/>
                  </a:moveTo>
                  <a:lnTo>
                    <a:pt x="262" y="170"/>
                  </a:lnTo>
                  <a:lnTo>
                    <a:pt x="254" y="170"/>
                  </a:lnTo>
                  <a:lnTo>
                    <a:pt x="246" y="168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26" y="100"/>
                  </a:lnTo>
                  <a:lnTo>
                    <a:pt x="18" y="94"/>
                  </a:lnTo>
                  <a:lnTo>
                    <a:pt x="10" y="86"/>
                  </a:lnTo>
                  <a:lnTo>
                    <a:pt x="6" y="7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18" y="12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8" y="4"/>
                  </a:lnTo>
                  <a:lnTo>
                    <a:pt x="278" y="68"/>
                  </a:lnTo>
                  <a:lnTo>
                    <a:pt x="278" y="68"/>
                  </a:lnTo>
                  <a:lnTo>
                    <a:pt x="286" y="72"/>
                  </a:lnTo>
                  <a:lnTo>
                    <a:pt x="296" y="78"/>
                  </a:lnTo>
                  <a:lnTo>
                    <a:pt x="302" y="86"/>
                  </a:lnTo>
                  <a:lnTo>
                    <a:pt x="308" y="94"/>
                  </a:lnTo>
                  <a:lnTo>
                    <a:pt x="312" y="104"/>
                  </a:lnTo>
                  <a:lnTo>
                    <a:pt x="314" y="114"/>
                  </a:lnTo>
                  <a:lnTo>
                    <a:pt x="314" y="124"/>
                  </a:lnTo>
                  <a:lnTo>
                    <a:pt x="312" y="134"/>
                  </a:lnTo>
                  <a:lnTo>
                    <a:pt x="312" y="134"/>
                  </a:lnTo>
                  <a:lnTo>
                    <a:pt x="308" y="142"/>
                  </a:lnTo>
                  <a:lnTo>
                    <a:pt x="304" y="150"/>
                  </a:lnTo>
                  <a:lnTo>
                    <a:pt x="298" y="156"/>
                  </a:lnTo>
                  <a:lnTo>
                    <a:pt x="292" y="160"/>
                  </a:lnTo>
                  <a:lnTo>
                    <a:pt x="286" y="166"/>
                  </a:lnTo>
                  <a:lnTo>
                    <a:pt x="278" y="168"/>
                  </a:lnTo>
                  <a:lnTo>
                    <a:pt x="270" y="170"/>
                  </a:lnTo>
                  <a:lnTo>
                    <a:pt x="262" y="170"/>
                  </a:lnTo>
                  <a:lnTo>
                    <a:pt x="262" y="170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17BD77-E9AB-49EB-91B2-487D4F67CF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5218" y="6550871"/>
              <a:ext cx="120395" cy="92986"/>
            </a:xfrm>
            <a:custGeom>
              <a:avLst/>
              <a:gdLst>
                <a:gd name="T0" fmla="*/ 52 w 334"/>
                <a:gd name="T1" fmla="*/ 258 h 258"/>
                <a:gd name="T2" fmla="*/ 52 w 334"/>
                <a:gd name="T3" fmla="*/ 258 h 258"/>
                <a:gd name="T4" fmla="*/ 40 w 334"/>
                <a:gd name="T5" fmla="*/ 258 h 258"/>
                <a:gd name="T6" fmla="*/ 28 w 334"/>
                <a:gd name="T7" fmla="*/ 252 h 258"/>
                <a:gd name="T8" fmla="*/ 16 w 334"/>
                <a:gd name="T9" fmla="*/ 246 h 258"/>
                <a:gd name="T10" fmla="*/ 8 w 334"/>
                <a:gd name="T11" fmla="*/ 236 h 258"/>
                <a:gd name="T12" fmla="*/ 8 w 334"/>
                <a:gd name="T13" fmla="*/ 236 h 258"/>
                <a:gd name="T14" fmla="*/ 4 w 334"/>
                <a:gd name="T15" fmla="*/ 226 h 258"/>
                <a:gd name="T16" fmla="*/ 0 w 334"/>
                <a:gd name="T17" fmla="*/ 216 h 258"/>
                <a:gd name="T18" fmla="*/ 0 w 334"/>
                <a:gd name="T19" fmla="*/ 206 h 258"/>
                <a:gd name="T20" fmla="*/ 0 w 334"/>
                <a:gd name="T21" fmla="*/ 196 h 258"/>
                <a:gd name="T22" fmla="*/ 4 w 334"/>
                <a:gd name="T23" fmla="*/ 186 h 258"/>
                <a:gd name="T24" fmla="*/ 8 w 334"/>
                <a:gd name="T25" fmla="*/ 178 h 258"/>
                <a:gd name="T26" fmla="*/ 14 w 334"/>
                <a:gd name="T27" fmla="*/ 170 h 258"/>
                <a:gd name="T28" fmla="*/ 22 w 334"/>
                <a:gd name="T29" fmla="*/ 162 h 258"/>
                <a:gd name="T30" fmla="*/ 252 w 334"/>
                <a:gd name="T31" fmla="*/ 8 h 258"/>
                <a:gd name="T32" fmla="*/ 252 w 334"/>
                <a:gd name="T33" fmla="*/ 8 h 258"/>
                <a:gd name="T34" fmla="*/ 262 w 334"/>
                <a:gd name="T35" fmla="*/ 4 h 258"/>
                <a:gd name="T36" fmla="*/ 272 w 334"/>
                <a:gd name="T37" fmla="*/ 0 h 258"/>
                <a:gd name="T38" fmla="*/ 282 w 334"/>
                <a:gd name="T39" fmla="*/ 0 h 258"/>
                <a:gd name="T40" fmla="*/ 292 w 334"/>
                <a:gd name="T41" fmla="*/ 0 h 258"/>
                <a:gd name="T42" fmla="*/ 302 w 334"/>
                <a:gd name="T43" fmla="*/ 4 h 258"/>
                <a:gd name="T44" fmla="*/ 310 w 334"/>
                <a:gd name="T45" fmla="*/ 8 h 258"/>
                <a:gd name="T46" fmla="*/ 318 w 334"/>
                <a:gd name="T47" fmla="*/ 14 h 258"/>
                <a:gd name="T48" fmla="*/ 326 w 334"/>
                <a:gd name="T49" fmla="*/ 22 h 258"/>
                <a:gd name="T50" fmla="*/ 326 w 334"/>
                <a:gd name="T51" fmla="*/ 22 h 258"/>
                <a:gd name="T52" fmla="*/ 330 w 334"/>
                <a:gd name="T53" fmla="*/ 32 h 258"/>
                <a:gd name="T54" fmla="*/ 334 w 334"/>
                <a:gd name="T55" fmla="*/ 42 h 258"/>
                <a:gd name="T56" fmla="*/ 334 w 334"/>
                <a:gd name="T57" fmla="*/ 52 h 258"/>
                <a:gd name="T58" fmla="*/ 334 w 334"/>
                <a:gd name="T59" fmla="*/ 62 h 258"/>
                <a:gd name="T60" fmla="*/ 330 w 334"/>
                <a:gd name="T61" fmla="*/ 72 h 258"/>
                <a:gd name="T62" fmla="*/ 326 w 334"/>
                <a:gd name="T63" fmla="*/ 80 h 258"/>
                <a:gd name="T64" fmla="*/ 320 w 334"/>
                <a:gd name="T65" fmla="*/ 88 h 258"/>
                <a:gd name="T66" fmla="*/ 312 w 334"/>
                <a:gd name="T67" fmla="*/ 96 h 258"/>
                <a:gd name="T68" fmla="*/ 82 w 334"/>
                <a:gd name="T69" fmla="*/ 250 h 258"/>
                <a:gd name="T70" fmla="*/ 82 w 334"/>
                <a:gd name="T71" fmla="*/ 250 h 258"/>
                <a:gd name="T72" fmla="*/ 74 w 334"/>
                <a:gd name="T73" fmla="*/ 254 h 258"/>
                <a:gd name="T74" fmla="*/ 66 w 334"/>
                <a:gd name="T75" fmla="*/ 256 h 258"/>
                <a:gd name="T76" fmla="*/ 52 w 334"/>
                <a:gd name="T77" fmla="*/ 258 h 258"/>
                <a:gd name="T78" fmla="*/ 52 w 334"/>
                <a:gd name="T7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4" h="258">
                  <a:moveTo>
                    <a:pt x="52" y="258"/>
                  </a:moveTo>
                  <a:lnTo>
                    <a:pt x="52" y="258"/>
                  </a:lnTo>
                  <a:lnTo>
                    <a:pt x="40" y="258"/>
                  </a:lnTo>
                  <a:lnTo>
                    <a:pt x="28" y="252"/>
                  </a:lnTo>
                  <a:lnTo>
                    <a:pt x="16" y="246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4" y="226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0" y="196"/>
                  </a:lnTo>
                  <a:lnTo>
                    <a:pt x="4" y="186"/>
                  </a:lnTo>
                  <a:lnTo>
                    <a:pt x="8" y="178"/>
                  </a:lnTo>
                  <a:lnTo>
                    <a:pt x="14" y="170"/>
                  </a:lnTo>
                  <a:lnTo>
                    <a:pt x="22" y="162"/>
                  </a:lnTo>
                  <a:lnTo>
                    <a:pt x="252" y="8"/>
                  </a:lnTo>
                  <a:lnTo>
                    <a:pt x="252" y="8"/>
                  </a:lnTo>
                  <a:lnTo>
                    <a:pt x="262" y="4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92" y="0"/>
                  </a:lnTo>
                  <a:lnTo>
                    <a:pt x="302" y="4"/>
                  </a:lnTo>
                  <a:lnTo>
                    <a:pt x="310" y="8"/>
                  </a:lnTo>
                  <a:lnTo>
                    <a:pt x="318" y="14"/>
                  </a:lnTo>
                  <a:lnTo>
                    <a:pt x="326" y="22"/>
                  </a:lnTo>
                  <a:lnTo>
                    <a:pt x="326" y="22"/>
                  </a:lnTo>
                  <a:lnTo>
                    <a:pt x="330" y="32"/>
                  </a:lnTo>
                  <a:lnTo>
                    <a:pt x="334" y="42"/>
                  </a:lnTo>
                  <a:lnTo>
                    <a:pt x="334" y="52"/>
                  </a:lnTo>
                  <a:lnTo>
                    <a:pt x="334" y="62"/>
                  </a:lnTo>
                  <a:lnTo>
                    <a:pt x="330" y="72"/>
                  </a:lnTo>
                  <a:lnTo>
                    <a:pt x="326" y="80"/>
                  </a:lnTo>
                  <a:lnTo>
                    <a:pt x="320" y="88"/>
                  </a:lnTo>
                  <a:lnTo>
                    <a:pt x="312" y="96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74" y="254"/>
                  </a:lnTo>
                  <a:lnTo>
                    <a:pt x="66" y="256"/>
                  </a:lnTo>
                  <a:lnTo>
                    <a:pt x="52" y="258"/>
                  </a:lnTo>
                  <a:lnTo>
                    <a:pt x="52" y="25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12B6E0E-5698-4BFE-8941-D7796CBCA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0361" y="6594839"/>
              <a:ext cx="123999" cy="107402"/>
            </a:xfrm>
            <a:custGeom>
              <a:avLst/>
              <a:gdLst>
                <a:gd name="T0" fmla="*/ 52 w 344"/>
                <a:gd name="T1" fmla="*/ 298 h 298"/>
                <a:gd name="T2" fmla="*/ 52 w 344"/>
                <a:gd name="T3" fmla="*/ 298 h 298"/>
                <a:gd name="T4" fmla="*/ 42 w 344"/>
                <a:gd name="T5" fmla="*/ 298 h 298"/>
                <a:gd name="T6" fmla="*/ 30 w 344"/>
                <a:gd name="T7" fmla="*/ 294 h 298"/>
                <a:gd name="T8" fmla="*/ 20 w 344"/>
                <a:gd name="T9" fmla="*/ 288 h 298"/>
                <a:gd name="T10" fmla="*/ 12 w 344"/>
                <a:gd name="T11" fmla="*/ 278 h 298"/>
                <a:gd name="T12" fmla="*/ 12 w 344"/>
                <a:gd name="T13" fmla="*/ 278 h 298"/>
                <a:gd name="T14" fmla="*/ 6 w 344"/>
                <a:gd name="T15" fmla="*/ 270 h 298"/>
                <a:gd name="T16" fmla="*/ 2 w 344"/>
                <a:gd name="T17" fmla="*/ 260 h 298"/>
                <a:gd name="T18" fmla="*/ 0 w 344"/>
                <a:gd name="T19" fmla="*/ 250 h 298"/>
                <a:gd name="T20" fmla="*/ 0 w 344"/>
                <a:gd name="T21" fmla="*/ 240 h 298"/>
                <a:gd name="T22" fmla="*/ 2 w 344"/>
                <a:gd name="T23" fmla="*/ 230 h 298"/>
                <a:gd name="T24" fmla="*/ 6 w 344"/>
                <a:gd name="T25" fmla="*/ 220 h 298"/>
                <a:gd name="T26" fmla="*/ 12 w 344"/>
                <a:gd name="T27" fmla="*/ 212 h 298"/>
                <a:gd name="T28" fmla="*/ 20 w 344"/>
                <a:gd name="T29" fmla="*/ 204 h 298"/>
                <a:gd name="T30" fmla="*/ 260 w 344"/>
                <a:gd name="T31" fmla="*/ 10 h 298"/>
                <a:gd name="T32" fmla="*/ 260 w 344"/>
                <a:gd name="T33" fmla="*/ 10 h 298"/>
                <a:gd name="T34" fmla="*/ 268 w 344"/>
                <a:gd name="T35" fmla="*/ 6 h 298"/>
                <a:gd name="T36" fmla="*/ 278 w 344"/>
                <a:gd name="T37" fmla="*/ 2 h 298"/>
                <a:gd name="T38" fmla="*/ 288 w 344"/>
                <a:gd name="T39" fmla="*/ 0 h 298"/>
                <a:gd name="T40" fmla="*/ 298 w 344"/>
                <a:gd name="T41" fmla="*/ 0 h 298"/>
                <a:gd name="T42" fmla="*/ 308 w 344"/>
                <a:gd name="T43" fmla="*/ 2 h 298"/>
                <a:gd name="T44" fmla="*/ 318 w 344"/>
                <a:gd name="T45" fmla="*/ 6 h 298"/>
                <a:gd name="T46" fmla="*/ 326 w 344"/>
                <a:gd name="T47" fmla="*/ 12 h 298"/>
                <a:gd name="T48" fmla="*/ 334 w 344"/>
                <a:gd name="T49" fmla="*/ 18 h 298"/>
                <a:gd name="T50" fmla="*/ 334 w 344"/>
                <a:gd name="T51" fmla="*/ 18 h 298"/>
                <a:gd name="T52" fmla="*/ 340 w 344"/>
                <a:gd name="T53" fmla="*/ 28 h 298"/>
                <a:gd name="T54" fmla="*/ 344 w 344"/>
                <a:gd name="T55" fmla="*/ 38 h 298"/>
                <a:gd name="T56" fmla="*/ 344 w 344"/>
                <a:gd name="T57" fmla="*/ 48 h 298"/>
                <a:gd name="T58" fmla="*/ 344 w 344"/>
                <a:gd name="T59" fmla="*/ 58 h 298"/>
                <a:gd name="T60" fmla="*/ 342 w 344"/>
                <a:gd name="T61" fmla="*/ 68 h 298"/>
                <a:gd name="T62" fmla="*/ 338 w 344"/>
                <a:gd name="T63" fmla="*/ 76 h 298"/>
                <a:gd name="T64" fmla="*/ 334 w 344"/>
                <a:gd name="T65" fmla="*/ 86 h 298"/>
                <a:gd name="T66" fmla="*/ 326 w 344"/>
                <a:gd name="T67" fmla="*/ 92 h 298"/>
                <a:gd name="T68" fmla="*/ 86 w 344"/>
                <a:gd name="T69" fmla="*/ 286 h 298"/>
                <a:gd name="T70" fmla="*/ 86 w 344"/>
                <a:gd name="T71" fmla="*/ 286 h 298"/>
                <a:gd name="T72" fmla="*/ 78 w 344"/>
                <a:gd name="T73" fmla="*/ 292 h 298"/>
                <a:gd name="T74" fmla="*/ 70 w 344"/>
                <a:gd name="T75" fmla="*/ 296 h 298"/>
                <a:gd name="T76" fmla="*/ 62 w 344"/>
                <a:gd name="T77" fmla="*/ 298 h 298"/>
                <a:gd name="T78" fmla="*/ 52 w 344"/>
                <a:gd name="T79" fmla="*/ 298 h 298"/>
                <a:gd name="T80" fmla="*/ 52 w 344"/>
                <a:gd name="T8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4" h="298">
                  <a:moveTo>
                    <a:pt x="52" y="298"/>
                  </a:moveTo>
                  <a:lnTo>
                    <a:pt x="52" y="298"/>
                  </a:lnTo>
                  <a:lnTo>
                    <a:pt x="42" y="298"/>
                  </a:lnTo>
                  <a:lnTo>
                    <a:pt x="30" y="294"/>
                  </a:lnTo>
                  <a:lnTo>
                    <a:pt x="20" y="288"/>
                  </a:lnTo>
                  <a:lnTo>
                    <a:pt x="12" y="278"/>
                  </a:lnTo>
                  <a:lnTo>
                    <a:pt x="12" y="278"/>
                  </a:lnTo>
                  <a:lnTo>
                    <a:pt x="6" y="270"/>
                  </a:lnTo>
                  <a:lnTo>
                    <a:pt x="2" y="260"/>
                  </a:lnTo>
                  <a:lnTo>
                    <a:pt x="0" y="250"/>
                  </a:lnTo>
                  <a:lnTo>
                    <a:pt x="0" y="240"/>
                  </a:lnTo>
                  <a:lnTo>
                    <a:pt x="2" y="230"/>
                  </a:lnTo>
                  <a:lnTo>
                    <a:pt x="6" y="220"/>
                  </a:lnTo>
                  <a:lnTo>
                    <a:pt x="12" y="212"/>
                  </a:lnTo>
                  <a:lnTo>
                    <a:pt x="20" y="204"/>
                  </a:lnTo>
                  <a:lnTo>
                    <a:pt x="260" y="10"/>
                  </a:lnTo>
                  <a:lnTo>
                    <a:pt x="260" y="10"/>
                  </a:lnTo>
                  <a:lnTo>
                    <a:pt x="268" y="6"/>
                  </a:lnTo>
                  <a:lnTo>
                    <a:pt x="278" y="2"/>
                  </a:lnTo>
                  <a:lnTo>
                    <a:pt x="28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8" y="6"/>
                  </a:lnTo>
                  <a:lnTo>
                    <a:pt x="326" y="12"/>
                  </a:lnTo>
                  <a:lnTo>
                    <a:pt x="334" y="18"/>
                  </a:lnTo>
                  <a:lnTo>
                    <a:pt x="334" y="18"/>
                  </a:lnTo>
                  <a:lnTo>
                    <a:pt x="340" y="28"/>
                  </a:lnTo>
                  <a:lnTo>
                    <a:pt x="344" y="38"/>
                  </a:lnTo>
                  <a:lnTo>
                    <a:pt x="344" y="48"/>
                  </a:lnTo>
                  <a:lnTo>
                    <a:pt x="344" y="58"/>
                  </a:lnTo>
                  <a:lnTo>
                    <a:pt x="342" y="68"/>
                  </a:lnTo>
                  <a:lnTo>
                    <a:pt x="338" y="76"/>
                  </a:lnTo>
                  <a:lnTo>
                    <a:pt x="334" y="86"/>
                  </a:lnTo>
                  <a:lnTo>
                    <a:pt x="326" y="92"/>
                  </a:lnTo>
                  <a:lnTo>
                    <a:pt x="86" y="286"/>
                  </a:lnTo>
                  <a:lnTo>
                    <a:pt x="86" y="286"/>
                  </a:lnTo>
                  <a:lnTo>
                    <a:pt x="78" y="292"/>
                  </a:lnTo>
                  <a:lnTo>
                    <a:pt x="70" y="296"/>
                  </a:lnTo>
                  <a:lnTo>
                    <a:pt x="62" y="298"/>
                  </a:lnTo>
                  <a:lnTo>
                    <a:pt x="52" y="298"/>
                  </a:lnTo>
                  <a:lnTo>
                    <a:pt x="52" y="29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503CEB-A6BE-41B4-9C3F-EDFEF46CEC80}"/>
                </a:ext>
              </a:extLst>
            </p:cNvPr>
            <p:cNvGrpSpPr/>
            <p:nvPr userDrawn="1"/>
          </p:nvGrpSpPr>
          <p:grpSpPr>
            <a:xfrm rot="16200000">
              <a:off x="2661364" y="3938744"/>
              <a:ext cx="344226" cy="5666952"/>
              <a:chOff x="9312007" y="34787"/>
              <a:chExt cx="1212906" cy="3143923"/>
            </a:xfrm>
          </p:grpSpPr>
          <p:sp>
            <p:nvSpPr>
              <p:cNvPr id="35" name="Bent Arrow 21">
                <a:extLst>
                  <a:ext uri="{FF2B5EF4-FFF2-40B4-BE49-F238E27FC236}">
                    <a16:creationId xmlns:a16="http://schemas.microsoft.com/office/drawing/2014/main" id="{FDD5B1E0-D94C-47F2-ADE2-710A9CCE6F61}"/>
                  </a:ext>
                </a:extLst>
              </p:cNvPr>
              <p:cNvSpPr/>
              <p:nvPr/>
            </p:nvSpPr>
            <p:spPr bwMode="auto">
              <a:xfrm flipH="1">
                <a:off x="9832459" y="1745357"/>
                <a:ext cx="692454" cy="1433353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75000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Bent Arrow 22">
                <a:extLst>
                  <a:ext uri="{FF2B5EF4-FFF2-40B4-BE49-F238E27FC236}">
                    <a16:creationId xmlns:a16="http://schemas.microsoft.com/office/drawing/2014/main" id="{370BBCF4-F417-4A72-8C36-36DA3F23AB62}"/>
                  </a:ext>
                </a:extLst>
              </p:cNvPr>
              <p:cNvSpPr/>
              <p:nvPr/>
            </p:nvSpPr>
            <p:spPr bwMode="auto">
              <a:xfrm rot="10800000" flipH="1">
                <a:off x="9312007" y="34787"/>
                <a:ext cx="805099" cy="1711160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52871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Bent Arrow 23">
              <a:extLst>
                <a:ext uri="{FF2B5EF4-FFF2-40B4-BE49-F238E27FC236}">
                  <a16:creationId xmlns:a16="http://schemas.microsoft.com/office/drawing/2014/main" id="{5BFCDBEF-A52F-4B25-B79E-F263D01D94E3}"/>
                </a:ext>
              </a:extLst>
            </p:cNvPr>
            <p:cNvSpPr/>
            <p:nvPr userDrawn="1"/>
          </p:nvSpPr>
          <p:spPr bwMode="auto">
            <a:xfrm>
              <a:off x="5800305" y="6820878"/>
              <a:ext cx="3896736" cy="16676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4">
              <a:extLst>
                <a:ext uri="{FF2B5EF4-FFF2-40B4-BE49-F238E27FC236}">
                  <a16:creationId xmlns:a16="http://schemas.microsoft.com/office/drawing/2014/main" id="{FFC7602F-9184-4655-AE20-B612413F86D2}"/>
                </a:ext>
              </a:extLst>
            </p:cNvPr>
            <p:cNvSpPr/>
            <p:nvPr userDrawn="1"/>
          </p:nvSpPr>
          <p:spPr bwMode="auto">
            <a:xfrm rot="10800000" flipH="1">
              <a:off x="2090781" y="6497131"/>
              <a:ext cx="8001150" cy="10000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20518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Bent Arrow 25">
              <a:extLst>
                <a:ext uri="{FF2B5EF4-FFF2-40B4-BE49-F238E27FC236}">
                  <a16:creationId xmlns:a16="http://schemas.microsoft.com/office/drawing/2014/main" id="{71915D15-913C-4836-8C19-DB9CB147048B}"/>
                </a:ext>
              </a:extLst>
            </p:cNvPr>
            <p:cNvSpPr/>
            <p:nvPr userDrawn="1"/>
          </p:nvSpPr>
          <p:spPr bwMode="auto">
            <a:xfrm rot="10800000">
              <a:off x="11449450" y="6478788"/>
              <a:ext cx="723540" cy="22067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Bent Arrow 44">
              <a:extLst>
                <a:ext uri="{FF2B5EF4-FFF2-40B4-BE49-F238E27FC236}">
                  <a16:creationId xmlns:a16="http://schemas.microsoft.com/office/drawing/2014/main" id="{A8A4E164-383D-4C79-9F3E-51EB0FDE1D56}"/>
                </a:ext>
              </a:extLst>
            </p:cNvPr>
            <p:cNvSpPr/>
            <p:nvPr userDrawn="1"/>
          </p:nvSpPr>
          <p:spPr bwMode="auto">
            <a:xfrm rot="16200000">
              <a:off x="11653913" y="6855975"/>
              <a:ext cx="289147" cy="0"/>
            </a:xfrm>
            <a:custGeom>
              <a:avLst/>
              <a:gdLst>
                <a:gd name="connsiteX0" fmla="*/ 0 w 325590"/>
                <a:gd name="connsiteY0" fmla="*/ 266055 h 266055"/>
                <a:gd name="connsiteX1" fmla="*/ 0 w 325590"/>
                <a:gd name="connsiteY1" fmla="*/ 42087 h 266055"/>
                <a:gd name="connsiteX2" fmla="*/ 42087 w 325590"/>
                <a:gd name="connsiteY2" fmla="*/ 0 h 266055"/>
                <a:gd name="connsiteX3" fmla="*/ 259076 w 325590"/>
                <a:gd name="connsiteY3" fmla="*/ 0 h 266055"/>
                <a:gd name="connsiteX4" fmla="*/ 259076 w 325590"/>
                <a:gd name="connsiteY4" fmla="*/ 0 h 266055"/>
                <a:gd name="connsiteX5" fmla="*/ 325590 w 325590"/>
                <a:gd name="connsiteY5" fmla="*/ 0 h 266055"/>
                <a:gd name="connsiteX6" fmla="*/ 259076 w 325590"/>
                <a:gd name="connsiteY6" fmla="*/ 0 h 266055"/>
                <a:gd name="connsiteX7" fmla="*/ 259076 w 325590"/>
                <a:gd name="connsiteY7" fmla="*/ 0 h 266055"/>
                <a:gd name="connsiteX8" fmla="*/ 42087 w 325590"/>
                <a:gd name="connsiteY8" fmla="*/ 0 h 266055"/>
                <a:gd name="connsiteX9" fmla="*/ 0 w 325590"/>
                <a:gd name="connsiteY9" fmla="*/ 42087 h 266055"/>
                <a:gd name="connsiteX10" fmla="*/ 0 w 325590"/>
                <a:gd name="connsiteY10" fmla="*/ 266055 h 266055"/>
                <a:gd name="connsiteX0" fmla="*/ 0 w 325590"/>
                <a:gd name="connsiteY0" fmla="*/ 42087 h 42087"/>
                <a:gd name="connsiteX1" fmla="*/ 0 w 325590"/>
                <a:gd name="connsiteY1" fmla="*/ 42087 h 42087"/>
                <a:gd name="connsiteX2" fmla="*/ 42087 w 325590"/>
                <a:gd name="connsiteY2" fmla="*/ 0 h 42087"/>
                <a:gd name="connsiteX3" fmla="*/ 259076 w 325590"/>
                <a:gd name="connsiteY3" fmla="*/ 0 h 42087"/>
                <a:gd name="connsiteX4" fmla="*/ 259076 w 325590"/>
                <a:gd name="connsiteY4" fmla="*/ 0 h 42087"/>
                <a:gd name="connsiteX5" fmla="*/ 325590 w 325590"/>
                <a:gd name="connsiteY5" fmla="*/ 0 h 42087"/>
                <a:gd name="connsiteX6" fmla="*/ 259076 w 325590"/>
                <a:gd name="connsiteY6" fmla="*/ 0 h 42087"/>
                <a:gd name="connsiteX7" fmla="*/ 259076 w 325590"/>
                <a:gd name="connsiteY7" fmla="*/ 0 h 42087"/>
                <a:gd name="connsiteX8" fmla="*/ 42087 w 325590"/>
                <a:gd name="connsiteY8" fmla="*/ 0 h 42087"/>
                <a:gd name="connsiteX9" fmla="*/ 0 w 325590"/>
                <a:gd name="connsiteY9" fmla="*/ 42087 h 42087"/>
                <a:gd name="connsiteX0" fmla="*/ 42089 w 325592"/>
                <a:gd name="connsiteY0" fmla="*/ 0 h 42087"/>
                <a:gd name="connsiteX1" fmla="*/ 2 w 325592"/>
                <a:gd name="connsiteY1" fmla="*/ 42087 h 42087"/>
                <a:gd name="connsiteX2" fmla="*/ 42089 w 325592"/>
                <a:gd name="connsiteY2" fmla="*/ 0 h 42087"/>
                <a:gd name="connsiteX3" fmla="*/ 259078 w 325592"/>
                <a:gd name="connsiteY3" fmla="*/ 0 h 42087"/>
                <a:gd name="connsiteX4" fmla="*/ 259078 w 325592"/>
                <a:gd name="connsiteY4" fmla="*/ 0 h 42087"/>
                <a:gd name="connsiteX5" fmla="*/ 325592 w 325592"/>
                <a:gd name="connsiteY5" fmla="*/ 0 h 42087"/>
                <a:gd name="connsiteX6" fmla="*/ 259078 w 325592"/>
                <a:gd name="connsiteY6" fmla="*/ 0 h 42087"/>
                <a:gd name="connsiteX7" fmla="*/ 259078 w 325592"/>
                <a:gd name="connsiteY7" fmla="*/ 0 h 42087"/>
                <a:gd name="connsiteX8" fmla="*/ 42089 w 325592"/>
                <a:gd name="connsiteY8" fmla="*/ 0 h 42087"/>
                <a:gd name="connsiteX0" fmla="*/ 0 w 283503"/>
                <a:gd name="connsiteY0" fmla="*/ 0 h 0"/>
                <a:gd name="connsiteX1" fmla="*/ 0 w 283503"/>
                <a:gd name="connsiteY1" fmla="*/ 0 h 0"/>
                <a:gd name="connsiteX2" fmla="*/ 216989 w 283503"/>
                <a:gd name="connsiteY2" fmla="*/ 0 h 0"/>
                <a:gd name="connsiteX3" fmla="*/ 216989 w 283503"/>
                <a:gd name="connsiteY3" fmla="*/ 0 h 0"/>
                <a:gd name="connsiteX4" fmla="*/ 283503 w 283503"/>
                <a:gd name="connsiteY4" fmla="*/ 0 h 0"/>
                <a:gd name="connsiteX5" fmla="*/ 216989 w 283503"/>
                <a:gd name="connsiteY5" fmla="*/ 0 h 0"/>
                <a:gd name="connsiteX6" fmla="*/ 216989 w 283503"/>
                <a:gd name="connsiteY6" fmla="*/ 0 h 0"/>
                <a:gd name="connsiteX7" fmla="*/ 0 w 283503"/>
                <a:gd name="connsiteY7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03">
                  <a:moveTo>
                    <a:pt x="0" y="0"/>
                  </a:moveTo>
                  <a:lnTo>
                    <a:pt x="0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283503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4FD09C68-8453-43E4-846F-2A39CC214F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77246" y="67317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9DA543C-EDFA-4F96-B185-76B6F61F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01" y="65912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CC713E5-786F-4EFB-BDE5-45928D52D6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951" y="6620265"/>
              <a:ext cx="955390" cy="210480"/>
            </a:xfrm>
            <a:prstGeom prst="rect">
              <a:avLst/>
            </a:prstGeom>
          </p:spPr>
        </p:pic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52FB101-3E6C-4EC5-8D93-37589F835B8F}"/>
                </a:ext>
              </a:extLst>
            </p:cNvPr>
            <p:cNvSpPr/>
            <p:nvPr userDrawn="1"/>
          </p:nvSpPr>
          <p:spPr bwMode="auto">
            <a:xfrm>
              <a:off x="10082385" y="6456984"/>
              <a:ext cx="789239" cy="535513"/>
            </a:xfrm>
            <a:custGeom>
              <a:avLst/>
              <a:gdLst>
                <a:gd name="connsiteX0" fmla="*/ 560481 w 773724"/>
                <a:gd name="connsiteY0" fmla="*/ 0 h 533030"/>
                <a:gd name="connsiteX1" fmla="*/ 649426 w 773724"/>
                <a:gd name="connsiteY1" fmla="*/ 0 h 533030"/>
                <a:gd name="connsiteX2" fmla="*/ 660415 w 773724"/>
                <a:gd name="connsiteY2" fmla="*/ 9067 h 533030"/>
                <a:gd name="connsiteX3" fmla="*/ 773724 w 773724"/>
                <a:gd name="connsiteY3" fmla="*/ 282619 h 533030"/>
                <a:gd name="connsiteX4" fmla="*/ 707654 w 773724"/>
                <a:gd name="connsiteY4" fmla="*/ 498917 h 533030"/>
                <a:gd name="connsiteX5" fmla="*/ 679508 w 773724"/>
                <a:gd name="connsiteY5" fmla="*/ 533030 h 533030"/>
                <a:gd name="connsiteX6" fmla="*/ 603760 w 773724"/>
                <a:gd name="connsiteY6" fmla="*/ 533030 h 533030"/>
                <a:gd name="connsiteX7" fmla="*/ 622123 w 773724"/>
                <a:gd name="connsiteY7" fmla="*/ 517880 h 533030"/>
                <a:gd name="connsiteX8" fmla="*/ 719571 w 773724"/>
                <a:gd name="connsiteY8" fmla="*/ 282619 h 533030"/>
                <a:gd name="connsiteX9" fmla="*/ 572883 w 773724"/>
                <a:gd name="connsiteY9" fmla="*/ 6732 h 533030"/>
                <a:gd name="connsiteX10" fmla="*/ 124298 w 773724"/>
                <a:gd name="connsiteY10" fmla="*/ 0 h 533030"/>
                <a:gd name="connsiteX11" fmla="*/ 213243 w 773724"/>
                <a:gd name="connsiteY11" fmla="*/ 0 h 533030"/>
                <a:gd name="connsiteX12" fmla="*/ 200841 w 773724"/>
                <a:gd name="connsiteY12" fmla="*/ 6732 h 533030"/>
                <a:gd name="connsiteX13" fmla="*/ 54153 w 773724"/>
                <a:gd name="connsiteY13" fmla="*/ 282619 h 533030"/>
                <a:gd name="connsiteX14" fmla="*/ 151601 w 773724"/>
                <a:gd name="connsiteY14" fmla="*/ 517880 h 533030"/>
                <a:gd name="connsiteX15" fmla="*/ 169964 w 773724"/>
                <a:gd name="connsiteY15" fmla="*/ 533030 h 533030"/>
                <a:gd name="connsiteX16" fmla="*/ 94215 w 773724"/>
                <a:gd name="connsiteY16" fmla="*/ 533030 h 533030"/>
                <a:gd name="connsiteX17" fmla="*/ 66070 w 773724"/>
                <a:gd name="connsiteY17" fmla="*/ 498917 h 533030"/>
                <a:gd name="connsiteX18" fmla="*/ 0 w 773724"/>
                <a:gd name="connsiteY18" fmla="*/ 282619 h 533030"/>
                <a:gd name="connsiteX19" fmla="*/ 113309 w 773724"/>
                <a:gd name="connsiteY19" fmla="*/ 9067 h 53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3724" h="533030">
                  <a:moveTo>
                    <a:pt x="560481" y="0"/>
                  </a:moveTo>
                  <a:lnTo>
                    <a:pt x="649426" y="0"/>
                  </a:lnTo>
                  <a:lnTo>
                    <a:pt x="660415" y="9067"/>
                  </a:lnTo>
                  <a:cubicBezTo>
                    <a:pt x="730423" y="79075"/>
                    <a:pt x="773724" y="175790"/>
                    <a:pt x="773724" y="282619"/>
                  </a:cubicBezTo>
                  <a:cubicBezTo>
                    <a:pt x="773724" y="362741"/>
                    <a:pt x="749367" y="437174"/>
                    <a:pt x="707654" y="498917"/>
                  </a:cubicBezTo>
                  <a:lnTo>
                    <a:pt x="679508" y="533030"/>
                  </a:lnTo>
                  <a:lnTo>
                    <a:pt x="603760" y="533030"/>
                  </a:lnTo>
                  <a:lnTo>
                    <a:pt x="622123" y="517880"/>
                  </a:lnTo>
                  <a:cubicBezTo>
                    <a:pt x="682331" y="457672"/>
                    <a:pt x="719571" y="374494"/>
                    <a:pt x="719571" y="282619"/>
                  </a:cubicBezTo>
                  <a:cubicBezTo>
                    <a:pt x="719571" y="167776"/>
                    <a:pt x="661384" y="66522"/>
                    <a:pt x="572883" y="6732"/>
                  </a:cubicBezTo>
                  <a:close/>
                  <a:moveTo>
                    <a:pt x="124298" y="0"/>
                  </a:moveTo>
                  <a:lnTo>
                    <a:pt x="213243" y="0"/>
                  </a:lnTo>
                  <a:lnTo>
                    <a:pt x="200841" y="6732"/>
                  </a:lnTo>
                  <a:cubicBezTo>
                    <a:pt x="112340" y="66522"/>
                    <a:pt x="54153" y="167776"/>
                    <a:pt x="54153" y="282619"/>
                  </a:cubicBezTo>
                  <a:cubicBezTo>
                    <a:pt x="54153" y="374494"/>
                    <a:pt x="91393" y="457672"/>
                    <a:pt x="151601" y="517880"/>
                  </a:cubicBezTo>
                  <a:lnTo>
                    <a:pt x="169964" y="533030"/>
                  </a:lnTo>
                  <a:lnTo>
                    <a:pt x="94215" y="533030"/>
                  </a:lnTo>
                  <a:lnTo>
                    <a:pt x="66070" y="498917"/>
                  </a:lnTo>
                  <a:cubicBezTo>
                    <a:pt x="24357" y="437174"/>
                    <a:pt x="0" y="362741"/>
                    <a:pt x="0" y="282619"/>
                  </a:cubicBezTo>
                  <a:cubicBezTo>
                    <a:pt x="0" y="175790"/>
                    <a:pt x="43301" y="79075"/>
                    <a:pt x="113309" y="9067"/>
                  </a:cubicBez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06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9C8C4-4013-4C88-BED1-DA5ABF971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1921"/>
            <a:ext cx="12192000" cy="5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75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47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615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50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106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822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51"/>
            <a:ext cx="11353800" cy="3066444"/>
          </a:xfrm>
        </p:spPr>
        <p:txBody>
          <a:bodyPr lIns="393192" anchor="t" anchorCtr="0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89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B6CC-D100-4EDE-9B57-0028839A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69006-54F5-405A-A48F-EE0B13C1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E23B-887B-4B4C-BC57-8682DCC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8791-1773-4E6A-AA99-B1D40149EC84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8015-03C9-4783-863F-B65EA3D0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25F3-9A42-421D-A437-00314002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879A-BE72-4568-B585-8A235DD2A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41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31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0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2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53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26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25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5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0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3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1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0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91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45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5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24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76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60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98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2982008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7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8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73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7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0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114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7041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37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117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06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8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1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302" y="289511"/>
            <a:ext cx="6904778" cy="899665"/>
          </a:xfrm>
        </p:spPr>
        <p:txBody>
          <a:bodyPr/>
          <a:lstStyle>
            <a:lvl1pPr>
              <a:defRPr sz="392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0303" y="4773828"/>
            <a:ext cx="6904016" cy="1793104"/>
          </a:xfrm>
        </p:spPr>
        <p:txBody>
          <a:bodyPr wrap="square">
            <a:noAutofit/>
          </a:bodyPr>
          <a:lstStyle>
            <a:lvl1pPr marL="0" indent="0">
              <a:spcBef>
                <a:spcPts val="1765"/>
              </a:spcBef>
              <a:buNone/>
              <a:defRPr sz="1961"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9" r="5881"/>
          <a:stretch/>
        </p:blipFill>
        <p:spPr>
          <a:xfrm>
            <a:off x="0" y="-1"/>
            <a:ext cx="4828867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33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11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593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762001" y="1524002"/>
            <a:ext cx="10668000" cy="2266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372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7846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69218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4356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/>
              <a:t>Click to add developer code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" y="573621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372" indent="0">
              <a:buNone/>
              <a:defRPr/>
            </a:lvl2pPr>
            <a:lvl3pPr marL="587846" indent="0">
              <a:buNone/>
              <a:defRPr/>
            </a:lvl3pPr>
            <a:lvl4pPr marL="869218" indent="0">
              <a:buNone/>
              <a:defRPr/>
            </a:lvl4pPr>
            <a:lvl5pPr marL="110435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91856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5D56-F179-455D-A744-9A4B448B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9568-55C9-4112-98AF-75E7803C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4E5C1-3F02-4B26-8D67-16B0204A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0755-1104-4DF1-A5B5-F3F88D5A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51B2-37F3-4C4E-AA9C-A730DA8A0A5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7674-E116-4930-9DD6-819222F8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2EDF-C882-4279-860E-7439ED03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C566-822D-4D57-87D5-3A576E41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78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8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287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8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7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1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26/06/18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1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db.com/capacityplann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18" Type="http://schemas.microsoft.com/office/2007/relationships/hdphoto" Target="../media/hdphoto4.wdp"/><Relationship Id="rId3" Type="http://schemas.openxmlformats.org/officeDocument/2006/relationships/image" Target="../media/image39.png"/><Relationship Id="rId21" Type="http://schemas.openxmlformats.org/officeDocument/2006/relationships/image" Target="../media/image52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6" Type="http://schemas.microsoft.com/office/2007/relationships/hdphoto" Target="../media/hdphoto3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2.png"/><Relationship Id="rId11" Type="http://schemas.microsoft.com/office/2007/relationships/hdphoto" Target="../media/hdphoto1.wdp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microsoft.com/office/2007/relationships/hdphoto" Target="../media/hdphoto2.wdp"/><Relationship Id="rId22" Type="http://schemas.microsoft.com/office/2007/relationships/hdphoto" Target="../media/hdphoto6.wdp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Solutions 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pPr algn="ctr"/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  <a:p>
            <a:pPr algn="ctr"/>
            <a:r>
              <a:rPr lang="en-US" dirty="0"/>
              <a:t>Microsoft MVP – Azure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keep your data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dirty="0">
                <a:solidFill>
                  <a:srgbClr val="0078D7"/>
                </a:solidFill>
                <a:cs typeface="Verdana"/>
              </a:rPr>
              <a:t>Azure safeguards data in facilities that are protected by industry-leading physical security systems and are compliant with a comprehensive portfolio of standards and regulations.</a:t>
            </a:r>
          </a:p>
        </p:txBody>
      </p:sp>
    </p:spTree>
    <p:extLst>
      <p:ext uri="{BB962C8B-B14F-4D97-AF65-F5344CB8AC3E}">
        <p14:creationId xmlns:p14="http://schemas.microsoft.com/office/powerpoint/2010/main" val="36536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apps that span IaaS and PaaS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Speed development of enterprise, web, mobile and IoT apps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Access the cloud directly from Visual Studio and other standalone and command-line tools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cloud apps for Java, Node, Python, Ruby, PHP, or .NET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Run Azure commands from your command-line interface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Diagnose live apps with world-class debuggers, profilers, diagnostic tools, and explorers</a:t>
            </a:r>
          </a:p>
        </p:txBody>
      </p:sp>
    </p:spTree>
    <p:extLst>
      <p:ext uri="{BB962C8B-B14F-4D97-AF65-F5344CB8AC3E}">
        <p14:creationId xmlns:p14="http://schemas.microsoft.com/office/powerpoint/2010/main" val="25074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Visual Studio Tools for Azure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SDK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Command Line tools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PowerShell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Azure Command-Line Interface (Azure CLI)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PowerShell Tools for Visual Studio 2015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Storage Explorer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Visual Studio Code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Docker Tools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Service Fabric Tools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04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61531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316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Data Solutions on Azure </a:t>
            </a:r>
          </a:p>
        </p:txBody>
      </p:sp>
    </p:spTree>
    <p:extLst>
      <p:ext uri="{BB962C8B-B14F-4D97-AF65-F5344CB8AC3E}">
        <p14:creationId xmlns:p14="http://schemas.microsoft.com/office/powerpoint/2010/main" val="4816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BLOB Storage – Binary Large Objects; any type of file or binary data; Storage for storing unstructured data. E.g., Documents, images, videos, logs files, VM Disks (</a:t>
            </a:r>
            <a:r>
              <a:rPr lang="en-GB" dirty="0" err="1">
                <a:solidFill>
                  <a:srgbClr val="0078D7"/>
                </a:solidFill>
              </a:rPr>
              <a:t>vhd</a:t>
            </a:r>
            <a:r>
              <a:rPr lang="en-GB" dirty="0">
                <a:solidFill>
                  <a:srgbClr val="0078D7"/>
                </a:solidFill>
              </a:rPr>
              <a:t>)</a:t>
            </a:r>
          </a:p>
          <a:p>
            <a:r>
              <a:rPr lang="en-GB" dirty="0">
                <a:solidFill>
                  <a:srgbClr val="0078D7"/>
                </a:solidFill>
              </a:rPr>
              <a:t>BLOB: https://accountname.blob.core.windows.net</a:t>
            </a:r>
          </a:p>
          <a:p>
            <a:r>
              <a:rPr lang="en-GB" dirty="0">
                <a:solidFill>
                  <a:srgbClr val="0078D7"/>
                </a:solidFill>
              </a:rPr>
              <a:t>Each BLOB can be of 100GB in size</a:t>
            </a:r>
          </a:p>
        </p:txBody>
      </p:sp>
    </p:spTree>
    <p:extLst>
      <p:ext uri="{BB962C8B-B14F-4D97-AF65-F5344CB8AC3E}">
        <p14:creationId xmlns:p14="http://schemas.microsoft.com/office/powerpoint/2010/main" val="41781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Diagram of Blob (object) storage architecture">
            <a:extLst>
              <a:ext uri="{FF2B5EF4-FFF2-40B4-BE49-F238E27FC236}">
                <a16:creationId xmlns:a16="http://schemas.microsoft.com/office/drawing/2014/main" id="{AEDDD8D5-2C37-421E-87F0-A5E805BED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9" y="2296176"/>
            <a:ext cx="7559042" cy="38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unique namespace to store and access your Azure Storage data objects. </a:t>
            </a:r>
          </a:p>
          <a:p>
            <a:r>
              <a:rPr lang="en-GB" dirty="0">
                <a:solidFill>
                  <a:srgbClr val="0078D7"/>
                </a:solidFill>
              </a:rPr>
              <a:t>All objects in a storage account are billed together as a group. </a:t>
            </a:r>
          </a:p>
          <a:p>
            <a:r>
              <a:rPr lang="en-GB" dirty="0">
                <a:solidFill>
                  <a:srgbClr val="0078D7"/>
                </a:solidFill>
              </a:rPr>
              <a:t>By default, the data in your account is available only to you, the account owner.</a:t>
            </a:r>
          </a:p>
        </p:txBody>
      </p:sp>
    </p:spTree>
    <p:extLst>
      <p:ext uri="{BB962C8B-B14F-4D97-AF65-F5344CB8AC3E}">
        <p14:creationId xmlns:p14="http://schemas.microsoft.com/office/powerpoint/2010/main" val="3016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container organizes a set of blobs, similar to a folder in a file system. All blobs reside within a container. </a:t>
            </a:r>
          </a:p>
          <a:p>
            <a:r>
              <a:rPr lang="en-GB" dirty="0">
                <a:solidFill>
                  <a:srgbClr val="0078D7"/>
                </a:solidFill>
              </a:rPr>
              <a:t>A storage account can contain an unlimited number of containers, and a container can store an unlimited number of blobs. </a:t>
            </a:r>
          </a:p>
          <a:p>
            <a:r>
              <a:rPr lang="en-GB" dirty="0">
                <a:solidFill>
                  <a:srgbClr val="0078D7"/>
                </a:solidFill>
              </a:rPr>
              <a:t>The container name must be lowercase.</a:t>
            </a:r>
          </a:p>
          <a:p>
            <a:r>
              <a:rPr lang="en-GB" dirty="0">
                <a:solidFill>
                  <a:srgbClr val="0078D7"/>
                </a:solidFill>
              </a:rPr>
              <a:t>BLOB name: MyNotes.txt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https://accountname.blob.core.windows.net/myContainer/MyNotes.txt</a:t>
            </a:r>
          </a:p>
        </p:txBody>
      </p:sp>
    </p:spTree>
    <p:extLst>
      <p:ext uri="{BB962C8B-B14F-4D97-AF65-F5344CB8AC3E}">
        <p14:creationId xmlns:p14="http://schemas.microsoft.com/office/powerpoint/2010/main" val="28520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Azure Storage offers three types of blobs -- block blobs, append blobs, and page blobs (used for VHD files).</a:t>
            </a: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								</a:t>
            </a:r>
          </a:p>
          <a:p>
            <a:r>
              <a:rPr lang="en-GB" dirty="0">
                <a:solidFill>
                  <a:srgbClr val="0078D7"/>
                </a:solidFill>
              </a:rPr>
              <a:t>Page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virtual hard disks optimized for random read/write operations</a:t>
            </a:r>
          </a:p>
          <a:p>
            <a:r>
              <a:rPr lang="en-GB" dirty="0">
                <a:solidFill>
                  <a:srgbClr val="0078D7"/>
                </a:solidFill>
              </a:rPr>
              <a:t>Block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files like images and videos which are comprised of multiple blocks of data</a:t>
            </a:r>
          </a:p>
          <a:p>
            <a:r>
              <a:rPr lang="en-GB" dirty="0">
                <a:solidFill>
                  <a:srgbClr val="0078D7"/>
                </a:solidFill>
              </a:rPr>
              <a:t>Append blobs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Typically used with text files or log files where you append a line item to the end of a </a:t>
            </a:r>
            <a:r>
              <a:rPr lang="en-GB">
                <a:solidFill>
                  <a:srgbClr val="0078D7"/>
                </a:solidFill>
              </a:rPr>
              <a:t>file.</a:t>
            </a: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Hot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accessed frequently </a:t>
            </a:r>
          </a:p>
          <a:p>
            <a:r>
              <a:rPr lang="en-GB" dirty="0">
                <a:solidFill>
                  <a:srgbClr val="0078D7"/>
                </a:solidFill>
              </a:rPr>
              <a:t>Cool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infrequently accessed and stored for at least 30 days. </a:t>
            </a:r>
          </a:p>
          <a:p>
            <a:r>
              <a:rPr lang="en-GB" dirty="0">
                <a:solidFill>
                  <a:srgbClr val="0078D7"/>
                </a:solidFill>
              </a:rPr>
              <a:t>Archive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rarely accessed and stored for at least 180 days </a:t>
            </a: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7BA03-D5CF-4A73-8068-80331EBD5C2C}"/>
              </a:ext>
            </a:extLst>
          </p:cNvPr>
          <p:cNvSpPr/>
          <p:nvPr/>
        </p:nvSpPr>
        <p:spPr bwMode="auto">
          <a:xfrm>
            <a:off x="-1" y="0"/>
            <a:ext cx="563890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4084-330A-4264-8FB3-36114FE0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792453"/>
            <a:ext cx="11653523" cy="1158793"/>
          </a:xfrm>
        </p:spPr>
        <p:txBody>
          <a:bodyPr/>
          <a:lstStyle/>
          <a:p>
            <a:r>
              <a:rPr lang="en-US" b="1" dirty="0">
                <a:solidFill>
                  <a:srgbClr val="0078D7"/>
                </a:solidFill>
              </a:rPr>
              <a:t>	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66B02-1072-49DA-83AC-F9DE48B5C2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41975" y="428625"/>
            <a:ext cx="6550025" cy="58864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Overview of Azure.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Blob Storage.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Cosmos 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 Warehouse.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File Sync.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75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Why choose Azure Blob Storage?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Strong consistency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When an object is changed, it is verified everywhere for superior data integrity, ensuring you always have access to the latest version.</a:t>
            </a:r>
          </a:p>
          <a:p>
            <a:r>
              <a:rPr lang="en-GB" dirty="0">
                <a:solidFill>
                  <a:srgbClr val="0078D7"/>
                </a:solidFill>
              </a:rPr>
              <a:t>Object mutability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Get the flexibility to perform edits in place, which can improve your application performance and reduce bandwidth consumption.</a:t>
            </a:r>
          </a:p>
          <a:p>
            <a:r>
              <a:rPr lang="en-GB" dirty="0">
                <a:solidFill>
                  <a:srgbClr val="0078D7"/>
                </a:solidFill>
              </a:rPr>
              <a:t>Multiple blob types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Block, page and append blobs give you maximum flexibility to optimise your storage to your needs.</a:t>
            </a:r>
          </a:p>
          <a:p>
            <a:r>
              <a:rPr lang="en-GB" dirty="0">
                <a:solidFill>
                  <a:srgbClr val="0078D7"/>
                </a:solidFill>
              </a:rPr>
              <a:t>Easy-to-use geo-redundancy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configure geo-replication options in a single menu, to easily empower enhanced global and local access and business continuity.</a:t>
            </a:r>
          </a:p>
        </p:txBody>
      </p:sp>
    </p:spTree>
    <p:extLst>
      <p:ext uri="{BB962C8B-B14F-4D97-AF65-F5344CB8AC3E}">
        <p14:creationId xmlns:p14="http://schemas.microsoft.com/office/powerpoint/2010/main" val="1788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Serving images or documents directly to a browser.</a:t>
            </a:r>
          </a:p>
          <a:p>
            <a:r>
              <a:rPr lang="en-GB" dirty="0">
                <a:solidFill>
                  <a:srgbClr val="0078D7"/>
                </a:solidFill>
              </a:rPr>
              <a:t>Storing files for distributed access.</a:t>
            </a:r>
          </a:p>
          <a:p>
            <a:r>
              <a:rPr lang="en-GB" dirty="0">
                <a:solidFill>
                  <a:srgbClr val="0078D7"/>
                </a:solidFill>
              </a:rPr>
              <a:t>Streaming video and audio.</a:t>
            </a:r>
          </a:p>
          <a:p>
            <a:r>
              <a:rPr lang="en-GB" dirty="0">
                <a:solidFill>
                  <a:srgbClr val="0078D7"/>
                </a:solidFill>
              </a:rPr>
              <a:t>Writing to log files.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backup and restore, disaster recovery, and archiving.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analysis by an on-premises or Azure-hosted service.</a:t>
            </a:r>
          </a:p>
        </p:txBody>
      </p:sp>
    </p:spTree>
    <p:extLst>
      <p:ext uri="{BB962C8B-B14F-4D97-AF65-F5344CB8AC3E}">
        <p14:creationId xmlns:p14="http://schemas.microsoft.com/office/powerpoint/2010/main" val="6052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Total cost of Block Blob storage depends on: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Volume of data stored per month.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Quantity and types of operations performed, along with any data transfer costs.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Data redundancy option selected.</a:t>
            </a:r>
          </a:p>
        </p:txBody>
      </p:sp>
    </p:spTree>
    <p:extLst>
      <p:ext uri="{BB962C8B-B14F-4D97-AF65-F5344CB8AC3E}">
        <p14:creationId xmlns:p14="http://schemas.microsoft.com/office/powerpoint/2010/main" val="21249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8D7"/>
                </a:solidFill>
              </a:rPr>
              <a:t>CosmosDB</a:t>
            </a:r>
            <a:r>
              <a:rPr lang="en-US" sz="5400" b="1" dirty="0">
                <a:solidFill>
                  <a:srgbClr val="0078D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Azure Cosmos DB was built from the ground up with global distribution and horizontal scale at its core – it offers turn-key global distribution across any number of Azure regions by transparently scaling and replicating your data wherever your users are.</a:t>
            </a:r>
          </a:p>
        </p:txBody>
      </p:sp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F4464407-53FB-499E-B651-DF7BFEC3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8680" cy="69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Why NoSQL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Distributed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Replicas ensure high throughput/availability, and low latency</a:t>
            </a:r>
          </a:p>
          <a:p>
            <a:r>
              <a:rPr lang="en-GB" dirty="0">
                <a:solidFill>
                  <a:srgbClr val="0078D7"/>
                </a:solidFill>
              </a:rPr>
              <a:t>Scale-out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Horizontal partitioning enables virtually limitless storage and throughput</a:t>
            </a:r>
          </a:p>
          <a:p>
            <a:r>
              <a:rPr lang="en-GB" dirty="0">
                <a:solidFill>
                  <a:srgbClr val="0078D7"/>
                </a:solidFill>
              </a:rPr>
              <a:t>Schema-free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Document, table, graph, and columnar data models</a:t>
            </a:r>
          </a:p>
        </p:txBody>
      </p:sp>
    </p:spTree>
    <p:extLst>
      <p:ext uri="{BB962C8B-B14F-4D97-AF65-F5344CB8AC3E}">
        <p14:creationId xmlns:p14="http://schemas.microsoft.com/office/powerpoint/2010/main" val="41199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Turnkey global distribution</a:t>
            </a:r>
          </a:p>
          <a:p>
            <a:r>
              <a:rPr lang="en-GB" dirty="0">
                <a:solidFill>
                  <a:srgbClr val="0078D7"/>
                </a:solidFill>
              </a:rPr>
              <a:t>Horizontal partitioning</a:t>
            </a:r>
          </a:p>
          <a:p>
            <a:r>
              <a:rPr lang="en-GB" dirty="0">
                <a:solidFill>
                  <a:srgbClr val="0078D7"/>
                </a:solidFill>
              </a:rPr>
              <a:t>Low latency (single-digit millisecond)</a:t>
            </a:r>
          </a:p>
          <a:p>
            <a:r>
              <a:rPr lang="en-GB" dirty="0">
                <a:solidFill>
                  <a:srgbClr val="0078D7"/>
                </a:solidFill>
              </a:rPr>
              <a:t>SLAs for guarantees on 99.99% availability, throughput, latency, and consistency</a:t>
            </a:r>
          </a:p>
          <a:p>
            <a:r>
              <a:rPr lang="en-GB" dirty="0">
                <a:solidFill>
                  <a:srgbClr val="0078D7"/>
                </a:solidFill>
              </a:rPr>
              <a:t>Local emulator</a:t>
            </a:r>
          </a:p>
          <a:p>
            <a:r>
              <a:rPr lang="en-GB" dirty="0">
                <a:solidFill>
                  <a:srgbClr val="0078D7"/>
                </a:solidFill>
              </a:rPr>
              <a:t>Multi-model, multi-API database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JSON (SQL API)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BSON (MongoDB API)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Graph (Gremlin API)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Key-value (Table API)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Columnar (Cassandra API)</a:t>
            </a:r>
          </a:p>
        </p:txBody>
      </p:sp>
    </p:spTree>
    <p:extLst>
      <p:ext uri="{BB962C8B-B14F-4D97-AF65-F5344CB8AC3E}">
        <p14:creationId xmlns:p14="http://schemas.microsoft.com/office/powerpoint/2010/main" val="28652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Introducing the Local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Emulate Cosmos DB in a local development environment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Supports identical functionality as Azure Cosmos DB in the cloud</a:t>
            </a:r>
          </a:p>
          <a:p>
            <a:r>
              <a:rPr lang="en-GB" dirty="0">
                <a:solidFill>
                  <a:srgbClr val="0078D7"/>
                </a:solidFill>
              </a:rPr>
              <a:t>No need for: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Azure subscription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Cosmos DB account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Internet connection</a:t>
            </a:r>
          </a:p>
          <a:p>
            <a:r>
              <a:rPr lang="en-GB" dirty="0">
                <a:solidFill>
                  <a:srgbClr val="0078D7"/>
                </a:solidFill>
              </a:rPr>
              <a:t>Develop and test locally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Incur no costs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Deploy to the cloud when ready</a:t>
            </a:r>
          </a:p>
          <a:p>
            <a:pPr lvl="1"/>
            <a:endParaRPr lang="en-GB" dirty="0">
              <a:solidFill>
                <a:srgbClr val="0078D7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http://aka.ms/cosmosdb-emulator</a:t>
            </a:r>
          </a:p>
        </p:txBody>
      </p:sp>
    </p:spTree>
    <p:extLst>
      <p:ext uri="{BB962C8B-B14F-4D97-AF65-F5344CB8AC3E}">
        <p14:creationId xmlns:p14="http://schemas.microsoft.com/office/powerpoint/2010/main" val="39133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Multiple APIs and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Document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SQL API (JSON)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MongoDB API (BSON)</a:t>
            </a:r>
          </a:p>
          <a:p>
            <a:r>
              <a:rPr lang="en-GB" dirty="0">
                <a:solidFill>
                  <a:srgbClr val="0078D7"/>
                </a:solidFill>
              </a:rPr>
              <a:t>Key-Value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Table API</a:t>
            </a:r>
          </a:p>
          <a:p>
            <a:r>
              <a:rPr lang="en-GB" dirty="0">
                <a:solidFill>
                  <a:srgbClr val="0078D7"/>
                </a:solidFill>
              </a:rPr>
              <a:t>Graph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Gremlin AP</a:t>
            </a:r>
          </a:p>
          <a:p>
            <a:r>
              <a:rPr lang="en-GB" dirty="0">
                <a:solidFill>
                  <a:srgbClr val="0078D7"/>
                </a:solidFill>
              </a:rPr>
              <a:t>Columnar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Cassandra API</a:t>
            </a:r>
          </a:p>
        </p:txBody>
      </p:sp>
    </p:spTree>
    <p:extLst>
      <p:ext uri="{BB962C8B-B14F-4D97-AF65-F5344CB8AC3E}">
        <p14:creationId xmlns:p14="http://schemas.microsoft.com/office/powerpoint/2010/main" val="6312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794483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Agenda – Day 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0D5AAB-E8E2-4A06-954E-C5FC215603F3}"/>
              </a:ext>
            </a:extLst>
          </p:cNvPr>
          <p:cNvSpPr txBox="1">
            <a:spLocks/>
          </p:cNvSpPr>
          <p:nvPr/>
        </p:nvSpPr>
        <p:spPr>
          <a:xfrm>
            <a:off x="838200" y="4087261"/>
            <a:ext cx="10515600" cy="21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002060"/>
              </a:solidFill>
              <a:cs typeface="Verdan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F751D9-0F76-4010-A0F9-F4FAA03F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34462"/>
              </p:ext>
            </p:extLst>
          </p:nvPr>
        </p:nvGraphicFramePr>
        <p:xfrm>
          <a:off x="0" y="1794483"/>
          <a:ext cx="12192000" cy="503303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0426332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24060674"/>
                    </a:ext>
                  </a:extLst>
                </a:gridCol>
              </a:tblGrid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43306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09:00 AM – 10:00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5061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10:00 AM – 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Blob Storage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77464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10:30 AM –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Tea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48215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11:00 AM –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</a:t>
                      </a:r>
                      <a:r>
                        <a:rPr lang="en-US" sz="2400" dirty="0" err="1"/>
                        <a:t>CosmosDB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28784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12:00 PM – 01:00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38687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01:00 PM – 02:00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 Break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29555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02:00 PM – 03:00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SQL 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63558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03:00 PM – 03:30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StorSimple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27146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03:30 PM – 04:00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Tea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85581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04:00 PM – 05:00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File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0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Latency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How fast is the response for a given request?</a:t>
            </a:r>
          </a:p>
          <a:p>
            <a:r>
              <a:rPr lang="en-GB" dirty="0">
                <a:solidFill>
                  <a:srgbClr val="0078D7"/>
                </a:solidFill>
              </a:rPr>
              <a:t>Throughput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How many requests can be served within a specific period of time?</a:t>
            </a:r>
          </a:p>
        </p:txBody>
      </p:sp>
    </p:spTree>
    <p:extLst>
      <p:ext uri="{BB962C8B-B14F-4D97-AF65-F5344CB8AC3E}">
        <p14:creationId xmlns:p14="http://schemas.microsoft.com/office/powerpoint/2010/main" val="35964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Request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Request Units are Deterministic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The same request will always require the same number of request units</a:t>
            </a:r>
          </a:p>
          <a:p>
            <a:r>
              <a:rPr lang="en-GB" dirty="0">
                <a:solidFill>
                  <a:srgbClr val="0078D7"/>
                </a:solidFill>
              </a:rPr>
              <a:t>All Requests are Not Equal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Every Cosmos DB response header shows the RU charge for the request</a:t>
            </a:r>
          </a:p>
          <a:p>
            <a:r>
              <a:rPr lang="en-GB" dirty="0">
                <a:solidFill>
                  <a:srgbClr val="0078D7"/>
                </a:solidFill>
              </a:rPr>
              <a:t>Throughput Currency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Blended measure of computational cost (CPU, memory, disk I/O, network I/O)</a:t>
            </a:r>
          </a:p>
        </p:txBody>
      </p:sp>
    </p:spTree>
    <p:extLst>
      <p:ext uri="{BB962C8B-B14F-4D97-AF65-F5344CB8AC3E}">
        <p14:creationId xmlns:p14="http://schemas.microsoft.com/office/powerpoint/2010/main" val="37716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Reserving Request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Provision request units per second (RU/s)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How many request units (not requests) per second are available to your application</a:t>
            </a:r>
          </a:p>
          <a:p>
            <a:r>
              <a:rPr lang="en-GB" dirty="0">
                <a:solidFill>
                  <a:srgbClr val="0078D7"/>
                </a:solidFill>
              </a:rPr>
              <a:t>Exceeding reserved throughput limits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Requests are “throttled”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Application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What does a typical item look like?</a:t>
            </a:r>
          </a:p>
          <a:p>
            <a:r>
              <a:rPr lang="en-GB" dirty="0">
                <a:solidFill>
                  <a:srgbClr val="0078D7"/>
                </a:solidFill>
              </a:rPr>
              <a:t>What are the typical queries that users will run?</a:t>
            </a:r>
          </a:p>
          <a:p>
            <a:r>
              <a:rPr lang="en-GB" dirty="0">
                <a:solidFill>
                  <a:srgbClr val="0078D7"/>
                </a:solidFill>
              </a:rPr>
              <a:t>How many writes per second are required?</a:t>
            </a:r>
          </a:p>
          <a:p>
            <a:r>
              <a:rPr lang="en-GB" dirty="0">
                <a:solidFill>
                  <a:srgbClr val="0078D7"/>
                </a:solidFill>
              </a:rPr>
              <a:t>How many queries per second are required?</a:t>
            </a:r>
          </a:p>
          <a:p>
            <a:r>
              <a:rPr lang="en-GB" dirty="0">
                <a:solidFill>
                  <a:srgbClr val="0078D7"/>
                </a:solidFill>
              </a:rPr>
              <a:t>What is the acceptable consistency level?</a:t>
            </a:r>
          </a:p>
          <a:p>
            <a:r>
              <a:rPr lang="en-GB" dirty="0">
                <a:solidFill>
                  <a:srgbClr val="0078D7"/>
                </a:solidFill>
              </a:rPr>
              <a:t>What is the indexing policy?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Request Unit Calculator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https://www.documentdb.com</a:t>
            </a:r>
            <a:r>
              <a:rPr lang="en-US">
                <a:solidFill>
                  <a:srgbClr val="FF0000"/>
                </a:solidFill>
                <a:hlinkClick r:id="rId3"/>
              </a:rPr>
              <a:t>/capacityplanner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SSD Storage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$0.25 per Month </a:t>
            </a:r>
          </a:p>
          <a:p>
            <a:r>
              <a:rPr lang="en-GB" dirty="0">
                <a:solidFill>
                  <a:srgbClr val="0078D7"/>
                </a:solidFill>
              </a:rPr>
              <a:t>Throughput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$0.08 per 100 RU/s per hour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$0.32 per 400 RU/s per hour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$23.424 per 400 RU/s per hour</a:t>
            </a:r>
          </a:p>
        </p:txBody>
      </p:sp>
    </p:spTree>
    <p:extLst>
      <p:ext uri="{BB962C8B-B14F-4D97-AF65-F5344CB8AC3E}">
        <p14:creationId xmlns:p14="http://schemas.microsoft.com/office/powerpoint/2010/main" val="22632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Replication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Performance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Within a region, ensures SLA on RUs purchased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Across regions, brings data closer to the consumer</a:t>
            </a:r>
          </a:p>
          <a:p>
            <a:r>
              <a:rPr lang="en-GB" dirty="0">
                <a:solidFill>
                  <a:srgbClr val="0078D7"/>
                </a:solidFill>
              </a:rPr>
              <a:t>Business continuity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 the event of major failure or natural disaster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Turnkey Global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Associate any number of regions with your Cosmos DB account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Limited to geo-fencing policies</a:t>
            </a:r>
          </a:p>
          <a:p>
            <a:r>
              <a:rPr lang="en-GB" dirty="0">
                <a:solidFill>
                  <a:srgbClr val="0078D7"/>
                </a:solidFill>
              </a:rPr>
              <a:t>Dynamically add/remove regions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Associate (and disassociate) regions with the click of a mouse</a:t>
            </a:r>
          </a:p>
          <a:p>
            <a:r>
              <a:rPr lang="en-GB" dirty="0">
                <a:solidFill>
                  <a:srgbClr val="0078D7"/>
                </a:solidFill>
              </a:rPr>
              <a:t>Failover priorities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Choose preferred region, followed by regions for failover in order of preference</a:t>
            </a:r>
          </a:p>
        </p:txBody>
      </p:sp>
    </p:spTree>
    <p:extLst>
      <p:ext uri="{BB962C8B-B14F-4D97-AF65-F5344CB8AC3E}">
        <p14:creationId xmlns:p14="http://schemas.microsoft.com/office/powerpoint/2010/main" val="36300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Replication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How do you ensure consistent reads across replicas?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Define a consistency level</a:t>
            </a:r>
          </a:p>
          <a:p>
            <a:pPr lvl="1"/>
            <a:endParaRPr lang="en-GB" dirty="0">
              <a:solidFill>
                <a:srgbClr val="0078D7"/>
              </a:solidFill>
            </a:endParaRPr>
          </a:p>
          <a:p>
            <a:pPr lvl="1"/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Replication within a region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Data moves extremely fast (typically, within 1ms) between neighbouring racks</a:t>
            </a:r>
          </a:p>
          <a:p>
            <a:r>
              <a:rPr lang="en-GB" dirty="0">
                <a:solidFill>
                  <a:srgbClr val="0078D7"/>
                </a:solidFill>
              </a:rPr>
              <a:t>Global replication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It takes hundreds of milliseconds to move data across continents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76D0D-D55E-43E9-9416-8ECA1938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83" y="3185492"/>
            <a:ext cx="8001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Five Consistency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Strong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No dirty reads</a:t>
            </a:r>
          </a:p>
          <a:p>
            <a:r>
              <a:rPr lang="en-GB" dirty="0">
                <a:solidFill>
                  <a:srgbClr val="0078D7"/>
                </a:solidFill>
              </a:rPr>
              <a:t>Bounded staleness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Dirty reads possible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Bounded by time and updates</a:t>
            </a:r>
          </a:p>
          <a:p>
            <a:r>
              <a:rPr lang="en-GB" dirty="0">
                <a:solidFill>
                  <a:srgbClr val="0078D7"/>
                </a:solidFill>
              </a:rPr>
              <a:t>Session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No dirty reads for writers (read your own writes)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Dirty reads possible for other users</a:t>
            </a:r>
          </a:p>
          <a:p>
            <a:r>
              <a:rPr lang="en-GB" dirty="0">
                <a:solidFill>
                  <a:srgbClr val="0078D7"/>
                </a:solidFill>
              </a:rPr>
              <a:t>Consistent prefix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Dirty reads possible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Reads never see out-of-order writes</a:t>
            </a:r>
          </a:p>
          <a:p>
            <a:r>
              <a:rPr lang="en-GB" dirty="0">
                <a:solidFill>
                  <a:srgbClr val="0078D7"/>
                </a:solidFill>
              </a:rPr>
              <a:t>Eventual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Stale reads possible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No guaranteed order</a:t>
            </a:r>
          </a:p>
        </p:txBody>
      </p:sp>
    </p:spTree>
    <p:extLst>
      <p:ext uri="{BB962C8B-B14F-4D97-AF65-F5344CB8AC3E}">
        <p14:creationId xmlns:p14="http://schemas.microsoft.com/office/powerpoint/2010/main" val="1218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Capability comparison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D6B07E-CDBB-4552-95A2-AB5E0103D244}"/>
              </a:ext>
            </a:extLst>
          </p:cNvPr>
          <p:cNvGraphicFramePr>
            <a:graphicFrameLocks noGrp="1"/>
          </p:cNvGraphicFramePr>
          <p:nvPr/>
        </p:nvGraphicFramePr>
        <p:xfrm>
          <a:off x="0" y="1802296"/>
          <a:ext cx="12192000" cy="505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60719502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7488942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992856077"/>
                    </a:ext>
                  </a:extLst>
                </a:gridCol>
                <a:gridCol w="6355080">
                  <a:extLst>
                    <a:ext uri="{9D8B030D-6E8A-4147-A177-3AD203B41FA5}">
                      <a16:colId xmlns:a16="http://schemas.microsoft.com/office/drawing/2014/main" val="225769481"/>
                    </a:ext>
                  </a:extLst>
                </a:gridCol>
              </a:tblGrid>
              <a:tr h="79412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Capabilities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databases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Non-relational (NoSQL) databases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Azure Cosmos DB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116604673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Global distribution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turnkey distribution in 30+ regions, with multi-homing APIs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851987794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scale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Yes, you can independently scale storage and throughput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45179873"/>
                  </a:ext>
                </a:extLst>
              </a:tr>
              <a:tr h="51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Latency guarantees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99% of reads in &lt;10 ms and writes in &lt;15 ms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181358272"/>
                  </a:ext>
                </a:extLst>
              </a:tr>
              <a:tr h="87137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High availability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Azure Cosmos DB is always on, has well-defined PACELC tradeoffs, and offers automatic and manual failover options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84688569"/>
                  </a:ext>
                </a:extLst>
              </a:tr>
              <a:tr h="7941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Data model + API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Relational + SQL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Multi-model + OSS API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Multi-model + SQL + OSS API (more coming soon)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422168227"/>
                  </a:ext>
                </a:extLst>
              </a:tr>
              <a:tr h="7941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SLAs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Yes, comprehensive SLAs for latency, throughput, consistency, availability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40510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794483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Agenda – Day 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0D5AAB-E8E2-4A06-954E-C5FC215603F3}"/>
              </a:ext>
            </a:extLst>
          </p:cNvPr>
          <p:cNvSpPr txBox="1">
            <a:spLocks/>
          </p:cNvSpPr>
          <p:nvPr/>
        </p:nvSpPr>
        <p:spPr>
          <a:xfrm>
            <a:off x="838200" y="4087261"/>
            <a:ext cx="10515600" cy="21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002060"/>
              </a:solidFill>
              <a:cs typeface="Verdan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F751D9-0F76-4010-A0F9-F4FAA03F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85125"/>
              </p:ext>
            </p:extLst>
          </p:nvPr>
        </p:nvGraphicFramePr>
        <p:xfrm>
          <a:off x="0" y="1794483"/>
          <a:ext cx="12192000" cy="503303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0426332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24060674"/>
                    </a:ext>
                  </a:extLst>
                </a:gridCol>
              </a:tblGrid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43306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09:00 AM – 10:00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HDInsights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5061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10:00 AM – 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Event Hubs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77464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10:30 AM –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Tea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48215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11:00 AM –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Stream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28784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12:00 PM – 01:00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Data Lake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38687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01:00 PM – 02:00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 Break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29555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02:00 PM – 03:00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Data 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63558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03:00 PM – 03:30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Data Factory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27146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03:30 PM – 04:00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Tea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85581"/>
                  </a:ext>
                </a:extLst>
              </a:tr>
              <a:tr h="45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04:00 PM – 05:00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Azure ML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0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Retail and marketing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Azure Cosmos DB retail catalog reference architecture">
            <a:extLst>
              <a:ext uri="{FF2B5EF4-FFF2-40B4-BE49-F238E27FC236}">
                <a16:creationId xmlns:a16="http://schemas.microsoft.com/office/drawing/2014/main" id="{3284ECDD-B50E-49A8-850E-DE8EB940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3" y="2042160"/>
            <a:ext cx="9475694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SQL DB </a:t>
            </a:r>
          </a:p>
        </p:txBody>
      </p:sp>
    </p:spTree>
    <p:extLst>
      <p:ext uri="{BB962C8B-B14F-4D97-AF65-F5344CB8AC3E}">
        <p14:creationId xmlns:p14="http://schemas.microsoft.com/office/powerpoint/2010/main" val="16849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0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4BF5-94AD-4781-A71C-DC4FA69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tx2"/>
                </a:solidFill>
              </a:rPr>
              <a:t>Components of Azure SQL database </a:t>
            </a:r>
          </a:p>
        </p:txBody>
      </p:sp>
      <p:sp>
        <p:nvSpPr>
          <p:cNvPr id="197" name="Rectangle 72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80D-6061-41A4-8AE7-5D35880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SQL Server.</a:t>
            </a:r>
          </a:p>
          <a:p>
            <a:r>
              <a:rPr lang="en-IN" sz="1800">
                <a:solidFill>
                  <a:schemeClr val="tx2"/>
                </a:solidFill>
              </a:rPr>
              <a:t>SQL Database.</a:t>
            </a:r>
          </a:p>
          <a:p>
            <a:r>
              <a:rPr lang="en-IN" sz="1800">
                <a:solidFill>
                  <a:schemeClr val="tx2"/>
                </a:solidFill>
              </a:rPr>
              <a:t>Server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Database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Tables.</a:t>
            </a:r>
          </a:p>
          <a:p>
            <a:endParaRPr lang="en-IN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23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1ED3-5253-4FE9-BB1E-AE3A5BF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SQL Server IAAS &amp; PAAS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2" name="Picture 4" descr="https://docs.microsoft.com/en-us/azure/sql-database/media/sql-database-paas-vs-sql-server-iaas/sqliaas_sql_server_cloud_continuum.png">
            <a:extLst>
              <a:ext uri="{FF2B5EF4-FFF2-40B4-BE49-F238E27FC236}">
                <a16:creationId xmlns:a16="http://schemas.microsoft.com/office/drawing/2014/main" id="{2568DCC8-7088-4774-8F87-9F9370B6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91" y="494988"/>
            <a:ext cx="7099014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8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48CC9-3B00-4C08-BB6E-82E971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Performance and scaling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3077" name="Picture 2" descr="DTU scaling">
            <a:extLst>
              <a:ext uri="{FF2B5EF4-FFF2-40B4-BE49-F238E27FC236}">
                <a16:creationId xmlns:a16="http://schemas.microsoft.com/office/drawing/2014/main" id="{15AF5903-33BB-4964-B564-0690976DF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85" y="494988"/>
            <a:ext cx="8103826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1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A561-892D-4D3F-9120-2EB92EA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Elastic pool	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101" name="Picture 2" descr="elastic pools">
            <a:extLst>
              <a:ext uri="{FF2B5EF4-FFF2-40B4-BE49-F238E27FC236}">
                <a16:creationId xmlns:a16="http://schemas.microsoft.com/office/drawing/2014/main" id="{697A7EEB-D60E-45EF-A4BA-1A89D1630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7" y="494988"/>
            <a:ext cx="10914403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41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29EB-219C-49D6-89F2-24262F8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Monitoring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125" name="Picture 2" descr="architecture">
            <a:extLst>
              <a:ext uri="{FF2B5EF4-FFF2-40B4-BE49-F238E27FC236}">
                <a16:creationId xmlns:a16="http://schemas.microsoft.com/office/drawing/2014/main" id="{5C990810-DF45-47DF-82B3-A98753605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494988"/>
            <a:ext cx="7552765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9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Azure SQL Data Warehouse </a:t>
            </a:r>
          </a:p>
        </p:txBody>
      </p:sp>
    </p:spTree>
    <p:extLst>
      <p:ext uri="{BB962C8B-B14F-4D97-AF65-F5344CB8AC3E}">
        <p14:creationId xmlns:p14="http://schemas.microsoft.com/office/powerpoint/2010/main" val="3343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A cloud-based Enterprise Data Warehouse that leverages Massively Parallel Processing to quickly run complex queries across petabytes of data</a:t>
            </a:r>
          </a:p>
        </p:txBody>
      </p:sp>
    </p:spTree>
    <p:extLst>
      <p:ext uri="{BB962C8B-B14F-4D97-AF65-F5344CB8AC3E}">
        <p14:creationId xmlns:p14="http://schemas.microsoft.com/office/powerpoint/2010/main" val="14559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SQL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A Platform as a Service in Microsoft Azure cloud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It’s a Massively Parallel Processing system (MPP)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Distributed Compute and Distributed Storage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Scale up and down in couple of minutes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Pause compute resources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422"/>
            <a:ext cx="9144000" cy="1013898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About the Instructor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67" y="1507524"/>
            <a:ext cx="7323438" cy="49921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Most Valuable Professional – Azure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C# Corner Most Valuable Professional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Certified Trainer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8 Years of experience as Cloud Consultant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Azure – AWS – GCP – IoT – Machine Learning – Cognitive Services – Bot – Xamarin – Big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Consultant for Accenture, Adobe, Boeing, Deloitte., Infosys, Johnson Controls, Microsoft, Wipro, etc.,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BB832-5F02-49A6-B627-F85E759BA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88" y="1983346"/>
            <a:ext cx="3181082" cy="3181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E63C2-C006-4CDF-9FBC-6E697391828B}"/>
              </a:ext>
            </a:extLst>
          </p:cNvPr>
          <p:cNvSpPr txBox="1"/>
          <p:nvPr/>
        </p:nvSpPr>
        <p:spPr>
          <a:xfrm>
            <a:off x="8090350" y="5303520"/>
            <a:ext cx="356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Abdul Rasheed </a:t>
            </a:r>
            <a:r>
              <a:rPr lang="en-US" sz="2400" dirty="0" err="1">
                <a:solidFill>
                  <a:srgbClr val="FFFFFF"/>
                </a:solidFill>
              </a:rPr>
              <a:t>Feroz</a:t>
            </a:r>
            <a:r>
              <a:rPr lang="en-US" sz="2400" dirty="0">
                <a:solidFill>
                  <a:srgbClr val="FFFFFF"/>
                </a:solidFill>
              </a:rPr>
              <a:t> Khan </a:t>
            </a:r>
          </a:p>
        </p:txBody>
      </p:sp>
    </p:spTree>
    <p:extLst>
      <p:ext uri="{BB962C8B-B14F-4D97-AF65-F5344CB8AC3E}">
        <p14:creationId xmlns:p14="http://schemas.microsoft.com/office/powerpoint/2010/main" val="2887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Scale Up vs. Scale Out (SMP vs. MPP)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SMP - Symmetric Multiprocessing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Multiple CPUs used to complete individual processes simultaneously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CPUs share the same memory, disks, and network controllers (scale-up)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SQL Server implementations up until now have been SMP</a:t>
            </a:r>
          </a:p>
          <a:p>
            <a:r>
              <a:rPr lang="en-GB" dirty="0">
                <a:solidFill>
                  <a:srgbClr val="0078D7"/>
                </a:solidFill>
              </a:rPr>
              <a:t>MPP - Massively Parallel 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Uses many separate CPUs running in parallel to execute a single program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Shared Nothing: Each CPU has its own memory and disk (scale-out)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Segments communicate using high-speed network between nodes</a:t>
            </a:r>
          </a:p>
          <a:p>
            <a:pPr lvl="1"/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Why Cloud over On-Premises?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sz="2800" dirty="0">
              <a:solidFill>
                <a:srgbClr val="0078D7"/>
              </a:solidFill>
            </a:endParaRP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Doesn’t need large capital expenses to get started 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Doesn’t need staff to maintain hardware, virtualisation or the Operating System 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Can scale storage and compute up and down on demand </a:t>
            </a:r>
          </a:p>
          <a:p>
            <a:pPr lvl="1"/>
            <a:endParaRPr lang="en-GB" sz="28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MPP Benefits with the SQL Data Warehouse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sz="2800" dirty="0">
              <a:solidFill>
                <a:srgbClr val="0078D7"/>
              </a:solidFill>
            </a:endParaRP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Size compute power independent of storage needs 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Grow and shrink compute without moving data 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Cost savings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Pause compute capacity while leaving data intact, only paying for storage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Resume compute capacity during office hours </a:t>
            </a:r>
          </a:p>
        </p:txBody>
      </p:sp>
    </p:spTree>
    <p:extLst>
      <p:ext uri="{BB962C8B-B14F-4D97-AF65-F5344CB8AC3E}">
        <p14:creationId xmlns:p14="http://schemas.microsoft.com/office/powerpoint/2010/main" val="34902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Why Azure SQL Data Warehouse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Scale and performance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Make data go further. SQL Data Warehouse gives you a cloud solution which removes limits to scale and performance.</a:t>
            </a:r>
          </a:p>
          <a:p>
            <a:r>
              <a:rPr lang="en-GB" dirty="0">
                <a:solidFill>
                  <a:srgbClr val="0078D7"/>
                </a:solidFill>
              </a:rPr>
              <a:t> Elastic and extensible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Optimise data warehouse performance and lower costs by scaling compute and storage independently. </a:t>
            </a:r>
          </a:p>
          <a:p>
            <a:r>
              <a:rPr lang="en-GB" dirty="0">
                <a:solidFill>
                  <a:srgbClr val="0078D7"/>
                </a:solidFill>
              </a:rPr>
              <a:t>Trusted and secure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Count on enhanced security features and industry-leading compliance. SQL Data Warehouse is compliant across more than 50 certifications and available across global regions.</a:t>
            </a:r>
          </a:p>
          <a:p>
            <a:r>
              <a:rPr lang="en-GB" dirty="0">
                <a:solidFill>
                  <a:srgbClr val="0078D7"/>
                </a:solidFill>
              </a:rPr>
              <a:t>Seamless integration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Combine with leading data integration and BI solutions. SQL Data Warehouse is compatible across Microsoft and leading data integration and visualisation vendors such as Tableau and Informatica.</a:t>
            </a:r>
          </a:p>
        </p:txBody>
      </p:sp>
    </p:spTree>
    <p:extLst>
      <p:ext uri="{BB962C8B-B14F-4D97-AF65-F5344CB8AC3E}">
        <p14:creationId xmlns:p14="http://schemas.microsoft.com/office/powerpoint/2010/main" val="4165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Limitless concurrency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Unleash the power of data with 128 concurrent queries and scale to unlimited queries with Azure Analysis Services integration.</a:t>
            </a:r>
          </a:p>
          <a:p>
            <a:r>
              <a:rPr lang="en-GB" dirty="0">
                <a:solidFill>
                  <a:srgbClr val="0078D7"/>
                </a:solidFill>
              </a:rPr>
              <a:t>Process any kind of data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Coupled with Azure Databricks and Azure HDInsight, easily connect and integrate your curated data into your data warehouse with </a:t>
            </a:r>
            <a:r>
              <a:rPr lang="en-GB" dirty="0" err="1">
                <a:solidFill>
                  <a:srgbClr val="0078D7"/>
                </a:solidFill>
              </a:rPr>
              <a:t>PolyBase</a:t>
            </a: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Lightning-fast provisioning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Provision thousands of compute cores in under five minutes and scale to petabyte in hours.</a:t>
            </a:r>
          </a:p>
          <a:p>
            <a:r>
              <a:rPr lang="en-GB" dirty="0">
                <a:solidFill>
                  <a:srgbClr val="0078D7"/>
                </a:solidFill>
              </a:rPr>
              <a:t>Truly elastic by design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Independently and elastically scale compute and storage to adjust to your unique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40444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86584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4"/>
            <a:ext cx="10515600" cy="4819015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Advanced security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Built-in features include Virtual Network service endpoints, advanced threat detection, always-on encryption, audit and simplified secure access through Azure Active Directory.</a:t>
            </a:r>
          </a:p>
          <a:p>
            <a:r>
              <a:rPr lang="en-GB" dirty="0">
                <a:solidFill>
                  <a:srgbClr val="0078D7"/>
                </a:solidFill>
              </a:rPr>
              <a:t>Fully managed infrastructure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provision infrastructure, optimisation and more, so that you can focus on driving value from your data.</a:t>
            </a:r>
          </a:p>
          <a:p>
            <a:r>
              <a:rPr lang="en-GB" dirty="0">
                <a:solidFill>
                  <a:srgbClr val="0078D7"/>
                </a:solidFill>
              </a:rPr>
              <a:t>Industry leading SQL engine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SQL Data Warehouse is built on SQL Server, the industry’s top performing SQL engine, with the most comprehensive support for SQL language.</a:t>
            </a:r>
          </a:p>
          <a:p>
            <a:r>
              <a:rPr lang="en-GB" dirty="0">
                <a:solidFill>
                  <a:srgbClr val="0078D7"/>
                </a:solidFill>
              </a:rPr>
              <a:t>Global availability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The most geographically available data warehouse service in the cloud, available in more than 33 regions. Keep your data where your users are.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</a:t>
            </a:r>
            <a:r>
              <a:rPr lang="en-GB" sz="4800" b="1">
                <a:solidFill>
                  <a:schemeClr val="bg1"/>
                </a:solidFill>
              </a:rPr>
              <a:t>Warehousing Unit (DWU)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0078D7"/>
              </a:solidFill>
            </a:endParaRP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A measure of the underlying computing power of Database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In Data Warehousing you need not to configure CPUs, RAM and Storage, instead we use DWUs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100 DWU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Loaded 3 tables in 15 minutes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Ran a report in 20 minutes 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 500 DWU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Loaded the same three tables in 3 minutes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Ran the same report in 4 minutes </a:t>
            </a:r>
          </a:p>
        </p:txBody>
      </p:sp>
    </p:spTree>
    <p:extLst>
      <p:ext uri="{BB962C8B-B14F-4D97-AF65-F5344CB8AC3E}">
        <p14:creationId xmlns:p14="http://schemas.microsoft.com/office/powerpoint/2010/main" val="30505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The workflow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6D28A-5D81-4AFB-9299-3E530938A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3065" b="8192"/>
          <a:stretch/>
        </p:blipFill>
        <p:spPr>
          <a:xfrm>
            <a:off x="66261" y="1832113"/>
            <a:ext cx="12059478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Architecture Azure SQL DW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17979-A80D-4DBC-AC9C-BC674317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39" y="1825073"/>
            <a:ext cx="6496050" cy="5010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0DC133-4215-4209-B04E-F977A6FB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" y="1825625"/>
            <a:ext cx="5671928" cy="5009598"/>
          </a:xfrm>
        </p:spPr>
        <p:txBody>
          <a:bodyPr>
            <a:normAutofit lnSpcReduction="10000"/>
          </a:bodyPr>
          <a:lstStyle/>
          <a:p>
            <a:pPr lvl="1"/>
            <a:endParaRPr lang="en-GB" sz="2400" dirty="0">
              <a:solidFill>
                <a:srgbClr val="0078D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78D7"/>
                </a:solidFill>
              </a:rPr>
              <a:t>Applications connect and issue T-SQL commands to a Control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78D7"/>
                </a:solidFill>
              </a:rPr>
              <a:t>The Control node runs the MPP engine which optimizes queries for parallel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78D7"/>
                </a:solidFill>
              </a:rPr>
              <a:t>Then passes operations to Compute nodes to do their work in parallel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78D7"/>
                </a:solidFill>
              </a:rPr>
              <a:t>Compute nodes store all user data in Azure Storage and run the parallel queries.</a:t>
            </a:r>
          </a:p>
          <a:p>
            <a:pPr marL="457200" lvl="1" indent="0">
              <a:buNone/>
            </a:pPr>
            <a:endParaRPr lang="en-GB" sz="1800">
              <a:solidFill>
                <a:srgbClr val="0078D7"/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rgbClr val="0078D7"/>
                </a:solidFill>
              </a:rPr>
              <a:t>Data Movement Service (DMS) is a system-level internal service that moves data across the nodes as necessary to run queries in parallel and return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12764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Architecture Azure SQL DW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15B4B4-52A6-4E0D-A901-D3CC942826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288" y="1961321"/>
          <a:ext cx="4951896" cy="4727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632">
                  <a:extLst>
                    <a:ext uri="{9D8B030D-6E8A-4147-A177-3AD203B41FA5}">
                      <a16:colId xmlns:a16="http://schemas.microsoft.com/office/drawing/2014/main" val="175154107"/>
                    </a:ext>
                  </a:extLst>
                </a:gridCol>
                <a:gridCol w="1551976">
                  <a:extLst>
                    <a:ext uri="{9D8B030D-6E8A-4147-A177-3AD203B41FA5}">
                      <a16:colId xmlns:a16="http://schemas.microsoft.com/office/drawing/2014/main" val="2880650140"/>
                    </a:ext>
                  </a:extLst>
                </a:gridCol>
                <a:gridCol w="1749288">
                  <a:extLst>
                    <a:ext uri="{9D8B030D-6E8A-4147-A177-3AD203B41FA5}">
                      <a16:colId xmlns:a16="http://schemas.microsoft.com/office/drawing/2014/main" val="637515960"/>
                    </a:ext>
                  </a:extLst>
                </a:gridCol>
              </a:tblGrid>
              <a:tr h="86481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Warehouse Units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Compute nodes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distributions per node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50248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042829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440097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302805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532442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5394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436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A76F34-61D9-4634-8695-C0C7AA8534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0627" y="1961321"/>
          <a:ext cx="4951896" cy="4727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632">
                  <a:extLst>
                    <a:ext uri="{9D8B030D-6E8A-4147-A177-3AD203B41FA5}">
                      <a16:colId xmlns:a16="http://schemas.microsoft.com/office/drawing/2014/main" val="175154107"/>
                    </a:ext>
                  </a:extLst>
                </a:gridCol>
                <a:gridCol w="1551976">
                  <a:extLst>
                    <a:ext uri="{9D8B030D-6E8A-4147-A177-3AD203B41FA5}">
                      <a16:colId xmlns:a16="http://schemas.microsoft.com/office/drawing/2014/main" val="2880650140"/>
                    </a:ext>
                  </a:extLst>
                </a:gridCol>
                <a:gridCol w="1749288">
                  <a:extLst>
                    <a:ext uri="{9D8B030D-6E8A-4147-A177-3AD203B41FA5}">
                      <a16:colId xmlns:a16="http://schemas.microsoft.com/office/drawing/2014/main" val="637515960"/>
                    </a:ext>
                  </a:extLst>
                </a:gridCol>
              </a:tblGrid>
              <a:tr h="86481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Warehouse Units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Compute nodes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distributions per node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50248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042829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440097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302805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532442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53940"/>
                  </a:ext>
                </a:extLst>
              </a:tr>
              <a:tr h="6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43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422"/>
            <a:ext cx="9144000" cy="1013898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About the Instructor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67" y="1507524"/>
            <a:ext cx="7323438" cy="49921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Reconnect MVP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C# Corner Most Valuable Professional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Certified Trainer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6 Years of experience as Cloud Consultant &amp; Trainer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Azure – Machine Learning – Cognitive Services – Bot – Xamarin – Big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Consultant for Accenture, Adobe, Boeing, Deloitte, Johnson Controls, Microsoft, Wipro, etc.,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BB832-5F02-49A6-B627-F85E759B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01" y="1983346"/>
            <a:ext cx="2820255" cy="3181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D835D-BA38-4FF1-86D0-57C32E09F20A}"/>
              </a:ext>
            </a:extLst>
          </p:cNvPr>
          <p:cNvSpPr txBox="1"/>
          <p:nvPr/>
        </p:nvSpPr>
        <p:spPr>
          <a:xfrm>
            <a:off x="8501325" y="5164428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Mohammed Ramees</a:t>
            </a:r>
          </a:p>
        </p:txBody>
      </p:sp>
    </p:spTree>
    <p:extLst>
      <p:ext uri="{BB962C8B-B14F-4D97-AF65-F5344CB8AC3E}">
        <p14:creationId xmlns:p14="http://schemas.microsoft.com/office/powerpoint/2010/main" val="2849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Distribution Key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1957" cy="4351338"/>
          </a:xfrm>
        </p:spPr>
        <p:txBody>
          <a:bodyPr>
            <a:normAutofit fontScale="925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Distribution Key - Determine the method in which Azure SQL Data Warehouse spreads across multiple nodes  </a:t>
            </a:r>
          </a:p>
          <a:p>
            <a:r>
              <a:rPr lang="en-GB" dirty="0">
                <a:solidFill>
                  <a:srgbClr val="0078D7"/>
                </a:solidFill>
              </a:rPr>
              <a:t>Distribution – SQL Database which stores one or more distributed table</a:t>
            </a:r>
          </a:p>
          <a:p>
            <a:r>
              <a:rPr lang="en-GB" dirty="0">
                <a:solidFill>
                  <a:srgbClr val="0078D7"/>
                </a:solidFill>
              </a:rPr>
              <a:t>Splits data table to 60 buckets through compute nodes</a:t>
            </a:r>
          </a:p>
          <a:p>
            <a:r>
              <a:rPr lang="en-GB" dirty="0">
                <a:solidFill>
                  <a:srgbClr val="0078D7"/>
                </a:solidFill>
              </a:rPr>
              <a:t>Hash distributed table </a:t>
            </a:r>
          </a:p>
          <a:p>
            <a:r>
              <a:rPr lang="en-GB" dirty="0">
                <a:solidFill>
                  <a:srgbClr val="0078D7"/>
                </a:solidFill>
              </a:rPr>
              <a:t>Round-Robin distributed table 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B76FF-68CA-4185-A0DC-A97E48956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9" y="2172735"/>
            <a:ext cx="41338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Hash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456583" cy="476070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divided across nodes based on hashing algorithm</a:t>
            </a:r>
          </a:p>
          <a:p>
            <a:r>
              <a:rPr lang="en-GB" dirty="0">
                <a:solidFill>
                  <a:srgbClr val="0078D7"/>
                </a:solidFill>
              </a:rPr>
              <a:t>Same value will always hash to same distribution</a:t>
            </a:r>
          </a:p>
          <a:p>
            <a:r>
              <a:rPr lang="en-GB" dirty="0">
                <a:solidFill>
                  <a:srgbClr val="0078D7"/>
                </a:solidFill>
              </a:rPr>
              <a:t>Optimal for large fact tables</a:t>
            </a:r>
          </a:p>
          <a:p>
            <a:r>
              <a:rPr lang="en-GB" dirty="0">
                <a:solidFill>
                  <a:srgbClr val="0078D7"/>
                </a:solidFill>
              </a:rPr>
              <a:t>Data Skew can be an issue when distributing on high frequency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6EC57F-A038-43D0-A25B-173421EF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28" y="2742904"/>
            <a:ext cx="5519772" cy="29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Avoid Data Skew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21066-BA71-4687-B7CC-7596CBC3D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01"/>
          <a:stretch/>
        </p:blipFill>
        <p:spPr>
          <a:xfrm>
            <a:off x="1552575" y="2358473"/>
            <a:ext cx="1999008" cy="3943350"/>
          </a:xfr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5987AAA-CA1E-4B06-9D54-FE61F9BE5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6" r="50000"/>
          <a:stretch/>
        </p:blipFill>
        <p:spPr>
          <a:xfrm>
            <a:off x="3750365" y="2358473"/>
            <a:ext cx="2345635" cy="394335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0AE0547-FD2D-4816-9079-B76073C0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8" r="25207"/>
          <a:stretch/>
        </p:blipFill>
        <p:spPr>
          <a:xfrm>
            <a:off x="6387547" y="2358473"/>
            <a:ext cx="1961323" cy="3943350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D40B4ADE-D815-419C-8D34-949B9D13C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7"/>
          <a:stretch/>
        </p:blipFill>
        <p:spPr>
          <a:xfrm>
            <a:off x="9130747" y="2358473"/>
            <a:ext cx="150867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Round-Robin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5609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distributed evenly across nodes</a:t>
            </a:r>
          </a:p>
          <a:p>
            <a:r>
              <a:rPr lang="en-GB" dirty="0">
                <a:solidFill>
                  <a:srgbClr val="0078D7"/>
                </a:solidFill>
              </a:rPr>
              <a:t>Easy place to start, don’t need to know anything about the data</a:t>
            </a:r>
          </a:p>
          <a:p>
            <a:r>
              <a:rPr lang="en-GB" dirty="0">
                <a:solidFill>
                  <a:srgbClr val="0078D7"/>
                </a:solidFill>
              </a:rPr>
              <a:t>Useful for dimension tables and tables without a good hash column</a:t>
            </a:r>
          </a:p>
          <a:p>
            <a:r>
              <a:rPr lang="en-GB" dirty="0">
                <a:solidFill>
                  <a:srgbClr val="0078D7"/>
                </a:solidFill>
              </a:rPr>
              <a:t>Will incur more data movement at query time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  <p:sp>
        <p:nvSpPr>
          <p:cNvPr id="6" name="AutoShape 2" descr="data:image/png;base64,iVBORw0KGgoAAAANSUhEUgAAAl4AAAFOCAYAAABXHxOAAAAgAElEQVR4XuydCbxuU/nHfztJQgghhP6mItc8ZgjXFBIyRSRDhOSabpGKRGRMGcvsimsqdM1jFEKmdJM5ZLzdbtftuq3/57vXWedd7z77Hc/77nc4z/p8zuec8757r7X2b6291m89z289K3HOOVkyBAwBQ8AQMAQMAUPAEGg7AokRr7ZjbAUYAoaAIWAIGAKGgCGQImDEyzqCIWAIGAKGgCFgCBgCBSFgxKsgoK0YQ8AQMAQMAUPAEDAEjHhZHzAEDAFDwBAwBAwBQ6AgBIx4FQS0FWMIGAKGgCFgCBgChoARL+sDhoAhYAgYAoaAIWAIFISAEa+CgLZiDAFDwBAwBAwBQ8AQMOJlfcAQMAQMAUPAEDAEDIGCEDDiVRDQVowhYAgYAoaAIWAIGAJGvKwPGAKGgCFgCBgChoAhUBACRrwKAtqKMQQMAUPAEDAEDAFDwIiX9QFDwBAwBAwBQ8AQMAQKQsCIV0FAWzGGgCFgCBgChoAhYAgY8bI+YAgYAoaAIWAIGAJVETjpJOndd6X//U96/33pAx/oHGAf/KCvx3LLSTvv3Ll6NFuyEa9mkbP7DAFDwBAwBAyBEYLAGmtIb74pzT679JGPeOLTqfTee54ErrWWdNllnapF8+Ua8WoeO7vTEDAEDAFDwBAYEQhsuqkE4Tn4YGmVVTr7yDfeKJ1+urTuutLPftbZujRTuhGvZlCzewwBQ8AQMAQMgRGEwMYbe/fi737X+Yd++WVpo42kDTaQfv7zzten0RoY8WoUMbveEDAEDAFDwBAYYQh0E/H6xz886TLiNcI6oT2uIWAIGAKGgCEwUhDoJuL14osS9THiNVJ6nz2nIWAIGAKGgCEwwhAw4tW6BjdXY+uwtJwMAUPAEDAEDIG+RCCPeP35z17z1e7QEuxg/N73pA99yENrFq++7GL2UIaAIWAIGAKGgCEQEMgjXqee6sXtxNVqZyKMxb33SkstZcSrnThb3oaAIWAIGAKGgCHQJQjkES9E7k880X6L17/+JW2zTQkIs3h1SaewahgChoAhYAgYAoZAexDoJo3XcMJJ/Pvf0j//Kf3nP9J//1vC6sMfluaaS/r4x9tvwTONV3v6qOVqCBgChoAhYAj0DQLdRLz+/ncftZ5YXpdcUh1iCNaf/iShR3vqKW+he+01CQLG0UchQbw+9jFpgQWklVbyxxGFn1Y3ohGvViNq+RkChoAhYAgYAn2GQB7xggD98Y/ttxAhrt9zz3JA0ZetsIK0/vpDgcaSdf310m9/Kz3/vCdapIUXlpZYQvrEJ7x1i6OPSBx/hDvz7bcl3Kd/+5u/h+ORsIBB8rbYonUR+4149dnLYY9jCBgChoAhYAi0GoE84sVxPUWI63EN3n13SVxf6dkQ4V9wgT+/EYsWuy0/8xmvD1ttNWmxxUo7I6vhA9H761+lO++UOJ4IMgY54/5DDpE4Pmk4yYjXcNCzew0BQ8AQMAQMgRGAQCVx/aOPFiOu33776iDffrt04IGecH3qUz64Kq5I3IYhDEUzzRRIH2EzcFNiQcPKdvzxnog1k4x4NYOa3WMIGAKGgCFgCIwgBLpJ4xXDjlsQtyPECCK0+eYSJA23YqsTOrFf/lK69VafM9avr361ceJpxKvVLWP5GQKGgCFgCBgCfYZANxIv3IBHHul3KW63nXTYYV6/1e6E2/MnP/Gi/TXW8NavEGOsnrKNeNWDkl1jCBgChoAhYAiMYAQ6EbmeXYeI4SFV2YTl6bjjpI9+VNplF+ngg4ttHMgeFi9I2LzzSldfLX3yk/XVwYhXfTjZVYaAIWAIGAKGwIhFoJK4HoF9uyLXv/ee30k4blw57Cef7EX9uBOPPVb63Oc61ywnnSRddJEngGed5UNQ1EpGvGohZN8bAoaAIWAIGAIjHIFOiOsJCwG5QiAf0jnneNce4SAgX7j6Op0gX5AuCOivfy0tv3z1Ghnx6nSLWfmGgCFgCBgChkCXI9ANGi8CoCKcx7r0ne/42FqNphCzC1KHK5P/CTtBAFV+QmyvRvPF7XjVVdIyy/gQFNUODjfi1Si6dr0hYAgYAoaAITDCEOg08eJ8RnYQEi4CV+O669ZuAAKi/uUv0gMP+FhcxPnihzxwY4bI9ZAkQk4QMJUfItgTOJWwFLg6cR9WI1KhJoSzgHRttZWvY6VkxKt229kVhoAhYAgYAobAiEagkrie+FmtTESQP+ggb9WKE9YtQkfsvrt0xBGVS8SSde21PogqAnjyg2jhBkQEz65HjgXCVQnJglBBwAiaClHjHs6C5H/uoR5cRyBWRPy19GRsBHjoIS+833///Hoa8Wplj7G8DAFDwBAwBAyBPkQgj3iha2q1uB6LFFajWCfF0T+QMeJ0hRhaeRATy+t73/MECrIEwSIfLFbsjoR48VmW1IW8cDtSPscFQb44EgmLGUFiIWIQOHBgNyV55SUi3hMpnzr8/vf5QVaNePXhC2KPZAgYAoaAIWAItBKBPOIFGYGY1OOGq7cuuACzbkQi0EOITj+9souR3Y3nnefF+JytiLsPV2Er4nrxjPxACO+912vBfvjDyhozyB8WN44p4nc2GfGqtzfYdYaAIWAIGAKGwAhFoFMaL8gUuxh33tmTnby0xx4+nhY7HNFZQXjakXBjQqSw8kE62VUJLtmEe5PPsZphhcuGmDDi1Y7WsTwNAUPAEDAEDIE+QqBTxCuEi7j55nwXIeEb2OHIbkKIUL1BTIfTNJRDAFcE+RyknXcWJHUivheasGwcMiNew0Hf7jUEDAFDwBAwBEYAAnnEi52Gf/xja1yNCNxxKbKjMKQLLvDWrh13lL7//XyQOSbo+uurX9OO5gEPNGDBpZgtA2sX50Yi0EfrhXsyJCNe7WgRy9MQMAQMAUPAEOgjBNotrod4cf4hZCWkTTf1QncsR5WCkrJ7EO0Vux65v4iEDg0NGcQLclhppyN1g5ghxmc3phGvIlrHyjAEDAFDwBAwBPoAgTzihZaJXXytENdDvIiZFfIiX+J2EU8Li1alBLlhpyPhITgwG6tZOxOki3MhOSAbnRcuR8T8eenPf/ZEEncpwVWNeLWzZSxvQ8AQMAQMAUOgjxAoWuOFpQgxPVavU0+tTrxCLDG0VgjtiW4PEWt1wrXK8UDozcifkBFYvCoRL8pHe4YoHy1Y0J+Zq7HVLWP5GQKGgCFgCBgCfYZA0cQL6xVWIn4TuLRSwuIF8SKuFhY4wk4Q7BTChqUJ4tPsMUCUSUBVLFeQLfRsaLdWWMF/zk81ixf3Y4HjPs6YRKtGMuLVZy+HPY4hYAgYAoaAIdBqBPKI1xNPeEIyXFcjgUtxKcYEa889fQR4di0utVR14kXIBkgNuit2HCJmx8qEBYx80WBRfwKwElgVoTui97jeuDrD+Y2QN/IgZhekC0KHi5G8KOMb3/CaLZ4f/Vk1ixfEkfhjuCfDBgEjXq3unZafIWAIGAKGgCHQZwhUEtcTvR4SM5wE6SHQKSL5kIj+zvmKWLOqWayweBHZHhdgODSbSPPE9cLShHuQiPP/+Y/Pmaj1/JBnyDccnA254lq0W+HAbIjaSiv52GBo0AjKSoLoQQxrES9IITHIcH+ClVm8htNT7F5DwBAwBAwBQ2CEIJBHvCAznJ/YigQJ4lgfEuQHUToWKbRR1VIgXljI+Dub2BX5/PO+nliyIGJosyBZ1B/SBXGEaEHICGdB9HusY/zwd55ejPqxAaAW8XrqKR9tH7cnBNGIVyt6i+VhCBgChoAhYAj0OQJFarzQUWG9QrdV7WxGIIds4e7EEnXJJd6V2EiCeDXqKoVs4dKEyNUiXhA9rGWQuAceMOLVSNvYtYaAIWAIGAKGwIhFoEjiRXwstFS4HyFVtSxeWMUgUJAvdkIirm9XQvCPVgsLHdqvWuJ6yBkxyLCmcd6jWbza1TKWryFgCBgChoAh0EcI5BEviASkpxUaL6xb223nAWuUeKEDg9jgouQHaxmuR3Y0tiLhksRaxc5EdF1Yr3BVQqpqES/IGZsDIGq4O7Gumbi+Fa1ieRgChoAhYAgYAj2IAJYiCNRBB1W3LuURLw6LRjDeqKsuCxN1iK1buOfQUC2wQP2uRixkhJBAZB/0XORJPtSdvPiBoNVKECrcnRBABP8QO3Y8Qg4JD7Hffv4wbnCr5WpkgwDifMpG9G8Wr1ro2/eGgCFgCBgChkCfIJAk0yQ9Ien5gd+vSbpWEr+l1193aciEvJRHvIhjFdxnw4UIixC7BkkQH6xWCN7rFdeHXY1YpyBKRLuH9CCsp56QO4Ty6K0IZIpgnnAT/ECquI9yIVtYt7BUUT7kDRcmwn9IXAgdwU5Fdk3WIl6QQO5ZbjlfLyNew+0pdr8hYAgYAoaAIdAjCCTJrJLey63tiiu69BicSqlIjRd1wHqF25BYWtVS2NVInKy99y6/EvLErkLibUGo+MGSRbgI8iaMBT9hVyPCfHY14krETclv9GKQpmyCGNZj8YLEQdj4QfxvxKtHXharpiFgCBgChoAhMFwECAY6alSSk81Gcu6WqtkXTbwIpkq4BkIwVLLCUWGIF7GysCqhwaqVCC9BOIk84hVifFUrj/whcrgb64lcjwaMOnKUEVY5I161Wsi+NwQMAUPAEDAE+giBJHlL0rxlT3ThhS49kLpaKpp4oTnDNUfU9/XXr1yzcGQQOjN0Xkcc4d2H7UpY0CBdEDcsarXOagTXq6+WfvITf58Rr3a1jOVrCBgChoAhYAh0KQJJspmk3w3U7lQ5962aNS2aeEG4iJVFBPvjjqtNvCBbWLPQZB12mBfUD+eMxmyJ6MU4vojNBGi/cEvWs6uRUBLUC5F+0LDZrsaa3c0uMAQMAUPAEDAEehOB731POuaYA+TcGYMPwDmEa6/tXY7OuboerGjihXAdzRb6qqCNyqsoFi+CrCKaRwCPqB4XJX8TMR4XJFHja7kP8/LGukX4CPLnCCJE+JAn3KC4NRHuVxPXQ7goH1E/94dkxKuuLmcXGQKGgCFgCBgCvYdAkvKrRE8+6coCiybJM5p77qVTvVM9qWjiRZ1wMSJ+J2gp4RgqES+sSRBMzk+ELEG+IJdosXAJsisRsTx5QMggQui5sFyR2PHIrkawIJQFP+xG5H7cieyCxHIFgaMM7uXsRTYj4GrkEO68hMWOYKscqk1g17YQL8yBADTcYGr1dAK7phwBOg2d5PjjfRsMN66K4TuyECAYICJQVnToENqpkRhZyHbH0zJ5MVGgf7E08hBABN6MxSdGqhPEK+xYpN/uvnt+u+FWvPZaT3AI8RBSmBMhYsTPwlWIBQoseB8gXWGehHiFHY58DkELYSQgXFjdCIIaJ4K9km81i9cGG/hdlGwQiO9vqcUL8xvh/W3QLv7FhpXTqWDW7PCwNii+DXq5RPoP+gWIFwNcK7URvYxLv9SddmV7PpOEpf5GIEn21YQJv0g1Tq1M9B/6EUQHdxtEpZUpnJkYW7YgSQQsxWIFucpLp54qEciV58XCVC1h/cKaRTgJiBkLThIEjDGPH8JJYOGqNodCpiB55IO1DQtaNrGQ/c53pBVW8HNynFpKvFgpw+yC+a6VjWJ5VUeAiZMOxQoBM6sRL+sxjSDAgISOgoGVozaMeDWCXvdfywTDji8mKEv9iwC6qNVXT7Tggi618LQyEbcKIoSgnPGi1QnihbcMLVRsHdp/f09cIFV5ZBKDA9Zc5kBiedXanTncevPsuBvRkVHuscfm5wheWMSOPNIbRIx4DRf5Lrwf5g0Lp+NBfo14dWEjdXGVYuJFvBl27FjqHwSMePVPW9Z6kssuK3e51bq+3u8JAMo8g/UJqxBEqZWJ/Ji3IDLx+AOBhHDhKsWokDc2EaQU6xLGByxzEJ28oKfDqS+LUspBUgXpQtdVyYKMFYxwGGjBEOdnk1m8htMSXXSvEa8uaowerIoRrx5stAaqbMSrAbB66NIkeUXSB+Xc/G2vNeQHckQQUNxnRaZg9cKKhGsxL6HlwrqE1Q/CgxAecT6WXo4HajZBssaN8/mioyYv3J8QsEoGDr6nPmjTONPRiFez6HfovtiPjh+6kmh+JBGvrLbANnMMv3Ma8Ro+ht2cgxGvbm6d5uuWJGtKmkvO3dR8JnXeGdx8bN6q56DpOrOt6zKsXsTzwp1I+Rzjk5fQbaEzRw/GrkaIIpYyrHSQRaxgiOaxmiGngDghjeL94IdxkB+OFoJocSQQniTcq2jPCE+Be5HQFZUScb4gZVxDXfNSYRYvAMBUVysFcmGTaS2kyr+vl3iFnRvVcrc2qB/7fiGBjRIvnpv3OV4IBI0Gn+W9v/UuIupH366sFwEjXvUi1VvXQUhoW4hFu1MgXmhBh7tDspm6YnWC0ODmJKJ9rZ37HI/EDzorfkOe4t2LjEfBXRrygogxdvE/hAzRPLsaicVFGArObqyW0KJh4eI6otVXkmwURrzCg1QjVIGcwVrDds9mGqgf7gELTJrsIAnbXjHxVhJM1ku8wL+WcDowf+rQbRslqBviyXBCPOZcBMOd0rSNNOIViHtYMdJH+RviRh+EjIUz0LJ9x4hX50YmI16dw75VJaMn2m23s+XcPq3KsqF8Ok28qCwhIyB+7KqEiNWbGJOYOyFf/MaihSifz+Eb4YxGCFMIJQHpwjpWb8LCxo5wuA6xvXB1VkqFEC8G3Hnn9aH22aZZSZTH4IBZj9PI2dpOMLORavliAsM0Gm+hRXRIg+Yx/XqIF3nSGVg10NHy2iG0AZF6YeyYdrupDXhOVjDxCxFMx/W+IK26jn5NnBZWQmCE8JKVVS+mei1ePDP9kh3MK63kV58h0VcIOnjnnRIC3/j9BR/M9GHFyIqVqM+WikHAiFcxOLezFObOl15KdN99bnDh2c7ysnkPl3gxxqCRgvgwhzFuM4Y0Or8QtgqOgI7qvPOKRKByWZC4rbf2uz7ZnITWrFoqhHgx4eNbZbddvSn4dGGolUyKEIdAHhppvPi+arqpbF3Dir2Re+I8QrmV6hq+J3/KolNCfkLikE3Ia9799RAvBl/MoIScqCfxkmBdIu9alsrgZqqUb7PYxZiAC5M7Vq54wm8X8apVZ/CEaAXhJlGM2WYc4tHUg3G3XFMP8QIPLI3Vju8Iz8P7S5wbdhmRaC8Gy2AFQ/uANbfWe9vsuxrjSr2rvbO12rlb2mg49TDiNRz0uudeFiws9jqRhkO80EudfLLXTNEXeedY/DPHsRuxEVcpFiosS4y37GDkTMdabsd24oX4nnk1xPbieWqlwogXYji2WGaJSPg/DzgeiB0JWctM8M1yT/a7ai6nMMDG98TlVtKlcB/fxf7gMLlWuifrOw7Xhy2z2Ykh/p7vgmUhJqtEped8qOEQL86+yrLxbF3jugXzKZ+FSTCPWNT7XKHNKumAQtnZNg7tFIhXrDGIiVd8XxanuP3r0SFVa2++g6yw0onJBluMQ3+pRSpqvZxFfl+LeAW3MzF2YtLLoooBhzbIuhaJB4bllHtpr3hbNQJYvq+kJ4z1F/EY0eh7F/pttr3zxpBaY0GR7dHqsox4tRrR9ueXJBN09tmbpOcVdkNqlnhh2cZKhTUI0shinnED7w2LMYwyeLgakYswD2B1534s8Mhw8DwUnXgGdlkyfrKDkTGtntQx4oW/GgtOLGpjqyg+3DjxGQQsJBqMBmIgx88bXGZYZ3BzwIbzVrdBCMykAcvmfiZGJg1cV1h1slabMFFTBuc84SZhcsEKh6WDjsSAFncY7sECElyqYYcEfmPcfOhh6GQxwSBPAsZRBn9jLWCFgI+53cSLzkJsFLDgOVhBZAPC0QZYmdCGMcHyO7gkwZqOz/PiYoKIBIsdzxiwC+44MAtCxyx2MSbkgXuatuJ3sC5xLxN4nquR+tNG3BsIAfeF+lAX7uM6+gltH+uOwmRMH6EtwouMy4zVFe0e+lHQOOFeDInBIBxZQX8KWNTzInb6mlrEC2xYlUKkQkJIStw47gUPBma2fYMb1zEwksCbbd1x8M4QWDC8g2AXtz+f0170Ld4DygdP7uPaMA6Ee2jj0L68x7xD4Yw1xgnamneKFNqc95R25rkoj77JNdwXyHOn26VV5RvxahWSxeSDpXjRRTlk8Xk5t2gxhdYopVnixRyD0QUjSnZuYYxgrGAcyQYZrfXQvOfhft5fyBdzVVEJAwbWf8YRiGW9niTq1zHiFbZcxqtMJkPcD/EDwCg5XBJgGWyZhPkegLM7BpgEsQoxOcfWBu7jWtgo5ytlw/sz4EI+qFOYABh4mTC4HoaePacpbFulPCaEQL7CM4TYHUzWNBDPEKw0WP/In3ox8GOaRP8SJ0gkkwzlh9QOixeYYH0I7cAkio8aUhwSRJEXg+2xHINAR+M5ETcyaTGpkvC3ox8jBezokDxjnMAYkzkvCgNMbCkBF/4HP7YPZ3fPUAb1i/tNIIOUQzvyHfWDBIW+wMTD/9SP7yFTDAQxUaTP8BkrzGx7Q6SoM7hwD5YtrI+VNipAVOmjvWL1qod4oangmUNiIYFIFQzAFIx5z1jVQmDAjM/pH9W0GLjTeQcC8aV/0f4sArIH40KoIHy4F2L9If2NlSd1JNGnqRvvLvWjn9EeIeI2eUMSs9vSaVt0lZBErm1kFV7UgN9MOUa8mkGts/cwZ3Dwc7ekZogX5IhxnPEWgpV9n3gvyZd5HetVM4n3nneWxRVSD9yQ7bR+YfWnbRhfGAOZL8IcWG/9O0a8wiQdT0wMdDQCZCukoAXhfwZ1GCbbO6slBlWsZME9yESOf7nW2VVhAgiracAlZke1xETA4E4jUB6TAYSkWkNgWuVZsc5g0ao3Sng7iBeTD6uR0A4M0ExG8dlSdDQ6NMQFslQpkQ+rFvBmwIB0VUuQUl5KXpi4H7AqqoV7nG9wc9Hu8VldRA6mTakPRAz84johhoxJOqS/lqmYdmZyB4tKR0WEugVLSr0vYyevq4d4Mcggmg8JckM7h3PPwueBPNOm/M3AVO1wZhYZEF7aCGsjYwOWzmoJYkdfo+wwNvBZtV24jBu8nyxmqvVj8oPAs8DrRb1eHm5GvDr5dtUumzH36acfk3Ojal/coSuaIV4QLsZKCBfvVF4KC3P0X80mxhAWSxgJsHwztlNuLa5Qb3mMG4wvjH+MexgEMABgcWtGX9Yx4sUEyUQYKh30NLBXJuOQsBaFwR5gObYgJBoKEOi0YaXLd5AhVt3kyYADgcqebE4n4PvYKhEG23BeXVYLRVl0JEhVvBKHQFA+jUN5TBxxPbONizWFSQmCFncMyqUOdJw8ktgO4sXklSVe4B+7hSAvELTs59nnwppEuzJhQXriRBlM7uAUa4TADjx5drCjjGxkYjo8hAerYN723kC8aPPYshKeLRAv+gEvS0jBhcr/WWsOn9HetCn5hjpjEaEeuFaxAmbbmbrSpyH+kJJmXsp6B4NWXlcP8QKD7PEXkCVczDw3FlraKWzGCAsfFhhYqLLWJe4JAzILKt5HFl1YE0PifSN/rsu6EULMHMgdixcskqyc8xJaRdqe95b84sTijjozUMcWTIg1/akfrF5GvFr5trQ+ryQ5VNJJcs61PvMW5dgM8aJoSBDvMaQoa8FGIsRCiDEie5B0M9Vm/GAOxfvFeIXlizGad7teA0dcLuNZ0KIxpjOXsMBnLKm1OKxW/44RLyZiBuNg6eCBWPVmD7hEn0GjZfUlTABYRYI7IHsQJeBAzBiIs5MFAztWFhLfozejDNwb/KbB0PTEiU4HqyZRVxojjl6LRQ2ywkSEOy47IXMvEzEdjUGeyTy27EFAqDPlk9C2xDsa+awI4sULwCQYExxIK2ZiXqC8Q3apFy8VbZF3NhWkJmDH91mrJYSNCY4JFNzjyTOE0ICY4YICs2yHr0S84kPbaZdqxAvSEEdjZjCgLpAB+gMWEvognwcXGpNZ2LVH+/A3z9qLVpJaxIvn47kgm0G7lTewQKYw+zP4gXmwetGmQWPFfZDaeLVI27MgiQdfrJFYKKkbZSMRyLojIGNhZ2ke8eIz+heLMcqg/8aLGv7GLcx39KP4veedhGRnA8U2MyF0+h4jXp1ugdrl884wB3ZrapZ4sZBmfGfOYxwNC5kgkGdOZGxu9NkZQxgTsgs6xp0QDolxnfGDuQMSxtzP9YxHfMaYzxjFPVzHO88PYxVjDQtt3h0W2twLBvHCsNm26hjxqqfC6EmY1Bn40NYE4TL34r4AXFaoQfvFqjYkiABWF8hU7Oag4SFJwSURBPWxIJzBNiZFkDr+Dx2GQZrJmEYNKVjZmJSzxIv6QRZiATGbCGLrC1af4K4kT8rIWuraQbzo9Ew8dL7A5mMrDXXGxUSn5MXIEi9cc8FiRp2zeNOGEM5gSaAT8wLgvgyJzg2JzWLKCoOXlboFDREvQCxoJ4/hEq8sKWAAhBSE9o43XQTtH+WGoHzhOYIbMvzfK/qu8CwQYvpqpUOyg+Ccdw9rYrUVJH0C3Vbo81lrGd9nzfS8m7G1m3cCwh7agbox8PF+hRS0ogyiWeLFeMCYEYgwg2wcZ42/caGTgi4wa1UPC65easu8sdWIVz0zTjHX0E833HCCnNukmAJbVEqzxCvovJhrGAfIB6LDIot3mnmFObmRxAKJ+5gfKh1UTX6MH8h5IGlouSkveFfCSTphvuN3iFzPXMgPcxWLOxbUlazpjdQ7XNuVxIsBnkmAlSp/00gM1LGlA+sCg0k8ycWxQJjMsRox8cdMOgjbY7DisAGUh6ssXtVTbl4sK1ygWORCwm1I42aJV3DBBfJBedQrjseS1QPlBVBtB/Gq1mnAHSsXnTe4ZWPiBWHDshe26kNEeK7YJQRpA5N44qLdIM2xgB0TNBNtHI0YHGPSFghCeIFD3ZslXvQLXmAserFeC8KO+ykrnM9askaaxSvgTTuDOe1M+zI45YlZab+Aa5Z4MRBC3kK/4L3DMh1cuixkwgAd9x3aIFhPqT4DOSAAACAASURBVA9uQ8g/bZUlXsFaHlyeEK+sJTveMU1+2fcQFztEvNtOcGh0sDfi1Shi7buecW/ixEQXXuiGeHjaV+rwc26WeFEyYzZzB+9uiM0JkWE+xgjR6CHWYdHEnBHreis9JXMZYS2Yi/gNf6Ae8Sk5LCSxoDEXscDnb363I3WUeIVBL7uDDAsVFiYG0yBYZ1CtdDBmHjBhxwFsGBdeSLjSasX6oiPELs884sUEQIPHbotKxIvPA0kMkzfPF469oW5MXLGlKS/obFHEKxDdcEQRkw71YaKNiRfEE5IaLB9YNyDMsd4unvxCG3Adq534hHvEihChWKNFWVg640kPAsxLF2sFKhEvLDOUEzRetGssng/Ei8k1toqGnZ7ZydaIV/lihz7N+8kAShvwzsRWab6HmNHe9RAvpAHh3eT9pb+FMkLfgaDxXUhYPymXtoqJV3BdxsSOwT1LvGoNqrFOsNa13fy9Ea/uah0W4/UE2uymWg+HePEcjJ/h0GnmOkhNdu6v93kbJV715lvUdR0jXsGixYMyecdutwBqGHRZYUNUYpKD/onrYisShCEEeoTUYVVhxR3nzcSA7zZ2I1GHoEXhfrRjcTgFdCa4xuKVNwM9g3iYnINLDo1W1uJFB4sn8eA6jXfuBYISyBfXYInB3RhSO4gXFqZATiiH1QArAZ6DOgR884gXbh7wDdfQTgwo8UYGLFbgEUy4tGmYAAOetBvEM+tGxFUERtl7s8fyBOKVFchDqNAbcT91g8jFmAd9EMQ4jpeG1Q7cQ7lxrK/QV/idtXhBCCD54fpeck/Vo/HiuWgjSC99PzxnCI3Cu4PVKl4lsrhAT5kNoIoFm/aJE1bG2KqN+xnLdcCR/LOaTcYRJrCsq5F+HI8XQYAf9x36OW0d4v6RP9eFcYf/qWc/HF1mxKuoKXVoOUkySbvuOmdVl1jnald/ycMlXvWXVPtKI14RRrGYOYaOSTsbuT7sagwTGRNfbNHCUoWFgkGXQYNJMjYphthSQfjKdYRpgEHjxuBzBs7sUUW4MJgcwzZ0SEPY7YQIkEGWiSXWEXEtkzoDNYmBGqtIvGLB+gPJYALLEq+slQ2igUg73r0HycBCA4ELwUMhe7G7qx3EC1IJQY0nt9jXHdoxj3jRHhCtUEcmLdowJjHggTkYE2+Y4NDMxWSYyRPsaC/IS2z5Q4NDWwSdFUQvtqpQv0C8IFDx2ZZMmrgNQ3wp3FJxXLCwq5Fnj11OlBVcpIHIYx2DREDIwwaILPEKOx57MfhmLeIVxO28WxBSFkIQ2RB4OLzHYTdR6DcsKGh73qlYXM/ih74X6ybBOH4n6EeI+YMWg36GRTS2FIeNH1jUYotX2OgQ6hGslSwyYkkC9QsHz4eNFNSD5wiay14i0JWmLCNetSfzdlxBn5ppJgKhHivnvtuOIgrL04hX66DumMUrjuMVxOrZ3YcIbRGwh4EPghCvppmwsdhwP4Nl0GXFMXjo+FwT70AkT8gRBIgywg5EJhXE4Qz0iP3QN4XEqh0LD5Mr2qzs5B8m6rxwElniRX3RmzD5xAJliFaIhIs1IOtfbgfxysbxqtS16iFe3Mt1YBvr15jYwBPiCtbZGF1MfkzgYJd1B5Inz41GgPaIA8qGuoYjg5jEuS5O9AVILffFejyuCcSLPgLxi8kgdWbXLe0d15nJmD5D36G+WFZiokgfIT9wgJj0UzgJni22IkGoeGdC/B0WNPGOH3DHDUh/z9tdjFWRd4P3MZB1/o4XG+QfyDQkPA40DFmmXVms8D5VI160N/XIhhyBoEH2WEFjdWVBFfoJ5UEWjXi1bsIZiTnxDjCG5YXC6SU8jHi1rrUKI15Zy1MckZ7HYRJj4ouPDOIzBvJwREg4iqTW4zMhYGUJLhBEcpCaWpMgkyoEjtU/EwUWk2zk9Lyy0QeFY4CoM9a6WOeUpyvjOghIrUCOcXlci5UpbyKo95BsiBaBQkPCIhSODKqGK0QC4hNbJCDPtFc8UQYSzUSajdmSlz9uZlxMkCYIC3kx2dZzb5Z4cT+Wx5hkV3umEECVayiXOtNWtVJwC/OskMy4reN7a+kJa5VT5Pe1LF48a9ZSWat+kCIWU8GCyqIiS37Jg0VNENKzgIk3WFQrA0IM0eZ9YAED0QsLGcaA7LbvYIlkEVDP0SJcB/m2OF61Wtq+DwiwKLvmmlfk3EJ9B4oRr9Y1aWHEC/M+K9KQcNnEQmoGRQZoSEvsSuA6VtrB5ch3uJsqHQnAypUJIo6CC8nBBUZelSLZolmBBIT4XtzD5A/RiOsTQ49VhDxDRF7qyAQGQYotYpUimPPMrLAhbnmkkGeJ68t1kJS8a+slXlmyx2oMy1utVT3ECzIbh9mgHdDIZEXoYMfqDhwqxTzBksT3EFbKjkXQkF3yzWsrrBwxoWGCRRcEcQqkD/1f3m6UYBkJbQhhCu4k7kUnRHtWIlJYR7CMgRdtANGjj9Cv847CAK9auLbuVR5eTvUQLzDC4oRludI7QS2wbELI48C89B8IcXxOaagx7j8WAFwTysCFXWlHEe8Fbn5+0/e4h/aHsLHAI0H4slZpPg+6RepX6XQE2pWxiUUOuNRasA0P+WLuNldjMTgnyWmSDurqQKjNImHEq1nkht5XCPEKwlYGbSaqWLQaVylMfiGaPJMW209ja1U4VoRJmY7AJM3ACGFiAGcFzGCZJQPchzuC+3CJxIdkM0FwH9fE9/E/K2iIE5awoCViYmGyZXAPwtuYODBhUDeek+/D+YFZ+HlefqgL1hfqRvmQEiw3/Kau4Sw8XC5xLLA4v3qIVyAmuFvAApxCdPZak0u4FzIRzmrE9QsWeeSCgT4c/o1lArLEdRAlsIPoZrELz8O94YDk0Fa0BXiDAaQ7WE5C/wh1YGLlXsqEHFAHymFSpq4QQdoUvHj2cKg6ZYc6h2jHgdxTZ/Rh4aDsPAsfBJpnpM0haCwggq6tda9r+3KqRbwoOQjPwReLMFhCesNWcJ6XdxX3XN57QR68G5D9cPA17x1kLD4jNYwDtHE4JYLPeMd5l3Dvcn38rtJ/eX8CWaetsm7ngF7QhfLeMdawKKNPhD7GOBK2vPcKca7VM4x41UKodd+zKAhn1rYu187nFIgXc1MrY1o182S82yyc6g0n0UwZ7bynEOIVD3hMTKTYypElX2G3VKXrgnA+fB/nT76VXANhRR1E3oFsBGtb3n3BXRnfE3Y/8VlefJ9AqKhXcLNUasS8/LmWuob4Q+HeSpjxfT3EK0ye1L9WO+TVl7o2cm/es4U8KmEXyo0xDDjE4RxC/fPwDaE74t1q4fqQf4g9liWccZ1jMh3KzmvvQN7i9gqi/Ha+vK3Mux7iFbdNvKkl/jzgxLuUh21w93FP6EuV2jDkFXDlOsoNu02zz58dF6qRpkrvXeiflcpoJeZF5mXEq/VoY31feulJev31OeuSpLS+BsXmGHZs5x3/VWxN/AIP2QyLv3rieBVdv1rlFUq8alWm0e9jghYm2XryiMlDvffF92QJXz1l1nNNeJ566xTnWS/xqqcerb5mONhlSXgjdRvOvY3WuZk+1ciztPvaRohXXJcY43rfi0awavYdrxevRtu53ny77TojXq1vEXbSvvNOos02c6lbvd8T1iUszUgGgjcgbCQq4tnDYo4xgeDdWNbxasQnWRRRj1aU0dPEqxUA9Ese3Uy8+gXjfn6OZolXP2PST89mxKs9rclGpTjmY3tK6Y5c2eWLC56+xHwTrNe46bMehVbWGENEkDnwGwIWTriABPYi/ka8WtlDOpiXEa8Ogt8HRRvx6oNGrPIIRryG375oAdm8kbdBZPi5d38OaFeDi54Nb7j7ID7xLvl2PAXEC80oLk60Xegy0YlC9iBggYS1o+x25WnEq13IFpyvEa+CAe+z4ox49VmDZh7HiNfw2zdJFkkzce6l4WfW4zmwWYmdwexG5litIhK76CkX0ldpt3wR9WhFGUa8WoFiF+RhxKsLGqGHq2DEq4cbr46qG/GqA6QalyDixq0Wn+M7/Fx7MwesfoTWgXRBvopIED3CKRHqhXh/vZyMePVy60V1N+LVJw3Zoccw4tUh4Asq1ohXY0BzfBsxC8NxVY3d3f9XY3nCArXCCp58tVPjFcIQEcaC8EGcCFItjmAvoG/EqxdaqY46GvGqAyS7pCICRrz6u3MY8WqsfZPkBElH9GUg1MaQyL8aqxMWL8LrVIot2YpyQh7ovIgfSKJsdlj2cjLi1cutZxavPmm9zj+GEa/Ot0E7a2DEq3F0OUsUcmFpKALEMOOItRDcuwiMQvxMdld2OoDrcJ/XiNdwEeyS+83i1SUN0aPVMOLVow1XZ7WNeFUHitNJOLFgqaXqBNQuMwSGgYARr2GA1023GvHqptbovboY8eq9Nmukxka8KqPFUTi33JKwX1HONYKqXWsINIeAEa/mcOu6u4x4dV2T9FSFjHj1VHM1XFkjXpUhQ6O00UY+ErolQ6AIBIx4FYFyAWUY8SoA5D4uwohXHzfuwAHwW23ld4SN9JQkMzR27Ex9eZD1SG/bXnl+I1690lI16mnEq08askOPYcSrQ8AXVKxZvEpAJwluRQKhml+xoO5nxWQQMOLVJ13CiFefNGSHHsOIV4eAL6hYI14loK++Wtp992LCIBTUvFZMjyFgxKvHGqxSdY149UlDdugxjHh1CPiCih2pxOvAA6UHHjD9VkHdzIqpEwEjXnUC1e2XGfHq9hbq7voZ8eru9hlu7UYq8UqSXSVdorvuclp33eGiaPcbAq1BwIhXa3DseC5GvDreBD1dASNePd18NSs/UonXiy/6Q5WPO64mRHaBIVAYAka8CoO6vQUZ8Wovvv2euxGv/m7hkUK8OMPvpJN6/yy//u6N9nRGvPqkDxCLhtXdIYdI118vfehDffJg9hiFIBATrz339EeBWOofBEYC8TrnHGmffdixeK2c+2L/NJ49Sd8h0FLitfPO0s0326TfiV4C8frnP/1J8Rx9wYnulgyBehGAeP361xIT9B57+MNvLfUPAv/9r7T55tJFF/XPM+U9yfLL+zMEP/nJ/n5Oe7reRqClxAsT77hxftLnNHFLxSHwn/9Ijz4qnXqqdNllHn9rg+Lw7/WSIFy//KXEBA15x2Jq/afXW7VUf9p1l12kgw7qn2eCXGGdtYOs+6dNR8qTtJR4ARoniNuAXXz3YWA192LxuPdLie+/X7KSxn/3y/ON9Ofox3HZB0JdTM49N9Kb156/xxBoOfHqsee36hoChoAhYAj0IAJY9onRdfrpPVh5q/KIRsCI14hufnt4Q8AQMAS6HwG0w5wzycYhS4ZAryNgxKvXW9DqbwgYAoZAnyOQJOdL2lMnnOB02GF9/rD2eH2PgBGvvm9ie0BDwBAwBHobAdyK7Nbu912Zvd1KVvt6ETDiVS9Sdp0hYAgYAoZAIQhssIHfIf/xjxdSnBViCBSKgBGvQuG2wgwBQ8AQMASqIUA8wvnnZ8fieXLu6waWIdB3CBjx6rsmtQcyBAwBQ6C3EfjoR6X997czFnu7Fa32lRAw4mV9wxAwBAwBQ6BjCHzqUz4Q6ne+07EqWMGGQKEIGPEqFG4rzBAwBAwBQyBGwAdC/aCcm27AGAIjAgEjXiOime0hDQFDwBDoTgROPll67TXpJz/pzvpZrQyBViNgxKvViFp+hoAhYAgYAhUR2GYb6eqrDSBDYOQiYMRr5La9PbkhYAgYAoUikCSTJM2lzTZzuvHGQou2wgyBrkHAiFfXNIVVxBAwBAyB/kYAsvWNb0gvvtjfz2lPZwhUQ8CIl/UPQ8AQMAQMgbYgsNZa0r33Sh/4QFuyt0wNgZ5EwIhXTzabVdoQMAQMge5HwO9YvFbOfbH7K2s1NAQKQsCIV0FAWzGGgCFgCIw0BDjyZ5ddJHYuWjIEDAGPgBEv6wmGgCFgCBgCw0bgl7+Unn9e+uEPh52VZWAI9DUCRrz6unk7+3Dvvy/96U/SwgtLn/hEqS7/+pf0xBPScstJHA1SVGJSePNNaZVV2lfif//rn23eeaVPfrJUzttvS3/9q7TMMtJcc7WvfMu59xD4xz+kl1/2faPI96HVSCXJ3JLelXOu1VlbfoZAXyFQKPF67z3p9tv9+VtMvrfeaqfPF9mb3n1X2n576YMflH79a2n22SuXzkG17D5CFMtKtpkJ4fjjpbFjvyTpIE2dup4+/GFf3lJLSRMnbqIFF5wgJp0iEsRnnnnOlnSz7rlnvD73ufaUyvlyZ575NUkbybmvDBaSJK9L2kPSDerleQlrxt13S8ceK62xRmUM99hD+vvfpZtvlj70ofZgPZxcL7lEuuACvyCgf/NO5CXemf3284SdcasdpD1J7pJ0qpZc8pqUnPdq2nlnv+A4/fRefQKrtyFQDAKFEC8IF+dxvfrqmZIukfSApNk1duzkdDCzVAwCf/ubtOSS60i6Vwsu6KqSHkjStGkIY9fQpEn3N0W8Nt9cuukm8thOkyZdOZhHkjwiaSVJd8q59Qp5eKxdiy++qKQXdeaZLp1M25E8qeSZl5Nzj0fE6xhJ35N0gZzbrR1FF5Jnkhwq6aSUTL/xxinpRJtNvO+zzrqypD/p/vtdVYJWSKVzCqH9f/GLhST9S8suOzm1UualJHlL0gKS1teDD97SJuKF8Px6SY/KuVGdgqThciHXkFZLhoAh0BgChRAvrBoLLcRkRML/QhCXj2js2ClGvBprr2FfnSR3SNpA0sZybkJufqzy5557W0mEl75Zzo1uqlxWwJdfTrsfqMmTTxu0sCXJK5IWlvSUnPt0U3k3ehOunEUW8aTzwgudvvrVRnOo73q2z99/P8+8uZy7ISJe50vaU9Lv5Nwm9WXWhVclyU6Sxg3ULP9Z/vMfabbZ5pH0tm67zWkDulsXpiS5KW0naRU98siDWmGF8kpiufnWtxaU9JoWX9ylFrx2pCQ5QNLPJP1DzlFe96ettpJ+85tEW27pdD2c0ZIhYAjUjUAhxIvasHLccst5xKR+zz3/J+lNHXXUJBNi1t1UrbkQV9HRR88m6T865RSngw4amq93l3mi/Ic/OK22Wvk16JggMriL0TF97GP5ddtxR+mKK/KI1wuSFqtKvHANYqViVxQasWxicid95CP5ZaMvw/IS3Kkx8brySqfttpO4Jrh2Fluscl6UwLW4X1lEoNHCRZVXNlg9+GAe8cLN+Y0+IF57STpvEPQll3RD3GOeeC0u6Xndc4+r6NYFT9qYPrQARqVMIh9c3cFFHX/97397/PPiQ3EfrsNaLk7Kn39+T8azIQ9o75ln/rGk70g6Xs4dPqR+of70BX4qxarKPgf/8+6EZ06SfSWdlUu86MO8bzxLHg6tGRUaz+XPf5ZGjbpPM2asbTG6GofP7hjhCBRGvALORCxedNHPSvq7jjpqihGvgjugdwN9SxJCjHFybochNUiSW1KLGC4l58YMfs8EACk791wsZUwUb6YuGOkY3XKLtNFG5Vk1Q7yYiLE8TJr03QGXNBbS7+uKKxZN9Wkk6jHLLJC332vffXfSz39eXq5/Rqxqv9X48fuIs+Fi4vXjH7t0Ihsz5roBHBCffUN77bWlzjpr6ASKxeaOO7COYAF8ShI7BXbUmmtuqzvvLJ/gRw7xwjz0aHr8yxlnvJP2i5BqES90nhtu+M6A6/XPkpaXdLKefnrmVGBO8pq8x1Jr0/33b1LmruQw5cMPvzh1YU+fPmuZPgsN1sMPn6vddtsr1XDVSuuuy0IQovwB7bbbjMF7Su24nO655/Ey8og+bNdd0ewdm/ZBX//D9N3vfjrVvsXJP8d4Scto4sRl02NyvvWtC1OpxYwZ26akpRLxIgTDmDHc+2FdeOEX2malrYUR32Phuuqq2mS2nrzsGkNgpCNQOPF66CFp1VWNeHWy4yGUnzzZ65BeffXxMmuDtwJ4LdSPfuT0HRb8AxafmWd+acBVzCfrppOudHe6k0naWj/60TWD13NFo8TLr6KPlsR+9M9I2iLVCUm3pu7RU065bdBClyQ/knRkapFwjr9L6Wc/kw44wFvsHn/cpbsnY+IFIZOOGKg3WxxRNEOopDnmcKk1IiQsK3PMEawiy0lC1MT1YVfAy3IOrZBPI4d4vZ8KwqVDUgL00ktXDlomqxGvceOknXYK7kp2OPDzuwESt78ee+wMLb+89L//STPN9PlUByj9T84FqQJEJbQ9GkKnTTf12HsXub9nzBink5Ci1ZGS5EpJsPodNWXK5amQftFFcYH/ZYiLceutpeuu8/o1aYkB0kV/QCQ2r+ab743UMhoSG4hGj6buvCsPDfTpv6QbLWbMOD9DvEp9yZPLFQdwuVNTpqxX0bpbxyMO+xIfCDV/oTbszC0DQ2CEIWDEa4Q1OI/rhebLpmRj1CinRzFcDKSVVpIeeYRBdkdNnXr5oHuDHWx/+AOff1QLLTRJDzzgdzqigznqqB+kVilpK73yynWDoSMaJV5J8ps0DybzCRNO1Prre/feIotgYWN23V/Tpp2RWquwcn3zm9RnCd1008TByZfHSBKsKfg/SxqkcuLFVb/VhAlfSC0pTI7bbnu5pJ1T68IVV0wdtK5xJat90hFHeLcYO/W+/nUsEdulnz/7rEs3j5BGCvE69FCX4rLOOoEc/FbOfSHFoBLx8iT22wOE7Xo9++yWKZ5//KO09tqhD5XyCQcqx5ZXn4fXj5GWXdYNCuMvu0z6ylf8gmLGjMfrdoHR/1dccdUBYvTfASJIox+v6dMPH7SoUc/VV/cuVBYDEyZsKDR9LCY///lnUqsW6Wtfc4Oi89//nmejTvjLWaCwoDhH++47atBSW7J4/VPOzadrr5W+9KVA9v+uGTMWr/tZ2jWcISdgl7NthmoXwt2fL94qvAndcvwTizP6Zd4Gn25H04hXt7dQm+pXIjnl7sQk8aL62PKDBWjOOdl9eLfmmcelFoE4eSKHFfOJsvsaIV4IdL/4xVlwJOqOO1xKukLyE7m3QMSWjCT5uqRfav75nV57zV/tLSW+rrgUIUukcuL1fTmHZa2U/IRO+IfLUheqc0zulZPPz2O14YYuJW+kkUK8ArnA/XvllV4zGHbKelfwUI1XabPFCpo8+ZGycCZXXw35nTV1495227OpIL9EpD6nZ565Jw1Dwk66X/1qpgF378upu9I5SJvXAr7yCiSn8d2BhBe57z7uJfYF5OuTOv/8F9LyQkoSdqniVjxJU6eOGaK5SpKwgeIQTZt2YrpAKBEvclleP/jBY/oem1ujVCJer+mll+bXIouw6/WilODNmLFo10x0VV8I+7LvEdhiCx9WBf0j42wnExpO6sB4m5WadLJe9ZZtxKtepPrsupI77uM6//zX0wmG2F477OBX5zfd9NKgFak0Ac6rt956I1dMX5qUzpJz+6RoNUK8SqEnltCFF05M3Z9BJM2KZs01N5R0ezopOjdzmn9pB+FhmjbthHSiQ4fy5S97i93kyZfniuv33dflvqwI7F94gXuP0LRpPx4UZyOoR8N0zTVY0l7TfPN9OtUi3XOPJ2qzzurSuo5E4sUz+xhlXh1/xhlOe+8N8WIDzd/LxPVJElzVh2n8+BNS4gJJ4zfkfd9955D0b626qkutYD5vb1H78pdd2j+T5JqB3aE3D4S1GKdJk1xqfQ2hLg4/3IkYco2mJAlWT+58Tc7NP5iFF9t78v/1rzudV9pfMHgN+sB996X/LKArr3w13cBRTrzKXabhxiT5piSEirjYCSiGf385TZ36eFcJ6hvF067vLwTQ8LIIR4MbB4fuxFP+5S8+ODdzQN672Ik6NVKmEa9G0Oqza5Pky5KuGiQzpfhaV8k5rDk+HXywdMopTCibatq0m3J3i7EauuEGrvmhpk49Kp0wGiFeEK3XXw8uGdyKTEDoiEgfGNDUoJH5l5xjgg4C7EWwZw3u0EyS+wZ0Q0TQnnPwGWKL1113OSGqzqbSc26tKVOuSTU155wj7bNP2MlHxFnij2Hy+3daF9xHc8/tUjE4aaRZvHhmb5E8YUA391X99KcXasyYJSX9LUO8wqYNhPnZ4wPYnsrmhZfLdFVJ8vDAtf/Q5MkLao45sGa+rYkTH9eSS76aWr623dalLm8fsmYJvfLKxLKTEup9bQkxcvHFWF3n1f33v1Im6PcbNrzO7IorXJkrOuTvrab+mhNOcDrssHLiVSl+XIl4xTX9uA499HWh9bJkCHQDAmgpWYAQu63TxIuFGcYCxnGzeNXRO0xcXwdIBV1S0m3trosv/pV23dULk3fd1ekiPB0DiRXFXnv5lfwbb7ya61Mv6XFKAUIbIV4l69XHNNtsb6VWtdiczYuOeBrXYRyDK0lCaIpHNWnSKM05Jy6uf+vMM98oC5IaE6+jj3b6PpK0TCrp2w7W9Ok/TbU9JXL6O1155SZpAE2sNL/9LTvOPCEb6cQLGL1lJ4jh0cphnXwtQ7yeHtA4baz555+QEvi4jbEiYvnCGhsE834HIX2P7YLsdJ2PpYCcG6tDDpF++lMfrmTFFU8b0CbeK+fWbuoN8lZg4mh9RO+882zZ0U7e4uXdp7GGKy4I7d8mm1CfT+jKK1/JWLyW0B13TCxzoYd7y4kXGz/wmxPzbQ1NnHi/lkDDb8kQ6DACG2/s9V2/Yy9MhxPaX0gXkgQjXnU0hhGvOkAq6BKv3fKWCe/m4GdTTZnym7IdVH5LvL+uctwmgqzeWuZ2a4R4ecuS19g8/PA0QYLixMSXd6yL3zWG63FhzTzzc5o+3VvdnDuq7P5yjdclZcf5cKHXhgWB9/NyblGVLBiz65prJosdbXEKu+uMeHlUvN7Luwu9lfJ/ZcSrFLphY02ePGHIkVVYlbKxqny7sIsQ66LfGTh6tEs3OPj+u+vAaRjbpBaz4JJs5hVCOP7d7+JenF1vvPHskAVGKeDqWZo+fZ8h/bHkbj9EU6eemD5LydW4lO64KEbJxwAAIABJREFU45kaxGtPTZp0bqpHXHbZQGJvlHObNfM4do8h0FIEAvEiJEqnBfYI/amPEa86m9gTL3bUPW9xvOrErJ2XJUlpN5Yvx++syqbSEUKf0Je//Erq2iE46VNPsdOLCO2EfthAzzxzWyqCJtUmXk/IOfpCiM0V3FWXaOLEr6QrfSZejnMZNeol7bXXIqnrL5uS5LT0CBsf6uFNLbSQSyevOGV3Nc4yixM6AQK0Isz/v/+bkk64EIaf/nRG6l71LjTvOtpsM5fGYCLxOSEqnnvORzWfc06XWuNIJVfjpnKO2F8+JUkIoFratdfOdm1X3knirXyVrD4ly6evQRxA1Z9gsWW6oxR34RtvzJ2SG0g1FsQvfek+nX/+2mWCdo/dk6nmyae5NGnSO9HxU39ILUMD6Ovhh/8whLTXi4UnXmyqmCuXeOFi+frXeTdwNf9Ljz02R7qblf5Au3t9YHlfqY94hQCqf5dzWNX8Tloiw5MC0az3Oew6Q6AdCHSTxcuIV4MtTBiCNdf0gxdb0k3D0CCALb68ZGki4w/rueemCpF5NnkSQuDH3Qe+wp1ESHuOOsFitpx22unxdCdaSD7mEZPHzpo06dJosgy7w34v59YcvN6L+zlU+9qBiRaF9HsDgTaJs/VLOccB1OWJAeGWW0KcpyU0ceLEIe4Zv/PSi6M9SaPeaMkgjETa5PxQ0l/lHNY9n0pHLEHqqBfaJHRxiKFRgL+vmWZyKXkgEYPq8cepyypy7sEonxKpjA/PbnFztj27JPHts8MOTsTkyiZvoQoR3zXkyCDiwv34xyF0A9gflorwfZvAXocSf7RSJ54Y2vcwOQeWPpV2SvJffoT5ekFht+Exx1DO7Hr11cm50fSJUP/qq4F8QQY5jQChfzg3p/zYHw4UX2898pxLEya8k67SsylJCGL86/Q9co5NCaHvBX3bZ3TPPU+27WD3evGx60Y2ApWIF5bqdifkHWygCcmIV4OI+1UvFop/6PLLT0itIpY6h4Df+k9MKk4rP7aqWwOXI1v2p07l+BRICC4l4hIdoR/9aMOy4Kk8kQ8CiYCf7fWrD4ry0fI888wXtMgiN4gXKE4+rAQTDiIsyBAie0Li/1zPPTdHLin0fcqHkCACunPEiipPPrgm2/1v19lnX6pTT5Wefprdl5ixsHRtrHnmOS3VGIVjhsjB34fFhbgUHC1DlPvvaIcdDtAVV1DPU7XllhcPnld34IHs7CPfDcpOBUiSN1LdzkwzXTdI0jrX6s2XnCR30bI65ZQbco+bImd2G628MuTobj333A1D2ozApoceipUUYk3gUVyIW2v++U9Jjx+KB1jy865uLG2PatttH0x3robkv+Pg7jv16U8/mFpgm00+fhYu6tk1adLhFQ+G99Yo+hInRLPo+Hi6IFl11TFpfLvYDeNP6qDuy+jZZ8cMxnuL6+g3hJyuz372ChFEOCTf97CU3qhll72u4kHezT6v3WcINIJAHvFiJy/ayDwZSCN517oWTde992rw/THiVQuxnO9DLJC889mayM5uGSYCaGVwu+E+q3T2YVwEkx27SvjN1mJci3kvHtYPXHycbRhPppA9yBJuvkrlcSAxbmlcnAjasTRkE1Y47vfhLrwmZuxYVzHII/XlnnD2I//zMmOtQtxfrT9CCKgPriX0ZwjDyYs8eI5wLiDPzLNRr/gMS/Ri9PtqzzzMZizkdsgAP3lW0bgCta6jD4ApJI32oB9VOvOTfHEHQ4rZEJJNDMK0A/13uBMA5ZBHraCMtCf1hyjRJ6h/ljCGevIO0I8r5QlW4ezG7PmSlBPc2HlnlhbS6FaIIcDSNEdcj9CejVjt1nzxfnMEGOMnyYiXdUlDoAMIeGE1ltMNBiKhY304UM7xmSVDwBAwBAyBViLQTRovFjPEFTNxfStb2PIyBGog4INVjpIUfDP76brrzhw83scANAQMAUPAEGgdAt1EvLB+c9oE5AtLWD0JbwSelNtv95vC8EBgUQ4JizuWfKQw7MBup0eu8ACq9QBk1xgCtRDAVUX8FtyMuHDYJGCumFqo2feGgCFgCDSHQDcRLzRfbN6CIFU7pQKihSwGXSi744NIH9c/koJYmoDkhI0C/CAjgYhB7tB0Ii9BMtOqZMSrVUhaPoaAIWAIGAKGQJ8ikEe82IlOgO3haitrQYbGi/NcY60vn0GGsvoyPseqxaKccC7oJtltDnn6zGe8JpPFOpuoQtxArGGQLfSUWMKCphfLGH9zPda1bbbxZG+4yYjXcBG0+w0BQ8AQMAQMgT5HII94EX+P+HbtJl6QIYhULfcf8SUhaBCmsOmFUzA40q6ZOrJRit3OEDk2AmENQ1e2335+Q1azyYhXs8jZfYaAIWAIGAKGwAhBoJtcjVnIH31UIkzNnXf6cyRxD2KdCsG8h9tEWMTYAQ+pC0cmbbed0hBK9UQCyJZvxGu4LWL3GwKGgCFgCBgCfY5AtxIvzu/FKoXrELJFbFCsXe1KEDA2dxGzDwsc5GvzzRsrzYhXY3jZ1YaAIWAIGAKGwIhDoBOR67E0VbIoocn66le9eB7LFidPtEJ/VW/D4tbEzYqmbI89pO8T87vOZMSrTqDsMkPAEDAEDAFDYKQikEe8ENZj/WlXAFV2IRKcOBsygl2N3/iGhIsRa9Mhh9QO6tyOduOkFXbXE4CcOuy/f32lGPGqDye7yhAwBAwBQ8AQGLEIVBLXE7m+GeF6PUAiZmdHYmxNQmjPGa3sNtx+e380XScTUfQhXISrwNWJ1qxWMuJVCyH73hAwBAwBQ8AQGOEIdIvGi/hdkJzVVvM7HbshYfHafXd/rBkk7Mgjq9fKiFc3tJrVwRAwBAwBQ8AQ6GIEuoF4HXecPxsSLReHc2fPNq0EHy5LtFi4KLFQceQQx86hEyNhsUOcT7wuAnETL4xzIRsJmkrMsAMP9Hmi/co7VzbUz4hXF3d0q5ohYAgYAoaAIdANCFQT17dS4wVJggRlE2J29FRLLCERP6xW4gB7Ym/dfbcPpEpw1ECwEOxD2vifuiPip1xIE+7NcJQQJGz99X3w1OWWq306CuEsDjpI+uhHpXHjygO+xvU14lWr9ex7Q8AQMAQMAUNghCOQR7wQvSOub6XGCw0X8bKIMh8SgUwR0XOsD+5FdF+VEscDcQ1hHyBXkCdie2HB4m9CTfAbchR2TEK8sIBhFcMahsuQ36+9JlE2f0MGCZ4KsYKEVUpY4jjGiE0BlQiiEa8R/jLZ4xsChoAhYAgYArUQyCNeRHS/5JLW7mrEMnXqqeXWJXYMEqsLfVcl8TouRGJ6YXXCVYirD4LEUUFYyTh7sZEEGQskDKsZYn4sZxAw9FwQsEqJaPlY3HCNcm02GfFqpCXsWkPAEDAEDAFDYAQi0CmNFwddE4keK9WNN+aTPIgRpAurFW5BgqhW01g103y4HyF1hNCAVEHoOKsyz82KtW3vvf1ZkLg7jXg1g7jdYwgYAoaAIWAIjGAEOkW8sBgRJf6cc/IDpP7tbz6sBAmyQ3yvdiYsa1i7OA8S/Reu1rzEkUKQroMPHhrfyyxe7Wwhy9sQMAQMAUPAEOgDBDpBvCA5aLuWWUZCu5WX0FOx0/Fzn/PkrIhE+AhIHpowgqjmHVGEvguCtthi0q23ltfKiFcRrWRlGAKGgCFgCBgCPYxAHvFCBE/ohFaI6xHOc+7hWmuVQILc4Lb74Q8lLEh5Cf0XJAfLGO7GohI6LqxtkL64znH5aNJwlUIa4wO7jXgV1UpWjiFgCBgChoAh0KMI5BEvLDmI61tBvAjngIUI7RSJ/9lFiIYKYX0lcTzE63e/87sIsXhVOtuxlbCj9eJsSHY9srOzEvEipATBVDlTkutDMuLVytawvAwBQ8AQMAQMgT5EoGhXI5YuosDnndUYwwvxYnclCQLE8UIEQm1Xol6HHeZjf7EDE4tfJeJFXDBE/oSyiN2NRrza1TqWryFgCBgChoAh0CcIFE28CCmBcH2XXaofwROIFzG7iAGGpgrLGWSo0RASlZoKkkVsLyxrQUeGZQ2NVzXiRX5oz4iYj9UuxCYz4tUnL4U9hiFgCBgChoAh0C4EKhEvrDrDjVwPsSH0QpwP5AkrEdHqOSKoUoJ4cV2ILM/fxN+C5HAfxAd9FUFUG0mEpiAfQkdgUcO9yLMSEwwyiBsR8X81VyPl7bmndPPNPqYX95GMeDXSEnatIWAIGAKGgCEwAhHII17ouyBGw9V4QbwIekpcrJAgKeweJHYXrrpqxItrcP8hsCfIKaL/Rx/14neOAIIsEe2e3ZG4IbGEYbGK642mjFhduA8hVISCoHysVdSNPFZZxYeuYBcjv7mmmrieOvNMbBqAgAXxvxGvEfgC2SMbAoaAIWAIGAKNIJBHvLACYfkZLvFiR+MCC3h9FgkiRhgJiBCaqmop7GrkXgKnhsRRP1ir+CHqPLsLcQ1itSJ/6hzXG4KGxY0fotMTsBW3JYQLtyUWtfhQbnZZQu5qEa8nnvA7MsGP8yZJRrwa6Xl2rSFgCBgChoAhMAIRKFLjhZVpiy08AQrC+VoWL+qHLqxSwnWINQsdGAQsWLcgfRCwuebyljDOcMQqhpWrkguVfAgVgSuyFvGCAFI3XJ/BomfEawS+QPbIhoAhYAgYAoZAIwgUSbwQskNsIEDZ4KPZOgeNF65DXHoQtnYnLFjUEfJWS1wP4cNiBpFD62UWr3a3juVvCBgChoAhYAj0AQKViBfaqFak2I0XzmeMyUo1ixcuTxIkZ+edvZ4KV2GrE25LgrniYoQU1gonQfnggzYMS1pwm5rFq9UtY/kZAoaAIWAIGAJ9hkAe8cJ1RniFVmi8IErsECRhTeJgbHRfwUpUjXhhFUM4j6sQYT33EVmeHY2I6hvd0RjKQguGwB7BPqSJw7ghUGjJqBci/FquRrRjq63m6xYIohGvPns57HEMAUPAEDAEDIFWI5BHvDiqB+IxXOIFwYEsBY0WuihchpCVelyN7GpkxyAR4iFv1AuyhEYLQofljLwgYZAxdknimiSEBXVH5wVBwoJF2RAkCFfY4YjmDA0Y93IINxasesX16Mk4TJudkMTyIhnxanXvtPwMAUPAEDAEDIE+Q6BIjRfaKYgXhAwrU7UUdjUee2zpPEfuQ5QPeSLkw1NPeVE9RCyOF8b/XBt+8zc/uAdxfUIGEcUTfZ7fRNEPqV7iFdym5HHeeUa8+uy1sMcxBAwBQ8AQMAQqIwABCdHTG8WpSOJF3RDXY2nC4lXt/MVAvKpFuOdMRSxZEDHcg+SLHgwrV9jVyA5KrFpot3BbhphffJaX6jkkm/seeMBrziBqIVyGWbwa7X12vSFgCBgChoAh0IMIJMnnJS2snXa6WJdd1tgDFE28ICtYq6gnJKhSgniht0LHRZwsXHrtTiedJF11VX3i+p/9TOKHAK977GEWr3a3jeUv6eSTvX87nDgPKJhx8eVzJES8k6XdgHHOFoH0DjywvSUhNiXo3gYblMphlcWLyotXaQXV3lp1PnfanNUlA2W9CZcDK1FLhoAhMHwEkuRLkgaERtpTW255rq6/vr58iyZe3/uej3vFeAEJq0a8cCviImRsRYMVB1Kt7+nquwp3JeMYYzkiezRgtY4MwtJFEFW0cIjsSR2xeLElk7gWU6acIeltSZvrBz9YVQBtqb0IJMmUtIAZM2arer4Wptj555+mmWeeJSVKzSRWH9/6ViLpZ3Lum4NZYMp9661EM8/sms67mfokyW6SLtOzz05v26oIUnfGGfNJ2lHO0b8HXrTkPo5LlfSinFukmep33T30C3QYt9xymySEGB9N3+Vdd/10OshkU5LMLOl9OefqehaEsI8/DlbfkHPfreseu8gQ6FUEmBfp83HCPYYwPJt+8hNvQcleyxE52XMNiQCP+JyUJDtJGpfJbnYtvvjkNLJ7tVQ08WJ3InG5WLhzWHalFA7JRjAPEcKtiDsVVyX3ck7jcBKLRdyFYIjejKCpiOshYZRVK44X2i4E/Fjlgsu0cOJFjI3LL59f0j9zsHhPzs0yHIzs3hoIJMloSbdKelfOzVnx6iR5JTVJS2vIufubwpWX5sc/hngxcf5iMI8kmSQJx3mxJCRJRkn6sx5+2JVZ4Jp6uAo3sboZP55nXl/O3RE9868kYWe+Xc5h7u/txFbv3/xmVUkPDTzIB1NSVUrb6ZhjrtSRR5Y+SRJwkaZPd3XtgtpoI+m228BqdzkHabbUKQSYXMLOrLgOTMbZ7f4sPhAhB7dKuD5JXpdzjP2lxC40JrJsdPIkuUHTpn2hzCKOteDBB++Tc2uX5ZEkJ+jSSw9P4zeFxAQ3deqhcu7EzLVrap117i8TbCfJDEmryLlHMtcuSGCDsjkpSV6QtIJef/2dsvMDk2RF1Dw51y6madNc2XMkyRwDi9FSn2bH3TvvJBo/3mmbbeJ3ZnFJy8i5mwY/xKX20kuJvvQll4ZOKOE7t6TZ5dxLg5/5+TbRfPO5VNeUJLtKuqRCN+I9Y5zKT0UTL7wEjKcQKnYpVkrB1cizMi4hYGdXItZyRPNYwSBhaLLY4cjCv1rCcgahgghj2XrooZIWjPupE/0WTRmauWrhJMiDayHD4bggyi6UeCEs+8EP/ODLgD127MrpDoOjjw7WAGmvvVwaF8RSexAIL620nJx7vGIhScLg9nstvbRLBYnNJE5j/+53ae8j5dwx0QCRdj3C3ck5BqFiUpJsmBKfJ590TQtMa9WUQ1ovvJBn207OXRk98zWSGFH/JOcYpHs3sXqbMSO8xz/T6NHfTAc1tk0zuEye/JXUsigdJOdOiTDw98yY4apaW2NkEL8yRljqLAKeNO8p586N2vMtSfPq/PNdGcny1y4m556LrvULuW9/26Xyg5ACGY+toLhwJk9OtPjirswKkySzSmJxXrKYHnywdMopiRZc0KXi6VK+BwyQm9K1lDtmDHWDIK0eXXthSu5ff90Nkincb1/8Itc+KudYsPmUJBMkbaqzz3bae++4vM9K+q2cWzS6lgXmMrrvvldTD08pjy8PLEYZj3zylvLROv/8WzJYXpESPeeWHrwWkrrhhl/S2Wdfk6kDBPLfQxbUSTJe48dvmxK6cldjyBIm8oBuu+3/yuQR2R5XNPGifAgTljjIVHDTZesF8aK9aN8QtZ45i7hbWKogcFinOKOR8QRSzm7FcDwQ5AyrFmJ7CBcEFfLFdcgcIGqc0wh5QjLDvSTcmX/8o8RB4XH7xvXD+EDdOEg8tkQWSrz8RLymZpvt/pSNxilJ/IviO+8Xstja/y1CgE646KJLSvqbxoxxQiSYTfjIzz6bQWcBOffqkO/plKy06Mx0pkq7ZIjwe/TRecSLAQILSWXixUqBVQtmYib1bMLNxctSbbcLZudYTxWI1wsvuFSIyXMEgSmrmGoTPNdSH1Y4rMB4wfPKZhV06aV5xGt8SsZ6nXiV2pQWeULOLTukbXwf+4NOOWX1VMcXUnaSZaIkrg0H0eIOaSbRLqyGsZqEYImV8qFPMVAy0HJtPS4INCYMyNtv7zUdIdXSnlEWAz9uIlbhlc58a+aZO3EPVqHRo2cqs27xjKNGPVNGCqgb4mbeWSabkMCQyYu+ESdwRThNv4oTExzC6jhhdeOdhmzFab/9ysviO8rDUhHrLPkc6wQWiGwi5lN28sStlHXbcR9EoAgBdzvaOUnGSjp+IGu8Dn/Tk0/OU9dClDblfUPTlOf+bEd9sThBXiBguFfzEt9zHUQ4Tz9KX8AFy8KQcYIxHHIVdjSGPFlQQrR4NuY0fjPW09Z5WmTwoC8wRsRhJkJ+lMW8Qp7ZWGSFEi8qVGk7a5I8K2kJSWfJuX3a0YaW5wACSXK5JOzyx8u5w4fgkiRnpysy6U05N0/Z95CTadPQCWD7hT0vJ2k//eAH+w7R6DVDvPCjf+EL1O84SS8P6IZ21AEHnFBuqk2wJv1Sa699U+7p9bgfpJv1+OO3pQM+KRCvE090Qmh/221flIT4AZPKpppttiuHLAj8fZDP/SX9caBOrBDXkHSqnPu/Mnz6nXglyV6SCEZziZzDslV/CsTrRz9y+u530RqieXuKqTrF95lnvllGho4/Xho7dktJRwxxL1GqdydRB9rwXUmfSd25X//6mMF4OVzH5H7llfsO6ND+OkD6V0n7+KWXfqXMRRWeBjLwzDM8K0LkN1NXFC76c8+dU3vtRd/7tZ588sohE9b++0tnnnnmwCISUzGT21aaddYL0xW3JUOgkwgEayLv78MPf6UhyQWLI0gMpASXGySslSmEdYBIxUQHFzfvDgssiFA2MZazwIMgsZAuYvMSXjkWFtXOkiSgKwtLFl5Z0lg48arUUElysSSWIvfmDrKtbOCRnpefHLDKfFLvvPNCWUfFkjTLLN4l9M47LmMx+qkktqSh/cJUxluAippzHmbXlltOLtsh0yjx4sXacsuVU6uQdGzqqoI8eRfdB7XrrtMHRdtJ8kxqxs/qx6g3L8Q3v8kzoHeYPNjcgXgxkfs6s1Vm44EJOYiR7pRz65V1EW+NvT11R/hnf0DS6QPX/FzOMan71M/ECyvPHHP4vnHddS4dUBpJgXhBcqWPSFpX0mvRCvxAOXfaYJYM9DfdRHm7yDnGh1JKElwwO6Zt7C3lkDf6IqRwXjn3RtTuuLz4nr670kCZ308trrhxpk17JKPBeXqAxJEFfZD+h/KYNv/QgK7tfV16qSsjbVjuXnghuGAxy3DfEwN5vFdxodMIhnatITAcBLA4Yomp5BqrljdW/hD/KuuxGk6dwr0QOQgXrtTYoog1CxKD9YjFWF7CVYtVCSs2m/TiXfStqFucBxY/iBR1Za7JwxLrGlY6iCrGhKyFsCuIl59w2Qn2ZkX3V6vBG+n5JQmWhN9q0UVdei5WSKwWJk0auhMRc+mUKXy+hcaP/01GAMokBwn7lF544dnBc7EaJV5Jgg6Mra0IWktaCcz999xD2RvLOTQWfrU100yIST+oW255QwixQ0oStGvLa555XOoOLX3uNV5YuNZcc2p6pERIrOBeecVPmr/6lRNarZDAh5VNHNaAF3ziRMp/V6+84gZfrH4mXrhoLr4YjFaTc39o+BUqEa899eyz5w4Orl7cjNXxfd1wgxt0O5bKK9cIlnSK6+qEE+4q293FYEhbxju0mCRwO7FyDokV6z77+M0Bs8ziUrcDCXfy5z8fyBN6mdkG72FgHz06WPw+rBtumDpYV9xS663nd20GIXO4kYjaRx0V+t5rQwTmDQNpNxgCHUAA1xrvEloxXGtYqFqZGNNx98VjecifOQDSx3ub5/7lumBhol7o0XBBB2/HcOsJgWJswN3NAdlY3nB5VwpbgZ4d6xukLJw/Gdeh48QL3+uSS7JziePF/yjnGAwttRsBJqjp05lgDinb+eN35zw6ZJNDkrDD5zWdcIIbso2ZupZ2yxAuYKa0+o0QLz9xDbVSBRzCbsxDD3WDZtskuTS1hsw6qytz4yQJpO3FMkLk6xgmv78M0aX478POw/p2WwZd4pZbukFLXz8Tr5JFp1xkXW9fDcQrK8b22G+SWjdjLMOOrKGbM7xG8ctfdqm+otmUJGHDw+lyDqsm9WDX2mLIncusb6EMtI3bbov7/e0ykpgMhgsZJ+d2GFIl7+6kf39Qzk1vtsp2nyHQMQSCuB5CgTC9yDRunJ9PIDzhoOm88iFGWJgQ17PoxnJGDDAWXYjiq2mCs/kFTRgWN8gTxBDLFSJ/FoWVxP5oV8EKWQ73Mm5mU0eJl59sN5P0u9T1Y1vGi+vK3qXoV+hhImTnyF57lVuWqFHJClB5JyQd/LnnuPciOceW5caIV8m6sYz22efp9AUJ52ZhbTr66HVSN3RMsthNsuuulEnMLHRhXjy72258hv7qW2WABuJ1zz0uFVdnk99ZNJSM+smWXVlsw8Y0QmAYND+4oW7Ussu6NEAeqZ+JV4k8rCXn2IncWMrbwRZySBLivP1c66zjBrf65xEvxNVzz00braFp0+6vKwAvAyGuh9dfh1ij8SIwEhsdcDnjnjx2ME5YkuDqpF1vlXOlXWfxk4ZYSLF1Lkm+nfa5r33NpavibPIWWm9hi+9rDEG72hDoHAKQCRLjbp7Wqt01YzxgwwVEqloQZixezFlovzDs8MO4AfFinsJijtaNH+YZjBBoyPjBshUOxmZMx8LH9Xg4iLGGNa6WG5M5gHtxecahQcrGEFdvNMMWo+qtIWzBZcZ6Ss59usUlWHa1ECiJ6L37o2QBKHexwPa/9jUmu63k3HW52YZt3THhacTiBRG67z7KQEOFBohdj0G9yW/s2g9p1KjHU1NvacL2LtNgiQvP9PnPu5zYQN7iNXmyy42GXiKeJU2RDw9BEE+E/sThYvThbypB0NAXtfLKLnVl9TvxgsAstJB3w11zjUs1DI2k6sQLndxZGj3aDe6cyyNeJcvoNnKOnaLVk99hiQUK0xi+RnSkRARm3MHKzu+fyLlD04yShP7Ng50j53ArlidckrPOOpRAhU0Hp53mKp6MkCRfSxeY1a6p9Tz2vSHQKQQ6TbxwNUJqeKcJHVHPTmjIFLIDCBu7cAkXwQ/WMCxaYXc8Lk5IGIQSuQ2WLU4fwaXKRpt6d7FCCtGoEcMujmGYbbOOWLy8aBbtxH80//wuBcJS8Qhgvt1pJybSjXTUUbfomGMgwv/QXXe9VeZHL024H9L06dNyg1+WXDSlzRGNEC+iMJ94oideZ575UnoafBBwYrLFtM2kl/XZMxjccgv3XaXp07fVzDPTr5bR1KkPDwkPESxeY8c6Edokm/xONvIq7axNEu/WyotnFqwjI4V4eWISLNT5LrVqvTgQr7w4XklSH/HydfD95P77fT+pXiZBMRHUnyTnxpRdWuqzJeLlg7aS/3K64YbHhwzuPgasdxnecMP0we+T5EdpvLo55nDpqjmbPAH0BH7KFNeQy6P4kcGaICe9AAAgAElEQVRKNASGItAq4gXZIbwKZKfRRDgYwkZg1eL8w1i3WW9ezCOBfAVLF9YvNLxYxfCwNBP+BSsc0gd2feLurJZH4cSrJIz9iFZcccqQWC31gmfXtQaBJNlWEuGP2YHFb7bu/3hI5kkSrAbl1jAu9G5LIiw/r113dYM7D72omEkqG0B1aBwvJqs55ySY6r8bDnCaJJRN9ETCPayQaoWcI0J/eSppvMp1beGqoFOLSZaf5OfSpEnvlMVx8gTgqNRNFROvkss0G0C1P+J4ldyNHClVedEEbJttVjqqpESY8gOoNka8CDdDlOXyTRihHcO2dF+mjw+44YZuaCydhBMZiGxZIl7+nvBObKUDDrguPfuNxcfo0a8P7MTE4vlfXXfd9MGdnSHyOIuYGTNuGTLoJsm0gQ0EW8s5tGWWDIHeQmC4xIsTDgivwHm5kBIWuli1ay2esijh6mR3IwtyxPa1XH9FoIy3hJiYEDd2OlaKbTk41xTpaiwdQ0Pxm+qLX7wprWDYeQYThcFmj5ooAriRWgad9pFHwi4uojW79OXIJn/qgNeEccYiLh+sT3T8MWPCRFiuqypZvMrJnN/FxnLnbTnHzkCfOFKEoK3ob84++8rBqMw+4vTRWnLJH6Qv7VBCFUJL8M0HdOihM3KD7SUJYSJwD5Ku1fjxX0wtFkQW3mGHEJ5gOU2Z8njpTK2EOF1/L4uM7cMqTBwIOfC+Ro1yg+7PksarfIJN0rhj2/fFBpIkeWyA4ILj7Ro79vNpwEy0EaxCb7nF653YAevcb6L29f2smsUrdhGXXI3l/cfvSPR9EWvkfff9X6q/QN/3zW8Sv43I5J7clETvp+uddw4YDI/ire5+E0Y2nh2r1h12CM9ALiF0/mqaY467NHmyP2g4G1LDnwWKZuwQnXDCiSlhY+v+sssipicMBe+QszNpR+pg2+PPPRzihdsNwsQChXeVxRGuPyxO7Easdgh2HmzoKMMRPBxa3YzlqxXNwXNAApHj4JYkzEQ9bslCLV6l7eTVHnlzOXdDKzCxPOpAwGtW/FEc2WM+srd7a2XQ5bGthYCV9w5cdpxefXXs4HEKfFg6q3E/OUdQSZ+qndWYJJxJFsKY7zKgx0GfA1HjfMnS9v6QH7tsvvKV8AzlZyTGz5AkIUYYuh5iQHFeKNFVCTFBWk077PAH4YINyWvPONMS/xFxv7iemE7ohDjz8m9ackk3SAgrn9V4/sD9/XFWY5JwXMwWAzHNQIugslHsDh2kAw44JRP01hOvvLMag2B9zTXdYJgPhKnXXMM95f2HPPwB2qE9CSlPu4T4IKXrCRmy9tqBcKPxQr9FPQn+i8YLrd535ByuwlJCDM+i5LHH6I9YU3fRtGmzpO6RmWbyusI4jAh3+qNcwgkcfIIflFgtaClW09JL/6Hp47fqeJXtEkOgrQg0S7xYyEOu2N2H4DzEvUL8juQDbweLpuwB4bUehnzxqrDgQ4tbTVNVK69mvifMEBuy0PeGhV+9mw4KJl7EeyLC9AcGJq449C2f/UtLLrl6rlWjGWDsnvoQwOr49NO/0Mor7zsoEq90p7cGcAYZQSuZwNbVJpt8Kd1Bkk340Rdc8A9aeeXVy/L1Fqy7dMwx6+W+LKx+zj+feF1Ex4dw7a7TThtVUbRMuUkSzgfMdz9xjY/a/KBmzFg13XUyahSnJXDsPRP37rrhhkVyBZvEg/nFL5iAccXOpYUWOjHdKYO4fMKEBzV+/KqDu1cQca688tOab75Pp3FnQvKE7D7tu+/aZUep1NdC3XkVca0gR5MnE9YDMksw0021ySYr52ockuThgbPkygPU8nQIWZ999jHddtuowWNeGNBWXfUxrbjiqFxJgj9PL/RFyM36Wm+9bYdsN/fX0dYEV3073STxwgurpyvVX/ziYa2zzsplhyZXQxt9ybnnQgbzj9PC7Y7r5JFHsLhB7LDgHqS77pq1Yvyh7mxdq5UhUI5As8QLLwCeCixT2WCjhFuAMLHAxV3XaMLzgmeF8Rx9Jp4ZxpJ2J8YUxg/GeKxtlEv8wHpTocSr3krZdYZAPQhgpmYnCubdww9nV+xfhkTbrycfu8YQiBFAnzbTTH43FFbekPzOXb+jkb4WH1xsCBoC/Y5AM8QrnHMKNnmLcyzLaL0I6RBC8jSKIxtXkB8QiJ3E+ZyczlKPy6/RshD3Q7jYWQ/RYlFeKYhqtbyNeDWKvF3fNQgkyeoDO9auGrC+PSTncD9ZMgSaRyBJgmYRCx4uaSIg/nkgJAX5Dt0h2Xxpdqch0BsINEO8WByHWFZ5xIvvcekjlI/DBDWDCNYvXI8QMSzP6E6xtmGBbmaXYqgDYScgdbhD8XTgOcFyF9ynzdTViFczqNk9HUcA0/XSS3N2JGcuMjFyZiLb9S0ZAsNDAEsXG3zuuotdj7iX0WnhMtxa6623YdXI2cMr2e42BLoXgWaIF0+DdARShaUoexwQZAadFyQJV+RwE64/QjlA8p56yoeNIPgpFjAIHjqz+ADuSuWhG4NkIafABYoWGus3G8ogc5WOLaq3/ka86kXKrutKBNhhyItUz8vUlQ9glTIEDAFDoAcQaJZ4oXtlIYOlCNccpAUiw2aUs87yn0PAGtFIYdVi8xbWLEhVNuHCxAJGBPt77y25MdEzQ6CI1cUOS8pmw0yIWk+EBX4gXYjnie21yiqeMFLvWmEi6m1GI171ImXXGQKGgCFgCBgCIxSBZokXcKHDJZwEbjuID65AQq0Q9wpLGBavRhIbb7bYwhMi8q2WiMFHDDE0ZPzND5Yw9GeEgwiHc+PuhJDxQ+R6NGKQLjRjrV7YG/FqpLXtWkPAEDAEDAFDYAQiMBziBVzopB54wFuSsDLh9oPUNOO2IwYYcf7YUUjswEYS5C8QLyxdgXhh3SIcBJYw/m5nMuLVTnQtb0PAEDAEDAFDoA8QGC7xChAgD0Hszo70ZhPEi92EEC8ixfdaMuLVay1m9TUEDAFDwBAwBApGoFXEqxXVNuLVChQtD0PAEDAEDAFDwBDoWgSMeLWuaczi1TosLSdDwBAwBAwBQ6AvETDi1bpmNeLVOiwtJ0PAEDAEDAFDoC8RMOLVumY14tU6LC0nQ8AQMAQMAUOgLxHoJuJFaIjttzdxfV92NHsoQ8AQMAQMAUPAEJAgXoReINgpca46mUI4CUJR2K7GTraElW0IGAKGgCFgCBgCbUGAIKdEnCdS/Gqr+eCjJMjYcM5CrFXZvPwJiArh+tznjHjVws++NwQMAUPAEDAEDIEeRIBgpwQfJf4WPwRBhRQRhLTdxIuywg+Ej1hgRJ7nyKBf/rL3wDSNV++1mdXYEDAEDAFDwBAoFIGTT5Y4PBqrF+cvciA1x+tg/YKAtStB6iBauBcpnyOHll/ekz3OTiSCfa8lI1691mJWX0PAEDAEDAFDoIMInHqqdN55Pnr8kUcWU5FDDpFuvVU64ghfbi8nI1693HpWd0PAEDAEDAFDoGAErrrKEy7I0J57FlM4h2kj7L/gAm9l6+VkxKuXW8/qbggYAoaAIWAIFIzAuHHSD38obb21dNxx7S8cHdlhh0l33y2ddZa01lrtL7OdJRjxaie6lrchYAgYAoaAIdBnCGB5gnih8VpggdIOx3Y8JqL6//7XC/vRekG82M3Yy8mIVy+3ntXdEDAEDAFDwBAoGIFrr5Vw/X34w35XY7sTQnp2UiLi/8lPzNXYbrwtf0PAEDAEDAFDwBDoMgRefNGHeCgyQbwWXrjIEttTllm82oOr5WoIGAKGgCFgCBgChsAQBIx4WacwBAwBQ8AQMAQMAUOgIASMeBUEtBVjCBgChoAhYAgYAoaAES/rA4aAIWAIGAKGgCFgCBSEgBGvgoC2YgwBQ8AQMAQMAUPAEDDiZX3AEDAEDAFDwBAwBAyBghAw4lUQ0FaMIWAIGAKGgCFgCBgCRrysDxgChoAhYAgYAoaAIVAQAka8CgLaijEEDAFDwBAwBAwBQ8CIl/UBQ8AQMAQMAUPAEDAECkLAiFdBQFsxhoAhYAgYAoaAIWAIFEq8OGGcs5Y48DKbwucf+pA1SjsRqNQG4M+Bp0Wnl1+WdtlFWnddf9p90YnT7vfeW3rvPenXv27f2WN//av0jW9Ia60lHXts6Sk5bJZDX/fbz+PQi+lf/5Lef1/62MeGX/uNNvJtcPXV/lBcS4aAIWAI9BsChREvBuc557xL0puS4pM1YVrM+O+nv88/fx3tsUe/wdwdz8Mp8rPN9pKkv0p6bwDzuG4b69vfnlXHHVccCdtmG+maaxJJh2jy5BM1++ytx+rmm/1kvv76Q0n/ZZdJX/nKp9N++dxzb2ixxVpfPjmutJL0yCM854GaNOk0ffSjvpwkeUbSMpLulnPrtKfwNubq3+sTU/z22usEnXNO9cL+9CcJsr3FFvkLsCQBow/oiitmaPvt21jxTNYsPG691RPIzTcvrlwryRAwBEYeAoURr+eflxZffG5J72ZQhoRBunz6whecfvvbkdcQRTyxb4PFJT1fo7h7NWXK2oVYHJjkbrqJyXZvTZ58dsuJFxa+WWbhmefSFVc8MmQyv+AC6WtfWzAlDs8+O12f+lR7WmKZZaRnnuE5d9ekSb+KiNfDklaRdKOc26w9hbcxV4jqCy/wXKQ9NWPGubkWbb59+21pnnn2lXSBxo+fKkh3NnniJV18sSvUAnjRRdJuu9FP3tOUKa8W0vfb2CyWtSFgCHQxAoURL1aSW20l4drB1YgFYq65pPHj75O0qaR/S/qOXnrpR1p44S5GrIerhqVhkUVWlfRQSjRGj55HEBPa4913schcJ2nr9AkXWcTpxRfb/7D0id/8hsn2IE2efErLiRcuxFlnJf8P6+yzp6ZuxThdcom0665LSvqnnntuUtssXssvLz3+OPXYT5MmnRkRryclLSfpTjm3XvsBb3EJSbKJpJsHcz3hBKfDDssv5M03pfnmGy3pVp1/vsu1bAfidcUVrlCL16mnSt/+tid9kye7lvfDFsNu2RkChkAPI1AY8crDyE+K90haN52QHn74zNQlY6k9CMTE67nn3BCS4V2R56eWC+lnmjHjm2XWC9xK118v4brDevbJTyqdHLFaQaSzifywJFx1lTTvvNJ223kXU6wlq0a8/vIXXxb37rxzee6vvSadfrp0550S1qSDD5aWg79ECQvLQQdhPZk5JV5zzz1Z550nUa+gpyoRrzf16qvvaIEFpHHjlF6HxghdViXXE3hQP1xUf/6z0gUDVpyttx7qqu1H4gWJPfdcyApkHavdkZJOknNjhvQFFl4bbyzdccfqkv6o+eZzOukkr/mkLUL/qUS8aDPaGms4WKMno+/suKOGkCQWEej1llhC2mADCcL3/e/7+3A3H3KIBokvFaUd6WPTp9NP3tdOO7n0Pvo3dQ6JRePtt0s33iih2WPhSH/mHWiHi7w9o4DlaggYAp1GoGPEy7uA7pC0gaT99fDDZxjpanNviInXM884LbXU0AKTZLokdHfnaMaMvQaJFxPN0ksfLmmcpGAKg22tIOl0vfrqmilpCQlitOCCF0v6fmpN8u7kT6Qap+uu+1Y6aZIqEa+TT5bGjNlJ0l8033yP6J9kMZAgYZdfvpuk6yX9J9UEQd4XWmhCqh8Kifq8/nrs3kb9jZ7wY3r22cdTt2KJeL2tQw99SyeeOFHSRtEzriHpIr311pJl4nHqM//8Z0s6XtJrA5o5Sob9fV9PPrmtPvOZUl36kXglCQTrZM02mxPttc8+i0h6WZde6oYQ5eOPl8aOnXWgH9AX5h3oZx/UFVe8MGjdyiNefqyYkPYd3/fQJ5LwCx+mCRP2KSNIbNS4557PStpYo0f/VLfccoCkn0v6nyQ6KZb1AwYt6xDmV17xpMsnrqGMXfTWW2ek7e7rcFq6IOEZs3W477590o0TlgwBQ8AQqIVAR4iXt3QFF8v6uuuuO9JdbZbai0BMvCZMcGWTFSU/8YT02c9CaC7S6qs7PfBAqT6IoldeGTcR5AVxzlypLgnS5dM4ObfD4A1JcoOkLVLR/Nxzn6h33nkhnaSlX+voo19NLRCkmHhNmXJKamWi3DXX9JYR3FJTp274/+2dD7RVVbn23zmQipFm5DUiQjTjKsMITdD8lGGkpIakhJTkxeCi0QkNzT+I+CcyIkWucsmIBIlrSGSEXiVCIkQlPBdJCJEQCblkSt4z8Fwi4jO++Y3fnHvuvdbea/87Z+99zj687xhnAIe155rrmWvv9ez3fd5nprNkZLBmzgxk6sfSqdNX5NCh5YzkHpzdu1v585/92GRDFi/mocvDEpJ4WYooHilNTePdA9UTr5NE5I+pzA0XzeQgXI+lsjiM9qRYOyR9fV6vdHXqIXx56mEdXsth8cxPRyNed9whctddkJUPy44duxyJNWa2y1yL/FysHR67mckSDRkyyuHodZ5gBkk9QjZsmJj+0pWfeN2deu1oETlORH6XWicI0tfEWs7t44MfFHnrraA7I4XOWvIF7+nUvcBRfxBrWXeRK68kK4q+7lepEa4TEbo8Pif79p3lsllk5jp1GpYiZ9xHkDNK9mT5iBvl0KHpefVt1X1n6+iKgCJQTwi0CfHKZFWA6hoZO3aW3HqrVE3YXE8LUs25xjVeT0uXLue6Li40XgcP7kllFH7mCNU771yUUz6kpNa/vy+xEJ5AQ6hoBfyAbN/e5Mo7/iF1moi8LHfddVBuSz2bKBdhGUH2I0SGeN0o+/dPd7qyPn3GOAG2yHNy8ODZEixG/Pk8MRSxYm1mnEzX4HGyZ88u9/AlXn5Z5JRTIAhHSkPDXvnBD3znWihteeJFV+MfRORjcsUV2x0ZI3zptSmVnRF54AHrbB9ChDJnyPRx3ZC55mbOd4TMmnVArrnGH93RiJcxQQ+YIdyU3ZYtg/B8THbs2J7zfqZMfcklXuN17bVW0FWBWbRMna/UCPEH22jX6RlniKxf30NE/ixz5ti0fo97cMeOQLyelubmc11p0d//ZK0gVse5LwPhXh49WmTBAp/1Wr/eyqmn+vdF1PqGMiNZzOh6s65bthzrNJOPPmpdOb0jBl+kBg8e4krrGoqAItA6BNqIeO1MZU0oafHNlRT/aJk4cX7sody6S9NXZyMQJ16F8PmD7Nt3UqJuhQclZTZICVmOhx4SGTsW4vKaNDQccMSGMOaSVClwoyxd2s/ppJI82qLEa/Lk6TJ16k0uW0T24eDBC2Kv+eEPRRoaeKD+H9m7d236ocn5MhmJx+T00628QDJCQomIB+r7ZOHCppwSWJR4oTuKljR5PSStc+cwpxfE2tNzgENDhK4ITRAl1l69zhKR56VHD5sufXYk4uUzkhDrjbJqlddDhTDGE+MuXay7R6Lhs4T+vsgnni8mrmcM1ggChjarWzeyjnNduRMNFsF9uXMn98knZMeOTTEC6LtYPSmL6hzR9F19tSde+/fbgl2NrDfzYA6se5jDaadZgSB2xPDr8hOx9oqOeHl6TYpATRFoE+LFByYGiXwwI4JdsyaUg/pLY+N64ZusRuURiBOvv8jAgXxTz5jaQlYOHAhr8ZDs3z8m/QBirSAPO3bg2fTblD6Hkg8lF4jS2zJs2AG3roTPOmDTgP6JktItMmjQFU5oHzXazBAvykHofryXSL9+VjZujGNAtmHrVh4An5OjjlrmMg/BEJa/r1/vyQAlSmvp3gxZK0+85sxpKtDV+KZs27YvUfeG8LqpifN+Waxd6MblvJh9PvvsfSk80JlRhkUfRkYFHVAmK9eRiBfrt3cveJwsW7ZsTWeAyFwdffTiVBlxtOzbNz9G3r3uzxOv+fOtkGXKjnzECwH+woXzU+VtXkVKExEdmVHfpWvtMVnE6/Ny8ODjMfLuOytziZfvavTEq7nZxsT34T1y4YUiK1fSfELa5/+mSp4IJdE9PucaBrKJe+XfxW0z4jPPeJPjaJBFJANOJlBDEVAESkegTYhX9vR4wJ52mn9odupkXZZBo/IIRInXunVWPgXXyQpfmvPloBEjrCPGhDHYfpyTIhe3prRS6KLQYfna3MiRBwRD0hB0ez366IKUsJnjiDtkzZop6Q/xDPEKr4KkveQ6K3ftetBlkUJkHviUNplLdisl/2ZOvxJreYiWQ7z+R/bu3RvLooXzZgjfhWItejLwOJQ6P+e8IzUfzv1qSkf011jWp6MQL2+YitYJ/RuB22gQu5PBpmTrfeKGDbNpIs6/W0q8vFcYwnzOc0uK3NJtAeHiBoXk/lWsfa87bybjdbEcOPBErIsW/V+PHuUTL2P2OfLuGzmonaOkxwwaXR/asFdrZsGS/Z5tq397knyOWEtnuoYioAiUikBNiRdZgnxbAhmDMJsP0efFWoTVGpVGIEq8du2yMVITPZcxZHXYv+bPYm131z4/ZIh/WKHNwcYhhO929EJ42vCjxCscwzfiq66itBMe2BnxdZx4zZVJk8bKtGme+PFj7Xnpc/msB/M4X6ZNW+msASj1kGnhvuKHkiP2EiGr5nVaPuO1YEGTE1JHI9PV+KpMnGgTS93GsOPCpx2BtLYhRSCOxohAhg+3LosXwpc8/fyj5baOQrx8RylrQHYSx306GcIeYHQNkvWDIEGefyjWjktjEyVeixZZ1/yQHdkZL79+vpmiWzfrsI9jfbuIsAdT5YhXdqnRl0h9Nizb387Pz+vGauV9V+nPhZaOx+cAme2o3Qq7XgSrl5aOq69TBDo6AjUjXl4XskYGDTpXfvWrOAH77W9Fzj6b9u+X5MQTrbxK0kCj4ghEidfKldaVyrKDUuHw4XTv/TLdIXjLLSJ3383Dtr/s378+pn/xW+5gQPqajBz5Tpp4saaUjKPC6QzJukoOHnzQEaXM706W5cu3CuUcfLAef5zzvUvGjDnodGQE90Xv3kc5W4CFC/fn6LW4vg9/OC6I9g9GP9akSQfddki5xIvuNrZRulWam6fGykxo1saP9+L7gQOtUHKhJDtgAGMeIc3N78SO9+QCHdjvOiTxMmZKqpvwFZkzh3WPB+uND9rKlb7BYPnyA25NiSjxmjDBi+uzI5t4+dd40r9kiY253fvsW2i2aB3x8vYlnlzt2GFjurDMF4+PyeOPb09boTCnTHfr3MOOeCV9QIX1s9HOl4p/kumAikB9I1Az4kX3UHNz6DR6UgYOHOL0ATzINmzwAlmMGN94Y2nMD6q+4W1fs/fEK6ODOuaYAS5DFGLv3tddW7zXrBwna9fuct5ErNG55/q1O+YYL1zHBBVSctddeHvd4x6yI0a840qT/jxoeUbL2LHDXJaJ7rCBA+mcRBOWlPG6UQ4enJ7OiBoTttL5jOzYsSr9IMyUfD4rF1ywwnXDIqrG3mDDhqGpLAudbpkwxmenOO+11w532jEeptgERDNevpR0m1x99U3uutl3cN26Ee51WGM0Nz/hSJZ/2EI6+IbwD9mypVPaeHX8eDRf33Qn79zZOi0Ygbnrli1+a6Tm5jkR5/rNTgSend1rX3eOn40n2VzDR2T79t0u25EvjJnmiCydrdZCXL0Y/uijQ8fq/TJu3ARnYULGMHQKhgd3yIh5/6xwz26UDRv6OVE73XUjRwbLEkZ/W6xlnaOlxgvlwIHlJZUafcel705kzg0Nfdx9Bemnm/aoo3z3JAR806aTnAcY93pDQ9C0QRAzVibtcf1qMScILOvJF68Q6N5ojOE9qqEIKAIiNSNePluxKeWlFFJalCjCk/9Suf76pc6IUaM6CHhCFKwT8p2DNblShg2bH9PnGANpQnAFk8DOO5SU0FuRkvrftKaH0uJ554VOwGCyyjrT8nWxzJ79hHOEJ8iGrFjBw/wq2bfvwbQY24ugMVCFBD4m1kLkgmZrXUpjw28QqtE+9/uU4PqV9AM4XGFGnxZ+8z7ZsqXZWQP4PfrCQxXdEJqll1OltGAUe5lMmvRoLFuG9mz37vCgRnUMNpA7/k7pC6+q/yfWesKKWe327fz9SmluXpCwV2PcJ6w6d0DrRjUGw1gWrvi+kpnNz4+I7YFpzP6UR1ZmLtHtgwLxipqwkpldterElH6P9eaeo5wJ86MZA11ZRlzvDVHB+tNy4MDqGPHy7wG/JtHMlid4GRLlZ3epNDUtdWVrb8Yb7pMwB8SoiPxp6PhthxbXt+bOMWaq+0KjWbDWoKiv7UgI1Ix4BdDuuUdk4sSDqSwCotiPSpcuI9y2K+r8XN1bi2/uPEQOHMB7Kzc6d+7ltkBhK5fszaJpeMA24NlnyTI85x5+Q4aMc0QZkf7evW/ImjXd06J5sht0rS1d2pjSa3G+f5HFi3vF9uAjc3HBBdulb9/ebkuXaJBxGjcOJ/l3SXNzrzRZYS7/+q+YXrLzAS1VmF1eLtOn93LbwWSHz7Rwz6H8/1/p1GlCuoHDO9AjlP+b7N9/lOvQGjp0W+r+JDs3VtauTb438WxasmRV6vo+JL17T3Dmr+i5Xn99m8yYcZLbyojw2aLt0qdPb5flCf5Q3/iGyKxZm2TUqH6OBLbn8NnGP8vChSfllHmTMT/gSrgrVvRLm/WyFpCYAwdouiC79FWHO8a5hDHcm++SPXu6p73Y+L3HiXuJ3QreJ127TnSZV+6DNWu2yZQpJ6UzKt4yYod063ZiTBPGOBnzZmwj+sXK5t5AeHeKzP1D+vW7NtZZ6zWG6P3oavyAnHDCDe5+wdtt+fJNMmdOv5yu2fa8nrWamzeo3SHWQp4zQcaQBhyN+kCALdx4/7SXoFpDx3m0Aau9zK3YPGpOvIpNSP9fEVAEFAFFoGMjYAxfWM7XLFgdLTOZZyoRRFs6DwRjY+bAl348+OotlHjV24rpfBUBRUARqHME/AbrM8XaCbErwe6DBhmN9ocAshC6yCE7hfSdtZg51RF0hEGLW4tzVvIcSrwqiaaOpQgoAoqAItAiBLClWL7cyJ49NlZmbtFg+qKKIwDxIsuEJKKtyTE7REzpZo0AACAASURBVFD6x1Io7JZS8Quu4oBKvKoIrg6tCCgCioAiUBoCaEhXr+4iu3YdqEvdTmlXWb9HffazXpuKHVRbB9pcdlLgnlHi1daroedXBBQBRUAR6DAIeH81k+Ph1mEusI4uJBAvrHiim8e3xSX893+La9hR4tUW6Os5FQFFQBFQBDosAl4LZmTqVOs8+zTaDoH2lPFS4tV294GeWRFQBBQBReAwQ8BbwIyROXPmq31HDdc+H/EKnY7VnAo+e1FdmRKvaqKtYysCioAioAgoAhEE8Ma77z5McK3ozkS1uzWSiBf7daKxqnbpEXL33HPeiJpQ4lW7ddczKQKKgCKgCCgCQtbrg2waEAljVkhDwwV1KbauhyVNIl5PP+23XYvuyVuNa2GbNradwgBciVc1ENYxFQFFQBFQBBSBMhDw25SRBfupWPulMl6ph5aKQHvSeLH1F/NRO4lSV0+PUwQUAUVAEVAEKowA4vvvfjc+KAabGH7qHsCtB7s9Ea8//lHknHNEcNMvdas1Nr1nz2jsMNj+iPIlW5ix9RClUrJpxx8vbg9fxuXv1Sqhqo9X6+9HHUERUAQUAUWgnSGAC36PHmTBLhRrl7ez2dXfdPIRL4Tv1Q6MW8N+rpwL0nT55d7L6447ks/Oa15+2Tvc/+IXIq+84o9jf8cjjxR5z3t8iRRyBfniOv72NxEIGqXN971PpH9/cfsXQ+AraRqrxKvad4yOrwgoAoqAItAmCLCJOg9oSEOIp57yeiEexhqlI5BEvNB3/ehH1csMhdlBtPAPi26IDVF617ty54/wnqwW64vDPSTrjDP8D9ksxoiSrzAChIsMGPpBMmrPPy+ycaPISy+JvP/9PsMGCWOHhaTzlo6kiBKvctDSYxUBRUARUATqGgFjuorI27pBd5mrmES8ILGQr2qV5MIUyUA99JAnTPmCDNe3vy3CnF57zXdAUmZmqyOMVlsSELH//E+RX//aZ87IiJ16qsg11/hxWxpKvFqKnL5OEVAEFAFFoO4QMKZZhg07OpbxInsCgSBDppGMQHvSeGXPEFKEvo/Ns9nA+wtfELn0UpGPfKRyq/lf/+VJ2JNP+nIkeHznO5lOy3LOpMSrHLT0WEVAEVAEFIEOh4AxPUXkT5oFK7Cy7ZF4keW67jpPhtBgsXE2pOtDH6reLUr5cu5cETpp0Z3dfLMvZ5cTSrzKQUuPVQQUAUVAEehwCBizR7p27eZE1dHIpyPqcACUcEH5iBeaqGoGIneE8NnBeUeP9gL6j39c5Fvf8mL4WgXdlBjIvvmmJ1733lv6mZV4lY6VHqkIKAKKgCJwmCBgzN0icr9Y+8ZhcsWFLzOJeNGk8P3vV89A9e9/92SKMnA0EL9//eteBE+G68YbC+u/qrWAzzzjCRclzq99TeSWW0o7kxKv0nDSoxQBRUARUAQOIwSMWSYir4q1Ew6jq85/qUnEC9F5NZ3rIV5ks6KEhq5FSor8ScaLTFdbBllSSCAaMDoeIaLFQolXMYT0/xUBRUARUAQUARExZo2IfPqw1IK1F40X8yDThWs9Wqv2EJDAK6/0Bq00aNBdWSiUeLWHVdM5KAKKgCKgCLR7BDzxmiu7dj0c85Rq9xOvwATbA/Ei8/XYY97K4f77S78oslL8BI8uthzCKgJ7CAI7DLRk2FUg0se1nr1A+XeSvizpzHh+feMb/jyUYPH9yhdKvEpfOz1SEVAEFAFFQBGIIfDRj4rs3HmtNDXNSm/i3BEhyke8MDetpI8XDQ1JXYnYRSBop/T4858XRpgSJd2HlP8wQuUHkoXxKQQrCPajzvW8hmP4eftt72YP+cK1Hof8T37SG7AWCs6JxxfneeSR/G73Srw64jtEr0kRUAQUAUWgJggY08RGNDJvnu3QPmD5xPVkdyAwlQqIHPYQEKwQGKJ+/vOe4P3sZ94cNSkgbRitkhWDBEGAIMb8kMnC14u/Q+xwoyebxZjYUoStgthqilIm5UP+zp/8MBYk7Jvf9C74+QLNG7qzk0/215EUSrwqdbfoOIqAIqAIKAKKgHijzUsumSqNjZMLPqTrCawk4oVxKUSoUgEJolR3zz0+2xSCLBLbAGHbgGlpUmArQSkSwgXBQgMGecNpHlPVUkuG0bEhgZAuuhfZWPu553wm7LLL/Lmi+0dGX8c8ybIxVxoBskOJV6XuGB1HEVAEFAFFQBEQnxFZv97IyJHWlZw6QrSVxgtChWUE5ClfBokMF4J2SBGdhV/8oidclQyyYhAvMnyUMMm6UfJkL8jsgPx99as+EwgBU+JVyZXQsRQBRUARUAQUgQQEEFpjsBkNY16XZct6OHJQb9FWxIvsET5ZP/5xcokPYsYxZJ/IjCVlmCqJNVkw3PJfeMHvBcm8kgKrC47hPoCExe4Da62t5KR0LEVAEVAEFAFFQBGIIwAJmzDBiMg/xNpOdQdPPuKFrqoS4nqyVeioovHKK37PxU98QuSnP02GjHIeWUU2wi7FQ6sSwAf7CEjYL36RrDkjO4a/Fx2SlJ6VeFUCeR1DEVAEFAFFQBEoAwEE4tkPYQTbuJ/zZ3uOJOIFGfrRjyojrofAUS6kgzAEWSPKet/7nhfXJwWu9ZQgObZU5/hK4EzWEmJIp2W+tcPbi4wcxDDaEKAar0qsgI6hCCgCioAioAiUiQCZk169yIK9INaeXuara3t4EvEiq4O4vhIZLzRUbLsTuhmxdTj/fJ8Fg1glaalAAOL11FPe6gH9Fd2K1Q7IM2QZXzC6KPMRL+ZFqTGbFCrxqvYK6fiKgCKgCCgCikAeBIxplBUrzhSITYgf/MCbhGJ90F6i1hqvp5/2Wir8syA3+QLixbEQN47FyuG446qHGt2Vt93ms3x0YKLxKpStZK9JOjR/+cvMnJR4VW99dGRFQBFQBBQBRaBsBIwhC/YTsfaKsl9brRfUmniRUWJLIMp1t95amHj95jc+M4bmCo8utFWULLGVqERgroq3F5kufLo4F2J+zlco48W5ydq9+WZcC6bEqxKromMoAoqAIqAIKAIVQoAs2IwZZzqzzhCU3vL5RlXotAWHyUe8KLdVIvDZwlE+BCU6MlmUDwtllMh4sVk32S4yhJQlMVzFfoKuQzJOiPP5d7Z4v9C8IUtsLURnIiVVPMvQoTEW+zGibYOMFdJ4MT5ZO7JkOO9ji0Eo8arEHaNjKAKKgCKgCCgCVUTAZ8G+JdbeWcWz5B86iXiRkYIYofFqjc6LMiHZKfy4QmALwabTECn2TMwXEC/KeGTFeA17JjIOhAnTUxzpKT0ibqfDkIxY2IMxmKrSUQmx5Vj2cER7hygeYsX2QbweJ3r82bCu4PWYqHKuYsQL0sUcIWuBSCvxapNbWE+qCCgCioAioAiUjoAxM0XkcrG2W9EXGTNPmpvHxjJIRV9U5IAk4oU5KCaird0yCOIDIQrEhH+jcYMMkW0qFKGrEd1V1MMLAvXSS94DDAIGiaM0CLmC6BFh3pyP30EeIWMI+SFbZMkgbBCu7G2KyF4xdjHixbkhaeD3b//mz6vEq7V3o75eEVAEFAFFQBFoAwSMGSEir4q1L6bPjr5p9myyY+eLtSsrNqtaarwoX158sSdA6LeKES8yXmwRRFNCvoBYkb2CfEHKwmbY/B4C9oEP+PPxQ0aLf+cL9nD88pd9KbIY8eJawI6MWfAiU+JVsdtSB1IEFAFFQBFQBGqHgDFLRORNsXZ8+qTGXC0ic1P//o5YO7kiE6ol8UKjhXEqBAj9VjHixTFkqmrhXI/QngwWGjCyZ8XE9Rxzzjk+o0fZkVDiVZFbUgdRBBQBRUARUATaFgGyK926ke2KxtNi7bmtnlg+4oWlQiUC4hSaB9BWYZj64Q97j65ixAsRPkFGi0wZfmBkmCodCOxxymd++IVxvmLEi4waAn+OD/NU4lXpldHxFAFFQBFQBBSBNkDAmFWuxJgdnTtb15HXmkgiXpTZ6O5rjbCeOaGxgmRhxkqQ8YJ4kSUqhXiR8cJ4leMp50FyyDKhzaKzEXPVlgTZKnRijI+QHsE+nlxYXCDgZ57FSo3gzjyi2TslXi1ZDX2NIqAIKAKKgCLQzhDwnY/JMXSozdmuqJzpJxEvCAm+Vq0V1zMPCA2WCwQaKjJX6KxKKTXS+XjHHV53hdgfv61nnvFjMQZEDKsKrCDw1YKgoeVi3mTaKB/yQwaLjkbIHmJ8tGD8jqwe80NHxobXEDm6GyFixYgXr2UfSawu2NeRUOJVzp2nxyoCioAioAgoAu0QAcjA1q0Qr0+JCM6htO5dSu8eRTjp2nW8IxAtjVpqvBC+sxcimbBAoPLNO3Q1UgJEexWCPR7ZS5E/6SykDBuyfowbgr9HM3bBGgNiBkEjk0bWjNIlXY4hSrWTCGVTDF2D+F+JV0vvQn2dIqAIKAKKgCLQThBAa4Tgm42iW1v6S7qkWhIvzg+xoWuQrsZCxrGBeJGBYrugpCBzBTaQIMqDQRhPlit0NXIOyoH8QLD44e/5TFfJnJVSakQXRpaM+WF5QSjxaidvGp2GIqAIKAKKgCLQXhGoNfGCrIRSXtg4OwmbsEk2GrF77vHlxGoHZU06FCF0xcT1eHehg8PgFW2YEq9qr46OrwgoAoqAIqAIdAAEak28vv1tkUceEWHrILzJ8gXEi6wYJUP0Wpio4hJfje2V0H9B7tCAha7GYptk0yRAyRMtHN2NSrw6wJtBL0ERUAQUAUVAEag2ArUmXgjkyRLRnci2RMWIFxkvuhAp/7H9EOJ8dGJky1pTeiWrhXs+8yEDh9gezRdlUEqWxTJe7DOJiB9yGJoQtNRY7btVx1cEFAFFQBFQBOocgVoTLzob2ZaHrkSc6QsRLzJQo0d7XRhEiE5IGgkQ6SOSh4QFXzC6Ewtlw4Ie7He/8x2S/Bm2EmIboS9+0WfVOBdWE4W6Gnkt2Tf0YPfem7kCJV51/mbQ6SsCioAioAgoAtVGoNbEi+uBeFGmQyNF5igpKDWSjYLYQK4IslHsI8kPgnpIHJkqiBhi+bAlEKSMoEwZthNiSyEyU9hPQPrIpKEboyuR7Bm/JyBgZMAoIeab2803+7IkGTuyZCGUeFX7btXxFQFFQBFQBBSBOkeATavpAJw7V+T442tzMQjYr7vOlwzDBtPZZ0bojmkqwvXQNRg9BlKFJxfECgJGlooSIR2N2EsEO4ngnE+ZEqIFOSM7xr+TAiJKWZOsWJKgn3PSyQh5yzaBVeJVm/tHz6IIKAKKgCKgCNQtApAfyAvlNggJJKySAQEi04R4PVoKpEzHeXGKTyJBbMPDHo1kphC682e1g+wamS7mg3lrUnzzm75ESkkSj7FoKPGq9grp+IqAIqAIKAKKQJ0jgE6KMhwCdrJFlQ6IF2VAskOQuxCQFzobIX7//u/JZ8W7jHIjRIgMGIL8agVzwAiVMiUl0E9+MvdMZNQgXJQ20ZuR9VLiVa0V0XEVAUVAEVAEFIEOiAClRogE2/JANiqd8QqQJemlglkppAcClhRklSg5kh1jax+yYMwznwFqOUtEiRJCSEYtdE1S1gSTpIAIUoJk3kkdmZrxKgd9PVYRUAQUAUVAETgMEQjiejayDgLzWsFAOQ8yg3cW1g75gr0QyXz9/vd+z0UyYGi/wv6MlEhLCbRfZK0YAwLFNdPZiLYNkT1djfk23g5bBJERozzKtkPZocSrlFXQYxQBRUARUAQUgcMYAYgXgbapVAJTSbiwZWD7HboJMVctFHQzIsxnj8awTyPlPogTRAgCBzEiG8ZP2CQbKwl+IFwQKLJ6vIZuxrDB9j//c/4zQ9jICJIVQwdG5i0plHhV8s7QsRQBRUARUAQUgQ6IQFsTL7RldAliL8GejBCcUgISRAaMn2B6SjaLkiRjQq7oaISIhb0aEehDsE491e/ZmJS1yj43GjXmxKbclDkR1+cLJV6lrJweowgoAoqAIqAIHMYIVIp4kVGibBc8tMqBFCsIjFIZg+7HSy8t59WZY//yF98ogGaNbBdz4YdMXkvLqF/7mu9ihKxR7iwUSrxatm76KkVAEVAEFAFF4LBBoDXEi2wQ+is0T/hbQbxOPtlniNBflROQGjoXie9/v7odjKXO6/77vYiesiQdjx/9qBKvUrHT4xQBRUARUAQUAUUgAYHWEC9MUBGpI3bHwR0tFDostvXh//gpJxiLjBcZK7oZW5r5KuecScdSrvze9/y1cV2YvJaif9OMV2uR19crAoqAIqAIKAIdHIGWEi8sHtBkkeHiT0pxBEJ5LBko+2HT0L9/eQBinEqnY/DMQnBfaA/G8kYvfvTLL3t/Mf484wzfdFBq+VSJV3F89QhFQBFQBBQBReCwRqClxAtBPB2ClOKyzUbDlkCQLohLucEm1JQdN270xA3ylbR9T7njFjseooinGBk3cIFQZpukFhpDiVcxhPX/FQFFQBFQBBSBwxyBlhAvSnEQL7YCyre1Dt2DaL6wfWhJUK7EQR4NGefDgJWNs7GAqHTgQk9pEZ0a8w77SJZ7HiVe5SLWAY/nW0PStge1vNSwUWn0nNTLC7Xk1nJ+rTkXYtDPf741I9T+tQ89JIJvTjSSflf7mRU/Ix480S1Hir9Cj1AEFIFiCLSEeJER+sIX/Mhkt7KD7kTKdJQIeQ61Jl54weu9IEWQsc98xhudQsRa2qnIfPg8oSngkUe8HQU6Nfy5IHfYT7QklHilUDPmdRF5U0SybWZ7yODBubuLtwTs9vgaui927mwQa2enp2dMk1x00TGuNbZWYcxUWbx4sjPHC2GMEWtt1aZAbT6f+3ClTsobft++vmLt5qJDsi1FLTZ4LToREQH7gQOtPPNMfD2WLLHpD9JSxqn1McY0i8hcsfaGWp9az6cIdGgEWkK8AASbBUgReq5sETyZKjoC+WJKJqm1EfZG5MsuRA6ixJewq67ypUi6DouRJZIAvA6/MDJcaNTw+iLDRYIibJnUmrkq8UoTLyMif5WpU98b2wAUprt580x3lLUTWoN1u3wtb6aVK+eJtWPT82spIeGbzdKlW8TaU8q+Vt6AX/1q/GXGHCvWvlX2WKW+wJgRsmzZo3n3/ip1nELH8W1u/fo4sc13vDGTZNOmaTXRKBS7NmPOkjFj1glZrhD8rrFxnfuG2l4D4vrGG6vE2vPa6xR1XopAXSLQUuIVvLcoN7J9D5kouhr5Yg+pwZwUfVcxQhQFDc0YZT6yWQjskwIjUwT8kCeIHwHx4jMCPVZwr2deeHmRfSNTRrmSLBdfhBHLs0UQezKy8XalMulKvNLEq6tYuzfvG8KYq0XkW2Jtj7p80+SbtCdec8Taca2+Lr4RbN++QKz9SqvHYoDqE6+eMmPG7qqWMz3xulqsfbAoJsYMliVLVraLjFIy8RogjY3rlXgVXUk9QBHoeAi0lHiBBEL0//gPb1oKwSKDxN8p22ELAbkpJyBSZM8gcYxbKCBUv/mNF+CTyYJQ0UkJyYJwkeGCfEWd65lXyHBBuCodSrzSxOsosXZfXny/+12RyZOTMxfUfunYCG2tHJsdSRkdjqGUk3TTcXNwc0YZNulTuieIyy4TufXW8m6Hm2/2Ake2QMB4jrEp7T36aJx45ct48ebhOvmmwPmj+itM48aPnyciT8uYMQ+7c+BrwhuD4Obmm0To/OBNHN3zC2Fk0AKEqzKmu1j7hvsn48+d689NHT9pB/tCWirWKLrFBH9ftKgnygOZM+cUNzfwyQ5+hzaBb2Vgn3Te8BqOxc+FdmnS5+DL2j77bHHiRclz69a+bj53393DfUCAd3aAAx01YfuMYCRY6p1AKp7X04rNNaGBSMpgtYZ4PfWU7/QJ68a9xpYclBLC75Pmywcw34AJ5lVM3/f1r/tvs5QQuCb2XPM4Jme80AwyPh+ybOmRb8sRMGbO3Gu4ZGdnYkvFWo9TBDoSAq0hXuDAZw6EKRioInNBK1WujQRjsf0P719ez3u1nIBsQbz4zI8SL3RmeHDxjELsX81Q4pVC15iWES9j1ojIYyJym4i8X0S+47RiGzbMjgnW0cw0NdmcllN+37OndanNaBhzkXTuvNylZInPfU5k+fJrpWfPWe4htn37EhH5U0nlTxj/0UdfnxqeQvrbIvJTGTZsgntw7dsXLzUaM0yGDl0a2/bAmIMicq/07j3Z3ay7dz8gIueLtSe5cY1Z4TKCIv9DVV9EjhCR0WLt0an/Xysiz0tT0w1yzDG3i8hzsnjx6rSmCxzWrrUxYmPMCXL77TvlrrsOOYy7dBkuBw6schh36bLatfLGMespjz++O1HIzvjLltl0WdGYGan5Xigi/Ihs2DA2vWYQxU6dmOepMmDAcFm/njmMlhNOeNi1RkeDNXr3u28SkX+k1v/vbCUrDQ0TZPbsPSLyPbH2voLvY2NGiciTqblg5fwHsXZ61vWx5htFhNw6+HLPHSH7908ryb8GzcJJJ3Hd3Kd8jWMsPrV+LtZ2yzpXUqmxtIyXMQPdHPv2HSKbN6+Szp3Pk3feYe7XyUUX7c7RDnr8IO2vpdYE/K6hMCD799+Zc218WTn33DEi8rEUFn9yhHXq1HEyeTJazdfE2rMTsHtN+vS5wX3Tfust1uuq9P0bDoa8vfPOFOnT505HbnfvRmbQP2e8an4o69iKQHtEoLXEK1wTCQWITWvIDcSLbkmIF1+U6i2UeJVIvBB/8zCxtlN6jY1Z4B5i1l4SW3cvqB4q1j4ROXaFdO9+gUtzhuCb9IMP9kkRmFnp3/sHUW+xdnvk9X3l0KHNsZu11G5EiBREy9p3Zz2MIAWXiciNsWtAa9TQMC12Qxtzmlj7Yuz1EJ+oYZ1BJifJZUtjOBf2xJfJqFHDc9LDkKxt23a69G4IyBIka8qUyektIvg/MluXXNJThg3b7VqIM8cPlrVrVyZmpYzpLY2N22PZHWP6yKhRWxNT1cY0SN++s903qxCsXY8ePeX663c7h+LMeSEB94q1x8Tw8Q/xASJysVh7Z9HPBmOGyk03PeFS79lhzBRHyqw9M2sNm1LrN7/o+EkHeFI+QAYPXi9kqjLX1BriRVn+D3L33c/Gsog++5f7BceYkSLy44T7c5cjl9Y+nHXNg6VPn5XOuDCEJ8ocz+ZtP4npDI153JG0bO1h9vvCjxF/3zE+90AtvIFatID6IkWgRghUinhVYrpKvCqBYjsYgwf/qFE73UOYD2ACRu4f8ptE5IWYAN2X1gaItesTZ2/MYhE5Uqwd4v7fHz9YrF0ZebgtlpEjvySLFo0RazMPTk/c4uUpiM+2bS/GiEkpsPHA2Lw5ft7o64yBGPBwy5DHfMSrufnFgm25Xi+2Rqw9N4E4QBD+Sa691iaW0PIRr9NOs4ltxl7IP0isXR3Bs1ziNUCWLVufI673BOH6xCyVv8ZMydnr2uIkO44vpOxDYu20ostlzBjZtGl+zkPel0VHiLWP5rnXJqX0h3FiXfSEqQOMIZvHPZCZY2tKjRBIT+aT7oOLZMqU5WkiTel23bpJefHxmUBImf/CY0yjiPxarJ2cB4tBLosXSBYf0P36nSXWrss5ni8up59+gli70/2fJ9Z9xNqtpUKnxykChw0CSrwqt9Sa8Uo/fCAgn06VeigZUY77oXtoDhq0yInz4g9UvkV/RKw9PXE16AYbOzbelQfJiRI1Y25y5STKeF26vDtdOuP3Y8ZMj3WU+QcUmYEfypIlR5cswDZmiRx11HDXsZEUnphllxqTMl606d8iXbvOdjqxJK2TF5IvS5PNOF5kvE7O28CQj3gVspOAjO7f/2I664Y4vbyM12kyb96LOX5Vvnz8Jzl06IpYhyvXQ3r7iScyD2fWqnPn6emScDbGSXYd+d6+ZH5WrFiUo4OCkB177HynS0gKT0KTyUX28XQV0amLzgkNEzqvdeso88VLm60jXiNk0KBHc94znjgtlsGDv5TOrhlzvdx++33OcTopaDN/4okMCSZLNWrU0ryCWjKwlKNDV6Mn0aNk27aHnZA3Gui9xo7tLitWvJHG3JPQqxze6PXKFf1W7qNZR1IE2hcCSrwqtx5KvNLEq6fcfvvu2APAmC2pTEJupsEY9D9kCZKzDJRBTjklm3itkGOPvcA9QH3mZI/T1vhjM1kvNDLWPpuzygj0x41Dw3K/0/bcdNO0xLJUnPA8ICNHjnfmb0mBgPm++x4Qa8en/zsp48V/Ih6fPp3sH4T0eFm8eGLMd6sw8WLelIAmJs4jmXgVzj5ADlatWpcW8EO8GhtX5hGLJ5UaB8i8eesTiBekGu3TjXneaRDIXu7/6HYdOPDBmN9V9EWeOMQzmoWI16pVi9LXE44zpq8MHbo5prmLjoEIf8KETCNC/vGXicirMmXKBOdrg9YJjd8NN6D7ejOmKWsd8RopgwcvipUuM9eyUC666Iq0zovzrF27Lm/TAvftFVdksr9k0+bMeSKv4N0TrRVi7QXulJ749nY6OzLQ8UAn9x55/fWzY/5p/j3Be5974GOyZMkNJX/RqdxHs46kCLQvBJR4VW49lHiliVeyuB4SgtA320bCG64+mdeGAdfv+fPjBMoTF/8QMeYBWbBgvPM18Q/wUU7L4nVfmQdHvqX23Yh9Ze3azQU77YzZ4Eiatf3yEJ5tTvQetYDIR7yiA/gHWvz6MJd78cXkjjJj0N9szNHDZR7IyRqvXbtsXu+UbN2ZMYNkyZLViQ9JmicaG/dlabxOk8WLX4yRR78WO1Kl5S8Vfad5nd+pBfDlPkFcn9HwFSJea9cuyllPY+Y4MXw+fzS6J3fvvrbgOXwGNpmc0Rl5113x0mpriVdSlthjm0285knv3mOdWWFS0GX01lsz000kaO9OOGF2ToND5j4iW8n97sX1/v00UqxdVHQtkw7w93muvrFFg+mLFIE6RiAQL74MleO5VY1LxhuMZ6CK66uBbg3HLNTVSDbm6qt3uv2gQtDZduKJfaWxcXOeDMtNMmDAdMHELRqUSoYNgQsUyQAAB4xJREFUWypLl8Z1LV6IjX7lNVm27EslmXryEBO5PCb4z4YMofbEiT3F2t05aCKOf+97sVRAE1NY45W0FJDFGTMeTrf9+3JovGyZeSBCvNDJDc9DAPOJ6ymB+c7JOI5kJB6LaX28WBrX8rjI3WeEjDQ22iziNUBmzlzvdpiPBjq/r3zlIrF2edE70OOb/GD2TRJnpUTxpYjrR8jChY/m2BzQQDB8+AA5dGh9YicQ193QsLRgd4//IpDsoO8zu+ioMl2UtSJeHr/8ZVKyvw0Nz6avzZP75LXBLPHss71FSJSk0iG8Z89y1yrekgDfSZOWSpJNTEvG09coAvWIAMQL/TOfj229wwaeXFjOkOHWrsZ6vJtScy60PQ1+WdOm9ZEtW7bGtpjxIvgGmTFjdpp8eIEuJZ23xdorEggDGaj+ziXf2vdmkQm6+P4lp4uLgzjX88/Ht7jh2/+qVbNzSlO5JIXS2dOyZs19ac2KL+Gg28L+gtJZxrme8tmoUQ+mdTRcE75ctNeHFmAI5Zlnxn3NPGHJLekxH/9wJ7OWOU+cSHWVTZv2xoTlvqvxfunefUKsG9QL2gfJhg2rY5Yd/vddZcqUvWnxtm+OwOriQlmzxsY0Oz5bRQNELhn0GbrHpLFxQpqseTuGNTJ16rkxDzVjWO9fyYoVs9JaIZ9h4goR13OOUjJedM5+KtF13WdY75WFC+9LEzNfooZ8ozXMFbLn3gcDZdKkZ2MEwpevEcPTAJAxeaULdMSI7fKzn2VG4Xdr1mwvqnui5DtgwMqcLx3+PnhABg4cn7UVEVYjz8mqVRPT97InUViWYOWQ3cl5t8tqbdt2Q7rZxPvsecsPbxORwQMvudWrr5WZM2elSbbvYNwjvXt3S2fb0HHiT4cfH1+ECL/m+Rsb6vgjT6euCJSFAO7tPAPIIuO9FZrQwp9lDdaCg6P2E0gk+Izlyz7ekvUWWmpME6/kLrawoOxf6MnUibE19t/AeWAS+CPhY3Vd2r8q+4Zgm4QhQwbKhg3P5mxMDeHp2vVB56ibHZ7kIYJGIczOnC/IsceOyyu4zn3oUlLkDmWO7EfZX5qaTnc37eTJTbEsEZ1j8+adGdM+hdIqJA1dDA/KESNuiD2Y/YMVn625jkCITJCw1aI3tjyYVxOHXcKhQ3fGMjr8bteuO52J5erVlNuIV931L1gwMV2mjV5rEEd7nPB5ulB27eomvXrdLU1NE2M+ar7jja45MPm0bNs2PMvOggf5vanh0QMdKV26jMvxD/PXTfMAJJaxjheRj0tT05nOdHXWrNK2sPHE1XdBgnG2BYUvu2ErwVw4z9vSufPkvML+7HsAAfudd0JaLpYTTjhFdu48KGed9W7nC7d6dWOM4ECQHnhgvGBSmnkPzJSmpgk5XnS599oSmTRpeGKGyJj9bluubPNf7xOHDsvrrrwea1z6/sk9R/DPAyuwwFPuRPdQwJg32+PNky+0bHiEMT4/2HPE38/+fY6L68dTc9koI0aMz7nP6+2DXuerCLQWAd5DPJv4UsIPDTp4cvFTi+CckC/Oh5ck73GIF8ba9RZKvMpYMToD8+1yTsmEbwPsWF5sJ/TWbIaMfxTfyNmnqtx0L+VRiBbO6vlcuwvBQekM93Fu+kJlF1K/CLfLdVUvdG6+VeFYTxdeMSdxzGhxM8Y5P9sNP+kcaO8KHct1QE6K7RTAut57rx8rutl3GbeYOxRxN9tU5Js7BIoPn3ydgMXOx+v40Cx2PcXGqcb/l4o158YOgs5EdB4YDJcSvH+4N3mfhl0Ukl7H/Q3GlbyHS5mfHqMItFcEeHbwDOQ5QPWF3TX4POb9V+3gvFRZeO+iu+QzlvcnXfkXX1zts1d+fCVelcdUR1QEFAFFQBFQBDosAnyxhYihs8q3SXWlL57zUDGiilDKF+pKn7+S4ynxqiSaOpYioAgoAoqAItDBEcDj7rbbfOYYa5paBNUW5Bjsy5q0v2wt5lCpcyjxqhSSOo4ioAgoAoqAInAYIECJH+kHJf6kLc4qDQHaMqQRlDiRsiQZeFf6nNUcT4lXNdHVsRUBRUARUAQUgQ6GAFkntKLsfhHdr7calxlE/Ijp0RdT4qz3HSWUeFXjTtExFQFFQBFQBBSBDooAWisyXUce6clQLYIGJwT1NL7gJlDPocSrnldP564IKAKKgCKgCLQBApT/yEbVMuhuJ8tW76HEq95XUOevCCgCioAioAgoAnWDgBKvulkqnagioAgoAoqAIqAI1DsCSrzqfQV1/oqAIqAIKAKKgCJQNwgo8aqbpdKJKgKKgCKgCCgCikC9I6DEq95XUOevCCgCioAioAgoAnWDgBKvulkqnagioAgoAoqAIqAI1DsCSrzqfQV1/oqAIqAIKAKKgCJQNwgo8aqbpdKJKgKKgCKgCCgCikC9I6DEq95XUOevCCgCioAioAgoAnWDgBKvulkqnagioAgoAoqAIqAI1DsCSrzqfQV1/oqAIqAIKAKKgCJQNwgo8aqbpdKJKgKKgCKgCCgCikC9I6DEq95XUOevCCgCioAioAgoAnWDgBKvulkqnagioAgoAoqAIqAI1DsC/x8lcs9ANq7JXgAAAABJRU5ErkJggg==">
            <a:extLst>
              <a:ext uri="{FF2B5EF4-FFF2-40B4-BE49-F238E27FC236}">
                <a16:creationId xmlns:a16="http://schemas.microsoft.com/office/drawing/2014/main" id="{23E241D8-946D-4166-A725-0FAC5BFA79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utoShape 4" descr="data:image/png;base64,iVBORw0KGgoAAAANSUhEUgAAAl4AAAFOCAYAAABXHxOAAAAgAElEQVR4XuydCbxuU/nHfztJQgghhP6mItc8ZgjXFBIyRSRDhOSabpGKRGRMGcvsimsqdM1jFEKmdJM5ZLzdbtftuq3/57vXWedd7z77Hc/77nc4z/p8zuec8757r7X2b6291m89z289K3HOOVkyBAwBQ8AQMAQMAUPAEGg7AokRr7ZjbAUYAoaAIWAIGAKGgCGQImDEyzqCIWAIGAKGgCFgCBgCBSFgxKsgoK0YQ8AQMAQMAUPAEDAEjHhZHzAEDAFDwBAwBAwBQ6AgBIx4FQS0FWMIGAKGgCFgCBgChoARL+sDhoAhYAgYAoaAIWAIFISAEa+CgLZiDAFDwBAwBAwBQ8AQMOJlfcAQMAQMAUPAEDAEDIGCEDDiVRDQVowhYAgYAoaAIWAIGAJGvKwPGAKGgCFgCBgChoAhUBACRrwKAtqKMQQMAUPAEDAEDAFDwIiX9QFDwBAwBAwBQ8AQMAQKQsCIV0FAWzGGgCFgCBgChoAhYAgY8bI+YAgYAoaAIWAIGAJVETjpJOndd6X//U96/33pAx/oHGAf/KCvx3LLSTvv3Ll6NFuyEa9mkbP7DAFDwBAwBAyBEYLAGmtIb74pzT679JGPeOLTqfTee54ErrWWdNllnapF8+Ua8WoeO7vTEDAEDAFDwBAYEQhsuqkE4Tn4YGmVVTr7yDfeKJ1+urTuutLPftbZujRTuhGvZlCzewwBQ8AQMAQMgRGEwMYbe/fi737X+Yd++WVpo42kDTaQfv7zzten0RoY8WoUMbveEDAEDAFDwBAYYQh0E/H6xz886TLiNcI6oT2uIWAIGAKGgCEwUhDoJuL14osS9THiNVJ6nz2nIWAIGAKGgCEwwhAw4tW6BjdXY+uwtJwMAUPAEDAEDIG+RCCPeP35z17z1e7QEuxg/N73pA99yENrFq++7GL2UIaAIWAIGAKGgCEQEMgjXqee6sXtxNVqZyKMxb33SkstZcSrnThb3oaAIWAIGAKGgCHQJQjkES9E7k880X6L17/+JW2zTQkIs3h1SaewahgChoAhYAgYAoZAexDoJo3XcMJJ/Pvf0j//Kf3nP9J//1vC6sMfluaaS/r4x9tvwTONV3v6qOVqCBgChoAhYAj0DQLdRLz+/ncftZ5YXpdcUh1iCNaf/iShR3vqKW+he+01CQLG0UchQbw+9jFpgQWklVbyxxGFn1Y3ohGvViNq+RkChoAhYAgYAn2GQB7xggD98Y/ttxAhrt9zz3JA0ZetsIK0/vpDgcaSdf310m9/Kz3/vCdapIUXlpZYQvrEJ7x1i6OPSBx/hDvz7bcl3Kd/+5u/h+ORsIBB8rbYonUR+4149dnLYY9jCBgChoAhYAi0GoE84sVxPUWI63EN3n13SVxf6dkQ4V9wgT+/EYsWuy0/8xmvD1ttNWmxxUo7I6vhA9H761+lO++UOJ4IMgY54/5DDpE4Pmk4yYjXcNCzew0BQ8AQMAQMgRGAQCVx/aOPFiOu33776iDffrt04IGecH3qUz64Kq5I3IYhDEUzzRRIH2EzcFNiQcPKdvzxnog1k4x4NYOa3WMIGAKGgCFgCIwgBLpJ4xXDjlsQtyPECCK0+eYSJA23YqsTOrFf/lK69VafM9avr361ceJpxKvVLWP5GQKGgCFgCBgCfYZANxIv3IBHHul3KW63nXTYYV6/1e6E2/MnP/Gi/TXW8NavEGOsnrKNeNWDkl1jCBgChoAhYAiMYAQ6EbmeXYeI4SFV2YTl6bjjpI9+VNplF+ngg4ttHMgeFi9I2LzzSldfLX3yk/XVwYhXfTjZVYaAIWAIGAKGwIhFoJK4HoF9uyLXv/ee30k4blw57Cef7EX9uBOPPVb63Oc61ywnnSRddJEngGed5UNQ1EpGvGohZN8bAoaAIWAIGAIjHIFOiOsJCwG5QiAf0jnneNce4SAgX7j6Op0gX5AuCOivfy0tv3z1Ghnx6nSLWfmGgCFgCBgChkCXI9ANGi8CoCKcx7r0ne/42FqNphCzC1KHK5P/CTtBAFV+QmyvRvPF7XjVVdIyy/gQFNUODjfi1Si6dr0hYAgYAoaAITDCEOg08eJ8RnYQEi4CV+O669ZuAAKi/uUv0gMP+FhcxPnihzxwY4bI9ZAkQk4QMJUfItgTOJWwFLg6cR9WI1KhJoSzgHRttZWvY6VkxKt229kVhoAhYAgYAobAiEagkrie+FmtTESQP+ggb9WKE9YtQkfsvrt0xBGVS8SSde21PogqAnjyg2jhBkQEz65HjgXCVQnJglBBwAiaClHjHs6C5H/uoR5cRyBWRPy19GRsBHjoIS+833///Hoa8Wplj7G8DAFDwBAwBAyBPkQgj3iha2q1uB6LFFajWCfF0T+QMeJ0hRhaeRATy+t73/MECrIEwSIfLFbsjoR48VmW1IW8cDtSPscFQb44EgmLGUFiIWIQOHBgNyV55SUi3hMpnzr8/vf5QVaNePXhC2KPZAgYAoaAIWAItBKBPOIFGYGY1OOGq7cuuACzbkQi0EOITj+9souR3Y3nnefF+JytiLsPV2Er4nrxjPxACO+912vBfvjDyhozyB8WN44p4nc2GfGqtzfYdYaAIWAIGAKGwAhFoFMaL8gUuxh33tmTnby0xx4+nhY7HNFZQXjakXBjQqSw8kE62VUJLtmEe5PPsZphhcuGmDDi1Y7WsTwNAUPAEDAEDIE+QqBTxCuEi7j55nwXIeEb2OHIbkKIUL1BTIfTNJRDAFcE+RyknXcWJHUivheasGwcMiNew0Hf7jUEDAFDwBAwBEYAAnnEi52Gf/xja1yNCNxxKbKjMKQLLvDWrh13lL7//XyQOSbo+uurX9OO5gEPNGDBpZgtA2sX50Yi0EfrhXsyJCNe7WgRy9MQMAQMAUPAEOgjBNotrod4cf4hZCWkTTf1QncsR5WCkrJ7EO0Vux65v4iEDg0NGcQLclhppyN1g5ghxmc3phGvIlrHyjAEDAFDwBAwBPoAgTzihZaJXXytENdDvIiZFfIiX+J2EU8Li1alBLlhpyPhITgwG6tZOxOki3MhOSAbnRcuR8T8eenPf/ZEEncpwVWNeLWzZSxvQ8AQMAQMAUOgjxAoWuOFpQgxPVavU0+tTrxCLDG0VgjtiW4PEWt1wrXK8UDozcifkBFYvCoRL8pHe4YoHy1Y0J+Zq7HVLWP5GQKGgCFgCBgCfYZA0cQL6xVWIn4TuLRSwuIF8SKuFhY4wk4Q7BTChqUJ4tPsMUCUSUBVLFeQLfRsaLdWWMF/zk81ixf3Y4HjPs6YRKtGMuLVZy+HPY4hYAgYAoaAIdBqBPKI1xNPeEIyXFcjgUtxKcYEa889fQR4di0utVR14kXIBkgNuit2HCJmx8qEBYx80WBRfwKwElgVoTui97jeuDrD+Y2QN/IgZhekC0KHi5G8KOMb3/CaLZ4f/Vk1ixfEkfhjuCfDBgEjXq3unZafIWAIGAKGgCHQZwhUEtcTvR4SM5wE6SHQKSL5kIj+zvmKWLOqWayweBHZHhdgODSbSPPE9cLShHuQiPP/+Y/Pmaj1/JBnyDccnA254lq0W+HAbIjaSiv52GBo0AjKSoLoQQxrES9IITHIcH+ClVm8htNT7F5DwBAwBAwBQ2CEIJBHvCAznJ/YigQJ4lgfEuQHUToWKbRR1VIgXljI+Dub2BX5/PO+nliyIGJosyBZ1B/SBXGEaEHICGdB9HusY/zwd55ejPqxAaAW8XrqKR9tH7cnBNGIVyt6i+VhCBgChoAhYAj0OQJFarzQUWG9QrdV7WxGIIds4e7EEnXJJd6V2EiCeDXqKoVs4dKEyNUiXhA9rGWQuAceMOLVSNvYtYaAIWAIGAKGwIhFoEjiRXwstFS4HyFVtSxeWMUgUJAvdkIirm9XQvCPVgsLHdqvWuJ6yBkxyLCmcd6jWbza1TKWryFgCBgChoAh0EcI5BEviASkpxUaL6xb223nAWuUeKEDg9jgouQHaxmuR3Y0tiLhksRaxc5EdF1Yr3BVQqpqES/IGZsDIGq4O7Gumbi+Fa1ieRgChoAhYAgYAj2IAJYiCNRBB1W3LuURLw6LRjDeqKsuCxN1iK1buOfQUC2wQP2uRixkhJBAZB/0XORJPtSdvPiBoNVKECrcnRBABP8QO3Y8Qg4JD7Hffv4wbnCr5WpkgwDifMpG9G8Wr1ro2/eGgCFgCBgChkCfIJAk0yQ9Ien5gd+vSbpWEr+l1193aciEvJRHvIhjFdxnw4UIixC7BkkQH6xWCN7rFdeHXY1YpyBKRLuH9CCsp56QO4Ty6K0IZIpgnnAT/ECquI9yIVtYt7BUUT7kDRcmwn9IXAgdwU5Fdk3WIl6QQO5ZbjlfLyNew+0pdr8hYAgYAoaAIdAjCCTJrJLey63tiiu69BicSqlIjRd1wHqF25BYWtVS2NVInKy99y6/EvLErkLibUGo+MGSRbgI8iaMBT9hVyPCfHY14krETclv9GKQpmyCGNZj8YLEQdj4QfxvxKtHXharpiFgCBgChoAhMFwECAY6alSSk81Gcu6WqtkXTbwIpkq4BkIwVLLCUWGIF7GysCqhwaqVCC9BOIk84hVifFUrj/whcrgb64lcjwaMOnKUEVY5I161Wsi+NwQMAUPAEDAE+giBJHlL0rxlT3ThhS49kLpaKpp4oTnDNUfU9/XXr1yzcGQQOjN0Xkcc4d2H7UpY0CBdEDcsarXOagTXq6+WfvITf58Rr3a1jOVrCBgChoAhYAh0KQJJspmk3w3U7lQ5962aNS2aeEG4iJVFBPvjjqtNvCBbWLPQZB12mBfUD+eMxmyJ6MU4vojNBGi/cEvWs6uRUBLUC5F+0LDZrsaa3c0uMAQMAUPAEDAEehOB731POuaYA+TcGYMPwDmEa6/tXY7OuboerGjihXAdzRb6qqCNyqsoFi+CrCKaRwCPqB4XJX8TMR4XJFHja7kP8/LGukX4CPLnCCJE+JAn3KC4NRHuVxPXQ7goH1E/94dkxKuuLmcXGQKGgCFgCBgCvYdAkvKrRE8+6coCiybJM5p77qVTvVM9qWjiRZ1wMSJ+J2gp4RgqES+sSRBMzk+ELEG+IJdosXAJsisRsTx5QMggQui5sFyR2PHIrkawIJQFP+xG5H7cieyCxHIFgaMM7uXsRTYj4GrkEO68hMWOYKscqk1g17YQL8yBADTcYGr1dAK7phwBOg2d5PjjfRsMN66K4TuyECAYICJQVnToENqpkRhZyHbH0zJ5MVGgf7E08hBABN6MxSdGqhPEK+xYpN/uvnt+u+FWvPZaT3AI8RBSmBMhYsTPwlWIBQoseB8gXWGehHiFHY58DkELYSQgXFjdCIIaJ4K9km81i9cGG/hdlGwQiO9vqcUL8xvh/W3QLv7FhpXTqWDW7PCwNii+DXq5RPoP+gWIFwNcK7URvYxLv9SddmV7PpOEpf5GIEn21YQJv0g1Tq1M9B/6EUQHdxtEpZUpnJkYW7YgSQQsxWIFucpLp54qEciV58XCVC1h/cKaRTgJiBkLThIEjDGPH8JJYOGqNodCpiB55IO1DQtaNrGQ/c53pBVW8HNynFpKvFgpw+yC+a6VjWJ5VUeAiZMOxQoBM6sRL+sxjSDAgISOgoGVozaMeDWCXvdfywTDji8mKEv9iwC6qNVXT7Tggi618LQyEbcKIoSgnPGi1QnihbcMLVRsHdp/f09cIFV5ZBKDA9Zc5kBiedXanTncevPsuBvRkVHuscfm5wheWMSOPNIbRIx4DRf5Lrwf5g0Lp+NBfo14dWEjdXGVYuJFvBl27FjqHwSMePVPW9Z6kssuK3e51bq+3u8JAMo8g/UJqxBEqZWJ/Ji3IDLx+AOBhHDhKsWokDc2EaQU6xLGByxzEJ28oKfDqS+LUspBUgXpQtdVyYKMFYxwGGjBEOdnk1m8htMSXXSvEa8uaowerIoRrx5stAaqbMSrAbB66NIkeUXSB+Xc/G2vNeQHckQQUNxnRaZg9cKKhGsxL6HlwrqE1Q/CgxAecT6WXo4HajZBssaN8/mioyYv3J8QsEoGDr6nPmjTONPRiFez6HfovtiPjh+6kmh+JBGvrLbANnMMv3Ma8Ro+ht2cgxGvbm6d5uuWJGtKmkvO3dR8JnXeGdx8bN6q56DpOrOt6zKsXsTzwp1I+Rzjk5fQbaEzRw/GrkaIIpYyrHSQRaxgiOaxmiGngDghjeL94IdxkB+OFoJocSQQniTcq2jPCE+Be5HQFZUScb4gZVxDXfNSYRYvAMBUVysFcmGTaS2kyr+vl3iFnRvVcrc2qB/7fiGBjRIvnpv3OV4IBI0Gn+W9v/UuIupH366sFwEjXvUi1VvXQUhoW4hFu1MgXmhBh7tDspm6YnWC0ODmJKJ9rZ37HI/EDzorfkOe4t2LjEfBXRrygogxdvE/hAzRPLsaicVFGArObqyW0KJh4eI6otVXkmwURrzCg1QjVIGcwVrDds9mGqgf7gELTJrsIAnbXjHxVhJM1ku8wL+WcDowf+rQbRslqBviyXBCPOZcBMOd0rSNNOIViHtYMdJH+RviRh+EjIUz0LJ9x4hX50YmI16dw75VJaMn2m23s+XcPq3KsqF8Ok28qCwhIyB+7KqEiNWbGJOYOyFf/MaihSifz+Eb4YxGCFMIJQHpwjpWb8LCxo5wuA6xvXB1VkqFEC8G3Hnn9aH22aZZSZTH4IBZj9PI2dpOMLORavliAsM0Gm+hRXRIg+Yx/XqIF3nSGVg10NHy2iG0AZF6YeyYdrupDXhOVjDxCxFMx/W+IK26jn5NnBZWQmCE8JKVVS+mei1ePDP9kh3MK63kV58h0VcIOnjnnRIC3/j9BR/M9GHFyIqVqM+WikHAiFcxOLezFObOl15KdN99bnDh2c7ysnkPl3gxxqCRgvgwhzFuM4Y0Or8QtgqOgI7qvPOKRKByWZC4rbf2uz7ZnITWrFoqhHgx4eNbZbddvSn4dGGolUyKEIdAHhppvPi+arqpbF3Dir2Re+I8QrmV6hq+J3/KolNCfkLikE3Ia9799RAvBl/MoIScqCfxkmBdIu9alsrgZqqUb7PYxZiAC5M7Vq54wm8X8apVZ/CEaAXhJlGM2WYc4tHUg3G3XFMP8QIPLI3Vju8Iz8P7S5wbdhmRaC8Gy2AFQ/uANbfWe9vsuxrjSr2rvbO12rlb2mg49TDiNRz0uudeFiws9jqRhkO80EudfLLXTNEXeedY/DPHsRuxEVcpFiosS4y37GDkTMdabsd24oX4nnk1xPbieWqlwogXYji2WGaJSPg/DzgeiB0JWctM8M1yT/a7ai6nMMDG98TlVtKlcB/fxf7gMLlWuifrOw7Xhy2z2Ykh/p7vgmUhJqtEped8qOEQL86+yrLxbF3jugXzKZ+FSTCPWNT7XKHNKumAQtnZNg7tFIhXrDGIiVd8XxanuP3r0SFVa2++g6yw0onJBluMQ3+pRSpqvZxFfl+LeAW3MzF2YtLLoooBhzbIuhaJB4bllHtpr3hbNQJYvq+kJ4z1F/EY0eh7F/pttr3zxpBaY0GR7dHqsox4tRrR9ueXJBN09tmbpOcVdkNqlnhh2cZKhTUI0shinnED7w2LMYwyeLgakYswD2B1534s8Mhw8DwUnXgGdlkyfrKDkTGtntQx4oW/GgtOLGpjqyg+3DjxGQQsJBqMBmIgx88bXGZYZ3BzwIbzVrdBCMykAcvmfiZGJg1cV1h1slabMFFTBuc84SZhcsEKh6WDjsSAFncY7sECElyqYYcEfmPcfOhh6GQxwSBPAsZRBn9jLWCFgI+53cSLzkJsFLDgOVhBZAPC0QZYmdCGMcHyO7gkwZqOz/PiYoKIBIsdzxiwC+44MAtCxyx2MSbkgXuatuJ3sC5xLxN4nquR+tNG3BsIAfeF+lAX7uM6+gltH+uOwmRMH6EtwouMy4zVFe0e+lHQOOFeDInBIBxZQX8KWNTzInb6mlrEC2xYlUKkQkJIStw47gUPBma2fYMb1zEwksCbbd1x8M4QWDC8g2AXtz+f0170Ld4DygdP7uPaMA6Ee2jj0L68x7xD4Yw1xgnamneKFNqc95R25rkoj77JNdwXyHOn26VV5RvxahWSxeSDpXjRRTlk8Xk5t2gxhdYopVnixRyD0QUjSnZuYYxgrGAcyQYZrfXQvOfhft5fyBdzVVEJAwbWf8YRiGW9niTq1zHiFbZcxqtMJkPcD/EDwCg5XBJgGWyZhPkegLM7BpgEsQoxOcfWBu7jWtgo5ytlw/sz4EI+qFOYABh4mTC4HoaePacpbFulPCaEQL7CM4TYHUzWNBDPEKw0WP/In3ox8GOaRP8SJ0gkkwzlh9QOixeYYH0I7cAkio8aUhwSRJEXg+2xHINAR+M5ETcyaTGpkvC3ox8jBezokDxjnMAYkzkvCgNMbCkBF/4HP7YPZ3fPUAb1i/tNIIOUQzvyHfWDBIW+wMTD/9SP7yFTDAQxUaTP8BkrzGx7Q6SoM7hwD5YtrI+VNipAVOmjvWL1qod4oangmUNiIYFIFQzAFIx5z1jVQmDAjM/pH9W0GLjTeQcC8aV/0f4sArIH40KoIHy4F2L9If2NlSd1JNGnqRvvLvWjn9EeIeI2eUMSs9vSaVt0lZBErm1kFV7UgN9MOUa8mkGts/cwZ3Dwc7ekZogX5IhxnPEWgpV9n3gvyZd5HetVM4n3nneWxRVSD9yQ7bR+YfWnbRhfGAOZL8IcWG/9O0a8wiQdT0wMdDQCZCukoAXhfwZ1GCbbO6slBlWsZME9yESOf7nW2VVhAgiracAlZke1xETA4E4jUB6TAYSkWkNgWuVZsc5g0ao3Sng7iBeTD6uR0A4M0ExG8dlSdDQ6NMQFslQpkQ+rFvBmwIB0VUuQUl5KXpi4H7AqqoV7nG9wc9Hu8VldRA6mTakPRAz84johhoxJOqS/lqmYdmZyB4tKR0WEugVLSr0vYyevq4d4Mcggmg8JckM7h3PPwueBPNOm/M3AVO1wZhYZEF7aCGsjYwOWzmoJYkdfo+wwNvBZtV24jBu8nyxmqvVj8oPAs8DrRb1eHm5GvDr5dtUumzH36acfk3Ojal/coSuaIV4QLsZKCBfvVF4KC3P0X80mxhAWSxgJsHwztlNuLa5Qb3mMG4wvjH+MexgEMABgcWtGX9Yx4sUEyUQYKh30NLBXJuOQsBaFwR5gObYgJBoKEOi0YaXLd5AhVt3kyYADgcqebE4n4PvYKhEG23BeXVYLRVl0JEhVvBKHQFA+jUN5TBxxPbONizWFSQmCFncMyqUOdJw8ktgO4sXklSVe4B+7hSAvELTs59nnwppEuzJhQXriRBlM7uAUa4TADjx5drCjjGxkYjo8hAerYN723kC8aPPYshKeLRAv+gEvS0jBhcr/WWsOn9HetCn5hjpjEaEeuFaxAmbbmbrSpyH+kJJmXsp6B4NWXlcP8QKD7PEXkCVczDw3FlraKWzGCAsfFhhYqLLWJe4JAzILKt5HFl1YE0PifSN/rsu6EULMHMgdixcskqyc8xJaRdqe95b84sTijjozUMcWTIg1/akfrF5GvFr5trQ+ryQ5VNJJcs61PvMW5dgM8aJoSBDvMaQoa8FGIsRCiDEie5B0M9Vm/GAOxfvFeIXlizGad7teA0dcLuNZ0KIxpjOXsMBnLKm1OKxW/44RLyZiBuNg6eCBWPVmD7hEn0GjZfUlTABYRYI7IHsQJeBAzBiIs5MFAztWFhLfozejDNwb/KbB0PTEiU4HqyZRVxojjl6LRQ2ywkSEOy47IXMvEzEdjUGeyTy27EFAqDPlk9C2xDsa+awI4sULwCQYExxIK2ZiXqC8Q3apFy8VbZF3NhWkJmDH91mrJYSNCY4JFNzjyTOE0ICY4YICs2yHr0S84kPbaZdqxAvSEEdjZjCgLpAB+gMWEvognwcXGpNZ2LVH+/A3z9qLVpJaxIvn47kgm0G7lTewQKYw+zP4gXmwetGmQWPFfZDaeLVI27MgiQdfrJFYKKkbZSMRyLojIGNhZ2ke8eIz+heLMcqg/8aLGv7GLcx39KP4veedhGRnA8U2MyF0+h4jXp1ugdrl884wB3ZrapZ4sZBmfGfOYxwNC5kgkGdOZGxu9NkZQxgTsgs6xp0QDolxnfGDuQMSxtzP9YxHfMaYzxjFPVzHO88PYxVjDQtt3h0W2twLBvHCsNm26hjxqqfC6EmY1Bn40NYE4TL34r4AXFaoQfvFqjYkiABWF8hU7Oag4SFJwSURBPWxIJzBNiZFkDr+Dx2GQZrJmEYNKVjZmJSzxIv6QRZiATGbCGLrC1af4K4kT8rIWuraQbzo9Ew8dL7A5mMrDXXGxUSn5MXIEi9cc8FiRp2zeNOGEM5gSaAT8wLgvgyJzg2JzWLKCoOXlboFDREvQCxoJ4/hEq8sKWAAhBSE9o43XQTtH+WGoHzhOYIbMvzfK/qu8CwQYvpqpUOyg+Ccdw9rYrUVJH0C3Vbo81lrGd9nzfS8m7G1m3cCwh7agbox8PF+hRS0ogyiWeLFeMCYEYgwg2wcZ42/caGTgi4wa1UPC65easu8sdWIVz0zTjHX0E833HCCnNukmAJbVEqzxCvovJhrGAfIB6LDIot3mnmFObmRxAKJ+5gfKh1UTX6MH8h5IGlouSkveFfCSTphvuN3iFzPXMgPcxWLOxbUlazpjdQ7XNuVxIsBnkmAlSp/00gM1LGlA+sCg0k8ycWxQJjMsRox8cdMOgjbY7DisAGUh6ssXtVTbl4sK1ygWORCwm1I42aJV3DBBfJBedQrjseS1QPlBVBtB/Gq1mnAHSsXnTe4ZWPiBWHDshe26kNEeK7YJQRpA5N44qLdIM2xgB0TNBNtHI0YHGPSFghCeIFD3ZslXvQLXmAserFeC8KO+ykrnM9askaaxSvgTTuDOe1M+zI45YlZab+Aa5Z4MRBC3kK/4L3DMh1cuixkwgAd9x3aIFhPqT4DOSAAACAASURBVA9uQ8g/bZUlXsFaHlyeEK+sJTveMU1+2fcQFztEvNtOcGh0sDfi1Shi7buecW/ixEQXXuiGeHjaV+rwc26WeFEyYzZzB+9uiM0JkWE+xgjR6CHWYdHEnBHreis9JXMZYS2Yi/gNf6Ae8Sk5LCSxoDEXscDnb363I3WUeIVBL7uDDAsVFiYG0yBYZ1CtdDBmHjBhxwFsGBdeSLjSasX6oiPELs884sUEQIPHbotKxIvPA0kMkzfPF469oW5MXLGlKS/obFHEKxDdcEQRkw71YaKNiRfEE5IaLB9YNyDMsd4unvxCG3Adq534hHvEihChWKNFWVg640kPAsxLF2sFKhEvLDOUEzRetGssng/Ei8k1toqGnZ7ZydaIV/lihz7N+8kAShvwzsRWab6HmNHe9RAvpAHh3eT9pb+FMkLfgaDxXUhYPymXtoqJV3BdxsSOwT1LvGoNqrFOsNa13fy9Ea/uah0W4/UE2uymWg+HePEcjJ/h0GnmOkhNdu6v93kbJV715lvUdR0jXsGixYMyecdutwBqGHRZYUNUYpKD/onrYisShCEEeoTUYVVhxR3nzcSA7zZ2I1GHoEXhfrRjcTgFdCa4xuKVNwM9g3iYnINLDo1W1uJFB4sn8eA6jXfuBYISyBfXYInB3RhSO4gXFqZATiiH1QArAZ6DOgR884gXbh7wDdfQTgwo8UYGLFbgEUy4tGmYAAOetBvEM+tGxFUERtl7s8fyBOKVFchDqNAbcT91g8jFmAd9EMQ4jpeG1Q7cQ7lxrK/QV/idtXhBCCD54fpeck/Vo/HiuWgjSC99PzxnCI3Cu4PVKl4lsrhAT5kNoIoFm/aJE1bG2KqN+xnLdcCR/LOaTcYRJrCsq5F+HI8XQYAf9x36OW0d4v6RP9eFcYf/qWc/HF1mxKuoKXVoOUkySbvuOmdVl1jnald/ycMlXvWXVPtKI14RRrGYOYaOSTsbuT7sagwTGRNfbNHCUoWFgkGXQYNJMjYphthSQfjKdYRpgEHjxuBzBs7sUUW4MJgcwzZ0SEPY7YQIkEGWiSXWEXEtkzoDNYmBGqtIvGLB+gPJYALLEq+slQ2igUg73r0HycBCA4ELwUMhe7G7qx3EC1IJQY0nt9jXHdoxj3jRHhCtUEcmLdowJjHggTkYE2+Y4NDMxWSYyRPsaC/IS2z5Q4NDWwSdFUQvtqpQv0C8IFDx2ZZMmrgNQ3wp3FJxXLCwq5Fnj11OlBVcpIHIYx2DREDIwwaILPEKOx57MfhmLeIVxO28WxBSFkIQ2RB4OLzHYTdR6DcsKGh73qlYXM/ih74X6ybBOH4n6EeI+YMWg36GRTS2FIeNH1jUYotX2OgQ6hGslSwyYkkC9QsHz4eNFNSD5wiay14i0JWmLCNetSfzdlxBn5ppJgKhHivnvtuOIgrL04hX66DumMUrjuMVxOrZ3YcIbRGwh4EPghCvppmwsdhwP4Nl0GXFMXjo+FwT70AkT8gRBIgywg5EJhXE4Qz0iP3QN4XEqh0LD5Mr2qzs5B8m6rxwElniRX3RmzD5xAJliFaIhIs1IOtfbgfxysbxqtS16iFe3Mt1YBvr15jYwBPiCtbZGF1MfkzgYJd1B5Inz41GgPaIA8qGuoYjg5jEuS5O9AVILffFejyuCcSLPgLxi8kgdWbXLe0d15nJmD5D36G+WFZiokgfIT9wgJj0UzgJni22IkGoeGdC/B0WNPGOH3DHDUh/z9tdjFWRd4P3MZB1/o4XG+QfyDQkPA40DFmmXVms8D5VI160N/XIhhyBoEH2WEFjdWVBFfoJ5UEWjXi1bsIZiTnxDjCG5YXC6SU8jHi1rrUKI15Zy1MckZ7HYRJj4ouPDOIzBvJwREg4iqTW4zMhYGUJLhBEcpCaWpMgkyoEjtU/EwUWk2zk9Lyy0QeFY4CoM9a6WOeUpyvjOghIrUCOcXlci5UpbyKo95BsiBaBQkPCIhSODKqGK0QC4hNbJCDPtFc8UQYSzUSajdmSlz9uZlxMkCYIC3kx2dZzb5Z4cT+Wx5hkV3umEECVayiXOtNWtVJwC/OskMy4reN7a+kJa5VT5Pe1LF48a9ZSWat+kCIWU8GCyqIiS37Jg0VNENKzgIk3WFQrA0IM0eZ9YAED0QsLGcaA7LbvYIlkEVDP0SJcB/m2OF61Wtq+DwiwKLvmmlfk3EJ9B4oRr9Y1aWHEC/M+K9KQcNnEQmoGRQZoSEvsSuA6VtrB5ch3uJsqHQnAypUJIo6CC8nBBUZelSLZolmBBIT4XtzD5A/RiOsTQ49VhDxDRF7qyAQGQYotYpUimPPMrLAhbnmkkGeJ68t1kJS8a+slXlmyx2oMy1utVT3ECzIbh9mgHdDIZEXoYMfqDhwqxTzBksT3EFbKjkXQkF3yzWsrrBwxoWGCRRcEcQqkD/1f3m6UYBkJbQhhCu4k7kUnRHtWIlJYR7CMgRdtANGjj9Cv847CAK9auLbuVR5eTvUQLzDC4oRludI7QS2wbELI48C89B8IcXxOaagx7j8WAFwTysCFXWlHEe8Fbn5+0/e4h/aHsLHAI0H4slZpPg+6RepX6XQE2pWxiUUOuNRasA0P+WLuNldjMTgnyWmSDurqQKjNImHEq1nkht5XCPEKwlYGbSaqWLQaVylMfiGaPJMW209ja1U4VoRJmY7AJM3ACGFiAGcFzGCZJQPchzuC+3CJxIdkM0FwH9fE9/E/K2iIE5awoCViYmGyZXAPwtuYODBhUDeek+/D+YFZ+HlefqgL1hfqRvmQEiw3/Kau4Sw8XC5xLLA4v3qIVyAmuFvAApxCdPZak0u4FzIRzmrE9QsWeeSCgT4c/o1lArLEdRAlsIPoZrELz8O94YDk0Fa0BXiDAaQ7WE5C/wh1YGLlXsqEHFAHymFSpq4QQdoUvHj2cKg6ZYc6h2jHgdxTZ/Rh4aDsPAsfBJpnpM0haCwggq6tda9r+3KqRbwoOQjPwReLMFhCesNWcJ6XdxX3XN57QR68G5D9cPA17x1kLD4jNYwDtHE4JYLPeMd5l3Dvcn38rtJ/eX8CWaetsm7ngF7QhfLeMdawKKNPhD7GOBK2vPcKca7VM4x41UKodd+zKAhn1rYu187nFIgXc1MrY1o182S82yyc6g0n0UwZ7bynEOIVD3hMTKTYypElX2G3VKXrgnA+fB/nT76VXANhRR1E3oFsBGtb3n3BXRnfE3Y/8VlefJ9AqKhXcLNUasS8/LmWuob4Q+HeSpjxfT3EK0ye1L9WO+TVl7o2cm/es4U8KmEXyo0xDDjE4RxC/fPwDaE74t1q4fqQf4g9liWccZ1jMh3KzmvvQN7i9gqi/Ha+vK3Mux7iFbdNvKkl/jzgxLuUh21w93FP6EuV2jDkFXDlOsoNu02zz58dF6qRpkrvXeiflcpoJeZF5mXEq/VoY31feulJev31OeuSpLS+BsXmGHZs5x3/VWxN/AIP2QyLv3rieBVdv1rlFUq8alWm0e9jghYm2XryiMlDvffF92QJXz1l1nNNeJ566xTnWS/xqqcerb5mONhlSXgjdRvOvY3WuZk+1ciztPvaRohXXJcY43rfi0awavYdrxevRtu53ny77TojXq1vEXbSvvNOos02c6lbvd8T1iUszUgGgjcgbCQq4tnDYo4xgeDdWNbxasQnWRRRj1aU0dPEqxUA9Ese3Uy8+gXjfn6OZolXP2PST89mxKs9rclGpTjmY3tK6Y5c2eWLC56+xHwTrNe46bMehVbWGENEkDnwGwIWTriABPYi/ka8WtlDOpiXEa8Ogt8HRRvx6oNGrPIIRryG375oAdm8kbdBZPi5d38OaFeDi54Nb7j7ID7xLvl2PAXEC80oLk60Xegy0YlC9iBggYS1o+x25WnEq13IFpyvEa+CAe+z4ox49VmDZh7HiNfw2zdJFkkzce6l4WfW4zmwWYmdwexG5litIhK76CkX0ldpt3wR9WhFGUa8WoFiF+RhxKsLGqGHq2DEq4cbr46qG/GqA6QalyDixq0Wn+M7/Fx7MwesfoTWgXRBvopIED3CKRHqhXh/vZyMePVy60V1N+LVJw3Zoccw4tUh4Asq1ohXY0BzfBsxC8NxVY3d3f9XY3nCArXCCp58tVPjFcIQEcaC8EGcCFItjmAvoG/EqxdaqY46GvGqAyS7pCICRrz6u3MY8WqsfZPkBElH9GUg1MaQyL8aqxMWL8LrVIot2YpyQh7ovIgfSKJsdlj2cjLi1cutZxavPmm9zj+GEa/Ot0E7a2DEq3F0OUsUcmFpKALEMOOItRDcuwiMQvxMdld2OoDrcJ/XiNdwEeyS+83i1SUN0aPVMOLVow1XZ7WNeFUHitNJOLFgqaXqBNQuMwSGgYARr2GA1023GvHqptbovboY8eq9Nmukxka8KqPFUTi33JKwX1HONYKqXWsINIeAEa/mcOu6u4x4dV2T9FSFjHj1VHM1XFkjXpUhQ6O00UY+ErolQ6AIBIx4FYFyAWUY8SoA5D4uwohXHzfuwAHwW23ld4SN9JQkMzR27Ex9eZD1SG/bXnl+I1690lI16mnEq08askOPYcSrQ8AXVKxZvEpAJwluRQKhml+xoO5nxWQQMOLVJ13CiFefNGSHHsOIV4eAL6hYI14loK++Wtp992LCIBTUvFZMjyFgxKvHGqxSdY149UlDdugxjHh1CPiCih2pxOvAA6UHHjD9VkHdzIqpEwEjXnUC1e2XGfHq9hbq7voZ8eru9hlu7UYq8UqSXSVdorvuclp33eGiaPcbAq1BwIhXa3DseC5GvDreBD1dASNePd18NSs/UonXiy/6Q5WPO64mRHaBIVAYAka8CoO6vQUZ8Wovvv2euxGv/m7hkUK8OMPvpJN6/yy//u6N9nRGvPqkDxCLhtXdIYdI118vfehDffJg9hiFIBATrz339EeBWOofBEYC8TrnHGmffdixeK2c+2L/NJ49Sd8h0FLitfPO0s0326TfiV4C8frnP/1J8Rx9wYnulgyBehGAeP361xIT9B57+MNvLfUPAv/9r7T55tJFF/XPM+U9yfLL+zMEP/nJ/n5Oe7reRqClxAsT77hxftLnNHFLxSHwn/9Ijz4qnXqqdNllHn9rg+Lw7/WSIFy//KXEBA15x2Jq/afXW7VUf9p1l12kgw7qn2eCXGGdtYOs+6dNR8qTtJR4ARoniNuAXXz3YWA192LxuPdLie+/X7KSxn/3y/ON9Ofox3HZB0JdTM49N9Kb156/xxBoOfHqsee36hoChoAhYAj0IAJY9onRdfrpPVh5q/KIRsCI14hufnt4Q8AQMAS6HwG0w5wzycYhS4ZAryNgxKvXW9DqbwgYAoZAnyOQJOdL2lMnnOB02GF9/rD2eH2PgBGvvm9ie0BDwBAwBHobAdyK7Nbu912Zvd1KVvt6ETDiVS9Sdp0hYAgYAoZAIQhssIHfIf/xjxdSnBViCBSKgBGvQuG2wgwBQ8AQMASqIUA8wvnnZ8fieXLu6waWIdB3CBjx6rsmtQcyBAwBQ6C3EfjoR6X997czFnu7Fa32lRAw4mV9wxAwBAwBQ6BjCHzqUz4Q6ne+07EqWMGGQKEIGPEqFG4rzBAwBAwBQyBGwAdC/aCcm27AGAIjAgEjXiOime0hDQFDwBDoTgROPll67TXpJz/pzvpZrQyBViNgxKvViFp+hoAhYAgYAhUR2GYb6eqrDSBDYOQiYMRr5La9PbkhYAgYAoUikCSTJM2lzTZzuvHGQou2wgyBrkHAiFfXNIVVxBAwBAyB/kYAsvWNb0gvvtjfz2lPZwhUQ8CIl/UPQ8AQMAQMgbYgsNZa0r33Sh/4QFuyt0wNgZ5EwIhXTzabVdoQMAQMge5HwO9YvFbOfbH7K2s1NAQKQsCIV0FAWzGGgCFgCIw0BDjyZ5ddJHYuWjIEDAGPgBEv6wmGgCFgCBgCw0bgl7+Unn9e+uEPh52VZWAI9DUCRrz6unk7+3Dvvy/96U/SwgtLn/hEqS7/+pf0xBPScstJHA1SVGJSePNNaZVV2lfif//rn23eeaVPfrJUzttvS3/9q7TMMtJcc7WvfMu59xD4xz+kl1/2faPI96HVSCXJ3JLelXOu1VlbfoZAXyFQKPF67z3p9tv9+VtMvrfeaqfPF9mb3n1X2n576YMflH79a2n22SuXzkG17D5CFMtKtpkJ4fjjpbFjvyTpIE2dup4+/GFf3lJLSRMnbqIFF5wgJp0iEsRnnnnOlnSz7rlnvD73ufaUyvlyZ575NUkbybmvDBaSJK9L2kPSDerleQlrxt13S8ceK62xRmUM99hD+vvfpZtvlj70ofZgPZxcL7lEuuACvyCgf/NO5CXemf3284SdcasdpD1J7pJ0qpZc8pqUnPdq2nlnv+A4/fRefQKrtyFQDAKFEC8IF+dxvfrqmZIukfSApNk1duzkdDCzVAwCf/ubtOSS60i6Vwsu6KqSHkjStGkIY9fQpEn3N0W8Nt9cuukm8thOkyZdOZhHkjwiaSVJd8q59Qp5eKxdiy++qKQXdeaZLp1M25E8qeSZl5Nzj0fE6xhJ35N0gZzbrR1FF5Jnkhwq6aSUTL/xxinpRJtNvO+zzrqypD/p/vtdVYJWSKVzCqH9f/GLhST9S8suOzm1UualJHlL0gKS1teDD97SJuKF8Px6SY/KuVGdgqThciHXkFZLhoAh0BgChRAvrBoLLcRkRML/QhCXj2js2ClGvBprr2FfnSR3SNpA0sZybkJufqzy5557W0mEl75Zzo1uqlxWwJdfTrsfqMmTTxu0sCXJK5IWlvSUnPt0U3k3ehOunEUW8aTzwgudvvrVRnOo73q2z99/P8+8uZy7ISJe50vaU9Lv5Nwm9WXWhVclyU6Sxg3ULP9Z/vMfabbZ5pH0tm67zWkDulsXpiS5KW0naRU98siDWmGF8kpiufnWtxaU9JoWX9ylFrx2pCQ5QNLPJP1DzlFe96ettpJ+85tEW27pdD2c0ZIhYAjUjUAhxIvasHLccst5xKR+zz3/J+lNHXXUJBNi1t1UrbkQV9HRR88m6T865RSngw4amq93l3mi/Ic/OK22Wvk16JggMriL0TF97GP5ddtxR+mKK/KI1wuSFqtKvHANYqViVxQasWxicid95CP5ZaMvw/IS3Kkx8brySqfttpO4Jrh2Fluscl6UwLW4X1lEoNHCRZVXNlg9+GAe8cLN+Y0+IF57STpvEPQll3RD3GOeeC0u6Xndc4+r6NYFT9qYPrQARqVMIh9c3cFFHX/97397/PPiQ3EfrsNaLk7Kn39+T8azIQ9o75ln/rGk70g6Xs4dPqR+of70BX4qxarKPgf/8+6EZ06SfSWdlUu86MO8bzxLHg6tGRUaz+XPf5ZGjbpPM2asbTG6GofP7hjhCBRGvALORCxedNHPSvq7jjpqihGvgjugdwN9SxJCjHFybochNUiSW1KLGC4l58YMfs8EACk791wsZUwUb6YuGOkY3XKLtNFG5Vk1Q7yYiLE8TJr03QGXNBbS7+uKKxZN9Wkk6jHLLJC332vffXfSz39eXq5/Rqxqv9X48fuIs+Fi4vXjH7t0Ihsz5roBHBCffUN77bWlzjpr6ASKxeaOO7COYAF8ShI7BXbUmmtuqzvvLJ/gRw7xwjz0aHr8yxlnvJP2i5BqES90nhtu+M6A6/XPkpaXdLKefnrmVGBO8pq8x1Jr0/33b1LmruQw5cMPvzh1YU+fPmuZPgsN1sMPn6vddtsr1XDVSuuuy0IQovwB7bbbjMF7Su24nO655/Ey8og+bNdd0ewdm/ZBX//D9N3vfjrVvsXJP8d4Scto4sRl02NyvvWtC1OpxYwZ26akpRLxIgTDmDHc+2FdeOEX2malrYUR32Phuuqq2mS2nrzsGkNgpCNQOPF66CFp1VWNeHWy4yGUnzzZ65BeffXxMmuDtwJ4LdSPfuT0HRb8AxafmWd+acBVzCfrppOudHe6k0naWj/60TWD13NFo8TLr6KPlsR+9M9I2iLVCUm3pu7RU065bdBClyQ/knRkapFwjr9L6Wc/kw44wFvsHn/cpbsnY+IFIZOOGKg3WxxRNEOopDnmcKk1IiQsK3PMEawiy0lC1MT1YVfAy3IOrZBPI4d4vZ8KwqVDUgL00ktXDlomqxGvceOknXYK7kp2OPDzuwESt78ee+wMLb+89L//STPN9PlUByj9T84FqQJEJbQ9GkKnTTf12HsXub9nzBink5Ci1ZGS5EpJsPodNWXK5amQftFFcYH/ZYiLceutpeuu8/o1aYkB0kV/QCQ2r+ab743UMhoSG4hGj6buvCsPDfTpv6QbLWbMOD9DvEp9yZPLFQdwuVNTpqxX0bpbxyMO+xIfCDV/oTbszC0DQ2CEIWDEa4Q1OI/rhebLpmRj1CinRzFcDKSVVpIeeYRBdkdNnXr5oHuDHWx/+AOff1QLLTRJDzzgdzqigznqqB+kVilpK73yynWDoSMaJV5J8ps0DybzCRNO1Prre/feIotgYWN23V/Tpp2RWquwcn3zm9RnCd1008TByZfHSBKsKfg/SxqkcuLFVb/VhAlfSC0pTI7bbnu5pJ1T68IVV0wdtK5xJat90hFHeLcYO/W+/nUsEdulnz/7rEs3j5BGCvE69FCX4rLOOoEc/FbOfSHFoBLx8iT22wOE7Xo9++yWKZ5//KO09tqhD5XyCQcqx5ZXn4fXj5GWXdYNCuMvu0z6ylf8gmLGjMfrdoHR/1dccdUBYvTfASJIox+v6dMPH7SoUc/VV/cuVBYDEyZsKDR9LCY///lnUqsW6Wtfc4Oi89//nmejTvjLWaCwoDhH++47atBSW7J4/VPOzadrr5W+9KVA9v+uGTMWr/tZ2jWcISdgl7NthmoXwt2fL94qvAndcvwTizP6Zd4Gn25H04hXt7dQm+pXIjnl7sQk8aL62PKDBWjOOdl9eLfmmcelFoE4eSKHFfOJsvsaIV4IdL/4xVlwJOqOO1xKukLyE7m3QMSWjCT5uqRfav75nV57zV/tLSW+rrgUIUukcuL1fTmHZa2U/IRO+IfLUheqc0zulZPPz2O14YYuJW+kkUK8ArnA/XvllV4zGHbKelfwUI1XabPFCpo8+ZGycCZXXw35nTV1495227OpIL9EpD6nZ565Jw1Dwk66X/1qpgF378upu9I5SJvXAr7yCiSn8d2BhBe57z7uJfYF5OuTOv/8F9LyQkoSdqniVjxJU6eOGaK5SpKwgeIQTZt2YrpAKBEvclleP/jBY/oem1ujVCJer+mll+bXIouw6/WilODNmLFo10x0VV8I+7LvEdhiCx9WBf0j42wnExpO6sB4m5WadLJe9ZZtxKtepPrsupI77uM6//zX0wmG2F477OBX5zfd9NKgFak0Ac6rt956I1dMX5qUzpJz+6RoNUK8SqEnltCFF05M3Z9BJM2KZs01N5R0ezopOjdzmn9pB+FhmjbthHSiQ4fy5S97i93kyZfniuv33dflvqwI7F94gXuP0LRpPx4UZyOoR8N0zTVY0l7TfPN9OtUi3XOPJ2qzzurSuo5E4sUz+xhlXh1/xhlOe+8N8WIDzd/LxPVJElzVh2n8+BNS4gJJ4zfkfd9955D0b626qkutYD5vb1H78pdd2j+T5JqB3aE3D4S1GKdJk1xqfQ2hLg4/3IkYco2mJAlWT+58Tc7NP5iFF9t78v/1rzudV9pfMHgN+sB996X/LKArr3w13cBRTrzKXabhxiT5piSEirjYCSiGf385TZ36eFcJ6hvF067vLwTQ8LIIR4MbB4fuxFP+5S8+ODdzQN672Ik6NVKmEa9G0Oqza5Pky5KuGiQzpfhaV8k5rDk+HXywdMopTCibatq0m3J3i7EauuEGrvmhpk49Kp0wGiFeEK3XXw8uGdyKTEDoiEgfGNDUoJH5l5xjgg4C7EWwZw3u0EyS+wZ0Q0TQnnPwGWKL1113OSGqzqbSc26tKVOuSTU155wj7bNP2MlHxFnij2Hy+3daF9xHc8/tUjE4aaRZvHhmb5E8YUA391X99KcXasyYJSX9LUO8wqYNhPnZ4wPYnsrmhZfLdFVJ8vDAtf/Q5MkLao45sGa+rYkTH9eSS76aWr623dalLm8fsmYJvfLKxLKTEup9bQkxcvHFWF3n1f33v1Im6PcbNrzO7IorXJkrOuTvrab+mhNOcDrssHLiVSl+XIl4xTX9uA499HWh9bJkCHQDAmgpWYAQu63TxIuFGcYCxnGzeNXRO0xcXwdIBV1S0m3trosv/pV23dULk3fd1ekiPB0DiRXFXnv5lfwbb7ya61Mv6XFKAUIbIV4l69XHNNtsb6VWtdiczYuOeBrXYRyDK0lCaIpHNWnSKM05Jy6uf+vMM98oC5IaE6+jj3b6PpK0TCrp2w7W9Ok/TbU9JXL6O1155SZpAE2sNL/9LTvOPCEb6cQLGL1lJ4jh0cphnXwtQ7yeHtA4baz555+QEvi4jbEiYvnCGhsE834HIX2P7YLsdJ2PpYCcG6tDDpF++lMfrmTFFU8b0CbeK+fWbuoN8lZg4mh9RO+882zZ0U7e4uXdp7GGKy4I7d8mm1CfT+jKK1/JWLyW0B13TCxzoYd7y4kXGz/wmxPzbQ1NnHi/lkDDb8kQ6DACG2/s9V2/Yy9MhxPaX0gXkgQjXnU0hhGvOkAq6BKv3fKWCe/m4GdTTZnym7IdVH5LvL+uctwmgqzeWuZ2a4R4ecuS19g8/PA0QYLixMSXd6yL3zWG63FhzTzzc5o+3VvdnDuq7P5yjdclZcf5cKHXhgWB9/NyblGVLBiz65prJosdbXEKu+uMeHlUvN7Luwu9lfJ/ZcSrFLphY02ePGHIkVVYlbKxqny7sIsQ66LfGTh6tEs3OPj+u+vAaRjbpBaz4JJs5hVCOP7d7+JenF1vvPHskAVGKeDqWZo+fZ8h/bHkbj9EU6eemD5LydW4lO64KEbJxwAAIABJREFU45kaxGtPTZp0bqpHXHbZQGJvlHObNfM4do8h0FIEAvEiJEqnBfYI/amPEa86m9gTL3bUPW9xvOrErJ2XJUlpN5Yvx++syqbSEUKf0Je//Erq2iE46VNPsdOLCO2EfthAzzxzWyqCJtUmXk/IOfpCiM0V3FWXaOLEr6QrfSZejnMZNeol7bXXIqnrL5uS5LT0CBsf6uFNLbSQSyevOGV3Nc4yixM6AQK0Isz/v/+bkk64EIaf/nRG6l71LjTvOtpsM5fGYCLxOSEqnnvORzWfc06XWuNIJVfjpnKO2F8+JUkIoFratdfOdm1X3knirXyVrD4ly6evQRxA1Z9gsWW6oxR34RtvzJ2SG0g1FsQvfek+nX/+2mWCdo/dk6nmyae5NGnSO9HxU39ILUMD6Ovhh/8whLTXi4UnXmyqmCuXeOFi+frXeTdwNf9Ljz02R7qblf5Au3t9YHlfqY94hQCqf5dzWNX8Tloiw5MC0az3Oew6Q6AdCHSTxcuIV4MtTBiCNdf0gxdb0k3D0CCALb68ZGki4w/rueemCpF5NnkSQuDH3Qe+wp1ESHuOOsFitpx22unxdCdaSD7mEZPHzpo06dJosgy7w34v59YcvN6L+zlU+9qBiRaF9HsDgTaJs/VLOccB1OWJAeGWW0KcpyU0ceLEIe4Zv/PSi6M9SaPeaMkgjETa5PxQ0l/lHNY9n0pHLEHqqBfaJHRxiKFRgL+vmWZyKXkgEYPq8cepyypy7sEonxKpjA/PbnFztj27JPHts8MOTsTkyiZvoQoR3zXkyCDiwv34xyF0A9gflorwfZvAXocSf7RSJ54Y2vcwOQeWPpV2SvJffoT5ekFht+Exx1DO7Hr11cm50fSJUP/qq4F8QQY5jQChfzg3p/zYHw4UX2898pxLEya8k67SsylJCGL86/Q9co5NCaHvBX3bZ3TPPU+27WD3evGx60Y2ApWIF5bqdifkHWygCcmIV4OI+1UvFop/6PLLT0itIpY6h4Df+k9MKk4rP7aqWwOXI1v2p07l+BRICC4l4hIdoR/9aMOy4Kk8kQ8CiYCf7fWrD4ry0fI888wXtMgiN4gXKE4+rAQTDiIsyBAie0Li/1zPPTdHLin0fcqHkCACunPEiipPPrgm2/1v19lnX6pTT5Wefprdl5ixsHRtrHnmOS3VGIVjhsjB34fFhbgUHC1DlPvvaIcdDtAVV1DPU7XllhcPnld34IHs7CPfDcpOBUiSN1LdzkwzXTdI0jrX6s2XnCR30bI65ZQbco+bImd2G628MuTobj333A1D2ozApoceipUUYk3gUVyIW2v++U9Jjx+KB1jy865uLG2PatttH0x3robkv+Pg7jv16U8/mFpgm00+fhYu6tk1adLhFQ+G99Yo+hInRLPo+Hi6IFl11TFpfLvYDeNP6qDuy+jZZ8cMxnuL6+g3hJyuz372ChFEOCTf97CU3qhll72u4kHezT6v3WcINIJAHvFiJy/ayDwZSCN517oWTde992rw/THiVQuxnO9DLJC889mayM5uGSYCaGVwu+E+q3T2YVwEkx27SvjN1mJci3kvHtYPXHycbRhPppA9yBJuvkrlcSAxbmlcnAjasTRkE1Y47vfhLrwmZuxYVzHII/XlnnD2I//zMmOtQtxfrT9CCKgPriX0ZwjDyYs8eI5wLiDPzLNRr/gMS/Ri9PtqzzzMZizkdsgAP3lW0bgCta6jD4ApJI32oB9VOvOTfHEHQ4rZEJJNDMK0A/13uBMA5ZBHraCMtCf1hyjRJ6h/ljCGevIO0I8r5QlW4ezG7PmSlBPc2HlnlhbS6FaIIcDSNEdcj9CejVjt1nzxfnMEGOMnyYiXdUlDoAMIeGE1ltMNBiKhY304UM7xmSVDwBAwBAyBViLQTRovFjPEFTNxfStb2PIyBGog4INVjpIUfDP76brrzhw83scANAQMAUPAEGgdAt1EvLB+c9oE5AtLWD0JbwSelNtv95vC8EBgUQ4JizuWfKQw7MBup0eu8ACq9QBk1xgCtRDAVUX8FtyMuHDYJGCumFqo2feGgCFgCDSHQDcRLzRfbN6CIFU7pQKihSwGXSi744NIH9c/koJYmoDkhI0C/CAjgYhB7tB0Ii9BMtOqZMSrVUhaPoaAIWAIGAKGQJ8ikEe82IlOgO3haitrQYbGi/NcY60vn0GGsvoyPseqxaKccC7oJtltDnn6zGe8JpPFOpuoQtxArGGQLfSUWMKCphfLGH9zPda1bbbxZG+4yYjXcBG0+w0BQ8AQMAQMgT5HII94EX+P+HbtJl6QIYhULfcf8SUhaBCmsOmFUzA40q6ZOrJRit3OEDk2AmENQ1e2335+Q1azyYhXs8jZfYaAIWAIGAKGwAhBoJtcjVnIH31UIkzNnXf6cyRxD2KdCsG8h9tEWMTYAQ+pC0cmbbed0hBK9UQCyJZvxGu4LWL3GwKGgCFgCBgCfY5AtxIvzu/FKoXrELJFbFCsXe1KEDA2dxGzDwsc5GvzzRsrzYhXY3jZ1YaAIWAIGAKGwIhDoBOR67E0VbIoocn66le9eB7LFidPtEJ/VW/D4tbEzYqmbI89pO8T87vOZMSrTqDsMkPAEDAEDAFDYKQikEe8ENZj/WlXAFV2IRKcOBsygl2N3/iGhIsRa9Mhh9QO6tyOduOkFXbXE4CcOuy/f32lGPGqDye7yhAwBAwBQ8AQGLEIVBLXE7m+GeF6PUAiZmdHYmxNQmjPGa3sNtx+e380XScTUfQhXISrwNWJ1qxWMuJVCyH73hAwBAwBQ8AQGOEIdIvGi/hdkJzVVvM7HbshYfHafXd/rBkk7Mgjq9fKiFc3tJrVwRAwBAwBQ8AQ6GIEuoF4HXecPxsSLReHc2fPNq0EHy5LtFi4KLFQceQQx86hEyNhsUOcT7wuAnETL4xzIRsJmkrMsAMP9Hmi/co7VzbUz4hXF3d0q5ohYAgYAoaAIdANCFQT17dS4wVJggRlE2J29FRLLCERP6xW4gB7Ym/dfbcPpEpw1ECwEOxD2vifuiPip1xIE+7NcJQQJGz99X3w1OWWq306CuEsDjpI+uhHpXHjygO+xvU14lWr9ex7Q8AQMAQMAUNghCOQR7wQvSOub6XGCw0X8bKIMh8SgUwR0XOsD+5FdF+VEscDcQ1hHyBXkCdie2HB4m9CTfAbchR2TEK8sIBhFcMahsuQ36+9JlE2f0MGCZ4KsYKEVUpY4jjGiE0BlQiiEa8R/jLZ4xsChoAhYAgYArUQyCNeRHS/5JLW7mrEMnXqqeXWJXYMEqsLfVcl8TouRGJ6YXXCVYirD4LEUUFYyTh7sZEEGQskDKsZYn4sZxAw9FwQsEqJaPlY3HCNcm02GfFqpCXsWkPAEDAEDAFDYAQi0CmNFwddE4keK9WNN+aTPIgRpAurFW5BgqhW01g103y4HyF1hNCAVEHoOKsyz82KtW3vvf1ZkLg7jXg1g7jdYwgYAoaAIWAIjGAEOkW8sBgRJf6cc/IDpP7tbz6sBAmyQ3yvdiYsa1i7OA8S/Reu1rzEkUKQroMPHhrfyyxe7Wwhy9sQMAQMAUPAEOgDBDpBvCA5aLuWWUZCu5WX0FOx0/Fzn/PkrIhE+AhIHpowgqjmHVGEvguCtthi0q23ltfKiFcRrWRlGAKGgCFgCBgCPYxAHvFCBE/ohFaI6xHOc+7hWmuVQILc4Lb74Q8lLEh5Cf0XJAfLGO7GohI6LqxtkL64znH5aNJwlUIa4wO7jXgV1UpWjiFgCBgChoAh0KMI5BEvLDmI61tBvAjngIUI7RSJ/9lFiIYKYX0lcTzE63e/87sIsXhVOtuxlbCj9eJsSHY9srOzEvEipATBVDlTkutDMuLVytawvAwBQ8AQMAQMgT5EoGhXI5YuosDnndUYwwvxYnclCQLE8UIEQm1Xol6HHeZjf7EDE4tfJeJFXDBE/oSyiN2NRrza1TqWryFgCBgChoAh0CcIFE28CCmBcH2XXaofwROIFzG7iAGGpgrLGWSo0RASlZoKkkVsLyxrQUeGZQ2NVzXiRX5oz4iYj9UuxCYz4tUnL4U9hiFgCBgChoAh0C4EKhEvrDrDjVwPsSH0QpwP5AkrEdHqOSKoUoJ4cV2ILM/fxN+C5HAfxAd9FUFUG0mEpiAfQkdgUcO9yLMSEwwyiBsR8X81VyPl7bmndPPNPqYX95GMeDXSEnatIWAIGAKGgCEwAhHII17ouyBGw9V4QbwIekpcrJAgKeweJHYXrrpqxItrcP8hsCfIKaL/Rx/14neOAIIsEe2e3ZG4IbGEYbGK642mjFhduA8hVISCoHysVdSNPFZZxYeuYBcjv7mmmrieOvNMbBqAgAXxvxGvEfgC2SMbAoaAIWAIGAKNIJBHvLACYfkZLvFiR+MCC3h9FgkiRhgJiBCaqmop7GrkXgKnhsRRP1ir+CHqPLsLcQ1itSJ/6hzXG4KGxY0fotMTsBW3JYQLtyUWtfhQbnZZQu5qEa8nnvA7MsGP8yZJRrwa6Xl2rSFgCBgChoAhMAIRKFLjhZVpiy08AQrC+VoWL+qHLqxSwnWINQsdGAQsWLcgfRCwuebyljDOcMQqhpWrkguVfAgVgSuyFvGCAFI3XJ/BomfEawS+QPbIhoAhYAgYAoZAIwgUSbwQskNsIEDZ4KPZOgeNF65DXHoQtnYnLFjUEfJWS1wP4cNiBpFD62UWr3a3juVvCBgChoAhYAj0AQKViBfaqFak2I0XzmeMyUo1ixcuTxIkZ+edvZ4KV2GrE25LgrniYoQU1gonQfnggzYMS1pwm5rFq9UtY/kZAoaAIWAIGAJ9hkAe8cJ1RniFVmi8IErsECRhTeJgbHRfwUpUjXhhFUM4j6sQYT33EVmeHY2I6hvd0RjKQguGwB7BPqSJw7ghUGjJqBci/FquRrRjq63m6xYIohGvPns57HEMAUPAEDAEDIFWI5BHvDiqB+IxXOIFwYEsBY0WuihchpCVelyN7GpkxyAR4iFv1AuyhEYLQofljLwgYZAxdknimiSEBXVH5wVBwoJF2RAkCFfY4YjmDA0Y93IINxasesX16Mk4TJudkMTyIhnxanXvtPwMAUPAEDAEDIE+Q6BIjRfaKYgXhAwrU7UUdjUee2zpPEfuQ5QPeSLkw1NPeVE9RCyOF8b/XBt+8zc/uAdxfUIGEcUTfZ7fRNEPqV7iFdym5HHeeUa8+uy1sMcxBAwBQ8AQMAQqIwABCdHTG8WpSOJF3RDXY2nC4lXt/MVAvKpFuOdMRSxZEDHcg+SLHgwrV9jVyA5KrFpot3BbhphffJaX6jkkm/seeMBrziBqIVyGWbwa7X12vSFgCBgChoAh0IMIJMnnJS2snXa6WJdd1tgDFE28ICtYq6gnJKhSgniht0LHRZwsXHrtTiedJF11VX3i+p/9TOKHAK977GEWr3a3jeUv6eSTvX87nDgPKJhx8eVzJES8k6XdgHHOFoH0DjywvSUhNiXo3gYblMphlcWLyotXaQXV3lp1PnfanNUlA2W9CZcDK1FLhoAhMHwEkuRLkgaERtpTW255rq6/vr58iyZe3/uej3vFeAEJq0a8cCviImRsRYMVB1Kt7+nquwp3JeMYYzkiezRgtY4MwtJFEFW0cIjsSR2xeLElk7gWU6acIeltSZvrBz9YVQBtqb0IJMmUtIAZM2arer4Wptj555+mmWeeJSVKzSRWH9/6ViLpZ3Lum4NZYMp9661EM8/sms67mfokyW6SLtOzz05v26oIUnfGGfNJ2lHO0b8HXrTkPo5LlfSinFukmep33T30C3QYt9xymySEGB9N3+Vdd/10OshkU5LMLOl9OefqehaEsI8/DlbfkHPfreseu8gQ6FUEmBfp83HCPYYwPJt+8hNvQcleyxE52XMNiQCP+JyUJDtJGpfJbnYtvvjkNLJ7tVQ08WJ3InG5WLhzWHalFA7JRjAPEcKtiDsVVyX3ck7jcBKLRdyFYIjejKCpiOshYZRVK44X2i4E/Fjlgsu0cOJFjI3LL59f0j9zsHhPzs0yHIzs3hoIJMloSbdKelfOzVnx6iR5JTVJS2vIufubwpWX5sc/hngxcf5iMI8kmSQJx3mxJCRJRkn6sx5+2JVZ4Jp6uAo3sboZP55nXl/O3RE9868kYWe+Xc5h7u/txFbv3/xmVUkPDTzIB1NSVUrb6ZhjrtSRR5Y+SRJwkaZPd3XtgtpoI+m228BqdzkHabbUKQSYXMLOrLgOTMbZ7f4sPhAhB7dKuD5JXpdzjP2lxC40JrJsdPIkuUHTpn2hzCKOteDBB++Tc2uX5ZEkJ+jSSw9P4zeFxAQ3deqhcu7EzLVrap117i8TbCfJDEmryLlHMtcuSGCDsjkpSV6QtIJef/2dsvMDk2RF1Dw51y6madNc2XMkyRwDi9FSn2bH3TvvJBo/3mmbbeJ3ZnFJy8i5mwY/xKX20kuJvvQll4ZOKOE7t6TZ5dxLg5/5+TbRfPO5VNeUJLtKuqRCN+I9Y5zKT0UTL7wEjKcQKnYpVkrB1cizMi4hYGdXItZyRPNYwSBhaLLY4cjCv1rCcgahgghj2XrooZIWjPupE/0WTRmauWrhJMiDayHD4bggyi6UeCEs+8EP/ODLgD127MrpDoOjjw7WAGmvvVwaF8RSexAIL620nJx7vGIhScLg9nstvbRLBYnNJE5j/+53ae8j5dwx0QCRdj3C3ck5BqFiUpJsmBKfJ590TQtMa9WUQ1ovvJBn207OXRk98zWSGFH/JOcYpHs3sXqbMSO8xz/T6NHfTAc1tk0zuEye/JXUsigdJOdOiTDw98yY4apaW2NkEL8yRljqLAKeNO8p586N2vMtSfPq/PNdGcny1y4m556LrvULuW9/26Xyg5ACGY+toLhwJk9OtPjirswKkySzSmJxXrKYHnywdMopiRZc0KXi6VK+BwyQm9K1lDtmDHWDIK0eXXthSu5ff90Nkincb1/8Itc+KudYsPmUJBMkbaqzz3bae++4vM9K+q2cWzS6lgXmMrrvvldTD08pjy8PLEYZj3zylvLROv/8WzJYXpESPeeWHrwWkrrhhl/S2Wdfk6kDBPLfQxbUSTJe48dvmxK6cldjyBIm8oBuu+3/yuQR2R5XNPGifAgTljjIVHDTZesF8aK9aN8QtZ45i7hbWKogcFinOKOR8QRSzm7FcDwQ5AyrFmJ7CBcEFfLFdcgcIGqc0wh5QjLDvSTcmX/8o8RB4XH7xvXD+EDdOEg8tkQWSrz8RLymZpvt/pSNxilJ/IviO+8Xstja/y1CgE646KJLSvqbxoxxQiSYTfjIzz6bQWcBOffqkO/plKy06Mx0pkq7ZIjwe/TRecSLAQILSWXixUqBVQtmYib1bMLNxctSbbcLZudYTxWI1wsvuFSIyXMEgSmrmGoTPNdSH1Y4rMB4wfPKZhV06aV5xGt8SsZ6nXiV2pQWeULOLTukbXwf+4NOOWX1VMcXUnaSZaIkrg0H0eIOaSbRLqyGsZqEYImV8qFPMVAy0HJtPS4INCYMyNtv7zUdIdXSnlEWAz9uIlbhlc58a+aZO3EPVqHRo2cqs27xjKNGPVNGCqgb4mbeWSabkMCQyYu+ESdwRThNv4oTExzC6jhhdeOdhmzFab/9ysviO8rDUhHrLPkc6wQWiGwi5lN28sStlHXbcR9EoAgBdzvaOUnGSjp+IGu8Dn/Tk0/OU9dClDblfUPTlOf+bEd9sThBXiBguFfzEt9zHUQ4Tz9KX8AFy8KQcYIxHHIVdjSGPFlQQrR4NuY0fjPW09Z5WmTwoC8wRsRhJkJ+lMW8Qp7ZWGSFEi8qVGk7a5I8K2kJSWfJuX3a0YaW5wACSXK5JOzyx8u5w4fgkiRnpysy6U05N0/Z95CTadPQCWD7hT0vJ2k//eAH+w7R6DVDvPCjf+EL1O84SS8P6IZ21AEHnFBuqk2wJv1Sa699U+7p9bgfpJv1+OO3pQM+KRCvE090Qmh/221flIT4AZPKpppttiuHLAj8fZDP/SX9caBOrBDXkHSqnPu/Mnz6nXglyV6SCEZziZzDslV/CsTrRz9y+u530RqieXuKqTrF95lnvllGho4/Xho7dktJRwxxL1GqdydRB9rwXUmfSd25X//6mMF4OVzH5H7llfsO6ND+OkD6V0n7+KWXfqXMRRWeBjLwzDM8K0LkN1NXFC76c8+dU3vtRd/7tZ588sohE9b++0tnnnnmwCISUzGT21aaddYL0xW3JUOgkwgEayLv78MPf6UhyQWLI0gMpASXGySslSmEdYBIxUQHFzfvDgssiFA2MZazwIMgsZAuYvMSXjkWFtXOkiSgKwtLFl5Z0lg48arUUElysSSWIvfmDrKtbOCRnpefHLDKfFLvvPNCWUfFkjTLLN4l9M47LmMx+qkktqSh/cJUxluAippzHmbXlltOLtsh0yjx4sXacsuVU6uQdGzqqoI8eRfdB7XrrtMHRdtJ8kxqxs/qx6g3L8Q3v8kzoHeYPNjcgXgxkfs6s1Vm44EJOYiR7pRz65V1EW+NvT11R/hnf0DS6QPX/FzOMan71M/ECyvPHHP4vnHddS4dUBpJgXhBcqWPSFpX0mvRCvxAOXfaYJYM9DfdRHm7yDnGh1JKElwwO6Zt7C3lkDf6IqRwXjn3RtTuuLz4nr670kCZ308trrhxpk17JKPBeXqAxJEFfZD+h/KYNv/QgK7tfV16qSsjbVjuXnghuGAxy3DfEwN5vFdxodMIhnatITAcBLA4Yomp5BqrljdW/hD/KuuxGk6dwr0QOQgXrtTYoog1CxKD9YjFWF7CVYtVCSs2m/TiXfStqFucBxY/iBR1Za7JwxLrGlY6iCrGhKyFsCuIl59w2Qn2ZkX3V6vBG+n5JQmWhN9q0UVdei5WSKwWJk0auhMRc+mUKXy+hcaP/01GAMokBwn7lF544dnBc7EaJV5Jgg6Mra0IWktaCcz999xD2RvLOTQWfrU100yIST+oW255QwixQ0oStGvLa555XOoOLX3uNV5YuNZcc2p6pERIrOBeecVPmr/6lRNarZDAh5VNHNaAF3ziRMp/V6+84gZfrH4mXrhoLr4YjFaTc39o+BUqEa899eyz5w4Orl7cjNXxfd1wgxt0O5bKK9cIlnSK6+qEE+4q293FYEhbxju0mCRwO7FyDokV6z77+M0Bs8ziUrcDCXfy5z8fyBN6mdkG72FgHz06WPw+rBtumDpYV9xS663nd20GIXO4kYjaRx0V+t5rQwTmDQNpNxgCHUAA1xrvEloxXGtYqFqZGNNx98VjecifOQDSx3ub5/7lumBhol7o0XBBB2/HcOsJgWJswN3NAdlY3nB5VwpbgZ4d6xukLJw/Gdeh48QL3+uSS7JziePF/yjnGAwttRsBJqjp05lgDinb+eN35zw6ZJNDkrDD5zWdcIIbso2ZupZ2yxAuYKa0+o0QLz9xDbVSBRzCbsxDD3WDZtskuTS1hsw6qytz4yQJpO3FMkLk6xgmv78M0aX478POw/p2WwZd4pZbukFLXz8Tr5JFp1xkXW9fDcQrK8b22G+SWjdjLMOOrKGbM7xG8ctfdqm+otmUJGHDw+lyDqsm9WDX2mLIncusb6EMtI3bbov7/e0ykpgMhgsZJ+d2GFIl7+6kf39Qzk1vtsp2nyHQMQSCuB5CgTC9yDRunJ9PIDzhoOm88iFGWJgQ17PoxnJGDDAWXYjiq2mCs/kFTRgWN8gTxBDLFSJ/FoWVxP5oV8EKWQ73Mm5mU0eJl59sN5P0u9T1Y1vGi+vK3qXoV+hhImTnyF57lVuWqFHJClB5JyQd/LnnuPciOceW5caIV8m6sYz22efp9AUJ52ZhbTr66HVSN3RMsthNsuuulEnMLHRhXjy72258hv7qW2WABuJ1zz0uFVdnk99ZNJSM+smWXVlsw8Y0QmAYND+4oW7Ussu6NEAeqZ+JV4k8rCXn2IncWMrbwRZySBLivP1c66zjBrf65xEvxNVzz00braFp0+6vKwAvAyGuh9dfh1ij8SIwEhsdcDnjnjx2ME5YkuDqpF1vlXOlXWfxk4ZYSLF1Lkm+nfa5r33NpavibPIWWm9hi+9rDEG72hDoHAKQCRLjbp7Wqt01YzxgwwVEqloQZixezFlovzDs8MO4AfFinsJijtaNH+YZjBBoyPjBshUOxmZMx8LH9Xg4iLGGNa6WG5M5gHtxecahQcrGEFdvNMMWo+qtIWzBZcZ6Ss59usUlWHa1ECiJ6L37o2QBKHexwPa/9jUmu63k3HW52YZt3THhacTiBRG67z7KQEOFBohdj0G9yW/s2g9p1KjHU1NvacL2LtNgiQvP9PnPu5zYQN7iNXmyy42GXiKeJU2RDw9BEE+E/sThYvThbypB0NAXtfLKLnVl9TvxgsAstJB3w11zjUs1DI2k6sQLndxZGj3aDe6cyyNeJcvoNnKOnaLVk99hiQUK0xi+RnSkRARm3MHKzu+fyLlD04yShP7Ng50j53ArlidckrPOOpRAhU0Hp53mKp6MkCRfSxeY1a6p9Tz2vSHQKQQ6TbxwNUJqeKcJHVHPTmjIFLIDCBu7cAkXwQ/WMCxaYXc8Lk5IGIQSuQ2WLU4fwaXKRpt6d7FCCtGoEcMujmGYbbOOWLy8aBbtxH80//wuBcJS8Qhgvt1pJybSjXTUUbfomGMgwv/QXXe9VeZHL024H9L06dNyg1+WXDSlzRGNEC+iMJ94oideZ575UnoafBBwYrLFtM2kl/XZMxjccgv3XaXp07fVzDPTr5bR1KkPDwkPESxeY8c6Edokm/xONvIq7axNEu/WyotnFqwjI4V4eWISLNT5LrVqvTgQr7w4XklSH/HydfD95P77fT+pXiZBMRHUnyTnxpRdWuqzJeLlg7aS/3K64YbHhwzuPgasdxnecMP0we+T5EdpvLo55nDpqjmbPAH0BH7KFNeQy6P4kcGaICe9AAAgAElEQVRKNASGItAq4gXZIbwKZKfRRDgYwkZg1eL8w1i3WW9ezCOBfAVLF9YvNLxYxfCwNBP+BSsc0gd2feLurJZH4cSrJIz9iFZcccqQWC31gmfXtQaBJNlWEuGP2YHFb7bu/3hI5kkSrAbl1jAu9G5LIiw/r113dYM7D72omEkqG0B1aBwvJqs55ySY6r8bDnCaJJRN9ETCPayQaoWcI0J/eSppvMp1beGqoFOLSZaf5OfSpEnvlMVx8gTgqNRNFROvkss0G0C1P+J4ldyNHClVedEEbJttVjqqpESY8gOoNka8CDdDlOXyTRihHcO2dF+mjw+44YZuaCydhBMZiGxZIl7+nvBObKUDDrguPfuNxcfo0a8P7MTE4vlfXXfd9MGdnSHyOIuYGTNuGTLoJsm0gQ0EW8s5tGWWDIHeQmC4xIsTDgivwHm5kBIWuli1ay2esijh6mR3IwtyxPa1XH9FoIy3hJiYEDd2OlaKbTk41xTpaiwdQ0Pxm+qLX7wprWDYeQYThcFmj5ooAriRWgad9pFHwi4uojW79OXIJn/qgNeEccYiLh+sT3T8MWPCRFiuqypZvMrJnN/FxnLnbTnHzkCfOFKEoK3ob84++8rBqMw+4vTRWnLJH6Qv7VBCFUJL8M0HdOihM3KD7SUJYSJwD5Ku1fjxX0wtFkQW3mGHEJ5gOU2Z8njpTK2EOF1/L4uM7cMqTBwIOfC+Ro1yg+7PksarfIJN0rhj2/fFBpIkeWyA4ILj7Ro79vNpwEy0EaxCb7nF653YAevcb6L29f2smsUrdhGXXI3l/cfvSPR9EWvkfff9X6q/QN/3zW8Sv43I5J7clETvp+uddw4YDI/ire5+E0Y2nh2r1h12CM9ALiF0/mqaY467NHmyP2g4G1LDnwWKZuwQnXDCiSlhY+v+sssipicMBe+QszNpR+pg2+PPPRzihdsNwsQChXeVxRGuPyxO7Easdgh2HmzoKMMRPBxa3YzlqxXNwXNAApHj4JYkzEQ9bslCLV6l7eTVHnlzOXdDKzCxPOpAwGtW/FEc2WM+srd7a2XQ5bGthYCV9w5cdpxefXXs4HEKfFg6q3E/OUdQSZ+qndWYJJxJFsKY7zKgx0GfA1HjfMnS9v6QH7tsvvKV8AzlZyTGz5AkIUYYuh5iQHFeKNFVCTFBWk077PAH4YINyWvPONMS/xFxv7iemE7ohDjz8m9ackk3SAgrn9V4/sD9/XFWY5JwXMwWAzHNQIugslHsDh2kAw44JRP01hOvvLMag2B9zTXdYJgPhKnXXMM95f2HPPwB2qE9CSlPu4T4IKXrCRmy9tqBcKPxQr9FPQn+i8YLrd535ByuwlJCDM+i5LHH6I9YU3fRtGmzpO6RmWbyusI4jAh3+qNcwgkcfIIflFgtaClW09JL/6Hp47fqeJXtEkOgrQg0S7xYyEOu2N2H4DzEvUL8juQDbweLpuwB4bUehnzxqrDgQ4tbTVNVK69mvifMEBuy0PeGhV+9mw4KJl7EeyLC9AcGJq449C2f/UtLLrl6rlWjGWDsnvoQwOr49NO/0Mor7zsoEq90p7cGcAYZQSuZwNbVJpt8Kd1Bkk340Rdc8A9aeeXVy/L1Fqy7dMwx6+W+LKx+zj+feF1Ex4dw7a7TThtVUbRMuUkSzgfMdz9xjY/a/KBmzFg13XUyahSnJXDsPRP37rrhhkVyBZvEg/nFL5iAccXOpYUWOjHdKYO4fMKEBzV+/KqDu1cQca688tOab75Pp3FnQvKE7D7tu+/aZUep1NdC3XkVca0gR5MnE9YDMksw0021ySYr52ockuThgbPkygPU8nQIWZ999jHddtuowWNeGNBWXfUxrbjiqFxJgj9PL/RFyM36Wm+9bYdsN/fX0dYEV3073STxwgurpyvVX/ziYa2zzsplhyZXQxt9ybnnQgbzj9PC7Y7r5JFHsLhB7LDgHqS77pq1Yvyh7mxdq5UhUI5As8QLLwCeCixT2WCjhFuAMLHAxV3XaMLzgmeF8Rx9Jp4ZxpJ2J8YUxg/GeKxtlEv8wHpTocSr3krZdYZAPQhgpmYnCubdww9nV+xfhkTbrycfu8YQiBFAnzbTTH43FFbekPzOXb+jkb4WH1xsCBoC/Y5AM8QrnHMKNnmLcyzLaL0I6RBC8jSKIxtXkB8QiJ3E+ZyczlKPy6/RshD3Q7jYWQ/RYlFeKYhqtbyNeDWKvF3fNQgkyeoDO9auGrC+PSTncD9ZMgSaRyBJgmYRCx4uaSIg/nkgJAX5Dt0h2Xxpdqch0BsINEO8WByHWFZ5xIvvcekjlI/DBDWDCNYvXI8QMSzP6E6xtmGBbmaXYqgDYScgdbhD8XTgOcFyF9ynzdTViFczqNk9HUcA0/XSS3N2JGcuMjFyZiLb9S0ZAsNDAEsXG3zuuotdj7iX0WnhMtxa6623YdXI2cMr2e42BLoXgWaIF0+DdARShaUoexwQZAadFyQJV+RwE64/QjlA8p56yoeNIPgpFjAIHjqz+ADuSuWhG4NkIafABYoWGus3G8ogc5WOLaq3/ka86kXKrutKBNhhyItUz8vUlQ9glTIEDAFDoAcQaJZ4oXtlIYOlCNccpAUiw2aUs87yn0PAGtFIYdVi8xbWLEhVNuHCxAJGBPt77y25MdEzQ6CI1cUOS8pmw0yIWk+EBX4gXYjnie21yiqeMFLvWmEi6m1GI171ImXXGQKGgCFgCBgCIxSBZokXcKHDJZwEbjuID65AQq0Q9wpLGBavRhIbb7bYwhMi8q2WiMFHDDE0ZPzND5Yw9GeEgwiHc+PuhJDxQ+R6NGKQLjRjrV7YG/FqpLXtWkPAEDAEDAFDYAQiMBziBVzopB54wFuSsDLh9oPUNOO2IwYYcf7YUUjswEYS5C8QLyxdgXhh3SIcBJYw/m5nMuLVTnQtb0PAEDAEDAFDoA8QGC7xChAgD0Hszo70ZhPEi92EEC8ixfdaMuLVay1m9TUEDAFDwBAwBApGoFXEqxXVNuLVChQtD0PAEDAEDAFDwBDoWgSMeLWuaczi1TosLSdDwBAwBAwBQ6AvETDi1bpmNeLVOiwtJ0PAEDAEDAFDoC8RMOLVumY14tU6LC0nQ8AQMAQMAUOgLxHoJuJFaIjttzdxfV92NHsoQ8AQMAQMAUPAEJAgXoReINgpca46mUI4CUJR2K7GTraElW0IGAKGgCFgCBgCbUGAIKdEnCdS/Gqr+eCjJMjYcM5CrFXZvPwJiArh+tznjHjVws++NwQMAUPAEDAEDIEeRIBgpwQfJf4WPwRBhRQRhLTdxIuywg+Ej1hgRJ7nyKBf/rL3wDSNV++1mdXYEDAEDAFDwBAoFIGTT5Y4PBqrF+cvciA1x+tg/YKAtStB6iBauBcpnyOHll/ekz3OTiSCfa8lI1691mJWX0PAEDAEDAFDoIMInHqqdN55Pnr8kUcWU5FDDpFuvVU64ghfbi8nI1693HpWd0PAEDAEDAFDoGAErrrKEy7I0J57FlM4h2kj7L/gAm9l6+VkxKuXW8/qbggYAoaAIWAIFIzAuHHSD38obb21dNxx7S8cHdlhh0l33y2ddZa01lrtL7OdJRjxaie6lrchYAgYAoaAIdBnCGB5gnih8VpggdIOx3Y8JqL6//7XC/vRekG82M3Yy8mIVy+3ntXdEDAEDAFDwBAoGIFrr5Vw/X34w35XY7sTQnp2UiLi/8lPzNXYbrwtf0PAEDAEDAFDwBDoMgRefNGHeCgyQbwWXrjIEttTllm82oOr5WoIGAKGgCFgCBgChsAQBIx4WacwBAwBQ8AQMAQMAUOgIASMeBUEtBVjCBgChoAhYAgYAoaAES/rA4aAIWAIGAKGgCFgCBSEgBGvgoC2YgwBQ8AQMAQMAUPAEDDiZX3AEDAEDAFDwBAwBAyBghAw4lUQ0FaMIWAIGAKGgCFgCBgCRrysDxgChoAhYAgYAoaAIVAQAka8CgLaijEEDAFDwBAwBAwBQ8CIl/UBQ8AQMAQMAUPAEDAECkLAiFdBQFsxhoAhYAgYAoaAIWAIFEq8OGGcs5Y48DKbwucf+pA1SjsRqNQG4M+Bp0Wnl1+WdtlFWnddf9p90YnT7vfeW3rvPenXv27f2WN//av0jW9Ia60lHXts6Sk5bJZDX/fbz+PQi+lf/5Lef1/62MeGX/uNNvJtcPXV/lBcS4aAIWAI9BsChREvBuc557xL0puS4pM1YVrM+O+nv88/fx3tsUe/wdwdz8Mp8rPN9pKkv0p6bwDzuG4b69vfnlXHHVccCdtmG+maaxJJh2jy5BM1++ytx+rmm/1kvv76Q0n/ZZdJX/nKp9N++dxzb2ixxVpfPjmutJL0yCM854GaNOk0ffSjvpwkeUbSMpLulnPrtKfwNubq3+sTU/z22usEnXNO9cL+9CcJsr3FFvkLsCQBow/oiitmaPvt21jxTNYsPG691RPIzTcvrlwryRAwBEYeAoURr+eflxZffG5J72ZQhoRBunz6whecfvvbkdcQRTyxb4PFJT1fo7h7NWXK2oVYHJjkbrqJyXZvTZ58dsuJFxa+WWbhmefSFVc8MmQyv+AC6WtfWzAlDs8+O12f+lR7WmKZZaRnnuE5d9ekSb+KiNfDklaRdKOc26w9hbcxV4jqCy/wXKQ9NWPGubkWbb59+21pnnn2lXSBxo+fKkh3NnniJV18sSvUAnjRRdJuu9FP3tOUKa8W0vfb2CyWtSFgCHQxAoURL1aSW20l4drB1YgFYq65pPHj75O0qaR/S/qOXnrpR1p44S5GrIerhqVhkUVWlfRQSjRGj55HEBPa4913schcJ2nr9AkXWcTpxRfb/7D0id/8hsn2IE2efErLiRcuxFlnJf8P6+yzp6ZuxThdcom0665LSvqnnntuUtssXssvLz3+OPXYT5MmnRkRryclLSfpTjm3XvsBb3EJSbKJpJsHcz3hBKfDDssv5M03pfnmGy3pVp1/vsu1bAfidcUVrlCL16mnSt/+tid9kye7lvfDFsNu2RkChkAPI1AY8crDyE+K90haN52QHn74zNQlY6k9CMTE67nn3BCS4V2R56eWC+lnmjHjm2XWC9xK118v4brDevbJTyqdHLFaQaSzifywJFx1lTTvvNJ223kXU6wlq0a8/vIXXxb37rxzee6vvSadfrp0550S1qSDD5aWg79ECQvLQQdhPZk5JV5zzz1Z550nUa+gpyoRrzf16qvvaIEFpHHjlF6HxghdViXXE3hQP1xUf/6z0gUDVpyttx7qqu1H4gWJPfdcyApkHavdkZJOknNjhvQFFl4bbyzdccfqkv6o+eZzOukkr/mkLUL/qUS8aDPaGms4WKMno+/suKOGkCQWEej1llhC2mADCcL3/e/7+3A3H3KIBokvFaUd6WPTp9NP3tdOO7n0Pvo3dQ6JRePtt0s33iih2WPhSH/mHWiHi7w9o4DlaggYAp1GoGPEy7uA7pC0gaT99fDDZxjpanNviInXM884LbXU0AKTZLokdHfnaMaMvQaJFxPN0ksfLmmcpGAKg22tIOl0vfrqmilpCQlitOCCF0v6fmpN8u7kT6Qap+uu+1Y6aZIqEa+TT5bGjNlJ0l8033yP6J9kMZAgYZdfvpuk6yX9J9UEQd4XWmhCqh8Kifq8/nrs3kb9jZ7wY3r22cdTt2KJeL2tQw99SyeeOFHSRtEzriHpIr311pJl4nHqM//8Z0s6XtJrA5o5Sob9fV9PPrmtPvOZUl36kXglCQTrZM02mxPttc8+i0h6WZde6oYQ5eOPl8aOnXWgH9AX5h3oZx/UFVe8MGjdyiNefqyYkPYd3/fQJ5LwCx+mCRP2KSNIbNS4557PStpYo0f/VLfccoCkn0v6nyQ6KZb1AwYt6xDmV17xpMsnrqGMXfTWW2ek7e7rcFq6IOEZs3W477590o0TlgwBQ8AQqIVAR4iXt3QFF8v6uuuuO9JdbZbai0BMvCZMcGWTFSU/8YT02c9CaC7S6qs7PfBAqT6IoldeGTcR5AVxzlypLgnS5dM4ObfD4A1JcoOkLVLR/Nxzn6h33nkhnaSlX+voo19NLRCkmHhNmXJKamWi3DXX9JYR3FJTp274/+2dD7RVVbn23zmQipFm5DUiQjTjKsMITdD8lGGkpIakhJTkxeCi0QkNzT+I+CcyIkWucsmIBIlrSGSEXiVCIkQlPBdJCJEQCblkSt4z8Fwi4jO++Y3fnHvuvdbea/87Z+99zj687xhnAIe155rrmWvv9ez3fd5nprNkZLBmzgxk6sfSqdNX5NCh5YzkHpzdu1v585/92GRDFi/mocvDEpJ4WYooHilNTePdA9UTr5NE5I+pzA0XzeQgXI+lsjiM9qRYOyR9fV6vdHXqIXx56mEdXsth8cxPRyNed9whctddkJUPy44duxyJNWa2y1yL/FysHR67mckSDRkyyuHodZ5gBkk9QjZsmJj+0pWfeN2deu1oETlORH6XWicI0tfEWs7t44MfFHnrraA7I4XOWvIF7+nUvcBRfxBrWXeRK68kK4q+7lepEa4TEbo8Pif79p3lsllk5jp1GpYiZ9xHkDNK9mT5iBvl0KHpefVt1X1n6+iKgCJQTwi0CfHKZFWA6hoZO3aW3HqrVE3YXE8LUs25xjVeT0uXLue6Li40XgcP7kllFH7mCNU771yUUz6kpNa/vy+xEJ5AQ6hoBfyAbN/e5Mo7/iF1moi8LHfddVBuSz2bKBdhGUH2I0SGeN0o+/dPd7qyPn3GOAG2yHNy8ODZEixG/Pk8MRSxYm1mnEzX4HGyZ88u9/AlXn5Z5JRTIAhHSkPDXvnBD3znWihteeJFV+MfRORjcsUV2x0ZI3zptSmVnRF54AHrbB9ChDJnyPRx3ZC55mbOd4TMmnVArrnGH93RiJcxQQ+YIdyU3ZYtg/B8THbs2J7zfqZMfcklXuN17bVW0FWBWbRMna/UCPEH22jX6RlniKxf30NE/ixz5ti0fo97cMeOQLyelubmc11p0d//ZK0gVse5LwPhXh49WmTBAp/1Wr/eyqmn+vdF1PqGMiNZzOh6s65bthzrNJOPPmpdOb0jBl+kBg8e4krrGoqAItA6BNqIeO1MZU0oafHNlRT/aJk4cX7sody6S9NXZyMQJ16F8PmD7Nt3UqJuhQclZTZICVmOhx4SGTsW4vKaNDQccMSGMOaSVClwoyxd2s/ppJI82qLEa/Lk6TJ16k0uW0T24eDBC2Kv+eEPRRoaeKD+H9m7d236ocn5MhmJx+T00628QDJCQomIB+r7ZOHCppwSWJR4oTuKljR5PSStc+cwpxfE2tNzgENDhK4ITRAl1l69zhKR56VHD5sufXYk4uUzkhDrjbJqlddDhTDGE+MuXay7R6Lhs4T+vsgnni8mrmcM1ggChjarWzeyjnNduRMNFsF9uXMn98knZMeOTTEC6LtYPSmL6hzR9F19tSde+/fbgl2NrDfzYA6se5jDaadZgSB2xPDr8hOx9oqOeHl6TYpATRFoE+LFByYGiXwwI4JdsyaUg/pLY+N64ZusRuURiBOvv8jAgXxTz5jaQlYOHAhr8ZDs3z8m/QBirSAPO3bg2fTblD6Hkg8lF4jS2zJs2AG3roTPOmDTgP6JktItMmjQFU5oHzXazBAvykHofryXSL9+VjZujGNAtmHrVh4An5OjjlrmMg/BEJa/r1/vyQAlSmvp3gxZK0+85sxpKtDV+KZs27YvUfeG8LqpifN+Waxd6MblvJh9PvvsfSk80JlRhkUfRkYFHVAmK9eRiBfrt3cveJwsW7ZsTWeAyFwdffTiVBlxtOzbNz9G3r3uzxOv+fOtkGXKjnzECwH+woXzU+VtXkVKExEdmVHfpWvtMVnE6/Ny8ODjMfLuOytziZfvavTEq7nZxsT34T1y4YUiK1fSfELa5/+mSp4IJdE9PucaBrKJe+XfxW0z4jPPeJPjaJBFJANOJlBDEVAESkegTYhX9vR4wJ52mn9odupkXZZBo/IIRInXunVWPgXXyQpfmvPloBEjrCPGhDHYfpyTIhe3prRS6KLQYfna3MiRBwRD0hB0ez366IKUsJnjiDtkzZop6Q/xDPEKr4KkveQ6K3ftetBlkUJkHviUNplLdisl/2ZOvxJreYiWQ7z+R/bu3RvLooXzZgjfhWItejLwOJQ6P+e8IzUfzv1qSkf011jWp6MQL2+YitYJ/RuB22gQu5PBpmTrfeKGDbNpIs6/W0q8vFcYwnzOc0uK3NJtAeHiBoXk/lWsfa87bybjdbEcOPBErIsW/V+PHuUTL2P2OfLuGzmonaOkxwwaXR/asFdrZsGS/Z5tq397knyOWEtnuoYioAiUikBNiRdZgnxbAhmDMJsP0efFWoTVGpVGIEq8du2yMVITPZcxZHXYv+bPYm131z4/ZIh/WKHNwcYhhO929EJ42vCjxCscwzfiq66itBMe2BnxdZx4zZVJk8bKtGme+PFj7Xnpc/msB/M4X6ZNW+msASj1kGnhvuKHkiP2EiGr5nVaPuO1YEGTE1JHI9PV+KpMnGgTS93GsOPCpx2BtLYhRSCOxohAhg+3LosXwpc8/fyj5baOQrx8RylrQHYSx306GcIeYHQNkvWDIEGefyjWjktjEyVeixZZ1/yQHdkZL79+vpmiWzfrsI9jfbuIsAdT5YhXdqnRl0h9Nizb387Pz+vGauV9V+nPhZaOx+cAme2o3Qq7XgSrl5aOq69TBDo6AjUjXl4XskYGDTpXfvWrOAH77W9Fzj6b9u+X5MQTrbxK0kCj4ghEidfKldaVyrKDUuHw4XTv/TLdIXjLLSJ3383Dtr/s378+pn/xW+5gQPqajBz5Tpp4saaUjKPC6QzJukoOHnzQEaXM706W5cu3CuUcfLAef5zzvUvGjDnodGQE90Xv3kc5W4CFC/fn6LW4vg9/OC6I9g9GP9akSQfddki5xIvuNrZRulWam6fGykxo1saP9+L7gQOtUHKhJDtgAGMeIc3N78SO9+QCHdjvOiTxMmZKqpvwFZkzh3WPB+uND9rKlb7BYPnyA25NiSjxmjDBi+uzI5t4+dd40r9kiY253fvsW2i2aB3x8vYlnlzt2GFjurDMF4+PyeOPb09boTCnTHfr3MOOeCV9QIX1s9HOl4p/kumAikB9I1Az4kX3UHNz6DR6UgYOHOL0ATzINmzwAlmMGN94Y2nMD6q+4W1fs/fEK6ODOuaYAS5DFGLv3tddW7zXrBwna9fuct5ErNG55/q1O+YYL1zHBBVSctddeHvd4x6yI0a840qT/jxoeUbL2LHDXJaJ7rCBA+mcRBOWlPG6UQ4enJ7OiBoTttL5jOzYsSr9IMyUfD4rF1ywwnXDIqrG3mDDhqGpLAudbpkwxmenOO+11w532jEeptgERDNevpR0m1x99U3uutl3cN26Ee51WGM0Nz/hSJZ/2EI6+IbwD9mypVPaeHX8eDRf33Qn79zZOi0Ygbnrli1+a6Tm5jkR5/rNTgSend1rX3eOn40n2VzDR2T79t0u25EvjJnmiCydrdZCXL0Y/uijQ8fq/TJu3ARnYULGMHQKhgd3yIh5/6xwz26UDRv6OVE73XUjRwbLEkZ/W6xlnaOlxgvlwIHlJZUafcel705kzg0Nfdx9Bemnm/aoo3z3JAR806aTnAcY93pDQ9C0QRAzVibtcf1qMScILOvJF68Q6N5ojOE9qqEIKAIiNSNePluxKeWlFFJalCjCk/9Suf76pc6IUaM6CHhCFKwT8p2DNblShg2bH9PnGANpQnAFk8DOO5SU0FuRkvrftKaH0uJ554VOwGCyyjrT8nWxzJ79hHOEJ8iGrFjBw/wq2bfvwbQY24ugMVCFBD4m1kLkgmZrXUpjw28QqtE+9/uU4PqV9AM4XGFGnxZ+8z7ZsqXZWQP4PfrCQxXdEJqll1OltGAUe5lMmvRoLFuG9mz37vCgRnUMNpA7/k7pC6+q/yfWesKKWe327fz9SmluXpCwV2PcJ6w6d0DrRjUGw1gWrvi+kpnNz4+I7YFpzP6UR1ZmLtHtgwLxipqwkpldterElH6P9eaeo5wJ86MZA11ZRlzvDVHB+tNy4MDqGPHy7wG/JtHMlid4GRLlZ3epNDUtdWVrb8Yb7pMwB8SoiPxp6PhthxbXt+bOMWaq+0KjWbDWoKiv7UgI1Ix4BdDuuUdk4sSDqSwCotiPSpcuI9y2K+r8XN1bi2/uPEQOHMB7Kzc6d+7ltkBhK5fszaJpeMA24NlnyTI85x5+Q4aMc0QZkf7evW/ImjXd06J5sht0rS1d2pjSa3G+f5HFi3vF9uAjc3HBBdulb9/ebkuXaJBxGjcOJ/l3SXNzrzRZYS7/+q+YXrLzAS1VmF1eLtOn93LbwWSHz7Rwz6H8/1/p1GlCuoHDO9AjlP+b7N9/lOvQGjp0W+r+JDs3VtauTb438WxasmRV6vo+JL17T3Dmr+i5Xn99m8yYcZLbyojw2aLt0qdPb5flCf5Q3/iGyKxZm2TUqH6OBLbn8NnGP8vChSfllHmTMT/gSrgrVvRLm/WyFpCYAwdouiC79FWHO8a5hDHcm++SPXu6p73Y+L3HiXuJ3QreJ127TnSZV+6DNWu2yZQpJ6UzKt4yYod063ZiTBPGOBnzZmwj+sXK5t5AeHeKzP1D+vW7NtZZ6zWG6P3oavyAnHDCDe5+wdtt+fJNMmdOv5yu2fa8nrWamzeo3SHWQp4zQcaQBhyN+kCALdx4/7SXoFpDx3m0Aau9zK3YPGpOvIpNSP9fEVAEFAFFoGMjYAxfWM7XLFgdLTOZZyoRRFs6DwRjY+bAl348+OotlHjV24rpfBUBRUARqHME/AbrM8XaCbErwe6DBhmN9ocAshC6yCE7hfSdtZg51RF0hEGLW4tzVvIcSrwqiaaOpQgoAoqAItAiBLClWL7cyJ49NlZmbtFg+qKKIwDxIsuEJKKtyTE7REzpZo0AACAASURBVFD6x1Io7JZS8Quu4oBKvKoIrg6tCCgCioAiUBoCaEhXr+4iu3YdqEvdTmlXWb9HffazXpuKHVRbB9pcdlLgnlHi1daroedXBBQBRUAR6DAIeH81k+Ph1mEusI4uJBAvrHiim8e3xSX893+La9hR4tUW6Os5FQFFQBFQBDosAl4LZmTqVOs8+zTaDoH2lPFS4tV294GeWRFQBBQBReAwQ8BbwIyROXPmq31HDdc+H/EKnY7VnAo+e1FdmRKvaqKtYysCioAioAgoAhEE8Ma77z5McK3ozkS1uzWSiBf7daKxqnbpEXL33HPeiJpQ4lW7ddczKQKKgCKgCCgCQtbrg2waEAljVkhDwwV1KbauhyVNIl5PP+23XYvuyVuNa2GbNradwgBciVc1ENYxFQFFQBFQBBSBMhDw25SRBfupWPulMl6ph5aKQHvSeLH1F/NRO4lSV0+PUwQUAUVAEVAEKowA4vvvfjc+KAabGH7qHsCtB7s9Ea8//lHknHNEcNMvdas1Nr1nz2jsMNj+iPIlW5ix9RClUrJpxx8vbg9fxuXv1Sqhqo9X6+9HHUERUAQUAUWgnSGAC36PHmTBLhRrl7ez2dXfdPIRL4Tv1Q6MW8N+rpwL0nT55d7L6447ks/Oa15+2Tvc/+IXIq+84o9jf8cjjxR5z3t8iRRyBfniOv72NxEIGqXN971PpH9/cfsXQ+AraRqrxKvad4yOrwgoAoqAItAmCLCJOg9oSEOIp57yeiEexhqlI5BEvNB3/ehH1csMhdlBtPAPi26IDVF617ty54/wnqwW64vDPSTrjDP8D9ksxoiSrzAChIsMGPpBMmrPPy+ycaPISy+JvP/9PsMGCWOHhaTzlo6kiBKvctDSYxUBRUARUATqGgFjuorI27pBd5mrmES8ILGQr2qV5MIUyUA99JAnTPmCDNe3vy3CnF57zXdAUmZmqyOMVlsSELH//E+RX//aZ87IiJ16qsg11/hxWxpKvFqKnL5OEVAEFAFFoO4QMKZZhg07OpbxInsCgSBDppGMQHvSeGXPEFKEvo/Ns9nA+wtfELn0UpGPfKRyq/lf/+VJ2JNP+nIkeHznO5lOy3LOpMSrHLT0WEVAEVAEFIEOh4AxPUXkT5oFK7Cy7ZF4keW67jpPhtBgsXE2pOtDH6reLUr5cu5cETpp0Z3dfLMvZ5cTSrzKQUuPVQQUAUVAEehwCBizR7p27eZE1dHIpyPqcACUcEH5iBeaqGoGIneE8NnBeUeP9gL6j39c5Fvf8mL4WgXdlBjIvvmmJ1733lv6mZV4lY6VHqkIKAKKgCJwmCBgzN0icr9Y+8ZhcsWFLzOJeNGk8P3vV89A9e9/92SKMnA0EL9//eteBE+G68YbC+u/qrWAzzzjCRclzq99TeSWW0o7kxKv0nDSoxQBRUARUAQOIwSMWSYir4q1Ew6jq85/qUnEC9F5NZ3rIV5ks6KEhq5FSor8ScaLTFdbBllSSCAaMDoeIaLFQolXMYT0/xUBRUARUAQUARExZo2IfPqw1IK1F40X8yDThWs9Wqv2EJDAK6/0Bq00aNBdWSiUeLWHVdM5KAKKgCKgCLR7BDzxmiu7dj0c85Rq9xOvwATbA/Ei8/XYY97K4f77S78oslL8BI8uthzCKgJ7CAI7DLRk2FUg0se1nr1A+XeSvizpzHh+feMb/jyUYPH9yhdKvEpfOz1SEVAEFAFFQBGIIfDRj4rs3HmtNDXNSm/i3BEhyke8MDetpI8XDQ1JXYnYRSBop/T4858XRpgSJd2HlP8wQuUHkoXxKQQrCPajzvW8hmP4eftt72YP+cK1Hof8T37SG7AWCs6JxxfneeSR/G73Srw64jtEr0kRUAQUAUWgJggY08RGNDJvnu3QPmD5xPVkdyAwlQqIHPYQEKwQGKJ+/vOe4P3sZ94cNSkgbRitkhWDBEGAIMb8kMnC14u/Q+xwoyebxZjYUoStgthqilIm5UP+zp/8MBYk7Jvf9C74+QLNG7qzk0/215EUSrwqdbfoOIqAIqAIKAKKgHijzUsumSqNjZMLPqTrCawk4oVxKUSoUgEJolR3zz0+2xSCLBLbAGHbgGlpUmArQSkSwgXBQgMGecNpHlPVUkuG0bEhgZAuuhfZWPu553wm7LLL/Lmi+0dGX8c8ybIxVxoBskOJV6XuGB1HEVAEFAFFQBEQnxFZv97IyJHWlZw6QrSVxgtChWUE5ClfBokMF4J2SBGdhV/8oidclQyyYhAvMnyUMMm6UfJkL8jsgPx99as+EwgBU+JVyZXQsRQBRUARUAQUgQQEEFpjsBkNY16XZct6OHJQb9FWxIvsET5ZP/5xcokPYsYxZJ/IjCVlmCqJNVkw3PJfeMHvBcm8kgKrC47hPoCExe4Da62t5KR0LEVAEVAEFAFFQBGIIwAJmzDBiMg/xNpOdQdPPuKFrqoS4nqyVeioovHKK37PxU98QuSnP02GjHIeWUU2wi7FQ6sSwAf7CEjYL36RrDkjO4a/Fx2SlJ6VeFUCeR1DEVAEFAFFQBEoAwEE4tkPYQTbuJ/zZ3uOJOIFGfrRjyojrofAUS6kgzAEWSPKet/7nhfXJwWu9ZQgObZU5/hK4EzWEmJIp2W+tcPbi4wcxDDaEKAar0qsgI6hCCgCioAioAiUiQCZk169yIK9INaeXuara3t4EvEiq4O4vhIZLzRUbLsTuhmxdTj/fJ8Fg1glaalAAOL11FPe6gH9Fd2K1Q7IM2QZXzC6KPMRL+ZFqTGbFCrxqvYK6fiKgCKgCCgCikAeBIxplBUrzhSITYgf/MCbhGJ90F6i1hqvp5/2Wir8syA3+QLixbEQN47FyuG446qHGt2Vt93ms3x0YKLxKpStZK9JOjR/+cvMnJR4VW99dGRFQBFQBBQBRaBsBIwhC/YTsfaKsl9brRfUmniRUWJLIMp1t95amHj95jc+M4bmCo8utFWULLGVqERgroq3F5kufLo4F2J+zlco48W5ydq9+WZcC6bEqxKromMoAoqAIqAIKAIVQoAs2IwZZzqzzhCU3vL5RlXotAWHyUe8KLdVIvDZwlE+BCU6MlmUDwtllMh4sVk32S4yhJQlMVzFfoKuQzJOiPP5d7Z4v9C8IUtsLURnIiVVPMvQoTEW+zGibYOMFdJ4MT5ZO7JkOO9ji0Eo8arEHaNjKAKKgCKgCCgCVUTAZ8G+JdbeWcWz5B86iXiRkYIYofFqjc6LMiHZKfy4QmALwabTECn2TMwXEC/KeGTFeA17JjIOhAnTUxzpKT0ibqfDkIxY2IMxmKrSUQmx5Vj2cER7hygeYsX2QbweJ3r82bCu4PWYqHKuYsQL0sUcIWuBSCvxapNbWE+qCCgCioAioAiUjoAxM0XkcrG2W9EXGTNPmpvHxjJIRV9U5IAk4oU5KCaird0yCOIDIQrEhH+jcYMMkW0qFKGrEd1V1MMLAvXSS94DDAIGiaM0CLmC6BFh3pyP30EeIWMI+SFbZMkgbBCu7G2KyF4xdjHixbkhaeD3b//mz6vEq7V3o75eEVAEFAFFQBFoAwSMGSEir4q1L6bPjr5p9myyY+eLtSsrNqtaarwoX158sSdA6LeKES8yXmwRRFNCvoBYkb2CfEHKwmbY/B4C9oEP+PPxQ0aLf+cL9nD88pd9KbIY8eJawI6MWfAiU+JVsdtSB1IEFAFFQBFQBGqHgDFLRORNsXZ8+qTGXC0ic1P//o5YO7kiE6ol8UKjhXEqBAj9VjHixTFkqmrhXI/QngwWGjCyZ8XE9Rxzzjk+o0fZkVDiVZFbUgdRBBQBRUARUATaFgGyK926ke2KxtNi7bmtnlg+4oWlQiUC4hSaB9BWYZj64Q97j65ixAsRPkFGi0wZfmBkmCodCOxxymd++IVxvmLEi4waAn+OD/NU4lXpldHxFAFFQBFQBBSBNkDAmFWuxJgdnTtb15HXmkgiXpTZ6O5rjbCeOaGxgmRhxkqQ8YJ4kSUqhXiR8cJ4leMp50FyyDKhzaKzEXPVlgTZKnRijI+QHsE+nlxYXCDgZ57FSo3gzjyi2TslXi1ZDX2NIqAIKAKKgCLQzhDwnY/JMXSozdmuqJzpJxEvCAm+Vq0V1zMPCA2WCwQaKjJX6KxKKTXS+XjHHV53hdgfv61nnvFjMQZEDKsKrCDw1YKgoeVi3mTaKB/yQwaLjkbIHmJ8tGD8jqwe80NHxobXEDm6GyFixYgXr2UfSawu2NeRUOJVzp2nxyoCioAioAgoAu0QAcjA1q0Qr0+JCM6htO5dSu8eRTjp2nW8IxAtjVpqvBC+sxcimbBAoPLNO3Q1UgJEexWCPR7ZS5E/6SykDBuyfowbgr9HM3bBGgNiBkEjk0bWjNIlXY4hSrWTCGVTDF2D+F+JV0vvQn2dIqAIKAKKgCLQThBAa4Tgm42iW1v6S7qkWhIvzg+xoWuQrsZCxrGBeJGBYrugpCBzBTaQIMqDQRhPlit0NXIOyoH8QLD44e/5TFfJnJVSakQXRpaM+WF5QSjxaidvGp2GIqAIKAKKgCLQXhGoNfGCrIRSXtg4OwmbsEk2GrF77vHlxGoHZU06FCF0xcT1eHehg8PgFW2YEq9qr46OrwgoAoqAIqAIdAAEak28vv1tkUceEWHrILzJ8gXEi6wYJUP0Wpio4hJfje2V0H9B7tCAha7GYptk0yRAyRMtHN2NSrw6wJtBL0ERUAQUAUVAEag2ArUmXgjkyRLRnci2RMWIFxkvuhAp/7H9EOJ8dGJky1pTeiWrhXs+8yEDh9gezRdlUEqWxTJe7DOJiB9yGJoQtNRY7btVx1cEFAFFQBFQBOocgVoTLzob2ZaHrkSc6QsRLzJQo0d7XRhEiE5IGgkQ6SOSh4QFXzC6Ewtlw4Ie7He/8x2S/Bm2EmIboS9+0WfVOBdWE4W6Gnkt2Tf0YPfem7kCJV51/mbQ6SsCioAioAgoAtVGoNbEi+uBeFGmQyNF5igpKDWSjYLYQK4IslHsI8kPgnpIHJkqiBhi+bAlEKSMoEwZthNiSyEyU9hPQPrIpKEboyuR7Bm/JyBgZMAoIeab2803+7IkGTuyZCGUeFX7btXxFQFFQBFQBBSBOkeATavpAJw7V+T442tzMQjYr7vOlwzDBtPZZ0bojmkqwvXQNRg9BlKFJxfECgJGlooSIR2N2EsEO4ngnE+ZEqIFOSM7xr+TAiJKWZOsWJKgn3PSyQh5yzaBVeJVm/tHz6IIKAKKgCKgCNQtApAfyAvlNggJJKySAQEi04R4PVoKpEzHeXGKTyJBbMPDHo1kphC682e1g+wamS7mg3lrUnzzm75ESkkSj7FoKPGq9grp+IqAIqAIKAKKQJ0jgE6KMhwCdrJFlQ6IF2VAskOQuxCQFzobIX7//u/JZ8W7jHIjRIgMGIL8agVzwAiVMiUl0E9+MvdMZNQgXJQ20ZuR9VLiVa0V0XEVAUVAEVAEFIEOiAClRogE2/JANiqd8QqQJemlglkppAcClhRklSg5kh1jax+yYMwznwFqOUtEiRJCSEYtdE1S1gSTpIAIUoJk3kkdmZrxKgd9PVYRUAQUAUVAETgMEQjiejayDgLzWsFAOQ8yg3cW1g75gr0QyXz9/vd+z0UyYGi/wv6MlEhLCbRfZK0YAwLFNdPZiLYNkT1djfk23g5bBJERozzKtkPZocSrlFXQYxQBRUARUAQUgcMYAYgXgbapVAJTSbiwZWD7HboJMVctFHQzIsxnj8awTyPlPogTRAgCBzEiG8ZP2CQbKwl+IFwQKLJ6vIZuxrDB9j//c/4zQ9jICJIVQwdG5i0plHhV8s7QsRQBRUARUAQUgQ6IQFsTL7RldAliL8GejBCcUgISRAaMn2B6SjaLkiRjQq7oaISIhb0aEehDsE491e/ZmJS1yj43GjXmxKbclDkR1+cLJV6lrJweowgoAoqAIqAIHMYIVIp4kVGibBc8tMqBFCsIjFIZg+7HSy8t59WZY//yF98ogGaNbBdz4YdMXkvLqF/7mu9ihKxR7iwUSrxatm76KkVAEVAEFAFF4LBBoDXEi2wQ+is0T/hbQbxOPtlniNBflROQGjoXie9/v7odjKXO6/77vYiesiQdjx/9qBKvUrHT4xQBRUARUAQUAUUgAYHWEC9MUBGpI3bHwR0tFDostvXh//gpJxiLjBcZK7oZW5r5KuecScdSrvze9/y1cV2YvJaif9OMV2uR19crAoqAIqAIKAIdHIGWEi8sHtBkkeHiT0pxBEJ5LBko+2HT0L9/eQBinEqnY/DMQnBfaA/G8kYvfvTLL3t/Mf484wzfdFBq+VSJV3F89QhFQBFQBBQBReCwRqClxAtBPB2ClOKyzUbDlkCQLohLucEm1JQdN270xA3ylbR9T7njFjseooinGBk3cIFQZpukFhpDiVcxhPX/FQFFQBFQBBSBwxyBlhAvSnEQL7YCyre1Dt2DaL6wfWhJUK7EQR4NGefDgJWNs7GAqHTgQk9pEZ0a8w77SJZ7HiVe5SLWAY/nW0PStge1vNSwUWn0nNTLC7Xk1nJ+rTkXYtDPf741I9T+tQ89JIJvTjSSflf7mRU/Ix480S1Hir9Cj1AEFIFiCLSEeJER+sIX/Mhkt7KD7kTKdJQIeQ61Jl54weu9IEWQsc98xhudQsRa2qnIfPg8oSngkUe8HQU6Nfy5IHfYT7QklHilUDPmdRF5U0SybWZ7yODBubuLtwTs9vgaui927mwQa2enp2dMk1x00TGuNbZWYcxUWbx4sjPHC2GMEWtt1aZAbT6f+3ClTsobft++vmLt5qJDsi1FLTZ4LToREQH7gQOtPPNMfD2WLLHpD9JSxqn1McY0i8hcsfaGWp9az6cIdGgEWkK8AASbBUgReq5sETyZKjoC+WJKJqm1EfZG5MsuRA6ixJewq67ypUi6DouRJZIAvA6/MDJcaNTw+iLDRYIibJnUmrkq8UoTLyMif5WpU98b2wAUprt580x3lLUTWoN1u3wtb6aVK+eJtWPT82spIeGbzdKlW8TaU8q+Vt6AX/1q/GXGHCvWvlX2WKW+wJgRsmzZo3n3/ip1nELH8W1u/fo4sc13vDGTZNOmaTXRKBS7NmPOkjFj1glZrhD8rrFxnfuG2l4D4vrGG6vE2vPa6xR1XopAXSLQUuIVvLcoN7J9D5kouhr5Yg+pwZwUfVcxQhQFDc0YZT6yWQjskwIjUwT8kCeIHwHx4jMCPVZwr2deeHmRfSNTRrmSLBdfhBHLs0UQezKy8XalMulKvNLEq6tYuzfvG8KYq0XkW2Jtj7p80+SbtCdec8Taca2+Lr4RbN++QKz9SqvHYoDqE6+eMmPG7qqWMz3xulqsfbAoJsYMliVLVraLjFIy8RogjY3rlXgVXUk9QBHoeAi0lHiBBEL0//gPb1oKwSKDxN8p22ELAbkpJyBSZM8gcYxbKCBUv/mNF+CTyYJQ0UkJyYJwkeGCfEWd65lXyHBBuCodSrzSxOsosXZfXny/+12RyZOTMxfUfunYCG2tHJsdSRkdjqGUk3TTcXNwc0YZNulTuieIyy4TufXW8m6Hm2/2Ake2QMB4jrEp7T36aJx45ct48ebhOvmmwPmj+itM48aPnyciT8uYMQ+7c+BrwhuD4Obmm0To/OBNHN3zC2Fk0AKEqzKmu1j7hvsn48+d689NHT9pB/tCWirWKLrFBH9ftKgnygOZM+cUNzfwyQ5+hzaBb2Vgn3Te8BqOxc+FdmnS5+DL2j77bHHiRclz69a+bj53393DfUCAd3aAAx01YfuMYCRY6p1AKp7X04rNNaGBSMpgtYZ4PfWU7/QJ68a9xpYclBLC75Pmywcw34AJ5lVM3/f1r/tvs5QQuCb2XPM4Jme80AwyPh+ybOmRb8sRMGbO3Gu4ZGdnYkvFWo9TBDoSAq0hXuDAZw6EKRioInNBK1WujQRjsf0P719ez3u1nIBsQbz4zI8SL3RmeHDxjELsX81Q4pVC15iWES9j1ojIYyJym4i8X0S+47RiGzbMjgnW0cw0NdmcllN+37OndanNaBhzkXTuvNylZInPfU5k+fJrpWfPWe4htn37EhH5U0nlTxj/0UdfnxqeQvrbIvJTGTZsgntw7dsXLzUaM0yGDl0a2/bAmIMicq/07j3Z3ay7dz8gIueLtSe5cY1Z4TKCIv9DVV9EjhCR0WLt0an/Xysiz0tT0w1yzDG3i8hzsnjx6rSmCxzWrrUxYmPMCXL77TvlrrsOOYy7dBkuBw6schh36bLatfLGMespjz++O1HIzvjLltl0WdGYGan5Xigi/Ihs2DA2vWYQxU6dmOepMmDAcFm/njmMlhNOeNi1RkeDNXr3u28SkX+k1v/vbCUrDQ0TZPbsPSLyPbH2voLvY2NGiciTqblg5fwHsXZ61vWx5htFhNw6+HLPHSH7908ryb8GzcJJJ3Hd3Kd8jWMsPrV+LtZ2yzpXUqmxtIyXMQPdHPv2HSKbN6+Szp3Pk3feYe7XyUUX7c7RDnr8IO2vpdYE/K6hMCD799+Zc218WTn33DEi8rEUFn9yhHXq1HEyeTJazdfE2rMTsHtN+vS5wX3Tfust1uuq9P0bDoa8vfPOFOnT505HbnfvRmbQP2e8an4o69iKQHtEoLXEK1wTCQWITWvIDcSLbkmIF1+U6i2UeJVIvBB/8zCxtlN6jY1Z4B5i1l4SW3cvqB4q1j4ROXaFdO9+gUtzhuCb9IMP9kkRmFnp3/sHUW+xdnvk9X3l0KHNsZu11G5EiBREy9p3Zz2MIAWXiciNsWtAa9TQMC12Qxtzmlj7Yuz1EJ+oYZ1BJifJZUtjOBf2xJfJqFHDc9LDkKxt23a69G4IyBIka8qUyektIvg/MluXXNJThg3b7VqIM8cPlrVrVyZmpYzpLY2N22PZHWP6yKhRWxNT1cY0SN++s903qxCsXY8ePeX663c7h+LMeSEB94q1x8Tw8Q/xASJysVh7Z9HPBmOGyk03PeFS79lhzBRHyqw9M2sNm1LrN7/o+EkHeFI+QAYPXi9kqjLX1BriRVn+D3L33c/Gsog++5f7BceYkSLy44T7c5cjl9Y+nHXNg6VPn5XOuDCEJ8ocz+ZtP4npDI153JG0bO1h9vvCjxF/3zE+90AtvIFatID6IkWgRghUinhVYrpKvCqBYjsYgwf/qFE73UOYD2ACRu4f8ptE5IWYAN2X1gaItesTZ2/MYhE5Uqwd4v7fHz9YrF0ZebgtlpEjvySLFo0RazMPTk/c4uUpiM+2bS/GiEkpsPHA2Lw5ft7o64yBGPBwy5DHfMSrufnFgm25Xi+2Rqw9N4E4QBD+Sa691iaW0PIRr9NOs4ltxl7IP0isXR3Bs1ziNUCWLVufI673BOH6xCyVv8ZMydnr2uIkO44vpOxDYu20ostlzBjZtGl+zkPel0VHiLWP5rnXJqX0h3FiXfSEqQOMIZvHPZCZY2tKjRBIT+aT7oOLZMqU5WkiTel23bpJefHxmUBImf/CY0yjiPxarJ2cB4tBLosXSBYf0P36nSXWrss5ni8up59+gli70/2fJ9Z9xNqtpUKnxykChw0CSrwqt9Sa8Uo/fCAgn06VeigZUY77oXtoDhq0yInz4g9UvkV/RKw9PXE16AYbOzbelQfJiRI1Y25y5STKeF26vDtdOuP3Y8ZMj3WU+QcUmYEfypIlR5cswDZmiRx11HDXsZEUnphllxqTMl606d8iXbvOdjqxJK2TF5IvS5PNOF5kvE7O28CQj3gVspOAjO7f/2I664Y4vbyM12kyb96LOX5Vvnz8Jzl06IpYhyvXQ3r7iScyD2fWqnPn6emScDbGSXYd+d6+ZH5WrFiUo4OCkB177HynS0gKT0KTyUX28XQV0amLzgkNEzqvdeso88VLm60jXiNk0KBHc94znjgtlsGDv5TOrhlzvdx++33OcTopaDN/4okMCSZLNWrU0ryCWjKwlKNDV6Mn0aNk27aHnZA3Gui9xo7tLitWvJHG3JPQqxze6PXKFf1W7qNZR1IE2hcCSrwqtx5KvNLEq6fcfvvu2APAmC2pTEJupsEY9D9kCZKzDJRBTjklm3itkGOPvcA9QH3mZI/T1vhjM1kvNDLWPpuzygj0x41Dw3K/0/bcdNO0xLJUnPA8ICNHjnfmb0mBgPm++x4Qa8en/zsp48V/Ih6fPp3sH4T0eFm8eGLMd6sw8WLelIAmJs4jmXgVzj5ADlatWpcW8EO8GhtX5hGLJ5UaB8i8eesTiBekGu3TjXneaRDIXu7/6HYdOPDBmN9V9EWeOMQzmoWI16pVi9LXE44zpq8MHbo5prmLjoEIf8KETCNC/vGXicirMmXKBOdrg9YJjd8NN6D7ejOmKWsd8RopgwcvipUuM9eyUC666Iq0zovzrF27Lm/TAvftFVdksr9k0+bMeSKv4N0TrRVi7QXulJ749nY6OzLQ8UAn9x55/fWzY/5p/j3Be5974GOyZMkNJX/RqdxHs46kCLQvBJR4VW49lHiliVeyuB4SgtA320bCG64+mdeGAdfv+fPjBMoTF/8QMeYBWbBgvPM18Q/wUU7L4nVfmQdHvqX23Yh9Ze3azQU77YzZ4Eiatf3yEJ5tTvQetYDIR7yiA/gHWvz6MJd78cXkjjJj0N9szNHDZR7IyRqvXbtsXu+UbN2ZMYNkyZLViQ9JmicaG/dlabxOk8WLX4yRR78WO1Kl5S8Vfad5nd+pBfDlPkFcn9HwFSJea9cuyllPY+Y4MXw+fzS6J3fvvrbgOXwGNpmc0Rl5113x0mpriVdSlthjm0285knv3mOdWWFS0GX01lsz000kaO9OOGF2ToND5j4iW8n97sX1/v00UqxdVHQtkw7w93muvrFFg+mLFIE6RiAQL74MleO5VY1LxhuMZ6CK66uBbg3HLNTVSDbm6qt3uv2gQtDZduKJfaWxcXOeDMtNMmDAdMHELRqUSoYNgQsUyQAAB4xJREFUWypLl8Z1LV6IjX7lNVm27EslmXryEBO5PCb4z4YMofbEiT3F2t05aCKOf+97sVRAE1NY45W0FJDFGTMeTrf9+3JovGyZeSBCvNDJDc9DAPOJ6ymB+c7JOI5kJB6LaX28WBrX8rjI3WeEjDQ22iziNUBmzlzvdpiPBjq/r3zlIrF2edE70OOb/GD2TRJnpUTxpYjrR8jChY/m2BzQQDB8+AA5dGh9YicQ193QsLRgd4//IpDsoO8zu+ioMl2UtSJeHr/8ZVKyvw0Nz6avzZP75LXBLPHss71FSJSk0iG8Z89y1yrekgDfSZOWSpJNTEvG09coAvWIAMQL/TOfj229wwaeXFjOkOHWrsZ6vJtScy60PQ1+WdOm9ZEtW7bGtpjxIvgGmTFjdpp8eIEuJZ23xdorEggDGaj+ziXf2vdmkQm6+P4lp4uLgzjX88/Ht7jh2/+qVbNzSlO5JIXS2dOyZs19ac2KL+Gg28L+gtJZxrme8tmoUQ+mdTRcE75ctNeHFmAI5Zlnxn3NPGHJLekxH/9wJ7OWOU+cSHWVTZv2xoTlvqvxfunefUKsG9QL2gfJhg2rY5Yd/vddZcqUvWnxtm+OwOriQlmzxsY0Oz5bRQNELhn0GbrHpLFxQpqseTuGNTJ16rkxDzVjWO9fyYoVs9JaIZ9h4goR13OOUjJedM5+KtF13WdY75WFC+9LEzNfooZ8ozXMFbLn3gcDZdKkZ2MEwpevEcPTAJAxeaULdMSI7fKzn2VG4Xdr1mwvqnui5DtgwMqcLx3+PnhABg4cn7UVEVYjz8mqVRPT97InUViWYOWQ3cl5t8tqbdt2Q7rZxPvsecsPbxORwQMvudWrr5WZM2elSbbvYNwjvXt3S2fb0HHiT4cfH1+ECL/m+Rsb6vgjT6euCJSFAO7tPAPIIuO9FZrQwp9lDdaCg6P2E0gk+Izlyz7ekvUWWmpME6/kLrawoOxf6MnUibE19t/AeWAS+CPhY3Vd2r8q+4Zgm4QhQwbKhg3P5mxMDeHp2vVB56ibHZ7kIYJGIczOnC/IsceOyyu4zn3oUlLkDmWO7EfZX5qaTnc37eTJTbEsEZ1j8+adGdM+hdIqJA1dDA/KESNuiD2Y/YMVn625jkCITJCw1aI3tjyYVxOHXcKhQ3fGMjr8bteuO52J5erVlNuIV931L1gwMV2mjV5rEEd7nPB5ulB27eomvXrdLU1NE2M+ar7jja45MPm0bNs2PMvOggf5vanh0QMdKV26jMvxD/PXTfMAJJaxjheRj0tT05nOdHXWrNK2sPHE1XdBgnG2BYUvu2ErwVw4z9vSufPkvML+7HsAAfudd0JaLpYTTjhFdu48KGed9W7nC7d6dWOM4ECQHnhgvGBSmnkPzJSmpgk5XnS599oSmTRpeGKGyJj9bluubPNf7xOHDsvrrrwea1z6/sk9R/DPAyuwwFPuRPdQwJg32+PNky+0bHiEMT4/2HPE38/+fY6L68dTc9koI0aMz7nP6+2DXuerCLQWAd5DPJv4UsIPDTp4cvFTi+CckC/Oh5ck73GIF8ba9RZKvMpYMToD8+1yTsmEbwPsWF5sJ/TWbIaMfxTfyNmnqtx0L+VRiBbO6vlcuwvBQekM93Fu+kJlF1K/CLfLdVUvdG6+VeFYTxdeMSdxzGhxM8Y5P9sNP+kcaO8KHct1QE6K7RTAut57rx8rutl3GbeYOxRxN9tU5Js7BIoPn3ydgMXOx+v40Cx2PcXGqcb/l4o158YOgs5EdB4YDJcSvH+4N3mfhl0Ukl7H/Q3GlbyHS5mfHqMItFcEeHbwDOQ5QPWF3TX4POb9V+3gvFRZeO+iu+QzlvcnXfkXX1zts1d+fCVelcdUR1QEFAFFQBFQBDosAnyxhYihs8q3SXWlL57zUDGiilDKF+pKn7+S4ynxqiSaOpYioAgoAoqAItDBEcDj7rbbfOYYa5paBNUW5Bjsy5q0v2wt5lCpcyjxqhSSOo4ioAgoAoqAInAYIECJH+kHJf6kLc4qDQHaMqQRlDiRsiQZeFf6nNUcT4lXNdHVsRUBRUARUAQUgQ6GAFkntKLsfhHdr7calxlE/Ijp0RdT4qz3HSWUeFXjTtExFQFFQBFQBBSBDooAWisyXUce6clQLYIGJwT1NL7gJlDPocSrnldP564IKAKKgCKgCLQBApT/yEbVMuhuJ8tW76HEq95XUOevCCgCioAioAgoAnWDgBKvulkqnagioAgoAoqAIqAI1DsCSrzqfQV1/oqAIqAIKAKKgCJQNwgo8aqbpdKJKgKKgCKgCCgCikC9I6DEq95XUOevCCgCioAioAgoAnWDgBKvulkqnagioAgoAoqAIqAI1DsCSrzqfQV1/oqAIqAIKAKKgCJQNwgo8aqbpdKJKgKKgCKgCCgCikC9I6DEq95XUOevCCgCioAioAgoAnWDgBKvulkqnagioAgoAoqAIqAI1DsCSrzqfQV1/oqAIqAIKAKKgCJQNwgo8aqbpdKJKgKKgCKgCCgCikC9I6DEq95XUOevCCgCioAioAgoAnWDgBKvulkqnagioAgoAoqAIqAI1DsC/x8lcs9ANq7JXgAAAABJRU5ErkJggg==">
            <a:extLst>
              <a:ext uri="{FF2B5EF4-FFF2-40B4-BE49-F238E27FC236}">
                <a16:creationId xmlns:a16="http://schemas.microsoft.com/office/drawing/2014/main" id="{16E2E20F-E111-4790-BC7D-818D72404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7719E-22F1-460A-B598-64DADF24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11" y="2805733"/>
            <a:ext cx="5512924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Even Distributions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77816-A9FB-4A47-93F6-032714BD8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77"/>
          <a:stretch/>
        </p:blipFill>
        <p:spPr>
          <a:xfrm>
            <a:off x="1962150" y="2763285"/>
            <a:ext cx="1523172" cy="313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F2753-6D12-4C52-9FF1-0C2A48F6D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4" r="51924"/>
          <a:stretch/>
        </p:blipFill>
        <p:spPr>
          <a:xfrm>
            <a:off x="3975652" y="2763285"/>
            <a:ext cx="1961322" cy="3133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F4076-5221-4230-B320-4BF7AF903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0" r="24034"/>
          <a:stretch/>
        </p:blipFill>
        <p:spPr>
          <a:xfrm>
            <a:off x="6573078" y="2763285"/>
            <a:ext cx="1669774" cy="313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860A1-E3DF-4A38-AFBC-11AE69F5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1"/>
          <a:stretch/>
        </p:blipFill>
        <p:spPr>
          <a:xfrm>
            <a:off x="8878956" y="2763285"/>
            <a:ext cx="135089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Designing for Azure SQL Data Warehouse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242391"/>
          </a:xfrm>
        </p:spPr>
        <p:txBody>
          <a:bodyPr>
            <a:normAutofit/>
          </a:bodyPr>
          <a:lstStyle/>
          <a:p>
            <a:pPr lvl="1"/>
            <a:endParaRPr lang="en-GB" sz="2400" dirty="0">
              <a:solidFill>
                <a:srgbClr val="0078D7"/>
              </a:solidFill>
            </a:endParaRPr>
          </a:p>
          <a:p>
            <a:pPr marL="457200" lvl="1" indent="0" algn="ctr">
              <a:buNone/>
            </a:pPr>
            <a:r>
              <a:rPr lang="en-GB" dirty="0">
                <a:solidFill>
                  <a:srgbClr val="0078D7"/>
                </a:solidFill>
              </a:rPr>
              <a:t>SQL Server ≠ Azure SQL Data Warehouse </a:t>
            </a:r>
          </a:p>
          <a:p>
            <a:pPr marL="457200" lvl="1" indent="0" algn="ctr">
              <a:buNone/>
            </a:pPr>
            <a:r>
              <a:rPr lang="en-GB" sz="2400" dirty="0">
                <a:solidFill>
                  <a:srgbClr val="0078D7"/>
                </a:solidFill>
              </a:rPr>
              <a:t>Require design decision that are different from SQL Server </a:t>
            </a:r>
          </a:p>
          <a:p>
            <a:pPr lvl="1"/>
            <a:endParaRPr lang="en-GB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Good Hash Key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sz="2400" dirty="0">
              <a:solidFill>
                <a:srgbClr val="0078D7"/>
              </a:solidFill>
            </a:endParaRPr>
          </a:p>
          <a:p>
            <a:pPr lvl="1"/>
            <a:r>
              <a:rPr lang="en-GB" dirty="0">
                <a:solidFill>
                  <a:srgbClr val="0078D7"/>
                </a:solidFill>
              </a:rPr>
              <a:t>Distributes Evenly </a:t>
            </a:r>
          </a:p>
          <a:p>
            <a:pPr lvl="2"/>
            <a:r>
              <a:rPr lang="en-GB" dirty="0">
                <a:solidFill>
                  <a:srgbClr val="0078D7"/>
                </a:solidFill>
              </a:rPr>
              <a:t>Take full advantage of the compute power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for grouping </a:t>
            </a:r>
          </a:p>
          <a:p>
            <a:pPr lvl="2"/>
            <a:r>
              <a:rPr lang="en-GB" dirty="0">
                <a:solidFill>
                  <a:srgbClr val="0078D7"/>
                </a:solidFill>
              </a:rPr>
              <a:t>Mostly accessed records in the same distribution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as Join condition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Is not updated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Has more than 60 distinct values 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Round Robin will always provide a uniform distribution but not necessarily the best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00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Types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/>
                </a:solidFill>
              </a:rPr>
              <a:t>Use the smallest data type which will support your data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Avoid defining all the character columns to the largest default length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Define columns as VARCHAR rather than NVARCHAR if you don’t need Unicode 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The goal is not only to save the space but also move data efficiently as possible </a:t>
            </a:r>
          </a:p>
        </p:txBody>
      </p:sp>
    </p:spTree>
    <p:extLst>
      <p:ext uri="{BB962C8B-B14F-4D97-AF65-F5344CB8AC3E}">
        <p14:creationId xmlns:p14="http://schemas.microsoft.com/office/powerpoint/2010/main" val="10283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Migration Utility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4930" cy="4351338"/>
          </a:xfrm>
        </p:spPr>
        <p:txBody>
          <a:bodyPr>
            <a:normAutofit lnSpcReduction="10000"/>
          </a:bodyPr>
          <a:lstStyle/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Supports SQL Server 2012+ and Azure SQL Database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Provides a Migration report pointing out possible issues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Assist the schema migration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Assist with Data Migration </a:t>
            </a:r>
          </a:p>
          <a:p>
            <a:pPr lvl="1"/>
            <a:endParaRPr lang="en-GB" dirty="0">
              <a:solidFill>
                <a:srgbClr val="0070C0"/>
              </a:solidFill>
            </a:endParaRPr>
          </a:p>
          <a:p>
            <a:pPr lvl="1"/>
            <a:endParaRPr lang="en-GB" dirty="0">
              <a:solidFill>
                <a:srgbClr val="0070C0"/>
              </a:solidFill>
            </a:endParaRPr>
          </a:p>
          <a:p>
            <a:pPr lvl="1"/>
            <a:endParaRPr lang="en-GB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</a:rPr>
              <a:t>https://www.microsoft.com/en-us/download/details.aspx?id=49100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FEA45-5F69-454B-A4A4-C57867AC0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0" t="16202" r="14839" b="5909"/>
          <a:stretch/>
        </p:blipFill>
        <p:spPr>
          <a:xfrm>
            <a:off x="3763617" y="3790122"/>
            <a:ext cx="2332383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Methods of Provisioning 	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2"/>
            <a:endParaRPr lang="en-GB" sz="2400" dirty="0">
              <a:solidFill>
                <a:srgbClr val="0078D7"/>
              </a:solidFill>
            </a:endParaRP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Portal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New – Databases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PowerShell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New-</a:t>
            </a:r>
            <a:r>
              <a:rPr lang="en-GB" sz="2400" dirty="0" err="1">
                <a:solidFill>
                  <a:srgbClr val="0078D7"/>
                </a:solidFill>
              </a:rPr>
              <a:t>AzureRmSqlDataBase</a:t>
            </a:r>
            <a:r>
              <a:rPr lang="en-GB" sz="2400" dirty="0">
                <a:solidFill>
                  <a:srgbClr val="0078D7"/>
                </a:solidFill>
              </a:rPr>
              <a:t> cmdlet</a:t>
            </a:r>
          </a:p>
          <a:p>
            <a:pPr lvl="1"/>
            <a:r>
              <a:rPr lang="en-GB" sz="2800" dirty="0">
                <a:solidFill>
                  <a:srgbClr val="0078D7"/>
                </a:solidFill>
              </a:rPr>
              <a:t>T-SQL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CREATE DATABASE command </a:t>
            </a:r>
          </a:p>
          <a:p>
            <a:pPr lvl="1"/>
            <a:endParaRPr lang="en-GB" sz="28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703043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global infrastructure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00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50 Azure regions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Available in 140 countries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Up to 1.6 </a:t>
            </a:r>
            <a:r>
              <a:rPr lang="en-GB" dirty="0" err="1">
                <a:solidFill>
                  <a:srgbClr val="0078D7"/>
                </a:solidFill>
                <a:cs typeface="Verdana"/>
              </a:rPr>
              <a:t>Pbps</a:t>
            </a:r>
            <a:r>
              <a:rPr lang="en-GB" dirty="0">
                <a:solidFill>
                  <a:srgbClr val="0078D7"/>
                </a:solidFill>
                <a:cs typeface="Verdana"/>
              </a:rPr>
              <a:t> of bandwidth in a region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0D5AAB-E8E2-4A06-954E-C5FC215603F3}"/>
              </a:ext>
            </a:extLst>
          </p:cNvPr>
          <p:cNvSpPr txBox="1">
            <a:spLocks/>
          </p:cNvSpPr>
          <p:nvPr/>
        </p:nvSpPr>
        <p:spPr>
          <a:xfrm>
            <a:off x="838200" y="4087261"/>
            <a:ext cx="10515600" cy="21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002060"/>
              </a:solidFill>
              <a:cs typeface="Verdan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687263-3F51-468A-9531-AAB3568466AC}"/>
              </a:ext>
            </a:extLst>
          </p:cNvPr>
          <p:cNvSpPr txBox="1">
            <a:spLocks/>
          </p:cNvSpPr>
          <p:nvPr/>
        </p:nvSpPr>
        <p:spPr>
          <a:xfrm>
            <a:off x="838199" y="4198869"/>
            <a:ext cx="11128513" cy="2150028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Scale globally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Reach more locations, faster, with the performance and reliability of a vast global infrastructure.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3200" b="1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Safeguard data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Rely on industry-leading data security in the region and across our network.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2000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500" b="1" dirty="0">
                <a:solidFill>
                  <a:srgbClr val="0078D7"/>
                </a:solidFill>
                <a:cs typeface="Verdana"/>
              </a:rPr>
              <a:t>Promote sustainability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Help build a clean-energy future and accelerate progress toward your sustainability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20285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Provisioning the Data Warehouse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sz="2800" dirty="0">
              <a:solidFill>
                <a:srgbClr val="0078D7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solidFill>
                  <a:srgbClr val="0078D7"/>
                </a:solidFill>
              </a:rPr>
              <a:t>Select the region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Recommended to select the same region, if your have already services in Azure that provide data for the Data Warehouse </a:t>
            </a:r>
          </a:p>
          <a:p>
            <a:pPr lvl="2"/>
            <a:r>
              <a:rPr lang="en-GB" sz="2400" dirty="0">
                <a:solidFill>
                  <a:srgbClr val="0078D7"/>
                </a:solidFill>
              </a:rPr>
              <a:t>In case of on premises, select a region closest to it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solidFill>
                  <a:srgbClr val="0078D7"/>
                </a:solidFill>
              </a:rPr>
              <a:t>Select or create a server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solidFill>
                  <a:srgbClr val="0078D7"/>
                </a:solidFill>
              </a:rPr>
              <a:t>Pick the origin of the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solidFill>
                  <a:srgbClr val="0078D7"/>
                </a:solidFill>
              </a:rPr>
              <a:t>Pick your DWU level</a:t>
            </a:r>
          </a:p>
          <a:p>
            <a:pPr lvl="1"/>
            <a:endParaRPr lang="en-GB" sz="2800" dirty="0">
              <a:solidFill>
                <a:srgbClr val="0078D7"/>
              </a:solidFill>
            </a:endParaRPr>
          </a:p>
          <a:p>
            <a:pPr lvl="2"/>
            <a:endParaRPr lang="en-GB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endParaRPr lang="en-GB" sz="3000" dirty="0">
              <a:solidFill>
                <a:srgbClr val="0078D7"/>
              </a:solidFill>
            </a:endParaRPr>
          </a:p>
          <a:p>
            <a:pPr lvl="1"/>
            <a:r>
              <a:rPr lang="en-GB" sz="3000" dirty="0">
                <a:solidFill>
                  <a:srgbClr val="0078D7"/>
                </a:solidFill>
              </a:rPr>
              <a:t>Storage 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Storage is billed by Gigabyte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Standard or Premium Geo Redundant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No cost for storage transactions 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Outbound data transfer is billed  </a:t>
            </a:r>
          </a:p>
          <a:p>
            <a:pPr lvl="1"/>
            <a:r>
              <a:rPr lang="en-GB" sz="3000" dirty="0">
                <a:solidFill>
                  <a:srgbClr val="0078D7"/>
                </a:solidFill>
              </a:rPr>
              <a:t> Compute 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Compute is billed by DWUs in Gen1 ND </a:t>
            </a:r>
            <a:r>
              <a:rPr lang="en-GB" sz="2600" dirty="0" err="1">
                <a:solidFill>
                  <a:srgbClr val="0078D7"/>
                </a:solidFill>
              </a:rPr>
              <a:t>cDWUs</a:t>
            </a:r>
            <a:r>
              <a:rPr lang="en-GB" sz="2600" dirty="0">
                <a:solidFill>
                  <a:srgbClr val="0078D7"/>
                </a:solidFill>
              </a:rPr>
              <a:t> in Gen2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Can go from 100 to 6000 in Gen1 and 1000 to 30000 in Gen2</a:t>
            </a:r>
          </a:p>
          <a:p>
            <a:pPr lvl="2"/>
            <a:r>
              <a:rPr lang="en-GB" sz="2600" dirty="0">
                <a:solidFill>
                  <a:srgbClr val="0078D7"/>
                </a:solidFill>
              </a:rPr>
              <a:t>Billed per hour </a:t>
            </a:r>
          </a:p>
          <a:p>
            <a:pPr lvl="2"/>
            <a:endParaRPr lang="en-GB" sz="2600" dirty="0">
              <a:solidFill>
                <a:srgbClr val="0078D7"/>
              </a:solidFill>
            </a:endParaRPr>
          </a:p>
          <a:p>
            <a:pPr marL="457200" lvl="1" indent="0">
              <a:buNone/>
            </a:pPr>
            <a:r>
              <a:rPr lang="en-GB" sz="3000" dirty="0">
                <a:solidFill>
                  <a:srgbClr val="FF0000"/>
                </a:solidFill>
              </a:rPr>
              <a:t>When not in use computer power of Data Warehouse can be completely   paused for maximum savings </a:t>
            </a:r>
          </a:p>
          <a:p>
            <a:pPr lvl="1"/>
            <a:endParaRPr lang="en-GB" sz="28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Keeping up to Date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0670"/>
            <a:ext cx="10515600" cy="1258956"/>
          </a:xfrm>
        </p:spPr>
        <p:txBody>
          <a:bodyPr>
            <a:normAutofit lnSpcReduction="10000"/>
          </a:bodyPr>
          <a:lstStyle/>
          <a:p>
            <a:pPr lvl="1"/>
            <a:endParaRPr lang="en-GB" sz="2800" dirty="0">
              <a:solidFill>
                <a:srgbClr val="0078D7"/>
              </a:solidFill>
            </a:endParaRPr>
          </a:p>
          <a:p>
            <a:pPr marL="457200" lvl="1" indent="0" algn="ctr">
              <a:buNone/>
            </a:pPr>
            <a:r>
              <a:rPr lang="en-GB" sz="2800" dirty="0">
                <a:solidFill>
                  <a:srgbClr val="0078D7"/>
                </a:solidFill>
              </a:rPr>
              <a:t>In the cloud service details can change </a:t>
            </a:r>
          </a:p>
          <a:p>
            <a:pPr marL="457200" lvl="1" indent="0" algn="ctr">
              <a:buNone/>
            </a:pPr>
            <a:r>
              <a:rPr lang="en-GB" sz="2800" dirty="0">
                <a:solidFill>
                  <a:srgbClr val="0078D7"/>
                </a:solidFill>
              </a:rPr>
              <a:t>Refer to azure.com for the latest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6759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2052" name="Picture 4" descr="Jet.com">
            <a:extLst>
              <a:ext uri="{FF2B5EF4-FFF2-40B4-BE49-F238E27FC236}">
                <a16:creationId xmlns:a16="http://schemas.microsoft.com/office/drawing/2014/main" id="{B54101DA-88E2-4613-A16A-497D877B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4" y="3078479"/>
            <a:ext cx="1705232" cy="7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obe">
            <a:extLst>
              <a:ext uri="{FF2B5EF4-FFF2-40B4-BE49-F238E27FC236}">
                <a16:creationId xmlns:a16="http://schemas.microsoft.com/office/drawing/2014/main" id="{60A56EFF-23E7-4B1C-864B-76F1CBED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75" y="2790602"/>
            <a:ext cx="234638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nival Cruises">
            <a:extLst>
              <a:ext uri="{FF2B5EF4-FFF2-40B4-BE49-F238E27FC236}">
                <a16:creationId xmlns:a16="http://schemas.microsoft.com/office/drawing/2014/main" id="{6BCFF9E3-4594-4BA1-B7A1-9EB2636C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10" y="4791899"/>
            <a:ext cx="2728310" cy="6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ansas State University">
            <a:extLst>
              <a:ext uri="{FF2B5EF4-FFF2-40B4-BE49-F238E27FC236}">
                <a16:creationId xmlns:a16="http://schemas.microsoft.com/office/drawing/2014/main" id="{7AB17933-FEA5-4BD1-AC5C-3762F81A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05" y="3135631"/>
            <a:ext cx="2474540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G CNS">
            <a:extLst>
              <a:ext uri="{FF2B5EF4-FFF2-40B4-BE49-F238E27FC236}">
                <a16:creationId xmlns:a16="http://schemas.microsoft.com/office/drawing/2014/main" id="{CDF5F253-BB46-4094-BDDD-CFEEBA45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68" y="5062223"/>
            <a:ext cx="2370377" cy="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oshiba">
            <a:extLst>
              <a:ext uri="{FF2B5EF4-FFF2-40B4-BE49-F238E27FC236}">
                <a16:creationId xmlns:a16="http://schemas.microsoft.com/office/drawing/2014/main" id="{B6FBAEC5-DBB3-4E0F-9B33-75818811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78" y="5138990"/>
            <a:ext cx="1971244" cy="2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File Sync </a:t>
            </a:r>
          </a:p>
        </p:txBody>
      </p:sp>
    </p:spTree>
    <p:extLst>
      <p:ext uri="{BB962C8B-B14F-4D97-AF65-F5344CB8AC3E}">
        <p14:creationId xmlns:p14="http://schemas.microsoft.com/office/powerpoint/2010/main" val="14306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Centralize file service in Azure Storage </a:t>
            </a:r>
          </a:p>
          <a:p>
            <a:r>
              <a:rPr lang="en-GB" dirty="0">
                <a:solidFill>
                  <a:srgbClr val="0078D7"/>
                </a:solidFill>
              </a:rPr>
              <a:t>Cache frequently accessed files for fast, local access </a:t>
            </a:r>
          </a:p>
          <a:p>
            <a:r>
              <a:rPr lang="en-GB" dirty="0">
                <a:solidFill>
                  <a:srgbClr val="0078D7"/>
                </a:solidFill>
              </a:rPr>
              <a:t>Utilize cloud-based backup and fast disaster recovery</a:t>
            </a:r>
          </a:p>
          <a:p>
            <a:r>
              <a:rPr lang="en-GB" dirty="0">
                <a:solidFill>
                  <a:srgbClr val="0078D7"/>
                </a:solidFill>
              </a:rPr>
              <a:t>Preserving on-prem compatibility and performance 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4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New York"/>
          <p:cNvGrpSpPr/>
          <p:nvPr/>
        </p:nvGrpSpPr>
        <p:grpSpPr>
          <a:xfrm>
            <a:off x="9525724" y="4243418"/>
            <a:ext cx="1462549" cy="1695079"/>
            <a:chOff x="2827548" y="4249398"/>
            <a:chExt cx="1462757" cy="1695320"/>
          </a:xfrm>
        </p:grpSpPr>
        <p:pic>
          <p:nvPicPr>
            <p:cNvPr id="136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827548" y="4249398"/>
              <a:ext cx="1462757" cy="1462757"/>
            </a:xfrm>
            <a:prstGeom prst="rect">
              <a:avLst/>
            </a:prstGeom>
            <a:noFill/>
            <a:effectLst/>
          </p:spPr>
        </p:pic>
        <p:sp>
          <p:nvSpPr>
            <p:cNvPr id="137" name="TextBox 136"/>
            <p:cNvSpPr txBox="1"/>
            <p:nvPr/>
          </p:nvSpPr>
          <p:spPr>
            <a:xfrm>
              <a:off x="2838485" y="5577189"/>
              <a:ext cx="1440885" cy="367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Branch Office</a:t>
              </a:r>
              <a:endParaRPr lang="en-US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70" name="Warning"/>
          <p:cNvGrpSpPr/>
          <p:nvPr/>
        </p:nvGrpSpPr>
        <p:grpSpPr>
          <a:xfrm>
            <a:off x="10256999" y="5094704"/>
            <a:ext cx="592482" cy="481831"/>
            <a:chOff x="7487323" y="3422383"/>
            <a:chExt cx="602428" cy="538645"/>
          </a:xfrm>
        </p:grpSpPr>
        <p:sp>
          <p:nvSpPr>
            <p:cNvPr id="71" name="Isosceles Triangle 70"/>
            <p:cNvSpPr/>
            <p:nvPr/>
          </p:nvSpPr>
          <p:spPr>
            <a:xfrm>
              <a:off x="7487323" y="3422383"/>
              <a:ext cx="602428" cy="519334"/>
            </a:xfrm>
            <a:prstGeom prst="triangle">
              <a:avLst/>
            </a:prstGeom>
            <a:solidFill>
              <a:srgbClr val="FFC000"/>
            </a:solidFill>
            <a:ln w="31750">
              <a:solidFill>
                <a:srgbClr val="E2A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58176" y="3542043"/>
              <a:ext cx="265964" cy="41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>
                <a:defRPr/>
              </a:pPr>
              <a:r>
                <a:rPr lang="en-US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!</a:t>
              </a:r>
            </a:p>
          </p:txBody>
        </p:sp>
      </p:grpSp>
      <p:pic>
        <p:nvPicPr>
          <p:cNvPr id="74" name="Checkma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965" y="5118937"/>
            <a:ext cx="520518" cy="466573"/>
          </a:xfrm>
          <a:prstGeom prst="rect">
            <a:avLst/>
          </a:prstGeom>
        </p:spPr>
      </p:pic>
      <p:grpSp>
        <p:nvGrpSpPr>
          <p:cNvPr id="131" name="Paris"/>
          <p:cNvGrpSpPr/>
          <p:nvPr/>
        </p:nvGrpSpPr>
        <p:grpSpPr>
          <a:xfrm>
            <a:off x="2828011" y="4249284"/>
            <a:ext cx="1462549" cy="1695080"/>
            <a:chOff x="2827548" y="4249398"/>
            <a:chExt cx="1462757" cy="1695320"/>
          </a:xfrm>
        </p:grpSpPr>
        <p:pic>
          <p:nvPicPr>
            <p:cNvPr id="69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827548" y="4249398"/>
              <a:ext cx="1462757" cy="14627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2" name="TextBox 71"/>
            <p:cNvSpPr txBox="1"/>
            <p:nvPr/>
          </p:nvSpPr>
          <p:spPr>
            <a:xfrm>
              <a:off x="2838484" y="5577189"/>
              <a:ext cx="1440885" cy="367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Branch Office</a:t>
              </a:r>
              <a:endPara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SMB / NFS"/>
          <p:cNvGrpSpPr/>
          <p:nvPr/>
        </p:nvGrpSpPr>
        <p:grpSpPr>
          <a:xfrm>
            <a:off x="3455073" y="4127223"/>
            <a:ext cx="2587069" cy="1784250"/>
            <a:chOff x="3454698" y="4127322"/>
            <a:chExt cx="2587437" cy="1784503"/>
          </a:xfrm>
        </p:grpSpPr>
        <p:grpSp>
          <p:nvGrpSpPr>
            <p:cNvPr id="64" name="Group 63"/>
            <p:cNvGrpSpPr/>
            <p:nvPr/>
          </p:nvGrpSpPr>
          <p:grpSpPr>
            <a:xfrm>
              <a:off x="3921985" y="4562314"/>
              <a:ext cx="722930" cy="705358"/>
              <a:chOff x="4219419" y="4597995"/>
              <a:chExt cx="722930" cy="705358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4219419" y="4597995"/>
                <a:ext cx="722930" cy="705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25">
                  <a:lnSpc>
                    <a:spcPct val="150000"/>
                  </a:lnSpc>
                  <a:defRPr/>
                </a:pPr>
                <a:r>
                  <a:rPr lang="en-US" sz="14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SMB</a:t>
                </a:r>
              </a:p>
              <a:p>
                <a:pPr algn="ctr" defTabSz="914225">
                  <a:lnSpc>
                    <a:spcPct val="150000"/>
                  </a:lnSpc>
                  <a:defRPr/>
                </a:pPr>
                <a:r>
                  <a:rPr lang="en-US" sz="14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NFS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4234497" y="4983672"/>
                <a:ext cx="692777" cy="1"/>
              </a:xfrm>
              <a:prstGeom prst="straightConnector1">
                <a:avLst/>
              </a:prstGeom>
              <a:noFill/>
              <a:ln w="25400" cmpd="sng">
                <a:solidFill>
                  <a:schemeClr val="accent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454698" y="4127322"/>
              <a:ext cx="2587437" cy="1784503"/>
              <a:chOff x="3752132" y="4163003"/>
              <a:chExt cx="2587437" cy="1784503"/>
            </a:xfrm>
          </p:grpSpPr>
          <p:sp>
            <p:nvSpPr>
              <p:cNvPr id="102" name="Arc 101"/>
              <p:cNvSpPr/>
              <p:nvPr/>
            </p:nvSpPr>
            <p:spPr>
              <a:xfrm flipV="1">
                <a:off x="3752132" y="4163003"/>
                <a:ext cx="1284640" cy="1784503"/>
              </a:xfrm>
              <a:prstGeom prst="arc">
                <a:avLst>
                  <a:gd name="adj1" fmla="val 19291806"/>
                  <a:gd name="adj2" fmla="val 248585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>
                  <a:defRPr/>
                </a:pPr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07" name="Picture 6" descr="\\MAGNUM\Projects\Microsoft\Cloud Power FY12\Design\ICONS_PNG\Flexible_Workspace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r="62596"/>
              <a:stretch/>
            </p:blipFill>
            <p:spPr bwMode="auto">
              <a:xfrm>
                <a:off x="5160679" y="4633434"/>
                <a:ext cx="206494" cy="552071"/>
              </a:xfrm>
              <a:prstGeom prst="rect">
                <a:avLst/>
              </a:prstGeom>
              <a:noFill/>
            </p:spPr>
          </p:pic>
          <p:pic>
            <p:nvPicPr>
              <p:cNvPr id="110" name="Picture 109" descr="\\MAGNUM\Projects\Microsoft\Cloud Power FY12\Design\ICONS_PNG\Applicati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038628" y="5128872"/>
                <a:ext cx="444654" cy="444654"/>
              </a:xfrm>
              <a:prstGeom prst="rect">
                <a:avLst/>
              </a:prstGeom>
              <a:noFill/>
            </p:spPr>
          </p:pic>
          <p:sp>
            <p:nvSpPr>
              <p:cNvPr id="111" name="TextBox 110"/>
              <p:cNvSpPr txBox="1"/>
              <p:nvPr/>
            </p:nvSpPr>
            <p:spPr>
              <a:xfrm>
                <a:off x="5365754" y="4664210"/>
                <a:ext cx="537840" cy="28071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defTabSz="914225">
                  <a:defRPr/>
                </a:pPr>
                <a:r>
                  <a:rPr lang="en-US" sz="12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Users</a:t>
                </a:r>
                <a:endParaRPr lang="en-US" sz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376998" y="5171381"/>
                <a:ext cx="962571" cy="28071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defTabSz="914225">
                  <a:defRPr/>
                </a:pPr>
                <a:r>
                  <a:rPr lang="en-US" sz="12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Applications</a:t>
                </a:r>
                <a:endParaRPr lang="en-US" sz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105" name="Sync: HQ"/>
          <p:cNvCxnSpPr>
            <a:cxnSpLocks/>
          </p:cNvCxnSpPr>
          <p:nvPr/>
        </p:nvCxnSpPr>
        <p:spPr>
          <a:xfrm flipV="1">
            <a:off x="6919383" y="3018181"/>
            <a:ext cx="901744" cy="1229461"/>
          </a:xfrm>
          <a:prstGeom prst="straightConnector1">
            <a:avLst/>
          </a:prstGeom>
          <a:noFill/>
          <a:ln w="254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ync: New York"/>
          <p:cNvCxnSpPr>
            <a:cxnSpLocks/>
          </p:cNvCxnSpPr>
          <p:nvPr/>
        </p:nvCxnSpPr>
        <p:spPr>
          <a:xfrm flipH="1" flipV="1">
            <a:off x="8270097" y="3018182"/>
            <a:ext cx="1548614" cy="1149161"/>
          </a:xfrm>
          <a:prstGeom prst="straightConnector1">
            <a:avLst/>
          </a:prstGeom>
          <a:noFill/>
          <a:ln w="254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loud-to-Cloud"/>
          <p:cNvCxnSpPr>
            <a:cxnSpLocks/>
            <a:stCxn id="59" idx="3"/>
          </p:cNvCxnSpPr>
          <p:nvPr/>
        </p:nvCxnSpPr>
        <p:spPr>
          <a:xfrm flipV="1">
            <a:off x="5324482" y="2400890"/>
            <a:ext cx="1510433" cy="10988"/>
          </a:xfrm>
          <a:prstGeom prst="straightConnector1">
            <a:avLst/>
          </a:prstGeom>
          <a:noFill/>
          <a:ln w="254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Sync: Paris"/>
          <p:cNvCxnSpPr>
            <a:cxnSpLocks/>
            <a:stCxn id="69" idx="0"/>
            <a:endCxn id="59" idx="2"/>
          </p:cNvCxnSpPr>
          <p:nvPr/>
        </p:nvCxnSpPr>
        <p:spPr>
          <a:xfrm flipV="1">
            <a:off x="3559286" y="3018181"/>
            <a:ext cx="619957" cy="1231103"/>
          </a:xfrm>
          <a:prstGeom prst="straightConnector1">
            <a:avLst/>
          </a:prstGeom>
          <a:noFill/>
          <a:ln w="25400" cmpd="sng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Cloud Access"/>
          <p:cNvGrpSpPr/>
          <p:nvPr/>
        </p:nvGrpSpPr>
        <p:grpSpPr>
          <a:xfrm>
            <a:off x="130225" y="-43641"/>
            <a:ext cx="3314532" cy="2900745"/>
            <a:chOff x="129377" y="-44134"/>
            <a:chExt cx="3315003" cy="2901157"/>
          </a:xfrm>
        </p:grpSpPr>
        <p:grpSp>
          <p:nvGrpSpPr>
            <p:cNvPr id="17" name="PaaS"/>
            <p:cNvGrpSpPr/>
            <p:nvPr/>
          </p:nvGrpSpPr>
          <p:grpSpPr>
            <a:xfrm>
              <a:off x="1459875" y="-44134"/>
              <a:ext cx="1018580" cy="1042730"/>
              <a:chOff x="5697780" y="1708578"/>
              <a:chExt cx="1018580" cy="1042730"/>
            </a:xfrm>
          </p:grpSpPr>
          <p:pic>
            <p:nvPicPr>
              <p:cNvPr id="55" name="Picture 54" descr="\\MAGNUM\Projects\Microsoft\Cloud Power FY12\Design\ICONS_PNG\Applicati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697780" y="1708578"/>
                <a:ext cx="1018580" cy="1018580"/>
              </a:xfrm>
              <a:prstGeom prst="rect">
                <a:avLst/>
              </a:prstGeom>
              <a:noFill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939560" y="2439235"/>
                <a:ext cx="535019" cy="31207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 defTabSz="914225">
                  <a:defRPr/>
                </a:pPr>
                <a:r>
                  <a:rPr lang="en-US" sz="14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PaaS</a:t>
                </a:r>
                <a:endParaRPr lang="en-US" sz="14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8" name="IaaS"/>
            <p:cNvGrpSpPr>
              <a:grpSpLocks noChangeAspect="1"/>
            </p:cNvGrpSpPr>
            <p:nvPr/>
          </p:nvGrpSpPr>
          <p:grpSpPr>
            <a:xfrm>
              <a:off x="129377" y="506670"/>
              <a:ext cx="1345736" cy="1345736"/>
              <a:chOff x="8742362" y="2270438"/>
              <a:chExt cx="1661363" cy="1661363"/>
            </a:xfrm>
          </p:grpSpPr>
          <p:pic>
            <p:nvPicPr>
              <p:cNvPr id="101" name="Picture 2" descr="\\MAGNUM\Projects\Microsoft\Cloud Power FY12\Design\Icons\PNGs\Cloud_on_your_terms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8742362" y="2270438"/>
                <a:ext cx="1661363" cy="16613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TextBox 103"/>
              <p:cNvSpPr txBox="1"/>
              <p:nvPr/>
            </p:nvSpPr>
            <p:spPr>
              <a:xfrm rot="19952751">
                <a:off x="9553813" y="3344962"/>
                <a:ext cx="605961" cy="38526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 defTabSz="914225">
                  <a:defRPr/>
                </a:pPr>
                <a:r>
                  <a:rPr lang="en-US" sz="14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IaaS</a:t>
                </a:r>
                <a:endParaRPr lang="en-US" sz="14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" name="SMB / REST"/>
            <p:cNvGrpSpPr/>
            <p:nvPr/>
          </p:nvGrpSpPr>
          <p:grpSpPr>
            <a:xfrm>
              <a:off x="1377464" y="1045365"/>
              <a:ext cx="2066916" cy="1811658"/>
              <a:chOff x="1377464" y="1045365"/>
              <a:chExt cx="2066916" cy="1811658"/>
            </a:xfrm>
          </p:grpSpPr>
          <p:sp>
            <p:nvSpPr>
              <p:cNvPr id="117" name="Arc 116"/>
              <p:cNvSpPr/>
              <p:nvPr/>
            </p:nvSpPr>
            <p:spPr>
              <a:xfrm rot="13665660" flipV="1">
                <a:off x="1505093" y="917736"/>
                <a:ext cx="1811658" cy="2066916"/>
              </a:xfrm>
              <a:prstGeom prst="arc">
                <a:avLst>
                  <a:gd name="adj1" fmla="val 19291806"/>
                  <a:gd name="adj2" fmla="val 248585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>
                  <a:defRPr/>
                </a:pPr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2506038">
                <a:off x="1797834" y="1460234"/>
                <a:ext cx="1268139" cy="705358"/>
                <a:chOff x="2127905" y="1511555"/>
                <a:chExt cx="722930" cy="705358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127905" y="1511555"/>
                  <a:ext cx="722930" cy="705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225">
                    <a:lnSpc>
                      <a:spcPct val="150000"/>
                    </a:lnSpc>
                    <a:defRPr/>
                  </a:pPr>
                  <a:r>
                    <a:rPr lang="en-US" sz="14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Calibri" panose="020F0502020204030204"/>
                    </a:rPr>
                    <a:t>SMB</a:t>
                  </a:r>
                </a:p>
                <a:p>
                  <a:pPr algn="ctr" defTabSz="914225">
                    <a:lnSpc>
                      <a:spcPct val="150000"/>
                    </a:lnSpc>
                    <a:defRPr/>
                  </a:pPr>
                  <a:r>
                    <a:rPr lang="en-US" sz="14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Calibri" panose="020F0502020204030204"/>
                    </a:rPr>
                    <a:t>REST</a:t>
                  </a:r>
                </a:p>
              </p:txBody>
            </p: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2142983" y="1880579"/>
                  <a:ext cx="692777" cy="1"/>
                </a:xfrm>
                <a:prstGeom prst="straightConnector1">
                  <a:avLst/>
                </a:prstGeom>
                <a:noFill/>
                <a:ln w="25400" cmpd="sng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23" name="East US"/>
          <p:cNvGrpSpPr/>
          <p:nvPr/>
        </p:nvGrpSpPr>
        <p:grpSpPr>
          <a:xfrm>
            <a:off x="6840516" y="1471100"/>
            <a:ext cx="2290480" cy="1547081"/>
            <a:chOff x="2856517" y="1582399"/>
            <a:chExt cx="2290805" cy="1547300"/>
          </a:xfrm>
        </p:grpSpPr>
        <p:grpSp>
          <p:nvGrpSpPr>
            <p:cNvPr id="124" name="Group 123"/>
            <p:cNvGrpSpPr/>
            <p:nvPr/>
          </p:nvGrpSpPr>
          <p:grpSpPr>
            <a:xfrm>
              <a:off x="2856517" y="1916920"/>
              <a:ext cx="2290805" cy="1212779"/>
              <a:chOff x="4233863" y="2443162"/>
              <a:chExt cx="3724275" cy="1971674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3863" y="2443162"/>
                <a:ext cx="3724275" cy="1971674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4993106" y="3286488"/>
                <a:ext cx="2358189" cy="665886"/>
              </a:xfrm>
              <a:prstGeom prst="rect">
                <a:avLst/>
              </a:prstGeom>
              <a:solidFill>
                <a:srgbClr val="005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5" name="Picture 5" descr="C:\Users\mitchellg\Desktop\Folder.png"/>
            <p:cNvPicPr>
              <a:picLocks noChangeAspect="1" noChangeArrowheads="1"/>
            </p:cNvPicPr>
            <p:nvPr/>
          </p:nvPicPr>
          <p:blipFill>
            <a:blip r:embed="rId9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3717539" y="2254152"/>
              <a:ext cx="568761" cy="568761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3625053" y="2676246"/>
              <a:ext cx="753732" cy="26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 sz="1100">
                  <a:solidFill>
                    <a:prstClr val="white"/>
                  </a:solidFill>
                  <a:latin typeface="Calibri" panose="020F0502020204030204"/>
                </a:rPr>
                <a:t>File Share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58594" y="1582399"/>
              <a:ext cx="88665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East US</a:t>
              </a:r>
            </a:p>
          </p:txBody>
        </p:sp>
      </p:grpSp>
      <p:grpSp>
        <p:nvGrpSpPr>
          <p:cNvPr id="132" name="HQ Server"/>
          <p:cNvGrpSpPr/>
          <p:nvPr/>
        </p:nvGrpSpPr>
        <p:grpSpPr>
          <a:xfrm>
            <a:off x="6119926" y="4243418"/>
            <a:ext cx="1462550" cy="1695079"/>
            <a:chOff x="2827548" y="4249398"/>
            <a:chExt cx="1462757" cy="1695320"/>
          </a:xfrm>
        </p:grpSpPr>
        <p:pic>
          <p:nvPicPr>
            <p:cNvPr id="133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827548" y="4249398"/>
              <a:ext cx="1462757" cy="1462757"/>
            </a:xfrm>
            <a:prstGeom prst="rect">
              <a:avLst/>
            </a:prstGeom>
            <a:noFill/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2993017" y="5577189"/>
              <a:ext cx="1131822" cy="367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HQ Server</a:t>
              </a:r>
              <a:endParaRPr lang="en-US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8" name="MAB"/>
          <p:cNvGrpSpPr/>
          <p:nvPr/>
        </p:nvGrpSpPr>
        <p:grpSpPr>
          <a:xfrm>
            <a:off x="9131000" y="576113"/>
            <a:ext cx="2257810" cy="1392901"/>
            <a:chOff x="9605640" y="568640"/>
            <a:chExt cx="2414986" cy="1373836"/>
          </a:xfrm>
        </p:grpSpPr>
        <p:cxnSp>
          <p:nvCxnSpPr>
            <p:cNvPr id="116" name="To MAB"/>
            <p:cNvCxnSpPr>
              <a:cxnSpLocks/>
            </p:cNvCxnSpPr>
            <p:nvPr/>
          </p:nvCxnSpPr>
          <p:spPr>
            <a:xfrm flipV="1">
              <a:off x="9605640" y="1404221"/>
              <a:ext cx="603694" cy="538255"/>
            </a:xfrm>
            <a:prstGeom prst="straightConnector1">
              <a:avLst/>
            </a:prstGeom>
            <a:noFill/>
            <a:ln w="25400" cmpd="sng">
              <a:solidFill>
                <a:schemeClr val="accent1"/>
              </a:solidFill>
              <a:headEnd type="triangle"/>
              <a:tailEnd type="triangl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4" name="Vault"/>
            <p:cNvGrpSpPr/>
            <p:nvPr/>
          </p:nvGrpSpPr>
          <p:grpSpPr>
            <a:xfrm>
              <a:off x="10322354" y="568640"/>
              <a:ext cx="1698272" cy="1096198"/>
              <a:chOff x="7874932" y="1867712"/>
              <a:chExt cx="2055597" cy="1326844"/>
            </a:xfrm>
          </p:grpSpPr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39781" y="1867712"/>
                <a:ext cx="1525899" cy="96044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7874932" y="2827120"/>
                <a:ext cx="2055597" cy="3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>
                  <a:defRPr/>
                </a:pPr>
                <a:r>
                  <a:rPr lang="en-US" sz="1400" dirty="0">
                    <a:solidFill>
                      <a:prstClr val="white">
                        <a:lumMod val="50000"/>
                      </a:prstClr>
                    </a:solidFill>
                    <a:latin typeface="Calibri" panose="020F0502020204030204"/>
                  </a:rPr>
                  <a:t>Azure Backup Vault</a:t>
                </a:r>
              </a:p>
            </p:txBody>
          </p:sp>
        </p:grpSp>
      </p:grpSp>
      <p:pic>
        <p:nvPicPr>
          <p:cNvPr id="65" name="Files"/>
          <p:cNvPicPr>
            <a:picLocks noChangeAspect="1"/>
          </p:cNvPicPr>
          <p:nvPr/>
        </p:nvPicPr>
        <p:blipFill rotWithShape="1">
          <a:blip r:embed="rId12"/>
          <a:srcRect t="-36" b="717"/>
          <a:stretch/>
        </p:blipFill>
        <p:spPr>
          <a:xfrm>
            <a:off x="8441070" y="4167343"/>
            <a:ext cx="1181047" cy="2428531"/>
          </a:xfrm>
          <a:prstGeom prst="rect">
            <a:avLst/>
          </a:prstGeom>
        </p:spPr>
      </p:pic>
      <p:pic>
        <p:nvPicPr>
          <p:cNvPr id="66" name="File Ghosts #1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146" b="60383"/>
          <a:stretch/>
        </p:blipFill>
        <p:spPr>
          <a:xfrm>
            <a:off x="8441070" y="4371608"/>
            <a:ext cx="1181047" cy="769512"/>
          </a:xfrm>
          <a:prstGeom prst="rect">
            <a:avLst/>
          </a:prstGeom>
        </p:spPr>
      </p:pic>
      <p:pic>
        <p:nvPicPr>
          <p:cNvPr id="67" name="File Ghosts #2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1299" b="12354"/>
          <a:stretch/>
        </p:blipFill>
        <p:spPr>
          <a:xfrm>
            <a:off x="8441070" y="5430466"/>
            <a:ext cx="1181047" cy="888730"/>
          </a:xfrm>
          <a:prstGeom prst="rect">
            <a:avLst/>
          </a:prstGeom>
        </p:spPr>
      </p:pic>
      <p:cxnSp>
        <p:nvCxnSpPr>
          <p:cNvPr id="68" name="Tiering Progress"/>
          <p:cNvCxnSpPr>
            <a:cxnSpLocks/>
          </p:cNvCxnSpPr>
          <p:nvPr/>
        </p:nvCxnSpPr>
        <p:spPr>
          <a:xfrm>
            <a:off x="8376333" y="4194864"/>
            <a:ext cx="0" cy="2386961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West Europe"/>
          <p:cNvGrpSpPr/>
          <p:nvPr/>
        </p:nvGrpSpPr>
        <p:grpSpPr>
          <a:xfrm>
            <a:off x="3034003" y="1471099"/>
            <a:ext cx="2290480" cy="1547082"/>
            <a:chOff x="2856517" y="1582399"/>
            <a:chExt cx="2290805" cy="1547301"/>
          </a:xfrm>
        </p:grpSpPr>
        <p:grpSp>
          <p:nvGrpSpPr>
            <p:cNvPr id="3" name="West Europe"/>
            <p:cNvGrpSpPr/>
            <p:nvPr/>
          </p:nvGrpSpPr>
          <p:grpSpPr>
            <a:xfrm>
              <a:off x="2856517" y="1582399"/>
              <a:ext cx="2290805" cy="1547301"/>
              <a:chOff x="2856517" y="1582399"/>
              <a:chExt cx="2290805" cy="1547301"/>
            </a:xfrm>
          </p:grpSpPr>
          <p:grpSp>
            <p:nvGrpSpPr>
              <p:cNvPr id="51" name="West Europe"/>
              <p:cNvGrpSpPr/>
              <p:nvPr/>
            </p:nvGrpSpPr>
            <p:grpSpPr>
              <a:xfrm>
                <a:off x="2856517" y="1916921"/>
                <a:ext cx="2290805" cy="1212779"/>
                <a:chOff x="4233861" y="2443163"/>
                <a:chExt cx="3724276" cy="1971675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33861" y="2443163"/>
                  <a:ext cx="3724276" cy="1971675"/>
                </a:xfrm>
                <a:prstGeom prst="rect">
                  <a:avLst/>
                </a:prstGeom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4993106" y="3286488"/>
                  <a:ext cx="2358189" cy="665886"/>
                </a:xfrm>
                <a:prstGeom prst="rect">
                  <a:avLst/>
                </a:prstGeom>
                <a:solidFill>
                  <a:srgbClr val="005B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99932" y="1582399"/>
                <a:ext cx="140397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>
                  <a:defRPr/>
                </a:pPr>
                <a:r>
                  <a:rPr lang="en-US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West Europe</a:t>
                </a:r>
              </a:p>
            </p:txBody>
          </p:sp>
        </p:grpSp>
        <p:pic>
          <p:nvPicPr>
            <p:cNvPr id="75" name="Picture 5" descr="C:\Users\mitchellg\Desktop\Folder.png"/>
            <p:cNvPicPr>
              <a:picLocks noChangeAspect="1" noChangeArrowheads="1"/>
            </p:cNvPicPr>
            <p:nvPr/>
          </p:nvPicPr>
          <p:blipFill>
            <a:blip r:embed="rId9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3817908" y="2227942"/>
              <a:ext cx="568761" cy="568761"/>
            </a:xfrm>
            <a:prstGeom prst="rect">
              <a:avLst/>
            </a:prstGeom>
            <a:noFill/>
          </p:spPr>
        </p:pic>
        <p:sp>
          <p:nvSpPr>
            <p:cNvPr id="76" name="TextBox 75"/>
            <p:cNvSpPr txBox="1"/>
            <p:nvPr/>
          </p:nvSpPr>
          <p:spPr>
            <a:xfrm>
              <a:off x="3725422" y="2670875"/>
              <a:ext cx="753732" cy="26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>
                <a:defRPr/>
              </a:pPr>
              <a:r>
                <a:rPr lang="en-US" sz="1100">
                  <a:solidFill>
                    <a:prstClr val="white"/>
                  </a:solidFill>
                  <a:latin typeface="Calibri" panose="020F0502020204030204"/>
                </a:rPr>
                <a:t>File Share</a:t>
              </a:r>
            </a:p>
          </p:txBody>
        </p:sp>
      </p:grpSp>
      <p:pic>
        <p:nvPicPr>
          <p:cNvPr id="77" name="Post DR Files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36" b="717"/>
          <a:stretch/>
        </p:blipFill>
        <p:spPr>
          <a:xfrm>
            <a:off x="8441070" y="4167343"/>
            <a:ext cx="1181047" cy="2428531"/>
          </a:xfrm>
          <a:prstGeom prst="rect">
            <a:avLst/>
          </a:prstGeom>
        </p:spPr>
      </p:pic>
      <p:cxnSp>
        <p:nvCxnSpPr>
          <p:cNvPr id="78" name="Recall Progress"/>
          <p:cNvCxnSpPr>
            <a:cxnSpLocks/>
          </p:cNvCxnSpPr>
          <p:nvPr/>
        </p:nvCxnSpPr>
        <p:spPr>
          <a:xfrm>
            <a:off x="8376333" y="4194864"/>
            <a:ext cx="0" cy="2386961"/>
          </a:xfrm>
          <a:prstGeom prst="straightConnector1">
            <a:avLst/>
          </a:prstGeom>
          <a:ln w="31750">
            <a:solidFill>
              <a:srgbClr val="FFE4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IW Access color sync"/>
          <p:cNvGrpSpPr/>
          <p:nvPr/>
        </p:nvGrpSpPr>
        <p:grpSpPr>
          <a:xfrm>
            <a:off x="412688" y="3890671"/>
            <a:ext cx="2792041" cy="1901581"/>
            <a:chOff x="355771" y="3965247"/>
            <a:chExt cx="2848027" cy="1939712"/>
          </a:xfrm>
        </p:grpSpPr>
        <p:grpSp>
          <p:nvGrpSpPr>
            <p:cNvPr id="28" name="Group 27"/>
            <p:cNvGrpSpPr/>
            <p:nvPr/>
          </p:nvGrpSpPr>
          <p:grpSpPr>
            <a:xfrm>
              <a:off x="355771" y="3965247"/>
              <a:ext cx="2848027" cy="1939712"/>
              <a:chOff x="355771" y="3965247"/>
              <a:chExt cx="2848027" cy="1939712"/>
            </a:xfrm>
          </p:grpSpPr>
          <p:sp>
            <p:nvSpPr>
              <p:cNvPr id="99" name="Arc 98"/>
              <p:cNvSpPr/>
              <p:nvPr/>
            </p:nvSpPr>
            <p:spPr>
              <a:xfrm rot="1002910" flipH="1" flipV="1">
                <a:off x="1478995" y="3965247"/>
                <a:ext cx="1310214" cy="1820029"/>
              </a:xfrm>
              <a:prstGeom prst="arc">
                <a:avLst>
                  <a:gd name="adj1" fmla="val 16200000"/>
                  <a:gd name="adj2" fmla="val 248585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>
                  <a:defRPr/>
                </a:pPr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5771" y="4088145"/>
                <a:ext cx="2848027" cy="1816814"/>
                <a:chOff x="355771" y="4088145"/>
                <a:chExt cx="2848027" cy="181681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55771" y="4088145"/>
                  <a:ext cx="1149075" cy="1816814"/>
                  <a:chOff x="451154" y="6462143"/>
                  <a:chExt cx="1149075" cy="1816814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154" y="7114807"/>
                    <a:ext cx="782821" cy="554353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BEBA8EAE-BF5A-486C-A8C5-ECC9F3942E4B}">
                        <a14:imgProps xmlns:a14="http://schemas.microsoft.com/office/drawing/2010/main">
                          <a14:imgLayer r:embed="rId2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9170" y="7669160"/>
                    <a:ext cx="348720" cy="609797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BEBA8EAE-BF5A-486C-A8C5-ECC9F3942E4B}">
                        <a14:imgProps xmlns:a14="http://schemas.microsoft.com/office/drawing/2010/main">
                          <a14:imgLayer r:embed="rId22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9545" y="6462143"/>
                    <a:ext cx="420684" cy="69153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8" name="Straight Arrow Connector 107"/>
                <p:cNvCxnSpPr>
                  <a:cxnSpLocks/>
                </p:cNvCxnSpPr>
                <p:nvPr/>
              </p:nvCxnSpPr>
              <p:spPr>
                <a:xfrm flipV="1">
                  <a:off x="1528266" y="5039578"/>
                  <a:ext cx="1675532" cy="2364"/>
                </a:xfrm>
                <a:prstGeom prst="straightConnector1">
                  <a:avLst/>
                </a:prstGeom>
                <a:noFill/>
                <a:ln w="25400" cmpd="sng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09" name="TextBox 108"/>
            <p:cNvSpPr txBox="1"/>
            <p:nvPr/>
          </p:nvSpPr>
          <p:spPr>
            <a:xfrm>
              <a:off x="1676987" y="4716120"/>
              <a:ext cx="1348707" cy="31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>
                <a:defRPr/>
              </a:pPr>
              <a:r>
                <a:rPr lang="en-US" sz="140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Work Folders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09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decel="100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US" dirty="0">
                <a:solidFill>
                  <a:srgbClr val="0078D7"/>
                </a:solidFill>
                <a:latin typeface="Segoe UI Semilight"/>
              </a:rPr>
              <a:t>Multi-site sync</a:t>
            </a:r>
          </a:p>
          <a:p>
            <a:pPr lvl="1"/>
            <a:r>
              <a:rPr lang="en-US" dirty="0">
                <a:solidFill>
                  <a:srgbClr val="0078D7"/>
                </a:solidFill>
                <a:latin typeface="Segoe UI Semilight"/>
              </a:rPr>
              <a:t>Keep a data set in sync across multiple locations </a:t>
            </a:r>
          </a:p>
          <a:p>
            <a:r>
              <a:rPr lang="en-US" dirty="0">
                <a:solidFill>
                  <a:srgbClr val="0078D7"/>
                </a:solidFill>
                <a:latin typeface="Segoe UI Semilight"/>
              </a:rPr>
              <a:t>Cloud tiering</a:t>
            </a:r>
          </a:p>
          <a:p>
            <a:pPr lvl="1"/>
            <a:r>
              <a:rPr lang="en-US" dirty="0">
                <a:solidFill>
                  <a:srgbClr val="0078D7"/>
                </a:solidFill>
                <a:latin typeface="Segoe UI Semilight"/>
              </a:rPr>
              <a:t>Turn a server into a lightweight, performance cache for Azure Files</a:t>
            </a:r>
          </a:p>
          <a:p>
            <a:r>
              <a:rPr lang="en-US" dirty="0">
                <a:solidFill>
                  <a:srgbClr val="0078D7"/>
                </a:solidFill>
                <a:latin typeface="Segoe UI Semilight"/>
              </a:rPr>
              <a:t>Direct cloud access</a:t>
            </a:r>
          </a:p>
          <a:p>
            <a:pPr lvl="1"/>
            <a:r>
              <a:rPr lang="en-US" dirty="0">
                <a:solidFill>
                  <a:srgbClr val="0078D7"/>
                </a:solidFill>
                <a:latin typeface="Segoe UI Semilight"/>
              </a:rPr>
              <a:t>Native file format with SMB or REST access</a:t>
            </a:r>
          </a:p>
          <a:p>
            <a:r>
              <a:rPr lang="en-US" dirty="0">
                <a:solidFill>
                  <a:srgbClr val="0078D7"/>
                </a:solidFill>
                <a:latin typeface="Segoe UI Semilight"/>
              </a:rPr>
              <a:t>Integrated cloud backup</a:t>
            </a:r>
          </a:p>
          <a:p>
            <a:pPr lvl="1"/>
            <a:r>
              <a:rPr lang="en-US" dirty="0">
                <a:solidFill>
                  <a:srgbClr val="0078D7"/>
                </a:solidFill>
                <a:latin typeface="Segoe UI Semilight"/>
              </a:rPr>
              <a:t>Point-in-time recovery and retention policies without redundant data transfer</a:t>
            </a:r>
          </a:p>
          <a:p>
            <a:r>
              <a:rPr lang="en-US" dirty="0">
                <a:solidFill>
                  <a:srgbClr val="0078D7"/>
                </a:solidFill>
                <a:latin typeface="Segoe UI Semilight"/>
              </a:rPr>
              <a:t>Rapid file server DR</a:t>
            </a:r>
          </a:p>
          <a:p>
            <a:pPr lvl="1"/>
            <a:r>
              <a:rPr lang="en-US" dirty="0">
                <a:solidFill>
                  <a:srgbClr val="0078D7"/>
                </a:solidFill>
                <a:latin typeface="Segoe UI Semilight"/>
              </a:rPr>
              <a:t>Fast namespace sync with no need to wait for data restore</a:t>
            </a:r>
          </a:p>
          <a:p>
            <a:endParaRPr lang="en-US" dirty="0">
              <a:solidFill>
                <a:srgbClr val="0078D7"/>
              </a:solidFill>
              <a:latin typeface="Segoe UI Semilight"/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Customer Stories – TSK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International consultancy / design firm with deep expertise in design, fit-out, and refurbishment of corporate workplaces worldwide</a:t>
            </a:r>
          </a:p>
          <a:p>
            <a:r>
              <a:rPr lang="en-GB" dirty="0">
                <a:solidFill>
                  <a:srgbClr val="0078D7"/>
                </a:solidFill>
              </a:rPr>
              <a:t>Customers include Cap Gemini, </a:t>
            </a:r>
            <a:r>
              <a:rPr lang="en-GB" dirty="0" err="1">
                <a:solidFill>
                  <a:srgbClr val="0078D7"/>
                </a:solidFill>
              </a:rPr>
              <a:t>Kellog’s</a:t>
            </a:r>
            <a:r>
              <a:rPr lang="en-GB" dirty="0">
                <a:solidFill>
                  <a:srgbClr val="0078D7"/>
                </a:solidFill>
              </a:rPr>
              <a:t>, and </a:t>
            </a:r>
            <a:r>
              <a:rPr lang="en-GB" dirty="0" err="1">
                <a:solidFill>
                  <a:srgbClr val="0078D7"/>
                </a:solidFill>
              </a:rPr>
              <a:t>TicketMaster</a:t>
            </a: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UK </a:t>
            </a:r>
            <a:r>
              <a:rPr lang="en-GB" dirty="0" err="1">
                <a:solidFill>
                  <a:srgbClr val="0078D7"/>
                </a:solidFill>
              </a:rPr>
              <a:t>datacenter</a:t>
            </a:r>
            <a:r>
              <a:rPr lang="en-GB" dirty="0">
                <a:solidFill>
                  <a:srgbClr val="0078D7"/>
                </a:solidFill>
              </a:rPr>
              <a:t>, geographically dispersed locations</a:t>
            </a:r>
          </a:p>
          <a:p>
            <a:r>
              <a:rPr lang="en-GB" dirty="0">
                <a:solidFill>
                  <a:srgbClr val="0078D7"/>
                </a:solidFill>
              </a:rPr>
              <a:t>Fast, creative response requires distributed collaboration amongst talent pools, re-use of prior art</a:t>
            </a:r>
          </a:p>
          <a:p>
            <a:r>
              <a:rPr lang="en-GB" dirty="0">
                <a:solidFill>
                  <a:srgbClr val="0078D7"/>
                </a:solidFill>
              </a:rPr>
              <a:t>Desire: leverage cloud to keep IT effort low, business productivity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6FA1-1A60-42FD-B6D5-3F035311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673" y="502035"/>
            <a:ext cx="1060730" cy="10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Managing storage in multiple locations, including data management and backup</a:t>
            </a:r>
          </a:p>
          <a:p>
            <a:r>
              <a:rPr lang="en-GB" dirty="0">
                <a:solidFill>
                  <a:srgbClr val="0078D7"/>
                </a:solidFill>
              </a:rPr>
              <a:t>Unable to collaborate effectively due to the nature of local storage / replication </a:t>
            </a:r>
          </a:p>
          <a:p>
            <a:r>
              <a:rPr lang="en-GB" dirty="0">
                <a:solidFill>
                  <a:srgbClr val="0078D7"/>
                </a:solidFill>
              </a:rPr>
              <a:t>Desire to leverage the Azure Cloud to allow TSK to devote resources to business drivers versus ‘housekeeping’</a:t>
            </a:r>
          </a:p>
          <a:p>
            <a:r>
              <a:rPr lang="en-GB" dirty="0">
                <a:solidFill>
                  <a:srgbClr val="0078D7"/>
                </a:solidFill>
              </a:rPr>
              <a:t>Backup cost/efforts – Availability management – Capacity management –  Audit/compliance – server sprawl</a:t>
            </a:r>
          </a:p>
          <a:p>
            <a:r>
              <a:rPr lang="en-GB" dirty="0">
                <a:solidFill>
                  <a:srgbClr val="0078D7"/>
                </a:solidFill>
              </a:rPr>
              <a:t>‘Known’ approaches couldn’t provide the required results</a:t>
            </a:r>
          </a:p>
          <a:p>
            <a:r>
              <a:rPr lang="en-GB" dirty="0">
                <a:solidFill>
                  <a:srgbClr val="0078D7"/>
                </a:solidFill>
              </a:rPr>
              <a:t>Replication / Synchronization / Content Distribution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Datacenter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93626" cy="50323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Opened first datacenter in 1989 </a:t>
            </a:r>
          </a:p>
          <a:p>
            <a:r>
              <a:rPr lang="en-GB" dirty="0">
                <a:solidFill>
                  <a:srgbClr val="0078D7"/>
                </a:solidFill>
              </a:rPr>
              <a:t>Investment of more than $15 billion on infrastructure</a:t>
            </a:r>
          </a:p>
          <a:p>
            <a:r>
              <a:rPr lang="en-GB" dirty="0">
                <a:solidFill>
                  <a:srgbClr val="0078D7"/>
                </a:solidFill>
              </a:rPr>
              <a:t>Geo-replication over 500 miles apart</a:t>
            </a:r>
          </a:p>
          <a:p>
            <a:r>
              <a:rPr lang="en-GB" dirty="0">
                <a:solidFill>
                  <a:srgbClr val="0078D7"/>
                </a:solidFill>
              </a:rPr>
              <a:t>24x7 monitoring by US screened persons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78D7"/>
                </a:solidFill>
              </a:rPr>
              <a:t>Work with MSFT GOLD cloud competency specialist (Building Zones) to address the issue from a cloud-first paradigm</a:t>
            </a:r>
          </a:p>
          <a:p>
            <a:r>
              <a:rPr lang="en-GB" dirty="0">
                <a:solidFill>
                  <a:srgbClr val="0078D7"/>
                </a:solidFill>
              </a:rPr>
              <a:t>Centralize/consolidate data into Azure Files ensuring global access, availability</a:t>
            </a:r>
          </a:p>
          <a:p>
            <a:r>
              <a:rPr lang="en-GB" dirty="0">
                <a:solidFill>
                  <a:srgbClr val="0078D7"/>
                </a:solidFill>
              </a:rPr>
              <a:t>Leverage Talon FAST™ for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single view of data by all users through Global Namespace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Local-like performance profile via intelligent caching, file level differencing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Even with data-hungry client apps such as design, graphics, etc.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True collaborative workflow via global file locking technology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Seamless user experience with no change in applications/workload/IT infrastructure</a:t>
            </a:r>
          </a:p>
          <a:p>
            <a:r>
              <a:rPr lang="en-GB" dirty="0">
                <a:solidFill>
                  <a:srgbClr val="0078D7"/>
                </a:solidFill>
              </a:rPr>
              <a:t>Fast, streamlined provisioning via Azure Marketplace</a:t>
            </a: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RESULT: Streamlined business operations, global collaboration, lower costs, cloud benefits realized</a:t>
            </a: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TSK Global Consolidation Methodology</a:t>
            </a:r>
          </a:p>
        </p:txBody>
      </p:sp>
      <p:sp>
        <p:nvSpPr>
          <p:cNvPr id="5" name="Can 83">
            <a:extLst>
              <a:ext uri="{FF2B5EF4-FFF2-40B4-BE49-F238E27FC236}">
                <a16:creationId xmlns:a16="http://schemas.microsoft.com/office/drawing/2014/main" id="{2F82AF34-B926-4EA2-9A7D-9920F3D17099}"/>
              </a:ext>
            </a:extLst>
          </p:cNvPr>
          <p:cNvSpPr/>
          <p:nvPr/>
        </p:nvSpPr>
        <p:spPr>
          <a:xfrm>
            <a:off x="5234448" y="2387177"/>
            <a:ext cx="1723111" cy="115040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endParaRPr lang="en-US" sz="1619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6" name="Elbow Connector 60">
            <a:extLst>
              <a:ext uri="{FF2B5EF4-FFF2-40B4-BE49-F238E27FC236}">
                <a16:creationId xmlns:a16="http://schemas.microsoft.com/office/drawing/2014/main" id="{6538D3B8-96DA-4296-A289-898067D54931}"/>
              </a:ext>
            </a:extLst>
          </p:cNvPr>
          <p:cNvCxnSpPr/>
          <p:nvPr/>
        </p:nvCxnSpPr>
        <p:spPr>
          <a:xfrm rot="5400000" flipH="1" flipV="1">
            <a:off x="3131402" y="1490817"/>
            <a:ext cx="1042143" cy="41320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9C997-D20A-45B6-BA40-2C0D76FF7A25}"/>
              </a:ext>
            </a:extLst>
          </p:cNvPr>
          <p:cNvSpPr txBox="1"/>
          <p:nvPr/>
        </p:nvSpPr>
        <p:spPr>
          <a:xfrm>
            <a:off x="5578090" y="3106617"/>
            <a:ext cx="1137447" cy="29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60" dirty="0">
                <a:solidFill>
                  <a:srgbClr val="FFFFFF">
                    <a:lumMod val="75000"/>
                  </a:srgbClr>
                </a:solidFill>
                <a:latin typeface="Calibri" panose="020F0502020204030204"/>
              </a:rPr>
              <a:t>FAST™ Fabric</a:t>
            </a:r>
          </a:p>
        </p:txBody>
      </p:sp>
      <p:cxnSp>
        <p:nvCxnSpPr>
          <p:cNvPr id="8" name="Elbow Connector 100">
            <a:extLst>
              <a:ext uri="{FF2B5EF4-FFF2-40B4-BE49-F238E27FC236}">
                <a16:creationId xmlns:a16="http://schemas.microsoft.com/office/drawing/2014/main" id="{3EAE2CA0-BD02-4E9A-86E2-D416045285DC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8098778" y="1386335"/>
            <a:ext cx="1223970" cy="452283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28C8BBC-FB59-4969-B4BF-B910CE7A6C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4867" y="2744796"/>
            <a:ext cx="598338" cy="399603"/>
          </a:xfrm>
          <a:prstGeom prst="rect">
            <a:avLst/>
          </a:prstGeom>
        </p:spPr>
      </p:pic>
      <p:cxnSp>
        <p:nvCxnSpPr>
          <p:cNvPr id="10" name="Elbow Connector 129">
            <a:extLst>
              <a:ext uri="{FF2B5EF4-FFF2-40B4-BE49-F238E27FC236}">
                <a16:creationId xmlns:a16="http://schemas.microsoft.com/office/drawing/2014/main" id="{26F9A36E-93D3-45FF-919E-31A634244C96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rot="16200000" flipV="1">
            <a:off x="6010163" y="3533305"/>
            <a:ext cx="758687" cy="48538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92341-9682-4080-81B3-BB904EFCE9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1017381" y="4079688"/>
            <a:ext cx="411627" cy="482607"/>
          </a:xfrm>
          <a:prstGeom prst="rect">
            <a:avLst/>
          </a:prstGeom>
        </p:spPr>
      </p:pic>
      <p:pic>
        <p:nvPicPr>
          <p:cNvPr id="12" name="Picture 11" descr="Talon Slashes 32x32.png">
            <a:extLst>
              <a:ext uri="{FF2B5EF4-FFF2-40B4-BE49-F238E27FC236}">
                <a16:creationId xmlns:a16="http://schemas.microsoft.com/office/drawing/2014/main" id="{9E50C0DD-CE58-4218-AC99-ECC3EAED0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148" y="4077912"/>
            <a:ext cx="365708" cy="365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E0010-31A3-4998-B06F-3895408DC91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147" y="4441563"/>
            <a:ext cx="634223" cy="167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BA544-16F5-49A6-ADE7-6748087E7137}"/>
              </a:ext>
            </a:extLst>
          </p:cNvPr>
          <p:cNvSpPr txBox="1"/>
          <p:nvPr/>
        </p:nvSpPr>
        <p:spPr>
          <a:xfrm>
            <a:off x="1017381" y="4623390"/>
            <a:ext cx="987648" cy="2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079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</a:rPr>
              <a:t>Location 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41ADCB-8EC2-4C26-8C25-3FDDF42107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5991578" y="4157117"/>
            <a:ext cx="411627" cy="482606"/>
          </a:xfrm>
          <a:prstGeom prst="rect">
            <a:avLst/>
          </a:prstGeom>
        </p:spPr>
      </p:pic>
      <p:pic>
        <p:nvPicPr>
          <p:cNvPr id="16" name="Picture 15" descr="Talon Slashes 32x32.png">
            <a:extLst>
              <a:ext uri="{FF2B5EF4-FFF2-40B4-BE49-F238E27FC236}">
                <a16:creationId xmlns:a16="http://schemas.microsoft.com/office/drawing/2014/main" id="{4660216A-1549-4390-8105-6E24DA0BA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345" y="4155341"/>
            <a:ext cx="365708" cy="3657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3F4F1-EC58-49BF-8B5C-4AF5E3CD47C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344" y="4518991"/>
            <a:ext cx="634223" cy="1670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F0CD4C-8B8E-4AA9-9114-71A19CB1B5D4}"/>
              </a:ext>
            </a:extLst>
          </p:cNvPr>
          <p:cNvSpPr txBox="1"/>
          <p:nvPr/>
        </p:nvSpPr>
        <p:spPr>
          <a:xfrm>
            <a:off x="6006062" y="4640573"/>
            <a:ext cx="951495" cy="2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079" dirty="0">
                <a:solidFill>
                  <a:srgbClr val="FFFFFF">
                    <a:lumMod val="75000"/>
                  </a:srgbClr>
                </a:solidFill>
                <a:latin typeface="Calibri" panose="020F0502020204030204"/>
              </a:rPr>
              <a:t>Location 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80A89D-356E-4EA0-A8E7-C59BBC0770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10331552" y="4261511"/>
            <a:ext cx="411627" cy="482606"/>
          </a:xfrm>
          <a:prstGeom prst="rect">
            <a:avLst/>
          </a:prstGeom>
        </p:spPr>
      </p:pic>
      <p:pic>
        <p:nvPicPr>
          <p:cNvPr id="20" name="Picture 19" descr="Talon Slashes 32x32.png">
            <a:extLst>
              <a:ext uri="{FF2B5EF4-FFF2-40B4-BE49-F238E27FC236}">
                <a16:creationId xmlns:a16="http://schemas.microsoft.com/office/drawing/2014/main" id="{6A05B39F-2660-4945-B8E2-D6DA598F0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19" y="4259734"/>
            <a:ext cx="365708" cy="365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94D836-783C-49B8-B2CC-25C1159B61B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18" y="4623384"/>
            <a:ext cx="634223" cy="167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C1B0C1-C104-4B47-9E14-9832A3341C6F}"/>
              </a:ext>
            </a:extLst>
          </p:cNvPr>
          <p:cNvSpPr txBox="1"/>
          <p:nvPr/>
        </p:nvSpPr>
        <p:spPr>
          <a:xfrm>
            <a:off x="10537490" y="4754994"/>
            <a:ext cx="815564" cy="2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079" dirty="0">
                <a:solidFill>
                  <a:srgbClr val="FFFFFF">
                    <a:lumMod val="75000"/>
                  </a:srgbClr>
                </a:solidFill>
                <a:latin typeface="Calibri" panose="020F0502020204030204"/>
              </a:rPr>
              <a:t>Location 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3F4F8D-5D60-4E80-B0AE-4BE8D30DCA31}"/>
              </a:ext>
            </a:extLst>
          </p:cNvPr>
          <p:cNvGrpSpPr/>
          <p:nvPr/>
        </p:nvGrpSpPr>
        <p:grpSpPr>
          <a:xfrm>
            <a:off x="3963697" y="1826081"/>
            <a:ext cx="5019312" cy="707786"/>
            <a:chOff x="3963395" y="1414314"/>
            <a:chExt cx="5020024" cy="7078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9CC29C-62FC-4594-9DF7-0EF3C0ED05B8}"/>
                </a:ext>
              </a:extLst>
            </p:cNvPr>
            <p:cNvSpPr txBox="1"/>
            <p:nvPr/>
          </p:nvSpPr>
          <p:spPr>
            <a:xfrm>
              <a:off x="3963395" y="1414314"/>
              <a:ext cx="5020024" cy="3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67">
                <a:defRPr/>
              </a:pPr>
              <a:r>
                <a:rPr lang="en-US" b="1" dirty="0">
                  <a:solidFill>
                    <a:srgbClr val="353535"/>
                  </a:solidFill>
                  <a:latin typeface="Calibri" panose="020F0502020204030204"/>
                </a:rPr>
                <a:t>Centralized “Single Set of Data” in Azure Files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13CF17-D4E8-477C-AADD-B30B2953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2935" y="1847385"/>
              <a:ext cx="338780" cy="27481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B0C3E61-5380-4FDE-9BAD-D84B5040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8782" y="1847385"/>
              <a:ext cx="338780" cy="27481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9B06B8A-BAFA-4193-ADFB-98D1DE18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4627" y="1847385"/>
              <a:ext cx="338780" cy="2748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C38BF7-11A5-4120-BB2F-D9BCA6F9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0473" y="1847385"/>
              <a:ext cx="338780" cy="27481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56CDF1-68FF-4956-BFCF-DFFDE395904E}"/>
              </a:ext>
            </a:extLst>
          </p:cNvPr>
          <p:cNvSpPr txBox="1"/>
          <p:nvPr/>
        </p:nvSpPr>
        <p:spPr>
          <a:xfrm>
            <a:off x="1542338" y="5329418"/>
            <a:ext cx="6856180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navigates to share as normal and requests an ‘open’, and is authenticated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6C06D-BD1D-46C1-B65A-FC6369B8D648}"/>
              </a:ext>
            </a:extLst>
          </p:cNvPr>
          <p:cNvSpPr txBox="1"/>
          <p:nvPr/>
        </p:nvSpPr>
        <p:spPr>
          <a:xfrm>
            <a:off x="1542338" y="5913594"/>
            <a:ext cx="7449217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files are served locally out of cache, with any changes differenced to the authoritative copy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A1C0B9-8FCB-408B-8D3A-CBA848C83E0B}"/>
              </a:ext>
            </a:extLst>
          </p:cNvPr>
          <p:cNvSpPr txBox="1"/>
          <p:nvPr/>
        </p:nvSpPr>
        <p:spPr>
          <a:xfrm>
            <a:off x="1542336" y="6345131"/>
            <a:ext cx="8415155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Upon close/exit, changes are saved, the lock is released, and the other user can immediately engage on the single version of truth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AA8D9-8010-4AA7-AE3A-BABC73E1A235}"/>
              </a:ext>
            </a:extLst>
          </p:cNvPr>
          <p:cNvSpPr txBox="1"/>
          <p:nvPr/>
        </p:nvSpPr>
        <p:spPr>
          <a:xfrm>
            <a:off x="1542338" y="5140127"/>
            <a:ext cx="5914290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Talon FAST</a:t>
            </a:r>
            <a:r>
              <a:rPr lang="en-US" sz="120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is installed at core and each edge joining the Fabric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A4E020-8569-407D-895A-C5658582C5D9}"/>
              </a:ext>
            </a:extLst>
          </p:cNvPr>
          <p:cNvSpPr txBox="1"/>
          <p:nvPr/>
        </p:nvSpPr>
        <p:spPr>
          <a:xfrm>
            <a:off x="1542338" y="5525353"/>
            <a:ext cx="7057901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core facilitates session, and locks the file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centrally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any collaborative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4B516-80BE-49DF-A569-BE22AB4A9EA4}"/>
              </a:ext>
            </a:extLst>
          </p:cNvPr>
          <p:cNvSpPr txBox="1"/>
          <p:nvPr/>
        </p:nvSpPr>
        <p:spPr>
          <a:xfrm>
            <a:off x="1542337" y="5712008"/>
            <a:ext cx="7267301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data hasn’t been used in that location prior, the file is streamed using optimized protocols</a:t>
            </a:r>
          </a:p>
        </p:txBody>
      </p:sp>
      <p:pic>
        <p:nvPicPr>
          <p:cNvPr id="35" name="Picture 34" descr="User_BLUE.png">
            <a:extLst>
              <a:ext uri="{FF2B5EF4-FFF2-40B4-BE49-F238E27FC236}">
                <a16:creationId xmlns:a16="http://schemas.microsoft.com/office/drawing/2014/main" id="{B677EDB3-8EC2-469B-8DB9-C1D67F46352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87" y="3713581"/>
            <a:ext cx="404181" cy="289620"/>
          </a:xfrm>
          <a:prstGeom prst="rect">
            <a:avLst/>
          </a:prstGeom>
        </p:spPr>
      </p:pic>
      <p:pic>
        <p:nvPicPr>
          <p:cNvPr id="36" name="Picture 35" descr="Talon-Elements_11.png">
            <a:extLst>
              <a:ext uri="{FF2B5EF4-FFF2-40B4-BE49-F238E27FC236}">
                <a16:creationId xmlns:a16="http://schemas.microsoft.com/office/drawing/2014/main" id="{F30EABA4-DC14-4165-AE0A-FF218A758E6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746" y="2626468"/>
            <a:ext cx="416173" cy="411549"/>
          </a:xfrm>
          <a:prstGeom prst="rect">
            <a:avLst/>
          </a:prstGeom>
        </p:spPr>
      </p:pic>
      <p:cxnSp>
        <p:nvCxnSpPr>
          <p:cNvPr id="37" name="Elbow Connector 13">
            <a:extLst>
              <a:ext uri="{FF2B5EF4-FFF2-40B4-BE49-F238E27FC236}">
                <a16:creationId xmlns:a16="http://schemas.microsoft.com/office/drawing/2014/main" id="{BA1FD637-461A-4FA7-9193-8372CE6B2D3D}"/>
              </a:ext>
            </a:extLst>
          </p:cNvPr>
          <p:cNvCxnSpPr/>
          <p:nvPr/>
        </p:nvCxnSpPr>
        <p:spPr>
          <a:xfrm flipV="1">
            <a:off x="1125603" y="2987221"/>
            <a:ext cx="4605685" cy="828989"/>
          </a:xfrm>
          <a:prstGeom prst="bentConnector3">
            <a:avLst>
              <a:gd name="adj1" fmla="val 9125"/>
            </a:avLst>
          </a:prstGeom>
          <a:ln w="44450">
            <a:prstDash val="lg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E04B452-5CA9-4F58-A3F6-D362EB96900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2771" y="3687430"/>
            <a:ext cx="362521" cy="3665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9954E4-8076-493F-A1F8-3527430C389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0662" y="3688970"/>
            <a:ext cx="384629" cy="355043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40" name="Picture 39" descr="checkmark">
            <a:extLst>
              <a:ext uri="{FF2B5EF4-FFF2-40B4-BE49-F238E27FC236}">
                <a16:creationId xmlns:a16="http://schemas.microsoft.com/office/drawing/2014/main" id="{17A2BC28-4724-421E-B375-7059BF0BB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4F3EE"/>
              </a:clrFrom>
              <a:clrTo>
                <a:srgbClr val="F4F3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920" y="3472644"/>
            <a:ext cx="350177" cy="3381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CB8C4B-CF90-486A-BBC8-8D30C268E6A3}"/>
              </a:ext>
            </a:extLst>
          </p:cNvPr>
          <p:cNvSpPr txBox="1"/>
          <p:nvPr/>
        </p:nvSpPr>
        <p:spPr>
          <a:xfrm>
            <a:off x="1542338" y="4913423"/>
            <a:ext cx="5914290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consolidated into a central Azure Files share for all to 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7C643-2E44-4D83-8C79-19AF09FD5EE5}"/>
              </a:ext>
            </a:extLst>
          </p:cNvPr>
          <p:cNvSpPr txBox="1"/>
          <p:nvPr/>
        </p:nvSpPr>
        <p:spPr>
          <a:xfrm>
            <a:off x="1536628" y="6132498"/>
            <a:ext cx="9112142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user at another location attempts to edit, he’s informed that file is in use, and presented his options…</a:t>
            </a:r>
          </a:p>
        </p:txBody>
      </p:sp>
      <p:pic>
        <p:nvPicPr>
          <p:cNvPr id="43" name="Picture 42" descr="User_BLUE.png">
            <a:extLst>
              <a:ext uri="{FF2B5EF4-FFF2-40B4-BE49-F238E27FC236}">
                <a16:creationId xmlns:a16="http://schemas.microsoft.com/office/drawing/2014/main" id="{61A8C17A-B94A-46DC-AEE3-97717F6087E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19" y="5147031"/>
            <a:ext cx="404181" cy="2896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0A9B77-E5BB-4E32-9AAB-CC2B9B1AC6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0740" y="4821934"/>
            <a:ext cx="2108030" cy="11013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401C8DC-2F74-4E9F-9744-274A52FB68BD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148" y="4100969"/>
            <a:ext cx="270184" cy="2538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A276F3-4DDD-4904-9D7B-D12772D859E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107" y="4164368"/>
            <a:ext cx="270184" cy="2538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D4EC205-CDC6-4DFA-B06B-092FB39286C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6249" y="4271515"/>
            <a:ext cx="270184" cy="253810"/>
          </a:xfrm>
          <a:prstGeom prst="rect">
            <a:avLst/>
          </a:prstGeom>
        </p:spPr>
      </p:pic>
      <p:pic>
        <p:nvPicPr>
          <p:cNvPr id="48" name="Picture 47" descr="checkmark">
            <a:extLst>
              <a:ext uri="{FF2B5EF4-FFF2-40B4-BE49-F238E27FC236}">
                <a16:creationId xmlns:a16="http://schemas.microsoft.com/office/drawing/2014/main" id="{6EBB3C7B-EEF5-46F2-880C-62C9F1EAE36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4F3EE"/>
              </a:clrFrom>
              <a:clrTo>
                <a:srgbClr val="F4F3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2250" y="4920017"/>
            <a:ext cx="350177" cy="3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0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3401 -0.15509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761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41" grpId="0"/>
      <p:bldP spid="41" grpId="1"/>
      <p:bldP spid="42" grpId="0"/>
      <p:bldP spid="42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File Share -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Storage Account</a:t>
            </a:r>
          </a:p>
          <a:p>
            <a:r>
              <a:rPr lang="en-GB" dirty="0">
                <a:solidFill>
                  <a:srgbClr val="0078D7"/>
                </a:solidFill>
              </a:rPr>
              <a:t>Azure File Share</a:t>
            </a:r>
          </a:p>
          <a:p>
            <a:r>
              <a:rPr lang="en-GB" dirty="0">
                <a:solidFill>
                  <a:srgbClr val="0078D7"/>
                </a:solidFill>
              </a:rPr>
              <a:t>Windows Server Machine</a:t>
            </a:r>
          </a:p>
          <a:p>
            <a:r>
              <a:rPr lang="en-GB" dirty="0">
                <a:solidFill>
                  <a:srgbClr val="0078D7"/>
                </a:solidFill>
              </a:rPr>
              <a:t>File Sync Client.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6458-F6C4-4156-8AED-66888CC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8" y="375067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spc="15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6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F371F-C1C2-4153-829C-C9C59E144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7834"/>
            <a:ext cx="12192000" cy="5550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66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regions – </a:t>
            </a:r>
            <a:r>
              <a:rPr lang="en-GB" sz="4000" dirty="0">
                <a:solidFill>
                  <a:schemeClr val="bg1"/>
                </a:solidFill>
              </a:rPr>
              <a:t>50 Regions 140 Countries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 smtClean="0">
            <a:solidFill>
              <a:schemeClr val="accent2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4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5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6.xml><?xml version="1.0" encoding="utf-8"?>
<a:theme xmlns:a="http://schemas.openxmlformats.org/drawingml/2006/main" name="1_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7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3696</Words>
  <Application>Microsoft Macintosh PowerPoint</Application>
  <PresentationFormat>Widescreen</PresentationFormat>
  <Paragraphs>699</Paragraphs>
  <Slides>83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Corbel</vt:lpstr>
      <vt:lpstr>Segoe UI</vt:lpstr>
      <vt:lpstr>Segoe UI Light</vt:lpstr>
      <vt:lpstr>Segoe UI Semilight</vt:lpstr>
      <vt:lpstr>Verdana</vt:lpstr>
      <vt:lpstr>Wingdings</vt:lpstr>
      <vt:lpstr>Office Theme</vt:lpstr>
      <vt:lpstr>6_COLOR TEMPLATE</vt:lpstr>
      <vt:lpstr>COLOR TEMPLATE</vt:lpstr>
      <vt:lpstr>Banded</vt:lpstr>
      <vt:lpstr>1_Banded</vt:lpstr>
      <vt:lpstr>1_5-50109_Microsoft_Light_Template</vt:lpstr>
      <vt:lpstr>2_office theme</vt:lpstr>
      <vt:lpstr>3_Office Theme</vt:lpstr>
      <vt:lpstr>think-cell Slide</vt:lpstr>
      <vt:lpstr> Data Solutions on Azure  </vt:lpstr>
      <vt:lpstr> Agenda</vt:lpstr>
      <vt:lpstr>Agenda – Day 1</vt:lpstr>
      <vt:lpstr>Agenda – Day 2</vt:lpstr>
      <vt:lpstr>About the Instructor</vt:lpstr>
      <vt:lpstr>About the Instructor</vt:lpstr>
      <vt:lpstr>Azure global infrastructure</vt:lpstr>
      <vt:lpstr>Azure Datacenter </vt:lpstr>
      <vt:lpstr>Azure regions – 50 Regions 140 Countries </vt:lpstr>
      <vt:lpstr>Azure keep your data secure</vt:lpstr>
      <vt:lpstr>Azure Developer Tools</vt:lpstr>
      <vt:lpstr>Azure Developer Tools</vt:lpstr>
      <vt:lpstr>Data Solutions on Azure </vt:lpstr>
      <vt:lpstr>Azure Blob Storage </vt:lpstr>
      <vt:lpstr>Azure Blob Storage </vt:lpstr>
      <vt:lpstr>Storage Account</vt:lpstr>
      <vt:lpstr>Container</vt:lpstr>
      <vt:lpstr>Blob</vt:lpstr>
      <vt:lpstr>Tiers </vt:lpstr>
      <vt:lpstr>Why choose Azure Blob Storage?</vt:lpstr>
      <vt:lpstr>Use cases</vt:lpstr>
      <vt:lpstr>Pricing </vt:lpstr>
      <vt:lpstr>CosmosDB </vt:lpstr>
      <vt:lpstr>PowerPoint Presentation</vt:lpstr>
      <vt:lpstr>Azure Blob Storage </vt:lpstr>
      <vt:lpstr>Why NoSQL Database?</vt:lpstr>
      <vt:lpstr>Cosmos DB</vt:lpstr>
      <vt:lpstr>Introducing the Local Emulator</vt:lpstr>
      <vt:lpstr>Multiple APIs and Data Models</vt:lpstr>
      <vt:lpstr>Measuring Performance</vt:lpstr>
      <vt:lpstr>Request Units</vt:lpstr>
      <vt:lpstr>Reserving Request Units</vt:lpstr>
      <vt:lpstr>Application checklist</vt:lpstr>
      <vt:lpstr>Pricing </vt:lpstr>
      <vt:lpstr>Replication – Why?</vt:lpstr>
      <vt:lpstr>Turnkey Global Distribution</vt:lpstr>
      <vt:lpstr>Replication and Consistency</vt:lpstr>
      <vt:lpstr>Five Consistency Levels</vt:lpstr>
      <vt:lpstr>Capability comparison</vt:lpstr>
      <vt:lpstr>Use cases - Retail and marketing</vt:lpstr>
      <vt:lpstr>SQL DB </vt:lpstr>
      <vt:lpstr>Components of Azure SQL database </vt:lpstr>
      <vt:lpstr>SQL Server IAAS &amp; PAAS</vt:lpstr>
      <vt:lpstr>Performance and scaling</vt:lpstr>
      <vt:lpstr>Elastic pool </vt:lpstr>
      <vt:lpstr>Monitoring</vt:lpstr>
      <vt:lpstr>Azure SQL Data Warehouse </vt:lpstr>
      <vt:lpstr>PowerPoint Presentation</vt:lpstr>
      <vt:lpstr>Azure SQL Data Warehouse</vt:lpstr>
      <vt:lpstr>Scale Up vs. Scale Out (SMP vs. MPP)</vt:lpstr>
      <vt:lpstr>Why Cloud over On-Premises?</vt:lpstr>
      <vt:lpstr>MPP Benefits with the SQL Data Warehouse </vt:lpstr>
      <vt:lpstr>Why Azure SQL Data Warehouse ?</vt:lpstr>
      <vt:lpstr>Service Capabilities</vt:lpstr>
      <vt:lpstr>Service Capabilities</vt:lpstr>
      <vt:lpstr>Data Warehousing Unit (DWU)</vt:lpstr>
      <vt:lpstr>The workflow </vt:lpstr>
      <vt:lpstr>Architecture Azure SQL DW</vt:lpstr>
      <vt:lpstr>Architecture Azure SQL DW</vt:lpstr>
      <vt:lpstr>Distribution Key</vt:lpstr>
      <vt:lpstr>Hash distributed</vt:lpstr>
      <vt:lpstr>Avoid Data Skew</vt:lpstr>
      <vt:lpstr>Round-Robin distributed</vt:lpstr>
      <vt:lpstr>Even Distributions </vt:lpstr>
      <vt:lpstr>Designing for Azure SQL Data Warehouse </vt:lpstr>
      <vt:lpstr>Good Hash Key</vt:lpstr>
      <vt:lpstr>Data Types </vt:lpstr>
      <vt:lpstr>Migration Utility </vt:lpstr>
      <vt:lpstr>Methods of Provisioning  </vt:lpstr>
      <vt:lpstr>Provisioning the Data Warehouse </vt:lpstr>
      <vt:lpstr>Pricing </vt:lpstr>
      <vt:lpstr>Keeping up to Date</vt:lpstr>
      <vt:lpstr>Customers</vt:lpstr>
      <vt:lpstr>File Sync </vt:lpstr>
      <vt:lpstr>Service Capabilities</vt:lpstr>
      <vt:lpstr>PowerPoint Presentation</vt:lpstr>
      <vt:lpstr>Service Capabilities</vt:lpstr>
      <vt:lpstr>Customer Stories – TSK </vt:lpstr>
      <vt:lpstr>Challenges</vt:lpstr>
      <vt:lpstr>Solution</vt:lpstr>
      <vt:lpstr>TSK Global Consolidation Methodology</vt:lpstr>
      <vt:lpstr>File Share - Requirements </vt:lpstr>
      <vt:lpstr>Thank you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Abdul Rasheed Feroz Khan</cp:lastModifiedBy>
  <cp:revision>102</cp:revision>
  <dcterms:created xsi:type="dcterms:W3CDTF">2018-04-28T09:02:50Z</dcterms:created>
  <dcterms:modified xsi:type="dcterms:W3CDTF">2018-06-26T01:25:00Z</dcterms:modified>
</cp:coreProperties>
</file>