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 id="2147483672" r:id="rId3"/>
    <p:sldMasterId id="2147483684" r:id="rId4"/>
  </p:sldMasterIdLst>
  <p:notesMasterIdLst>
    <p:notesMasterId r:id="rId85"/>
  </p:notesMasterIdLst>
  <p:sldIdLst>
    <p:sldId id="1664" r:id="rId5"/>
    <p:sldId id="647" r:id="rId6"/>
    <p:sldId id="303" r:id="rId7"/>
    <p:sldId id="434" r:id="rId8"/>
    <p:sldId id="458" r:id="rId9"/>
    <p:sldId id="461" r:id="rId10"/>
    <p:sldId id="462" r:id="rId11"/>
    <p:sldId id="463" r:id="rId12"/>
    <p:sldId id="464" r:id="rId13"/>
    <p:sldId id="465" r:id="rId14"/>
    <p:sldId id="466" r:id="rId15"/>
    <p:sldId id="451" r:id="rId16"/>
    <p:sldId id="1665" r:id="rId17"/>
    <p:sldId id="1666" r:id="rId18"/>
    <p:sldId id="1667" r:id="rId19"/>
    <p:sldId id="1710" r:id="rId20"/>
    <p:sldId id="1706" r:id="rId21"/>
    <p:sldId id="1708" r:id="rId22"/>
    <p:sldId id="1707" r:id="rId23"/>
    <p:sldId id="1709" r:id="rId24"/>
    <p:sldId id="459" r:id="rId25"/>
    <p:sldId id="1668" r:id="rId26"/>
    <p:sldId id="1669" r:id="rId27"/>
    <p:sldId id="1670" r:id="rId28"/>
    <p:sldId id="1671" r:id="rId29"/>
    <p:sldId id="1672" r:id="rId30"/>
    <p:sldId id="1673" r:id="rId31"/>
    <p:sldId id="1674" r:id="rId32"/>
    <p:sldId id="1675" r:id="rId33"/>
    <p:sldId id="1676" r:id="rId34"/>
    <p:sldId id="1677" r:id="rId35"/>
    <p:sldId id="1678" r:id="rId36"/>
    <p:sldId id="1679" r:id="rId37"/>
    <p:sldId id="435" r:id="rId38"/>
    <p:sldId id="443" r:id="rId39"/>
    <p:sldId id="446" r:id="rId40"/>
    <p:sldId id="447" r:id="rId41"/>
    <p:sldId id="448" r:id="rId42"/>
    <p:sldId id="449" r:id="rId43"/>
    <p:sldId id="450" r:id="rId44"/>
    <p:sldId id="437" r:id="rId45"/>
    <p:sldId id="439" r:id="rId46"/>
    <p:sldId id="440" r:id="rId47"/>
    <p:sldId id="1680" r:id="rId48"/>
    <p:sldId id="1681" r:id="rId49"/>
    <p:sldId id="1682" r:id="rId50"/>
    <p:sldId id="1683" r:id="rId51"/>
    <p:sldId id="1684" r:id="rId52"/>
    <p:sldId id="1685" r:id="rId53"/>
    <p:sldId id="1686" r:id="rId54"/>
    <p:sldId id="452" r:id="rId55"/>
    <p:sldId id="1687" r:id="rId56"/>
    <p:sldId id="1688" r:id="rId57"/>
    <p:sldId id="1689" r:id="rId58"/>
    <p:sldId id="1690" r:id="rId59"/>
    <p:sldId id="1691" r:id="rId60"/>
    <p:sldId id="1692" r:id="rId61"/>
    <p:sldId id="441" r:id="rId62"/>
    <p:sldId id="438" r:id="rId63"/>
    <p:sldId id="453" r:id="rId64"/>
    <p:sldId id="454" r:id="rId65"/>
    <p:sldId id="1693" r:id="rId66"/>
    <p:sldId id="1694" r:id="rId67"/>
    <p:sldId id="1695" r:id="rId68"/>
    <p:sldId id="1696" r:id="rId69"/>
    <p:sldId id="468" r:id="rId70"/>
    <p:sldId id="1697" r:id="rId71"/>
    <p:sldId id="467" r:id="rId72"/>
    <p:sldId id="1698" r:id="rId73"/>
    <p:sldId id="460" r:id="rId74"/>
    <p:sldId id="1699" r:id="rId75"/>
    <p:sldId id="1700" r:id="rId76"/>
    <p:sldId id="1701" r:id="rId77"/>
    <p:sldId id="1702" r:id="rId78"/>
    <p:sldId id="1703" r:id="rId79"/>
    <p:sldId id="456" r:id="rId80"/>
    <p:sldId id="474" r:id="rId81"/>
    <p:sldId id="1704" r:id="rId82"/>
    <p:sldId id="1705" r:id="rId83"/>
    <p:sldId id="299"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FFFFFF"/>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7293" autoAdjust="0"/>
  </p:normalViewPr>
  <p:slideViewPr>
    <p:cSldViewPr snapToGrid="0">
      <p:cViewPr varScale="1">
        <p:scale>
          <a:sx n="63" d="100"/>
          <a:sy n="63" d="100"/>
        </p:scale>
        <p:origin x="2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00C865-36BA-42ED-9075-CC27A762619E}" type="datetimeFigureOut">
              <a:rPr lang="en-US" smtClean="0"/>
              <a:t>23-Jun-18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0BEFA2-DB8E-4505-A796-82D0DCB4D6FB}" type="slidenum">
              <a:rPr lang="en-US" smtClean="0"/>
              <a:t>‹#›</a:t>
            </a:fld>
            <a:endParaRPr lang="en-US"/>
          </a:p>
        </p:txBody>
      </p:sp>
    </p:spTree>
    <p:extLst>
      <p:ext uri="{BB962C8B-B14F-4D97-AF65-F5344CB8AC3E}">
        <p14:creationId xmlns:p14="http://schemas.microsoft.com/office/powerpoint/2010/main" val="1186273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latin typeface="Segoe UI" panose="020B0502040204020203" pitchFamily="34" charset="0"/>
              <a:ea typeface="Segoe UI"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CD5F8F-46C9-46A5-9E1B-00B0A72B40B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6208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8307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6114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7783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8320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5401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1869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5848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1398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0624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4465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84C4E6-F21E-4F16-B366-370D7E7427DD}"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68365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2475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1759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82098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5697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73973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73601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7060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54189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76500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6347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42466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9945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198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47845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69463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5604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1124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3715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1755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7686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223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0098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0BEFA2-DB8E-4505-A796-82D0DCB4D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27566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4.xml"/><Relationship Id="rId4" Type="http://schemas.openxmlformats.org/officeDocument/2006/relationships/image" Target="../media/image1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9_Title Slide Photo_Option">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t="-1"/>
          <a:stretch/>
        </p:blipFill>
        <p:spPr>
          <a:xfrm>
            <a:off x="-7199" y="1"/>
            <a:ext cx="12199200" cy="5162399"/>
          </a:xfrm>
          <a:prstGeom prst="rect">
            <a:avLst/>
          </a:prstGeom>
        </p:spPr>
      </p:pic>
      <p:pic>
        <p:nvPicPr>
          <p:cNvPr id="15" name="Picture 1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828315" y="6029312"/>
            <a:ext cx="1673267" cy="368686"/>
          </a:xfrm>
          <a:prstGeom prst="rect">
            <a:avLst/>
          </a:prstGeom>
        </p:spPr>
      </p:pic>
      <p:sp>
        <p:nvSpPr>
          <p:cNvPr id="8" name="Title 1"/>
          <p:cNvSpPr>
            <a:spLocks noGrp="1"/>
          </p:cNvSpPr>
          <p:nvPr>
            <p:ph type="title" hasCustomPrompt="1"/>
          </p:nvPr>
        </p:nvSpPr>
        <p:spPr bwMode="auto">
          <a:xfrm>
            <a:off x="269303" y="2084173"/>
            <a:ext cx="6274911" cy="1793104"/>
          </a:xfrm>
          <a:noFill/>
        </p:spPr>
        <p:txBody>
          <a:bodyPr lIns="146304" tIns="91440" rIns="146304" bIns="91440" anchor="t" anchorCtr="0"/>
          <a:lstStyle>
            <a:lvl1pPr>
              <a:defRPr sz="5293" spc="-98" baseline="0">
                <a:gradFill>
                  <a:gsLst>
                    <a:gs pos="64646">
                      <a:srgbClr val="FFFFFF"/>
                    </a:gs>
                    <a:gs pos="45000">
                      <a:srgbClr val="FFFFFF"/>
                    </a:gs>
                  </a:gsLst>
                  <a:lin ang="5400000" scaled="0"/>
                </a:gradFill>
              </a:defRPr>
            </a:lvl1pPr>
          </a:lstStyle>
          <a:p>
            <a:r>
              <a:rPr lang="en-US" dirty="0"/>
              <a:t>Presentation title</a:t>
            </a:r>
          </a:p>
        </p:txBody>
      </p:sp>
      <p:sp>
        <p:nvSpPr>
          <p:cNvPr id="10" name="Text Placeholder 2"/>
          <p:cNvSpPr>
            <a:spLocks noGrp="1"/>
          </p:cNvSpPr>
          <p:nvPr>
            <p:ph type="body" sz="quarter" idx="14" hasCustomPrompt="1"/>
          </p:nvPr>
        </p:nvSpPr>
        <p:spPr bwMode="auto">
          <a:xfrm>
            <a:off x="267683" y="3877258"/>
            <a:ext cx="6276530" cy="1698765"/>
          </a:xfrm>
        </p:spPr>
        <p:txBody>
          <a:bodyPr tIns="109728" bIns="109728">
            <a:noAutofit/>
          </a:bodyPr>
          <a:lstStyle>
            <a:lvl1pPr marL="0" indent="0">
              <a:spcBef>
                <a:spcPts val="0"/>
              </a:spcBef>
              <a:buNone/>
              <a:defRPr sz="3136">
                <a:gradFill>
                  <a:gsLst>
                    <a:gs pos="64646">
                      <a:srgbClr val="FFFFFF"/>
                    </a:gs>
                    <a:gs pos="4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3143688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B6CC-D100-4EDE-9B57-0028839A2E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6E69006-54F5-405A-A48F-EE0B13C169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2FE23B-887B-4B4C-BC57-8682DCC2BC70}"/>
              </a:ext>
            </a:extLst>
          </p:cNvPr>
          <p:cNvSpPr>
            <a:spLocks noGrp="1"/>
          </p:cNvSpPr>
          <p:nvPr>
            <p:ph type="dt" sz="half" idx="10"/>
          </p:nvPr>
        </p:nvSpPr>
        <p:spPr/>
        <p:txBody>
          <a:bodyPr/>
          <a:lstStyle/>
          <a:p>
            <a:fld id="{D67D8791-1773-4E6A-AA99-B1D40149EC84}" type="datetimeFigureOut">
              <a:rPr lang="en-IN" smtClean="0"/>
              <a:t>23-06-2018</a:t>
            </a:fld>
            <a:endParaRPr lang="en-IN"/>
          </a:p>
        </p:txBody>
      </p:sp>
      <p:sp>
        <p:nvSpPr>
          <p:cNvPr id="5" name="Footer Placeholder 4">
            <a:extLst>
              <a:ext uri="{FF2B5EF4-FFF2-40B4-BE49-F238E27FC236}">
                <a16:creationId xmlns:a16="http://schemas.microsoft.com/office/drawing/2014/main" id="{E1548015-03C9-4783-863F-B65EA3D01B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F925F3-9A42-421D-A437-003140029D68}"/>
              </a:ext>
            </a:extLst>
          </p:cNvPr>
          <p:cNvSpPr>
            <a:spLocks noGrp="1"/>
          </p:cNvSpPr>
          <p:nvPr>
            <p:ph type="sldNum" sz="quarter" idx="12"/>
          </p:nvPr>
        </p:nvSpPr>
        <p:spPr/>
        <p:txBody>
          <a:bodyPr/>
          <a:lstStyle/>
          <a:p>
            <a:fld id="{3DF7879A-BE72-4568-B585-8A235DD2AA4C}" type="slidenum">
              <a:rPr lang="en-IN" smtClean="0"/>
              <a:t>‹#›</a:t>
            </a:fld>
            <a:endParaRPr lang="en-IN"/>
          </a:p>
        </p:txBody>
      </p:sp>
    </p:spTree>
    <p:extLst>
      <p:ext uri="{BB962C8B-B14F-4D97-AF65-F5344CB8AC3E}">
        <p14:creationId xmlns:p14="http://schemas.microsoft.com/office/powerpoint/2010/main" val="3128941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820A-F751-433C-A0B8-B43C2D6BF5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3449F0-14E3-403A-BBF9-24F935A22B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5B5F67-5B74-463B-BEDC-EC9368CB7E60}"/>
              </a:ext>
            </a:extLst>
          </p:cNvPr>
          <p:cNvSpPr>
            <a:spLocks noGrp="1"/>
          </p:cNvSpPr>
          <p:nvPr>
            <p:ph type="dt" sz="half" idx="10"/>
          </p:nvPr>
        </p:nvSpPr>
        <p:spPr/>
        <p:txBody>
          <a:bodyPr/>
          <a:lstStyle/>
          <a:p>
            <a:fld id="{C4893C64-7AE5-4241-A504-71455322F0AE}" type="datetimeFigureOut">
              <a:rPr lang="en-US" smtClean="0"/>
              <a:t>23-Jun-18</a:t>
            </a:fld>
            <a:endParaRPr lang="en-US"/>
          </a:p>
        </p:txBody>
      </p:sp>
      <p:sp>
        <p:nvSpPr>
          <p:cNvPr id="5" name="Footer Placeholder 4">
            <a:extLst>
              <a:ext uri="{FF2B5EF4-FFF2-40B4-BE49-F238E27FC236}">
                <a16:creationId xmlns:a16="http://schemas.microsoft.com/office/drawing/2014/main" id="{FC197C9A-2990-46CD-B670-8EA739309E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DB341D-0B44-4683-A7C5-31744BDA0E05}"/>
              </a:ext>
            </a:extLst>
          </p:cNvPr>
          <p:cNvSpPr>
            <a:spLocks noGrp="1"/>
          </p:cNvSpPr>
          <p:nvPr>
            <p:ph type="sldNum" sz="quarter" idx="12"/>
          </p:nvPr>
        </p:nvSpPr>
        <p:spPr/>
        <p:txBody>
          <a:bodyPr/>
          <a:lstStyle/>
          <a:p>
            <a:fld id="{84F395EA-8F53-45A0-A873-40F51A14CB63}" type="slidenum">
              <a:rPr lang="en-US" smtClean="0"/>
              <a:t>‹#›</a:t>
            </a:fld>
            <a:endParaRPr lang="en-US"/>
          </a:p>
        </p:txBody>
      </p:sp>
    </p:spTree>
    <p:extLst>
      <p:ext uri="{BB962C8B-B14F-4D97-AF65-F5344CB8AC3E}">
        <p14:creationId xmlns:p14="http://schemas.microsoft.com/office/powerpoint/2010/main" val="387367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1E353-7CE1-44B4-93D7-CC0B2769B4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4F862-05F5-4195-BC1B-62A4EE2B899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370C5-F146-474D-9522-A1EDDE2E8C9D}"/>
              </a:ext>
            </a:extLst>
          </p:cNvPr>
          <p:cNvSpPr>
            <a:spLocks noGrp="1"/>
          </p:cNvSpPr>
          <p:nvPr>
            <p:ph type="dt" sz="half" idx="10"/>
          </p:nvPr>
        </p:nvSpPr>
        <p:spPr/>
        <p:txBody>
          <a:bodyPr/>
          <a:lstStyle/>
          <a:p>
            <a:fld id="{C4893C64-7AE5-4241-A504-71455322F0AE}" type="datetimeFigureOut">
              <a:rPr lang="en-US" smtClean="0"/>
              <a:t>23-Jun-18</a:t>
            </a:fld>
            <a:endParaRPr lang="en-US"/>
          </a:p>
        </p:txBody>
      </p:sp>
      <p:sp>
        <p:nvSpPr>
          <p:cNvPr id="5" name="Footer Placeholder 4">
            <a:extLst>
              <a:ext uri="{FF2B5EF4-FFF2-40B4-BE49-F238E27FC236}">
                <a16:creationId xmlns:a16="http://schemas.microsoft.com/office/drawing/2014/main" id="{3427A41F-9BC6-4AF8-B70B-FB344382D0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035A4-305A-467A-950C-09074FBBA084}"/>
              </a:ext>
            </a:extLst>
          </p:cNvPr>
          <p:cNvSpPr>
            <a:spLocks noGrp="1"/>
          </p:cNvSpPr>
          <p:nvPr>
            <p:ph type="sldNum" sz="quarter" idx="12"/>
          </p:nvPr>
        </p:nvSpPr>
        <p:spPr/>
        <p:txBody>
          <a:bodyPr/>
          <a:lstStyle/>
          <a:p>
            <a:fld id="{84F395EA-8F53-45A0-A873-40F51A14CB63}" type="slidenum">
              <a:rPr lang="en-US" smtClean="0"/>
              <a:t>‹#›</a:t>
            </a:fld>
            <a:endParaRPr lang="en-US"/>
          </a:p>
        </p:txBody>
      </p:sp>
    </p:spTree>
    <p:extLst>
      <p:ext uri="{BB962C8B-B14F-4D97-AF65-F5344CB8AC3E}">
        <p14:creationId xmlns:p14="http://schemas.microsoft.com/office/powerpoint/2010/main" val="967791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C0255-E75E-4450-9639-3578B2633C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7D47A9-95DC-4F2F-8E66-2837D4388B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84C643-4A81-491A-B138-886FB62677D8}"/>
              </a:ext>
            </a:extLst>
          </p:cNvPr>
          <p:cNvSpPr>
            <a:spLocks noGrp="1"/>
          </p:cNvSpPr>
          <p:nvPr>
            <p:ph type="dt" sz="half" idx="10"/>
          </p:nvPr>
        </p:nvSpPr>
        <p:spPr/>
        <p:txBody>
          <a:bodyPr/>
          <a:lstStyle/>
          <a:p>
            <a:fld id="{C4893C64-7AE5-4241-A504-71455322F0AE}" type="datetimeFigureOut">
              <a:rPr lang="en-US" smtClean="0"/>
              <a:t>23-Jun-18</a:t>
            </a:fld>
            <a:endParaRPr lang="en-US"/>
          </a:p>
        </p:txBody>
      </p:sp>
      <p:sp>
        <p:nvSpPr>
          <p:cNvPr id="5" name="Footer Placeholder 4">
            <a:extLst>
              <a:ext uri="{FF2B5EF4-FFF2-40B4-BE49-F238E27FC236}">
                <a16:creationId xmlns:a16="http://schemas.microsoft.com/office/drawing/2014/main" id="{AB8A58DB-F64B-4A1E-884E-3777EA183D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F87C3-7EB5-4C07-A665-1B7C014EE3F1}"/>
              </a:ext>
            </a:extLst>
          </p:cNvPr>
          <p:cNvSpPr>
            <a:spLocks noGrp="1"/>
          </p:cNvSpPr>
          <p:nvPr>
            <p:ph type="sldNum" sz="quarter" idx="12"/>
          </p:nvPr>
        </p:nvSpPr>
        <p:spPr/>
        <p:txBody>
          <a:bodyPr/>
          <a:lstStyle/>
          <a:p>
            <a:fld id="{84F395EA-8F53-45A0-A873-40F51A14CB63}" type="slidenum">
              <a:rPr lang="en-US" smtClean="0"/>
              <a:t>‹#›</a:t>
            </a:fld>
            <a:endParaRPr lang="en-US"/>
          </a:p>
        </p:txBody>
      </p:sp>
    </p:spTree>
    <p:extLst>
      <p:ext uri="{BB962C8B-B14F-4D97-AF65-F5344CB8AC3E}">
        <p14:creationId xmlns:p14="http://schemas.microsoft.com/office/powerpoint/2010/main" val="1405198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1ABDF-3F80-4818-B54A-2779DD8954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21A77E-13C8-4FA3-ADEB-F3C1F4E27E2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FDB5D0-689A-44AD-A1C9-EC14195C5E6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792E8C-9CCD-4221-A404-DA5CF3DBB8C5}"/>
              </a:ext>
            </a:extLst>
          </p:cNvPr>
          <p:cNvSpPr>
            <a:spLocks noGrp="1"/>
          </p:cNvSpPr>
          <p:nvPr>
            <p:ph type="dt" sz="half" idx="10"/>
          </p:nvPr>
        </p:nvSpPr>
        <p:spPr/>
        <p:txBody>
          <a:bodyPr/>
          <a:lstStyle/>
          <a:p>
            <a:fld id="{C4893C64-7AE5-4241-A504-71455322F0AE}" type="datetimeFigureOut">
              <a:rPr lang="en-US" smtClean="0"/>
              <a:t>23-Jun-18</a:t>
            </a:fld>
            <a:endParaRPr lang="en-US"/>
          </a:p>
        </p:txBody>
      </p:sp>
      <p:sp>
        <p:nvSpPr>
          <p:cNvPr id="6" name="Footer Placeholder 5">
            <a:extLst>
              <a:ext uri="{FF2B5EF4-FFF2-40B4-BE49-F238E27FC236}">
                <a16:creationId xmlns:a16="http://schemas.microsoft.com/office/drawing/2014/main" id="{8B59EFF7-33E7-4AB8-87F9-01379B7698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7A1FBB-DCB5-492D-B3DE-659A8F7B4CC7}"/>
              </a:ext>
            </a:extLst>
          </p:cNvPr>
          <p:cNvSpPr>
            <a:spLocks noGrp="1"/>
          </p:cNvSpPr>
          <p:nvPr>
            <p:ph type="sldNum" sz="quarter" idx="12"/>
          </p:nvPr>
        </p:nvSpPr>
        <p:spPr/>
        <p:txBody>
          <a:bodyPr/>
          <a:lstStyle/>
          <a:p>
            <a:fld id="{84F395EA-8F53-45A0-A873-40F51A14CB63}" type="slidenum">
              <a:rPr lang="en-US" smtClean="0"/>
              <a:t>‹#›</a:t>
            </a:fld>
            <a:endParaRPr lang="en-US"/>
          </a:p>
        </p:txBody>
      </p:sp>
    </p:spTree>
    <p:extLst>
      <p:ext uri="{BB962C8B-B14F-4D97-AF65-F5344CB8AC3E}">
        <p14:creationId xmlns:p14="http://schemas.microsoft.com/office/powerpoint/2010/main" val="215984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FEAE-E7DD-41CE-9C4D-7319C8A41B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DEB357-643F-464E-AA6C-99BB7AB66D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C3CA8A4-C4D9-4922-84CD-93BEEB651BD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F66C01-C586-48D2-BBB3-7D8AF935B8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117EF4-AE78-4E97-9DD8-D9E8B49AAE5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48CE50-2AF1-4D15-9FCB-D1FF7B61A7FB}"/>
              </a:ext>
            </a:extLst>
          </p:cNvPr>
          <p:cNvSpPr>
            <a:spLocks noGrp="1"/>
          </p:cNvSpPr>
          <p:nvPr>
            <p:ph type="dt" sz="half" idx="10"/>
          </p:nvPr>
        </p:nvSpPr>
        <p:spPr/>
        <p:txBody>
          <a:bodyPr/>
          <a:lstStyle/>
          <a:p>
            <a:fld id="{C4893C64-7AE5-4241-A504-71455322F0AE}" type="datetimeFigureOut">
              <a:rPr lang="en-US" smtClean="0"/>
              <a:t>23-Jun-18</a:t>
            </a:fld>
            <a:endParaRPr lang="en-US"/>
          </a:p>
        </p:txBody>
      </p:sp>
      <p:sp>
        <p:nvSpPr>
          <p:cNvPr id="8" name="Footer Placeholder 7">
            <a:extLst>
              <a:ext uri="{FF2B5EF4-FFF2-40B4-BE49-F238E27FC236}">
                <a16:creationId xmlns:a16="http://schemas.microsoft.com/office/drawing/2014/main" id="{7824A7F2-5255-4CD0-8CA9-61ADEB3E7D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46297E-A73F-438F-9AAB-A7F8F05B4D0F}"/>
              </a:ext>
            </a:extLst>
          </p:cNvPr>
          <p:cNvSpPr>
            <a:spLocks noGrp="1"/>
          </p:cNvSpPr>
          <p:nvPr>
            <p:ph type="sldNum" sz="quarter" idx="12"/>
          </p:nvPr>
        </p:nvSpPr>
        <p:spPr/>
        <p:txBody>
          <a:bodyPr/>
          <a:lstStyle/>
          <a:p>
            <a:fld id="{84F395EA-8F53-45A0-A873-40F51A14CB63}" type="slidenum">
              <a:rPr lang="en-US" smtClean="0"/>
              <a:t>‹#›</a:t>
            </a:fld>
            <a:endParaRPr lang="en-US"/>
          </a:p>
        </p:txBody>
      </p:sp>
    </p:spTree>
    <p:extLst>
      <p:ext uri="{BB962C8B-B14F-4D97-AF65-F5344CB8AC3E}">
        <p14:creationId xmlns:p14="http://schemas.microsoft.com/office/powerpoint/2010/main" val="282711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6EE01-5F2F-4F52-8944-AB9BC78165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9B3D40-BF3B-4FDD-9671-02E9379105D9}"/>
              </a:ext>
            </a:extLst>
          </p:cNvPr>
          <p:cNvSpPr>
            <a:spLocks noGrp="1"/>
          </p:cNvSpPr>
          <p:nvPr>
            <p:ph type="dt" sz="half" idx="10"/>
          </p:nvPr>
        </p:nvSpPr>
        <p:spPr/>
        <p:txBody>
          <a:bodyPr/>
          <a:lstStyle/>
          <a:p>
            <a:fld id="{C4893C64-7AE5-4241-A504-71455322F0AE}" type="datetimeFigureOut">
              <a:rPr lang="en-US" smtClean="0"/>
              <a:t>23-Jun-18</a:t>
            </a:fld>
            <a:endParaRPr lang="en-US"/>
          </a:p>
        </p:txBody>
      </p:sp>
      <p:sp>
        <p:nvSpPr>
          <p:cNvPr id="4" name="Footer Placeholder 3">
            <a:extLst>
              <a:ext uri="{FF2B5EF4-FFF2-40B4-BE49-F238E27FC236}">
                <a16:creationId xmlns:a16="http://schemas.microsoft.com/office/drawing/2014/main" id="{706D50C6-291D-4EB0-8B4E-052D38DBE2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E0952C-8145-46AB-A2A6-E5DEA7B2653D}"/>
              </a:ext>
            </a:extLst>
          </p:cNvPr>
          <p:cNvSpPr>
            <a:spLocks noGrp="1"/>
          </p:cNvSpPr>
          <p:nvPr>
            <p:ph type="sldNum" sz="quarter" idx="12"/>
          </p:nvPr>
        </p:nvSpPr>
        <p:spPr/>
        <p:txBody>
          <a:bodyPr/>
          <a:lstStyle/>
          <a:p>
            <a:fld id="{84F395EA-8F53-45A0-A873-40F51A14CB63}" type="slidenum">
              <a:rPr lang="en-US" smtClean="0"/>
              <a:t>‹#›</a:t>
            </a:fld>
            <a:endParaRPr lang="en-US"/>
          </a:p>
        </p:txBody>
      </p:sp>
    </p:spTree>
    <p:extLst>
      <p:ext uri="{BB962C8B-B14F-4D97-AF65-F5344CB8AC3E}">
        <p14:creationId xmlns:p14="http://schemas.microsoft.com/office/powerpoint/2010/main" val="267722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185AE-B2A5-40C5-A6F8-C0DD67A6F3B9}"/>
              </a:ext>
            </a:extLst>
          </p:cNvPr>
          <p:cNvSpPr>
            <a:spLocks noGrp="1"/>
          </p:cNvSpPr>
          <p:nvPr>
            <p:ph type="dt" sz="half" idx="10"/>
          </p:nvPr>
        </p:nvSpPr>
        <p:spPr/>
        <p:txBody>
          <a:bodyPr/>
          <a:lstStyle/>
          <a:p>
            <a:fld id="{C4893C64-7AE5-4241-A504-71455322F0AE}" type="datetimeFigureOut">
              <a:rPr lang="en-US" smtClean="0"/>
              <a:t>23-Jun-18</a:t>
            </a:fld>
            <a:endParaRPr lang="en-US"/>
          </a:p>
        </p:txBody>
      </p:sp>
      <p:sp>
        <p:nvSpPr>
          <p:cNvPr id="3" name="Footer Placeholder 2">
            <a:extLst>
              <a:ext uri="{FF2B5EF4-FFF2-40B4-BE49-F238E27FC236}">
                <a16:creationId xmlns:a16="http://schemas.microsoft.com/office/drawing/2014/main" id="{AD3CBB6C-D680-4CA6-A66D-BD1725E441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332C0F-60AC-4483-97CE-75C5598D58F4}"/>
              </a:ext>
            </a:extLst>
          </p:cNvPr>
          <p:cNvSpPr>
            <a:spLocks noGrp="1"/>
          </p:cNvSpPr>
          <p:nvPr>
            <p:ph type="sldNum" sz="quarter" idx="12"/>
          </p:nvPr>
        </p:nvSpPr>
        <p:spPr/>
        <p:txBody>
          <a:bodyPr/>
          <a:lstStyle/>
          <a:p>
            <a:fld id="{84F395EA-8F53-45A0-A873-40F51A14CB63}" type="slidenum">
              <a:rPr lang="en-US" smtClean="0"/>
              <a:t>‹#›</a:t>
            </a:fld>
            <a:endParaRPr lang="en-US"/>
          </a:p>
        </p:txBody>
      </p:sp>
    </p:spTree>
    <p:extLst>
      <p:ext uri="{BB962C8B-B14F-4D97-AF65-F5344CB8AC3E}">
        <p14:creationId xmlns:p14="http://schemas.microsoft.com/office/powerpoint/2010/main" val="134520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452C-3727-4A4B-86BE-CE845191F8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161721-9251-4A4D-B310-BE3FD8BCEE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B3FFEC-DDCA-4AD1-A76F-2A905A98FF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061FF2D-5864-4251-A3DA-79C9ECCAAB8D}"/>
              </a:ext>
            </a:extLst>
          </p:cNvPr>
          <p:cNvSpPr>
            <a:spLocks noGrp="1"/>
          </p:cNvSpPr>
          <p:nvPr>
            <p:ph type="dt" sz="half" idx="10"/>
          </p:nvPr>
        </p:nvSpPr>
        <p:spPr/>
        <p:txBody>
          <a:bodyPr/>
          <a:lstStyle/>
          <a:p>
            <a:fld id="{C4893C64-7AE5-4241-A504-71455322F0AE}" type="datetimeFigureOut">
              <a:rPr lang="en-US" smtClean="0"/>
              <a:t>23-Jun-18</a:t>
            </a:fld>
            <a:endParaRPr lang="en-US"/>
          </a:p>
        </p:txBody>
      </p:sp>
      <p:sp>
        <p:nvSpPr>
          <p:cNvPr id="6" name="Footer Placeholder 5">
            <a:extLst>
              <a:ext uri="{FF2B5EF4-FFF2-40B4-BE49-F238E27FC236}">
                <a16:creationId xmlns:a16="http://schemas.microsoft.com/office/drawing/2014/main" id="{FB42D38D-125F-47CD-B2D7-191891AF8D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8AA65-D17E-4AB7-8D84-6A2874D9DA65}"/>
              </a:ext>
            </a:extLst>
          </p:cNvPr>
          <p:cNvSpPr>
            <a:spLocks noGrp="1"/>
          </p:cNvSpPr>
          <p:nvPr>
            <p:ph type="sldNum" sz="quarter" idx="12"/>
          </p:nvPr>
        </p:nvSpPr>
        <p:spPr/>
        <p:txBody>
          <a:bodyPr/>
          <a:lstStyle/>
          <a:p>
            <a:fld id="{84F395EA-8F53-45A0-A873-40F51A14CB63}" type="slidenum">
              <a:rPr lang="en-US" smtClean="0"/>
              <a:t>‹#›</a:t>
            </a:fld>
            <a:endParaRPr lang="en-US"/>
          </a:p>
        </p:txBody>
      </p:sp>
    </p:spTree>
    <p:extLst>
      <p:ext uri="{BB962C8B-B14F-4D97-AF65-F5344CB8AC3E}">
        <p14:creationId xmlns:p14="http://schemas.microsoft.com/office/powerpoint/2010/main" val="1152206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F0A4-0B0D-4C11-8791-200F427A34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ADF5FD-0BD2-4AC9-B69B-1825922AE4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EB7A38-BB63-4820-AD9D-598625C5BA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DD0742-0BCD-4B1B-87EE-4F2D44F09C9E}"/>
              </a:ext>
            </a:extLst>
          </p:cNvPr>
          <p:cNvSpPr>
            <a:spLocks noGrp="1"/>
          </p:cNvSpPr>
          <p:nvPr>
            <p:ph type="dt" sz="half" idx="10"/>
          </p:nvPr>
        </p:nvSpPr>
        <p:spPr/>
        <p:txBody>
          <a:bodyPr/>
          <a:lstStyle/>
          <a:p>
            <a:fld id="{C4893C64-7AE5-4241-A504-71455322F0AE}" type="datetimeFigureOut">
              <a:rPr lang="en-US" smtClean="0"/>
              <a:t>23-Jun-18</a:t>
            </a:fld>
            <a:endParaRPr lang="en-US"/>
          </a:p>
        </p:txBody>
      </p:sp>
      <p:sp>
        <p:nvSpPr>
          <p:cNvPr id="6" name="Footer Placeholder 5">
            <a:extLst>
              <a:ext uri="{FF2B5EF4-FFF2-40B4-BE49-F238E27FC236}">
                <a16:creationId xmlns:a16="http://schemas.microsoft.com/office/drawing/2014/main" id="{3610F867-9D7F-458E-A424-4ACE2E2099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F52374-0FA8-4447-8CE6-955E0A6B8CEB}"/>
              </a:ext>
            </a:extLst>
          </p:cNvPr>
          <p:cNvSpPr>
            <a:spLocks noGrp="1"/>
          </p:cNvSpPr>
          <p:nvPr>
            <p:ph type="sldNum" sz="quarter" idx="12"/>
          </p:nvPr>
        </p:nvSpPr>
        <p:spPr/>
        <p:txBody>
          <a:bodyPr/>
          <a:lstStyle/>
          <a:p>
            <a:fld id="{84F395EA-8F53-45A0-A873-40F51A14CB63}" type="slidenum">
              <a:rPr lang="en-US" smtClean="0"/>
              <a:t>‹#›</a:t>
            </a:fld>
            <a:endParaRPr lang="en-US"/>
          </a:p>
        </p:txBody>
      </p:sp>
    </p:spTree>
    <p:extLst>
      <p:ext uri="{BB962C8B-B14F-4D97-AF65-F5344CB8AC3E}">
        <p14:creationId xmlns:p14="http://schemas.microsoft.com/office/powerpoint/2010/main" val="165304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6C3B7A-BC70-4A5A-ABED-8880FDDAD962}"/>
              </a:ext>
            </a:extLst>
          </p:cNvPr>
          <p:cNvSpPr>
            <a:spLocks noGrp="1"/>
          </p:cNvSpPr>
          <p:nvPr>
            <p:ph type="title"/>
          </p:nvPr>
        </p:nvSpPr>
        <p:spPr/>
        <p:txBody>
          <a:bodyPr/>
          <a:lstStyle/>
          <a:p>
            <a:r>
              <a:rPr lang="en-US"/>
              <a:t>Click to edit Master title style</a:t>
            </a:r>
            <a:endParaRPr lang="it-IT"/>
          </a:p>
        </p:txBody>
      </p:sp>
      <p:grpSp>
        <p:nvGrpSpPr>
          <p:cNvPr id="10" name="Group 9">
            <a:extLst>
              <a:ext uri="{FF2B5EF4-FFF2-40B4-BE49-F238E27FC236}">
                <a16:creationId xmlns:a16="http://schemas.microsoft.com/office/drawing/2014/main" id="{81DD0A82-91EC-41BD-95C4-688F4CB146F0}"/>
              </a:ext>
            </a:extLst>
          </p:cNvPr>
          <p:cNvGrpSpPr/>
          <p:nvPr userDrawn="1"/>
        </p:nvGrpSpPr>
        <p:grpSpPr>
          <a:xfrm>
            <a:off x="0" y="6302026"/>
            <a:ext cx="12192000" cy="555974"/>
            <a:chOff x="0" y="6451105"/>
            <a:chExt cx="12436475" cy="555974"/>
          </a:xfrm>
        </p:grpSpPr>
        <p:sp>
          <p:nvSpPr>
            <p:cNvPr id="11" name="Rectangle 10">
              <a:extLst>
                <a:ext uri="{FF2B5EF4-FFF2-40B4-BE49-F238E27FC236}">
                  <a16:creationId xmlns:a16="http://schemas.microsoft.com/office/drawing/2014/main" id="{DD3EFD4E-9F90-47F8-8AD2-FD7742D29DE1}"/>
                </a:ext>
              </a:extLst>
            </p:cNvPr>
            <p:cNvSpPr/>
            <p:nvPr userDrawn="1"/>
          </p:nvSpPr>
          <p:spPr bwMode="auto">
            <a:xfrm>
              <a:off x="0" y="6451105"/>
              <a:ext cx="12436475" cy="543421"/>
            </a:xfrm>
            <a:prstGeom prst="rect">
              <a:avLst/>
            </a:prstGeom>
            <a:solidFill>
              <a:srgbClr val="409AE1"/>
            </a:solidFill>
            <a:ln w="28575">
              <a:noFill/>
            </a:ln>
          </p:spPr>
          <p:txBody>
            <a:bodyPr vert="horz" wrap="square" lIns="93234" tIns="46616" rIns="93234" bIns="46616" numCol="1" anchor="t" anchorCtr="0" compatLnSpc="1">
              <a:prstTxWarp prst="textNoShape">
                <a:avLst/>
              </a:prstTxWarp>
            </a:bodyPr>
            <a:lstStyle/>
            <a:p>
              <a:pPr marR="0" lvl="0" indent="0" defTabSz="950938" fontAlgn="auto">
                <a:lnSpc>
                  <a:spcPct val="100000"/>
                </a:lnSpc>
                <a:spcBef>
                  <a:spcPts val="0"/>
                </a:spcBef>
                <a:spcAft>
                  <a:spcPts val="0"/>
                </a:spcAft>
                <a:buClrTx/>
                <a:buSzTx/>
                <a:buFontTx/>
                <a:buNone/>
                <a:tabLst/>
              </a:pPr>
              <a:endParaRPr kumimoji="0" lang="en-US" sz="1071" b="0" i="0" u="none" strike="noStrike" kern="0" cap="none" spc="0" normalizeH="0" baseline="0" dirty="0">
                <a:ln>
                  <a:noFill/>
                </a:ln>
                <a:solidFill>
                  <a:srgbClr val="333333"/>
                </a:solidFill>
                <a:effectLst/>
                <a:uLnTx/>
                <a:uFillTx/>
              </a:endParaRPr>
            </a:p>
          </p:txBody>
        </p:sp>
        <p:sp>
          <p:nvSpPr>
            <p:cNvPr id="12" name="Freeform 12">
              <a:extLst>
                <a:ext uri="{FF2B5EF4-FFF2-40B4-BE49-F238E27FC236}">
                  <a16:creationId xmlns:a16="http://schemas.microsoft.com/office/drawing/2014/main" id="{6552D741-8A27-43A7-B83B-237901122143}"/>
                </a:ext>
              </a:extLst>
            </p:cNvPr>
            <p:cNvSpPr>
              <a:spLocks/>
            </p:cNvSpPr>
            <p:nvPr userDrawn="1"/>
          </p:nvSpPr>
          <p:spPr bwMode="auto">
            <a:xfrm>
              <a:off x="9525833" y="6803878"/>
              <a:ext cx="272508" cy="37483"/>
            </a:xfrm>
            <a:custGeom>
              <a:avLst/>
              <a:gdLst>
                <a:gd name="T0" fmla="*/ 704 w 756"/>
                <a:gd name="T1" fmla="*/ 104 h 104"/>
                <a:gd name="T2" fmla="*/ 52 w 756"/>
                <a:gd name="T3" fmla="*/ 104 h 104"/>
                <a:gd name="T4" fmla="*/ 52 w 756"/>
                <a:gd name="T5" fmla="*/ 104 h 104"/>
                <a:gd name="T6" fmla="*/ 42 w 756"/>
                <a:gd name="T7" fmla="*/ 104 h 104"/>
                <a:gd name="T8" fmla="*/ 32 w 756"/>
                <a:gd name="T9" fmla="*/ 100 h 104"/>
                <a:gd name="T10" fmla="*/ 22 w 756"/>
                <a:gd name="T11" fmla="*/ 96 h 104"/>
                <a:gd name="T12" fmla="*/ 14 w 756"/>
                <a:gd name="T13" fmla="*/ 90 h 104"/>
                <a:gd name="T14" fmla="*/ 8 w 756"/>
                <a:gd name="T15" fmla="*/ 82 h 104"/>
                <a:gd name="T16" fmla="*/ 4 w 756"/>
                <a:gd name="T17" fmla="*/ 72 h 104"/>
                <a:gd name="T18" fmla="*/ 0 w 756"/>
                <a:gd name="T19" fmla="*/ 62 h 104"/>
                <a:gd name="T20" fmla="*/ 0 w 756"/>
                <a:gd name="T21" fmla="*/ 52 h 104"/>
                <a:gd name="T22" fmla="*/ 0 w 756"/>
                <a:gd name="T23" fmla="*/ 52 h 104"/>
                <a:gd name="T24" fmla="*/ 0 w 756"/>
                <a:gd name="T25" fmla="*/ 42 h 104"/>
                <a:gd name="T26" fmla="*/ 4 w 756"/>
                <a:gd name="T27" fmla="*/ 32 h 104"/>
                <a:gd name="T28" fmla="*/ 8 w 756"/>
                <a:gd name="T29" fmla="*/ 22 h 104"/>
                <a:gd name="T30" fmla="*/ 14 w 756"/>
                <a:gd name="T31" fmla="*/ 16 h 104"/>
                <a:gd name="T32" fmla="*/ 22 w 756"/>
                <a:gd name="T33" fmla="*/ 8 h 104"/>
                <a:gd name="T34" fmla="*/ 32 w 756"/>
                <a:gd name="T35" fmla="*/ 4 h 104"/>
                <a:gd name="T36" fmla="*/ 42 w 756"/>
                <a:gd name="T37" fmla="*/ 0 h 104"/>
                <a:gd name="T38" fmla="*/ 52 w 756"/>
                <a:gd name="T39" fmla="*/ 0 h 104"/>
                <a:gd name="T40" fmla="*/ 704 w 756"/>
                <a:gd name="T41" fmla="*/ 0 h 104"/>
                <a:gd name="T42" fmla="*/ 704 w 756"/>
                <a:gd name="T43" fmla="*/ 0 h 104"/>
                <a:gd name="T44" fmla="*/ 714 w 756"/>
                <a:gd name="T45" fmla="*/ 0 h 104"/>
                <a:gd name="T46" fmla="*/ 724 w 756"/>
                <a:gd name="T47" fmla="*/ 4 h 104"/>
                <a:gd name="T48" fmla="*/ 732 w 756"/>
                <a:gd name="T49" fmla="*/ 8 h 104"/>
                <a:gd name="T50" fmla="*/ 740 w 756"/>
                <a:gd name="T51" fmla="*/ 16 h 104"/>
                <a:gd name="T52" fmla="*/ 748 w 756"/>
                <a:gd name="T53" fmla="*/ 22 h 104"/>
                <a:gd name="T54" fmla="*/ 752 w 756"/>
                <a:gd name="T55" fmla="*/ 32 h 104"/>
                <a:gd name="T56" fmla="*/ 756 w 756"/>
                <a:gd name="T57" fmla="*/ 42 h 104"/>
                <a:gd name="T58" fmla="*/ 756 w 756"/>
                <a:gd name="T59" fmla="*/ 52 h 104"/>
                <a:gd name="T60" fmla="*/ 756 w 756"/>
                <a:gd name="T61" fmla="*/ 52 h 104"/>
                <a:gd name="T62" fmla="*/ 756 w 756"/>
                <a:gd name="T63" fmla="*/ 62 h 104"/>
                <a:gd name="T64" fmla="*/ 752 w 756"/>
                <a:gd name="T65" fmla="*/ 72 h 104"/>
                <a:gd name="T66" fmla="*/ 748 w 756"/>
                <a:gd name="T67" fmla="*/ 82 h 104"/>
                <a:gd name="T68" fmla="*/ 740 w 756"/>
                <a:gd name="T69" fmla="*/ 90 h 104"/>
                <a:gd name="T70" fmla="*/ 732 w 756"/>
                <a:gd name="T71" fmla="*/ 96 h 104"/>
                <a:gd name="T72" fmla="*/ 724 w 756"/>
                <a:gd name="T73" fmla="*/ 100 h 104"/>
                <a:gd name="T74" fmla="*/ 714 w 756"/>
                <a:gd name="T75" fmla="*/ 104 h 104"/>
                <a:gd name="T76" fmla="*/ 704 w 756"/>
                <a:gd name="T77" fmla="*/ 104 h 104"/>
                <a:gd name="T78" fmla="*/ 704 w 756"/>
                <a:gd name="T7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56" h="104">
                  <a:moveTo>
                    <a:pt x="704" y="104"/>
                  </a:moveTo>
                  <a:lnTo>
                    <a:pt x="52" y="104"/>
                  </a:lnTo>
                  <a:lnTo>
                    <a:pt x="52" y="104"/>
                  </a:lnTo>
                  <a:lnTo>
                    <a:pt x="42" y="104"/>
                  </a:lnTo>
                  <a:lnTo>
                    <a:pt x="32" y="100"/>
                  </a:lnTo>
                  <a:lnTo>
                    <a:pt x="22" y="96"/>
                  </a:lnTo>
                  <a:lnTo>
                    <a:pt x="14" y="90"/>
                  </a:lnTo>
                  <a:lnTo>
                    <a:pt x="8" y="82"/>
                  </a:lnTo>
                  <a:lnTo>
                    <a:pt x="4" y="72"/>
                  </a:lnTo>
                  <a:lnTo>
                    <a:pt x="0" y="62"/>
                  </a:lnTo>
                  <a:lnTo>
                    <a:pt x="0" y="52"/>
                  </a:lnTo>
                  <a:lnTo>
                    <a:pt x="0" y="52"/>
                  </a:lnTo>
                  <a:lnTo>
                    <a:pt x="0" y="42"/>
                  </a:lnTo>
                  <a:lnTo>
                    <a:pt x="4" y="32"/>
                  </a:lnTo>
                  <a:lnTo>
                    <a:pt x="8" y="22"/>
                  </a:lnTo>
                  <a:lnTo>
                    <a:pt x="14" y="16"/>
                  </a:lnTo>
                  <a:lnTo>
                    <a:pt x="22" y="8"/>
                  </a:lnTo>
                  <a:lnTo>
                    <a:pt x="32" y="4"/>
                  </a:lnTo>
                  <a:lnTo>
                    <a:pt x="42" y="0"/>
                  </a:lnTo>
                  <a:lnTo>
                    <a:pt x="52" y="0"/>
                  </a:lnTo>
                  <a:lnTo>
                    <a:pt x="704" y="0"/>
                  </a:lnTo>
                  <a:lnTo>
                    <a:pt x="704" y="0"/>
                  </a:lnTo>
                  <a:lnTo>
                    <a:pt x="714" y="0"/>
                  </a:lnTo>
                  <a:lnTo>
                    <a:pt x="724" y="4"/>
                  </a:lnTo>
                  <a:lnTo>
                    <a:pt x="732" y="8"/>
                  </a:lnTo>
                  <a:lnTo>
                    <a:pt x="740" y="16"/>
                  </a:lnTo>
                  <a:lnTo>
                    <a:pt x="748" y="22"/>
                  </a:lnTo>
                  <a:lnTo>
                    <a:pt x="752" y="32"/>
                  </a:lnTo>
                  <a:lnTo>
                    <a:pt x="756" y="42"/>
                  </a:lnTo>
                  <a:lnTo>
                    <a:pt x="756" y="52"/>
                  </a:lnTo>
                  <a:lnTo>
                    <a:pt x="756" y="52"/>
                  </a:lnTo>
                  <a:lnTo>
                    <a:pt x="756" y="62"/>
                  </a:lnTo>
                  <a:lnTo>
                    <a:pt x="752" y="72"/>
                  </a:lnTo>
                  <a:lnTo>
                    <a:pt x="748" y="82"/>
                  </a:lnTo>
                  <a:lnTo>
                    <a:pt x="740" y="90"/>
                  </a:lnTo>
                  <a:lnTo>
                    <a:pt x="732" y="96"/>
                  </a:lnTo>
                  <a:lnTo>
                    <a:pt x="724" y="100"/>
                  </a:lnTo>
                  <a:lnTo>
                    <a:pt x="714" y="104"/>
                  </a:lnTo>
                  <a:lnTo>
                    <a:pt x="704" y="104"/>
                  </a:lnTo>
                  <a:lnTo>
                    <a:pt x="704" y="104"/>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13" name="Freeform 13">
              <a:extLst>
                <a:ext uri="{FF2B5EF4-FFF2-40B4-BE49-F238E27FC236}">
                  <a16:creationId xmlns:a16="http://schemas.microsoft.com/office/drawing/2014/main" id="{C91FFD4D-7DDD-452D-94C9-393036AAB7FE}"/>
                </a:ext>
              </a:extLst>
            </p:cNvPr>
            <p:cNvSpPr>
              <a:spLocks/>
            </p:cNvSpPr>
            <p:nvPr userDrawn="1"/>
          </p:nvSpPr>
          <p:spPr bwMode="auto">
            <a:xfrm>
              <a:off x="9760854" y="6762790"/>
              <a:ext cx="321532" cy="181544"/>
            </a:xfrm>
            <a:custGeom>
              <a:avLst/>
              <a:gdLst>
                <a:gd name="T0" fmla="*/ 456 w 892"/>
                <a:gd name="T1" fmla="*/ 406 h 406"/>
                <a:gd name="T2" fmla="*/ 436 w 892"/>
                <a:gd name="T3" fmla="*/ 402 h 406"/>
                <a:gd name="T4" fmla="*/ 418 w 892"/>
                <a:gd name="T5" fmla="*/ 390 h 406"/>
                <a:gd name="T6" fmla="*/ 408 w 892"/>
                <a:gd name="T7" fmla="*/ 374 h 406"/>
                <a:gd name="T8" fmla="*/ 404 w 892"/>
                <a:gd name="T9" fmla="*/ 354 h 406"/>
                <a:gd name="T10" fmla="*/ 402 w 892"/>
                <a:gd name="T11" fmla="*/ 346 h 406"/>
                <a:gd name="T12" fmla="*/ 396 w 892"/>
                <a:gd name="T13" fmla="*/ 344 h 406"/>
                <a:gd name="T14" fmla="*/ 164 w 892"/>
                <a:gd name="T15" fmla="*/ 344 h 406"/>
                <a:gd name="T16" fmla="*/ 138 w 892"/>
                <a:gd name="T17" fmla="*/ 344 h 406"/>
                <a:gd name="T18" fmla="*/ 104 w 892"/>
                <a:gd name="T19" fmla="*/ 336 h 406"/>
                <a:gd name="T20" fmla="*/ 66 w 892"/>
                <a:gd name="T21" fmla="*/ 318 h 406"/>
                <a:gd name="T22" fmla="*/ 46 w 892"/>
                <a:gd name="T23" fmla="*/ 302 h 406"/>
                <a:gd name="T24" fmla="*/ 30 w 892"/>
                <a:gd name="T25" fmla="*/ 284 h 406"/>
                <a:gd name="T26" fmla="*/ 14 w 892"/>
                <a:gd name="T27" fmla="*/ 258 h 406"/>
                <a:gd name="T28" fmla="*/ 4 w 892"/>
                <a:gd name="T29" fmla="*/ 224 h 406"/>
                <a:gd name="T30" fmla="*/ 0 w 892"/>
                <a:gd name="T31" fmla="*/ 180 h 406"/>
                <a:gd name="T32" fmla="*/ 0 w 892"/>
                <a:gd name="T33" fmla="*/ 156 h 406"/>
                <a:gd name="T34" fmla="*/ 10 w 892"/>
                <a:gd name="T35" fmla="*/ 114 h 406"/>
                <a:gd name="T36" fmla="*/ 28 w 892"/>
                <a:gd name="T37" fmla="*/ 80 h 406"/>
                <a:gd name="T38" fmla="*/ 52 w 892"/>
                <a:gd name="T39" fmla="*/ 54 h 406"/>
                <a:gd name="T40" fmla="*/ 78 w 892"/>
                <a:gd name="T41" fmla="*/ 32 h 406"/>
                <a:gd name="T42" fmla="*/ 108 w 892"/>
                <a:gd name="T43" fmla="*/ 18 h 406"/>
                <a:gd name="T44" fmla="*/ 150 w 892"/>
                <a:gd name="T45" fmla="*/ 4 h 406"/>
                <a:gd name="T46" fmla="*/ 840 w 892"/>
                <a:gd name="T47" fmla="*/ 0 h 406"/>
                <a:gd name="T48" fmla="*/ 852 w 892"/>
                <a:gd name="T49" fmla="*/ 2 h 406"/>
                <a:gd name="T50" fmla="*/ 870 w 892"/>
                <a:gd name="T51" fmla="*/ 10 h 406"/>
                <a:gd name="T52" fmla="*/ 884 w 892"/>
                <a:gd name="T53" fmla="*/ 24 h 406"/>
                <a:gd name="T54" fmla="*/ 892 w 892"/>
                <a:gd name="T55" fmla="*/ 42 h 406"/>
                <a:gd name="T56" fmla="*/ 892 w 892"/>
                <a:gd name="T57" fmla="*/ 52 h 406"/>
                <a:gd name="T58" fmla="*/ 888 w 892"/>
                <a:gd name="T59" fmla="*/ 74 h 406"/>
                <a:gd name="T60" fmla="*/ 878 w 892"/>
                <a:gd name="T61" fmla="*/ 90 h 406"/>
                <a:gd name="T62" fmla="*/ 860 w 892"/>
                <a:gd name="T63" fmla="*/ 102 h 406"/>
                <a:gd name="T64" fmla="*/ 840 w 892"/>
                <a:gd name="T65" fmla="*/ 106 h 406"/>
                <a:gd name="T66" fmla="*/ 180 w 892"/>
                <a:gd name="T67" fmla="*/ 106 h 406"/>
                <a:gd name="T68" fmla="*/ 148 w 892"/>
                <a:gd name="T69" fmla="*/ 114 h 406"/>
                <a:gd name="T70" fmla="*/ 124 w 892"/>
                <a:gd name="T71" fmla="*/ 130 h 406"/>
                <a:gd name="T72" fmla="*/ 110 w 892"/>
                <a:gd name="T73" fmla="*/ 150 h 406"/>
                <a:gd name="T74" fmla="*/ 104 w 892"/>
                <a:gd name="T75" fmla="*/ 170 h 406"/>
                <a:gd name="T76" fmla="*/ 104 w 892"/>
                <a:gd name="T77" fmla="*/ 180 h 406"/>
                <a:gd name="T78" fmla="*/ 108 w 892"/>
                <a:gd name="T79" fmla="*/ 208 h 406"/>
                <a:gd name="T80" fmla="*/ 118 w 892"/>
                <a:gd name="T81" fmla="*/ 226 h 406"/>
                <a:gd name="T82" fmla="*/ 130 w 892"/>
                <a:gd name="T83" fmla="*/ 234 h 406"/>
                <a:gd name="T84" fmla="*/ 152 w 892"/>
                <a:gd name="T85" fmla="*/ 240 h 406"/>
                <a:gd name="T86" fmla="*/ 394 w 892"/>
                <a:gd name="T87" fmla="*/ 240 h 406"/>
                <a:gd name="T88" fmla="*/ 406 w 892"/>
                <a:gd name="T89" fmla="*/ 240 h 406"/>
                <a:gd name="T90" fmla="*/ 438 w 892"/>
                <a:gd name="T91" fmla="*/ 248 h 406"/>
                <a:gd name="T92" fmla="*/ 464 w 892"/>
                <a:gd name="T93" fmla="*/ 260 h 406"/>
                <a:gd name="T94" fmla="*/ 476 w 892"/>
                <a:gd name="T95" fmla="*/ 270 h 406"/>
                <a:gd name="T96" fmla="*/ 498 w 892"/>
                <a:gd name="T97" fmla="*/ 302 h 406"/>
                <a:gd name="T98" fmla="*/ 506 w 892"/>
                <a:gd name="T99" fmla="*/ 324 h 406"/>
                <a:gd name="T100" fmla="*/ 508 w 892"/>
                <a:gd name="T101" fmla="*/ 354 h 406"/>
                <a:gd name="T102" fmla="*/ 508 w 892"/>
                <a:gd name="T103" fmla="*/ 364 h 406"/>
                <a:gd name="T104" fmla="*/ 500 w 892"/>
                <a:gd name="T105" fmla="*/ 384 h 406"/>
                <a:gd name="T106" fmla="*/ 486 w 892"/>
                <a:gd name="T107" fmla="*/ 398 h 406"/>
                <a:gd name="T108" fmla="*/ 466 w 892"/>
                <a:gd name="T109" fmla="*/ 406 h 406"/>
                <a:gd name="T110" fmla="*/ 456 w 892"/>
                <a:gd name="T111"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92" h="406">
                  <a:moveTo>
                    <a:pt x="456" y="406"/>
                  </a:moveTo>
                  <a:lnTo>
                    <a:pt x="456" y="406"/>
                  </a:lnTo>
                  <a:lnTo>
                    <a:pt x="446" y="406"/>
                  </a:lnTo>
                  <a:lnTo>
                    <a:pt x="436" y="402"/>
                  </a:lnTo>
                  <a:lnTo>
                    <a:pt x="426" y="398"/>
                  </a:lnTo>
                  <a:lnTo>
                    <a:pt x="418" y="390"/>
                  </a:lnTo>
                  <a:lnTo>
                    <a:pt x="412" y="384"/>
                  </a:lnTo>
                  <a:lnTo>
                    <a:pt x="408" y="374"/>
                  </a:lnTo>
                  <a:lnTo>
                    <a:pt x="404" y="364"/>
                  </a:lnTo>
                  <a:lnTo>
                    <a:pt x="404" y="354"/>
                  </a:lnTo>
                  <a:lnTo>
                    <a:pt x="404" y="354"/>
                  </a:lnTo>
                  <a:lnTo>
                    <a:pt x="402" y="346"/>
                  </a:lnTo>
                  <a:lnTo>
                    <a:pt x="402" y="346"/>
                  </a:lnTo>
                  <a:lnTo>
                    <a:pt x="396" y="344"/>
                  </a:lnTo>
                  <a:lnTo>
                    <a:pt x="164" y="344"/>
                  </a:lnTo>
                  <a:lnTo>
                    <a:pt x="164" y="344"/>
                  </a:lnTo>
                  <a:lnTo>
                    <a:pt x="150" y="344"/>
                  </a:lnTo>
                  <a:lnTo>
                    <a:pt x="138" y="344"/>
                  </a:lnTo>
                  <a:lnTo>
                    <a:pt x="122" y="340"/>
                  </a:lnTo>
                  <a:lnTo>
                    <a:pt x="104" y="336"/>
                  </a:lnTo>
                  <a:lnTo>
                    <a:pt x="84" y="328"/>
                  </a:lnTo>
                  <a:lnTo>
                    <a:pt x="66" y="318"/>
                  </a:lnTo>
                  <a:lnTo>
                    <a:pt x="46" y="302"/>
                  </a:lnTo>
                  <a:lnTo>
                    <a:pt x="46" y="302"/>
                  </a:lnTo>
                  <a:lnTo>
                    <a:pt x="38" y="294"/>
                  </a:lnTo>
                  <a:lnTo>
                    <a:pt x="30" y="284"/>
                  </a:lnTo>
                  <a:lnTo>
                    <a:pt x="22" y="272"/>
                  </a:lnTo>
                  <a:lnTo>
                    <a:pt x="14" y="258"/>
                  </a:lnTo>
                  <a:lnTo>
                    <a:pt x="8" y="242"/>
                  </a:lnTo>
                  <a:lnTo>
                    <a:pt x="4" y="224"/>
                  </a:lnTo>
                  <a:lnTo>
                    <a:pt x="0" y="204"/>
                  </a:lnTo>
                  <a:lnTo>
                    <a:pt x="0" y="180"/>
                  </a:lnTo>
                  <a:lnTo>
                    <a:pt x="0" y="180"/>
                  </a:lnTo>
                  <a:lnTo>
                    <a:pt x="0" y="156"/>
                  </a:lnTo>
                  <a:lnTo>
                    <a:pt x="4" y="134"/>
                  </a:lnTo>
                  <a:lnTo>
                    <a:pt x="10" y="114"/>
                  </a:lnTo>
                  <a:lnTo>
                    <a:pt x="18" y="96"/>
                  </a:lnTo>
                  <a:lnTo>
                    <a:pt x="28" y="80"/>
                  </a:lnTo>
                  <a:lnTo>
                    <a:pt x="38" y="66"/>
                  </a:lnTo>
                  <a:lnTo>
                    <a:pt x="52" y="54"/>
                  </a:lnTo>
                  <a:lnTo>
                    <a:pt x="64" y="42"/>
                  </a:lnTo>
                  <a:lnTo>
                    <a:pt x="78" y="32"/>
                  </a:lnTo>
                  <a:lnTo>
                    <a:pt x="92" y="24"/>
                  </a:lnTo>
                  <a:lnTo>
                    <a:pt x="108" y="18"/>
                  </a:lnTo>
                  <a:lnTo>
                    <a:pt x="122" y="12"/>
                  </a:lnTo>
                  <a:lnTo>
                    <a:pt x="150" y="4"/>
                  </a:lnTo>
                  <a:lnTo>
                    <a:pt x="176" y="0"/>
                  </a:lnTo>
                  <a:lnTo>
                    <a:pt x="840" y="0"/>
                  </a:lnTo>
                  <a:lnTo>
                    <a:pt x="840" y="0"/>
                  </a:lnTo>
                  <a:lnTo>
                    <a:pt x="852" y="2"/>
                  </a:lnTo>
                  <a:lnTo>
                    <a:pt x="860" y="4"/>
                  </a:lnTo>
                  <a:lnTo>
                    <a:pt x="870" y="10"/>
                  </a:lnTo>
                  <a:lnTo>
                    <a:pt x="878" y="16"/>
                  </a:lnTo>
                  <a:lnTo>
                    <a:pt x="884" y="24"/>
                  </a:lnTo>
                  <a:lnTo>
                    <a:pt x="888" y="32"/>
                  </a:lnTo>
                  <a:lnTo>
                    <a:pt x="892" y="42"/>
                  </a:lnTo>
                  <a:lnTo>
                    <a:pt x="892" y="52"/>
                  </a:lnTo>
                  <a:lnTo>
                    <a:pt x="892" y="52"/>
                  </a:lnTo>
                  <a:lnTo>
                    <a:pt x="892" y="64"/>
                  </a:lnTo>
                  <a:lnTo>
                    <a:pt x="888" y="74"/>
                  </a:lnTo>
                  <a:lnTo>
                    <a:pt x="884" y="82"/>
                  </a:lnTo>
                  <a:lnTo>
                    <a:pt x="878" y="90"/>
                  </a:lnTo>
                  <a:lnTo>
                    <a:pt x="870" y="96"/>
                  </a:lnTo>
                  <a:lnTo>
                    <a:pt x="860" y="102"/>
                  </a:lnTo>
                  <a:lnTo>
                    <a:pt x="852" y="104"/>
                  </a:lnTo>
                  <a:lnTo>
                    <a:pt x="840" y="106"/>
                  </a:lnTo>
                  <a:lnTo>
                    <a:pt x="180" y="106"/>
                  </a:lnTo>
                  <a:lnTo>
                    <a:pt x="180" y="106"/>
                  </a:lnTo>
                  <a:lnTo>
                    <a:pt x="162" y="108"/>
                  </a:lnTo>
                  <a:lnTo>
                    <a:pt x="148" y="114"/>
                  </a:lnTo>
                  <a:lnTo>
                    <a:pt x="136" y="120"/>
                  </a:lnTo>
                  <a:lnTo>
                    <a:pt x="124" y="130"/>
                  </a:lnTo>
                  <a:lnTo>
                    <a:pt x="114" y="142"/>
                  </a:lnTo>
                  <a:lnTo>
                    <a:pt x="110" y="150"/>
                  </a:lnTo>
                  <a:lnTo>
                    <a:pt x="106" y="158"/>
                  </a:lnTo>
                  <a:lnTo>
                    <a:pt x="104" y="170"/>
                  </a:lnTo>
                  <a:lnTo>
                    <a:pt x="104" y="180"/>
                  </a:lnTo>
                  <a:lnTo>
                    <a:pt x="104" y="180"/>
                  </a:lnTo>
                  <a:lnTo>
                    <a:pt x="106" y="196"/>
                  </a:lnTo>
                  <a:lnTo>
                    <a:pt x="108" y="208"/>
                  </a:lnTo>
                  <a:lnTo>
                    <a:pt x="112" y="218"/>
                  </a:lnTo>
                  <a:lnTo>
                    <a:pt x="118" y="226"/>
                  </a:lnTo>
                  <a:lnTo>
                    <a:pt x="118" y="226"/>
                  </a:lnTo>
                  <a:lnTo>
                    <a:pt x="130" y="234"/>
                  </a:lnTo>
                  <a:lnTo>
                    <a:pt x="142" y="238"/>
                  </a:lnTo>
                  <a:lnTo>
                    <a:pt x="152" y="240"/>
                  </a:lnTo>
                  <a:lnTo>
                    <a:pt x="160" y="240"/>
                  </a:lnTo>
                  <a:lnTo>
                    <a:pt x="394" y="240"/>
                  </a:lnTo>
                  <a:lnTo>
                    <a:pt x="394" y="240"/>
                  </a:lnTo>
                  <a:lnTo>
                    <a:pt x="406" y="240"/>
                  </a:lnTo>
                  <a:lnTo>
                    <a:pt x="426" y="244"/>
                  </a:lnTo>
                  <a:lnTo>
                    <a:pt x="438" y="248"/>
                  </a:lnTo>
                  <a:lnTo>
                    <a:pt x="450" y="252"/>
                  </a:lnTo>
                  <a:lnTo>
                    <a:pt x="464" y="260"/>
                  </a:lnTo>
                  <a:lnTo>
                    <a:pt x="476" y="270"/>
                  </a:lnTo>
                  <a:lnTo>
                    <a:pt x="476" y="270"/>
                  </a:lnTo>
                  <a:lnTo>
                    <a:pt x="488" y="284"/>
                  </a:lnTo>
                  <a:lnTo>
                    <a:pt x="498" y="302"/>
                  </a:lnTo>
                  <a:lnTo>
                    <a:pt x="502" y="312"/>
                  </a:lnTo>
                  <a:lnTo>
                    <a:pt x="506" y="324"/>
                  </a:lnTo>
                  <a:lnTo>
                    <a:pt x="508" y="338"/>
                  </a:lnTo>
                  <a:lnTo>
                    <a:pt x="508" y="354"/>
                  </a:lnTo>
                  <a:lnTo>
                    <a:pt x="508" y="354"/>
                  </a:lnTo>
                  <a:lnTo>
                    <a:pt x="508" y="364"/>
                  </a:lnTo>
                  <a:lnTo>
                    <a:pt x="504" y="374"/>
                  </a:lnTo>
                  <a:lnTo>
                    <a:pt x="500" y="384"/>
                  </a:lnTo>
                  <a:lnTo>
                    <a:pt x="494" y="390"/>
                  </a:lnTo>
                  <a:lnTo>
                    <a:pt x="486" y="398"/>
                  </a:lnTo>
                  <a:lnTo>
                    <a:pt x="476" y="402"/>
                  </a:lnTo>
                  <a:lnTo>
                    <a:pt x="466" y="406"/>
                  </a:lnTo>
                  <a:lnTo>
                    <a:pt x="456" y="406"/>
                  </a:lnTo>
                  <a:lnTo>
                    <a:pt x="456" y="406"/>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14" name="Freeform 14">
              <a:extLst>
                <a:ext uri="{FF2B5EF4-FFF2-40B4-BE49-F238E27FC236}">
                  <a16:creationId xmlns:a16="http://schemas.microsoft.com/office/drawing/2014/main" id="{98FD96AD-778F-4F04-A5C8-D7369C3E6DED}"/>
                </a:ext>
              </a:extLst>
            </p:cNvPr>
            <p:cNvSpPr>
              <a:spLocks/>
            </p:cNvSpPr>
            <p:nvPr userDrawn="1"/>
          </p:nvSpPr>
          <p:spPr bwMode="auto">
            <a:xfrm>
              <a:off x="10854285" y="6611418"/>
              <a:ext cx="532761" cy="146326"/>
            </a:xfrm>
            <a:custGeom>
              <a:avLst/>
              <a:gdLst>
                <a:gd name="T0" fmla="*/ 52 w 1478"/>
                <a:gd name="T1" fmla="*/ 406 h 406"/>
                <a:gd name="T2" fmla="*/ 32 w 1478"/>
                <a:gd name="T3" fmla="*/ 402 h 406"/>
                <a:gd name="T4" fmla="*/ 14 w 1478"/>
                <a:gd name="T5" fmla="*/ 390 h 406"/>
                <a:gd name="T6" fmla="*/ 4 w 1478"/>
                <a:gd name="T7" fmla="*/ 374 h 406"/>
                <a:gd name="T8" fmla="*/ 0 w 1478"/>
                <a:gd name="T9" fmla="*/ 352 h 406"/>
                <a:gd name="T10" fmla="*/ 0 w 1478"/>
                <a:gd name="T11" fmla="*/ 342 h 406"/>
                <a:gd name="T12" fmla="*/ 8 w 1478"/>
                <a:gd name="T13" fmla="*/ 324 h 406"/>
                <a:gd name="T14" fmla="*/ 22 w 1478"/>
                <a:gd name="T15" fmla="*/ 310 h 406"/>
                <a:gd name="T16" fmla="*/ 42 w 1478"/>
                <a:gd name="T17" fmla="*/ 302 h 406"/>
                <a:gd name="T18" fmla="*/ 1300 w 1478"/>
                <a:gd name="T19" fmla="*/ 300 h 406"/>
                <a:gd name="T20" fmla="*/ 1316 w 1478"/>
                <a:gd name="T21" fmla="*/ 296 h 406"/>
                <a:gd name="T22" fmla="*/ 1342 w 1478"/>
                <a:gd name="T23" fmla="*/ 286 h 406"/>
                <a:gd name="T24" fmla="*/ 1364 w 1478"/>
                <a:gd name="T25" fmla="*/ 264 h 406"/>
                <a:gd name="T26" fmla="*/ 1372 w 1478"/>
                <a:gd name="T27" fmla="*/ 246 h 406"/>
                <a:gd name="T28" fmla="*/ 1374 w 1478"/>
                <a:gd name="T29" fmla="*/ 226 h 406"/>
                <a:gd name="T30" fmla="*/ 1374 w 1478"/>
                <a:gd name="T31" fmla="*/ 210 h 406"/>
                <a:gd name="T32" fmla="*/ 1366 w 1478"/>
                <a:gd name="T33" fmla="*/ 188 h 406"/>
                <a:gd name="T34" fmla="*/ 1360 w 1478"/>
                <a:gd name="T35" fmla="*/ 180 h 406"/>
                <a:gd name="T36" fmla="*/ 1336 w 1478"/>
                <a:gd name="T37" fmla="*/ 168 h 406"/>
                <a:gd name="T38" fmla="*/ 1318 w 1478"/>
                <a:gd name="T39" fmla="*/ 166 h 406"/>
                <a:gd name="T40" fmla="*/ 1084 w 1478"/>
                <a:gd name="T41" fmla="*/ 166 h 406"/>
                <a:gd name="T42" fmla="*/ 1052 w 1478"/>
                <a:gd name="T43" fmla="*/ 162 h 406"/>
                <a:gd name="T44" fmla="*/ 1028 w 1478"/>
                <a:gd name="T45" fmla="*/ 152 h 406"/>
                <a:gd name="T46" fmla="*/ 1002 w 1478"/>
                <a:gd name="T47" fmla="*/ 134 h 406"/>
                <a:gd name="T48" fmla="*/ 990 w 1478"/>
                <a:gd name="T49" fmla="*/ 122 h 406"/>
                <a:gd name="T50" fmla="*/ 976 w 1478"/>
                <a:gd name="T51" fmla="*/ 94 h 406"/>
                <a:gd name="T52" fmla="*/ 970 w 1478"/>
                <a:gd name="T53" fmla="*/ 68 h 406"/>
                <a:gd name="T54" fmla="*/ 970 w 1478"/>
                <a:gd name="T55" fmla="*/ 52 h 406"/>
                <a:gd name="T56" fmla="*/ 974 w 1478"/>
                <a:gd name="T57" fmla="*/ 32 h 406"/>
                <a:gd name="T58" fmla="*/ 984 w 1478"/>
                <a:gd name="T59" fmla="*/ 14 h 406"/>
                <a:gd name="T60" fmla="*/ 1002 w 1478"/>
                <a:gd name="T61" fmla="*/ 4 h 406"/>
                <a:gd name="T62" fmla="*/ 1022 w 1478"/>
                <a:gd name="T63" fmla="*/ 0 h 406"/>
                <a:gd name="T64" fmla="*/ 1032 w 1478"/>
                <a:gd name="T65" fmla="*/ 0 h 406"/>
                <a:gd name="T66" fmla="*/ 1052 w 1478"/>
                <a:gd name="T67" fmla="*/ 8 h 406"/>
                <a:gd name="T68" fmla="*/ 1066 w 1478"/>
                <a:gd name="T69" fmla="*/ 22 h 406"/>
                <a:gd name="T70" fmla="*/ 1074 w 1478"/>
                <a:gd name="T71" fmla="*/ 42 h 406"/>
                <a:gd name="T72" fmla="*/ 1074 w 1478"/>
                <a:gd name="T73" fmla="*/ 52 h 406"/>
                <a:gd name="T74" fmla="*/ 1076 w 1478"/>
                <a:gd name="T75" fmla="*/ 60 h 406"/>
                <a:gd name="T76" fmla="*/ 1314 w 1478"/>
                <a:gd name="T77" fmla="*/ 60 h 406"/>
                <a:gd name="T78" fmla="*/ 1328 w 1478"/>
                <a:gd name="T79" fmla="*/ 60 h 406"/>
                <a:gd name="T80" fmla="*/ 1356 w 1478"/>
                <a:gd name="T81" fmla="*/ 64 h 406"/>
                <a:gd name="T82" fmla="*/ 1394 w 1478"/>
                <a:gd name="T83" fmla="*/ 78 h 406"/>
                <a:gd name="T84" fmla="*/ 1432 w 1478"/>
                <a:gd name="T85" fmla="*/ 104 h 406"/>
                <a:gd name="T86" fmla="*/ 1440 w 1478"/>
                <a:gd name="T87" fmla="*/ 112 h 406"/>
                <a:gd name="T88" fmla="*/ 1456 w 1478"/>
                <a:gd name="T89" fmla="*/ 134 h 406"/>
                <a:gd name="T90" fmla="*/ 1470 w 1478"/>
                <a:gd name="T91" fmla="*/ 164 h 406"/>
                <a:gd name="T92" fmla="*/ 1478 w 1478"/>
                <a:gd name="T93" fmla="*/ 202 h 406"/>
                <a:gd name="T94" fmla="*/ 1478 w 1478"/>
                <a:gd name="T95" fmla="*/ 226 h 406"/>
                <a:gd name="T96" fmla="*/ 1474 w 1478"/>
                <a:gd name="T97" fmla="*/ 272 h 406"/>
                <a:gd name="T98" fmla="*/ 1460 w 1478"/>
                <a:gd name="T99" fmla="*/ 310 h 406"/>
                <a:gd name="T100" fmla="*/ 1440 w 1478"/>
                <a:gd name="T101" fmla="*/ 340 h 406"/>
                <a:gd name="T102" fmla="*/ 1414 w 1478"/>
                <a:gd name="T103" fmla="*/ 364 h 406"/>
                <a:gd name="T104" fmla="*/ 1386 w 1478"/>
                <a:gd name="T105" fmla="*/ 382 h 406"/>
                <a:gd name="T106" fmla="*/ 1356 w 1478"/>
                <a:gd name="T107" fmla="*/ 394 h 406"/>
                <a:gd name="T108" fmla="*/ 1302 w 1478"/>
                <a:gd name="T109"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78" h="406">
                  <a:moveTo>
                    <a:pt x="52" y="406"/>
                  </a:moveTo>
                  <a:lnTo>
                    <a:pt x="52" y="406"/>
                  </a:lnTo>
                  <a:lnTo>
                    <a:pt x="42" y="404"/>
                  </a:lnTo>
                  <a:lnTo>
                    <a:pt x="32" y="402"/>
                  </a:lnTo>
                  <a:lnTo>
                    <a:pt x="22" y="396"/>
                  </a:lnTo>
                  <a:lnTo>
                    <a:pt x="14" y="390"/>
                  </a:lnTo>
                  <a:lnTo>
                    <a:pt x="8" y="382"/>
                  </a:lnTo>
                  <a:lnTo>
                    <a:pt x="4" y="374"/>
                  </a:lnTo>
                  <a:lnTo>
                    <a:pt x="0" y="364"/>
                  </a:lnTo>
                  <a:lnTo>
                    <a:pt x="0" y="352"/>
                  </a:lnTo>
                  <a:lnTo>
                    <a:pt x="0" y="352"/>
                  </a:lnTo>
                  <a:lnTo>
                    <a:pt x="0" y="342"/>
                  </a:lnTo>
                  <a:lnTo>
                    <a:pt x="4" y="332"/>
                  </a:lnTo>
                  <a:lnTo>
                    <a:pt x="8" y="324"/>
                  </a:lnTo>
                  <a:lnTo>
                    <a:pt x="14" y="316"/>
                  </a:lnTo>
                  <a:lnTo>
                    <a:pt x="22" y="310"/>
                  </a:lnTo>
                  <a:lnTo>
                    <a:pt x="32" y="304"/>
                  </a:lnTo>
                  <a:lnTo>
                    <a:pt x="42" y="302"/>
                  </a:lnTo>
                  <a:lnTo>
                    <a:pt x="52" y="300"/>
                  </a:lnTo>
                  <a:lnTo>
                    <a:pt x="1300" y="300"/>
                  </a:lnTo>
                  <a:lnTo>
                    <a:pt x="1300" y="300"/>
                  </a:lnTo>
                  <a:lnTo>
                    <a:pt x="1316" y="296"/>
                  </a:lnTo>
                  <a:lnTo>
                    <a:pt x="1330" y="292"/>
                  </a:lnTo>
                  <a:lnTo>
                    <a:pt x="1342" y="286"/>
                  </a:lnTo>
                  <a:lnTo>
                    <a:pt x="1354" y="276"/>
                  </a:lnTo>
                  <a:lnTo>
                    <a:pt x="1364" y="264"/>
                  </a:lnTo>
                  <a:lnTo>
                    <a:pt x="1368" y="256"/>
                  </a:lnTo>
                  <a:lnTo>
                    <a:pt x="1372" y="246"/>
                  </a:lnTo>
                  <a:lnTo>
                    <a:pt x="1374" y="236"/>
                  </a:lnTo>
                  <a:lnTo>
                    <a:pt x="1374" y="226"/>
                  </a:lnTo>
                  <a:lnTo>
                    <a:pt x="1374" y="226"/>
                  </a:lnTo>
                  <a:lnTo>
                    <a:pt x="1374" y="210"/>
                  </a:lnTo>
                  <a:lnTo>
                    <a:pt x="1370" y="198"/>
                  </a:lnTo>
                  <a:lnTo>
                    <a:pt x="1366" y="188"/>
                  </a:lnTo>
                  <a:lnTo>
                    <a:pt x="1360" y="180"/>
                  </a:lnTo>
                  <a:lnTo>
                    <a:pt x="1360" y="180"/>
                  </a:lnTo>
                  <a:lnTo>
                    <a:pt x="1348" y="172"/>
                  </a:lnTo>
                  <a:lnTo>
                    <a:pt x="1336" y="168"/>
                  </a:lnTo>
                  <a:lnTo>
                    <a:pt x="1326" y="166"/>
                  </a:lnTo>
                  <a:lnTo>
                    <a:pt x="1318" y="166"/>
                  </a:lnTo>
                  <a:lnTo>
                    <a:pt x="1084" y="166"/>
                  </a:lnTo>
                  <a:lnTo>
                    <a:pt x="1084" y="166"/>
                  </a:lnTo>
                  <a:lnTo>
                    <a:pt x="1072" y="166"/>
                  </a:lnTo>
                  <a:lnTo>
                    <a:pt x="1052" y="162"/>
                  </a:lnTo>
                  <a:lnTo>
                    <a:pt x="1040" y="158"/>
                  </a:lnTo>
                  <a:lnTo>
                    <a:pt x="1028" y="152"/>
                  </a:lnTo>
                  <a:lnTo>
                    <a:pt x="1014" y="146"/>
                  </a:lnTo>
                  <a:lnTo>
                    <a:pt x="1002" y="134"/>
                  </a:lnTo>
                  <a:lnTo>
                    <a:pt x="1002" y="134"/>
                  </a:lnTo>
                  <a:lnTo>
                    <a:pt x="990" y="122"/>
                  </a:lnTo>
                  <a:lnTo>
                    <a:pt x="980" y="104"/>
                  </a:lnTo>
                  <a:lnTo>
                    <a:pt x="976" y="94"/>
                  </a:lnTo>
                  <a:lnTo>
                    <a:pt x="972" y="80"/>
                  </a:lnTo>
                  <a:lnTo>
                    <a:pt x="970" y="68"/>
                  </a:lnTo>
                  <a:lnTo>
                    <a:pt x="970" y="52"/>
                  </a:lnTo>
                  <a:lnTo>
                    <a:pt x="970" y="52"/>
                  </a:lnTo>
                  <a:lnTo>
                    <a:pt x="970" y="42"/>
                  </a:lnTo>
                  <a:lnTo>
                    <a:pt x="974" y="32"/>
                  </a:lnTo>
                  <a:lnTo>
                    <a:pt x="978" y="22"/>
                  </a:lnTo>
                  <a:lnTo>
                    <a:pt x="984" y="14"/>
                  </a:lnTo>
                  <a:lnTo>
                    <a:pt x="992" y="8"/>
                  </a:lnTo>
                  <a:lnTo>
                    <a:pt x="1002" y="4"/>
                  </a:lnTo>
                  <a:lnTo>
                    <a:pt x="1012" y="0"/>
                  </a:lnTo>
                  <a:lnTo>
                    <a:pt x="1022" y="0"/>
                  </a:lnTo>
                  <a:lnTo>
                    <a:pt x="1022" y="0"/>
                  </a:lnTo>
                  <a:lnTo>
                    <a:pt x="1032" y="0"/>
                  </a:lnTo>
                  <a:lnTo>
                    <a:pt x="1042" y="4"/>
                  </a:lnTo>
                  <a:lnTo>
                    <a:pt x="1052" y="8"/>
                  </a:lnTo>
                  <a:lnTo>
                    <a:pt x="1060" y="14"/>
                  </a:lnTo>
                  <a:lnTo>
                    <a:pt x="1066" y="22"/>
                  </a:lnTo>
                  <a:lnTo>
                    <a:pt x="1070" y="32"/>
                  </a:lnTo>
                  <a:lnTo>
                    <a:pt x="1074" y="42"/>
                  </a:lnTo>
                  <a:lnTo>
                    <a:pt x="1074" y="52"/>
                  </a:lnTo>
                  <a:lnTo>
                    <a:pt x="1074" y="52"/>
                  </a:lnTo>
                  <a:lnTo>
                    <a:pt x="1076" y="60"/>
                  </a:lnTo>
                  <a:lnTo>
                    <a:pt x="1076" y="60"/>
                  </a:lnTo>
                  <a:lnTo>
                    <a:pt x="1082" y="60"/>
                  </a:lnTo>
                  <a:lnTo>
                    <a:pt x="1314" y="60"/>
                  </a:lnTo>
                  <a:lnTo>
                    <a:pt x="1314" y="60"/>
                  </a:lnTo>
                  <a:lnTo>
                    <a:pt x="1328" y="60"/>
                  </a:lnTo>
                  <a:lnTo>
                    <a:pt x="1340" y="62"/>
                  </a:lnTo>
                  <a:lnTo>
                    <a:pt x="1356" y="64"/>
                  </a:lnTo>
                  <a:lnTo>
                    <a:pt x="1374" y="70"/>
                  </a:lnTo>
                  <a:lnTo>
                    <a:pt x="1394" y="78"/>
                  </a:lnTo>
                  <a:lnTo>
                    <a:pt x="1412" y="88"/>
                  </a:lnTo>
                  <a:lnTo>
                    <a:pt x="1432" y="104"/>
                  </a:lnTo>
                  <a:lnTo>
                    <a:pt x="1432" y="104"/>
                  </a:lnTo>
                  <a:lnTo>
                    <a:pt x="1440" y="112"/>
                  </a:lnTo>
                  <a:lnTo>
                    <a:pt x="1448" y="122"/>
                  </a:lnTo>
                  <a:lnTo>
                    <a:pt x="1456" y="134"/>
                  </a:lnTo>
                  <a:lnTo>
                    <a:pt x="1464" y="148"/>
                  </a:lnTo>
                  <a:lnTo>
                    <a:pt x="1470" y="164"/>
                  </a:lnTo>
                  <a:lnTo>
                    <a:pt x="1474" y="182"/>
                  </a:lnTo>
                  <a:lnTo>
                    <a:pt x="1478" y="202"/>
                  </a:lnTo>
                  <a:lnTo>
                    <a:pt x="1478" y="226"/>
                  </a:lnTo>
                  <a:lnTo>
                    <a:pt x="1478" y="226"/>
                  </a:lnTo>
                  <a:lnTo>
                    <a:pt x="1478" y="250"/>
                  </a:lnTo>
                  <a:lnTo>
                    <a:pt x="1474" y="272"/>
                  </a:lnTo>
                  <a:lnTo>
                    <a:pt x="1468" y="292"/>
                  </a:lnTo>
                  <a:lnTo>
                    <a:pt x="1460" y="310"/>
                  </a:lnTo>
                  <a:lnTo>
                    <a:pt x="1450" y="326"/>
                  </a:lnTo>
                  <a:lnTo>
                    <a:pt x="1440" y="340"/>
                  </a:lnTo>
                  <a:lnTo>
                    <a:pt x="1426" y="352"/>
                  </a:lnTo>
                  <a:lnTo>
                    <a:pt x="1414" y="364"/>
                  </a:lnTo>
                  <a:lnTo>
                    <a:pt x="1400" y="374"/>
                  </a:lnTo>
                  <a:lnTo>
                    <a:pt x="1386" y="382"/>
                  </a:lnTo>
                  <a:lnTo>
                    <a:pt x="1370" y="388"/>
                  </a:lnTo>
                  <a:lnTo>
                    <a:pt x="1356" y="394"/>
                  </a:lnTo>
                  <a:lnTo>
                    <a:pt x="1328" y="402"/>
                  </a:lnTo>
                  <a:lnTo>
                    <a:pt x="1302" y="406"/>
                  </a:lnTo>
                  <a:lnTo>
                    <a:pt x="52" y="406"/>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15" name="Freeform 15">
              <a:extLst>
                <a:ext uri="{FF2B5EF4-FFF2-40B4-BE49-F238E27FC236}">
                  <a16:creationId xmlns:a16="http://schemas.microsoft.com/office/drawing/2014/main" id="{B4A0D72E-CDEB-46DB-AFF9-7FF5CBE13349}"/>
                </a:ext>
              </a:extLst>
            </p:cNvPr>
            <p:cNvSpPr>
              <a:spLocks noEditPoints="1"/>
            </p:cNvSpPr>
            <p:nvPr userDrawn="1"/>
          </p:nvSpPr>
          <p:spPr bwMode="auto">
            <a:xfrm>
              <a:off x="10953052" y="6865868"/>
              <a:ext cx="123999" cy="123981"/>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16" name="Freeform 18">
              <a:extLst>
                <a:ext uri="{FF2B5EF4-FFF2-40B4-BE49-F238E27FC236}">
                  <a16:creationId xmlns:a16="http://schemas.microsoft.com/office/drawing/2014/main" id="{EDF4B41D-C6FA-4B43-A670-35BD28025F80}"/>
                </a:ext>
              </a:extLst>
            </p:cNvPr>
            <p:cNvSpPr>
              <a:spLocks/>
            </p:cNvSpPr>
            <p:nvPr userDrawn="1"/>
          </p:nvSpPr>
          <p:spPr bwMode="auto">
            <a:xfrm>
              <a:off x="10996306" y="6725308"/>
              <a:ext cx="38209" cy="126864"/>
            </a:xfrm>
            <a:custGeom>
              <a:avLst/>
              <a:gdLst>
                <a:gd name="T0" fmla="*/ 52 w 106"/>
                <a:gd name="T1" fmla="*/ 352 h 352"/>
                <a:gd name="T2" fmla="*/ 52 w 106"/>
                <a:gd name="T3" fmla="*/ 352 h 352"/>
                <a:gd name="T4" fmla="*/ 52 w 106"/>
                <a:gd name="T5" fmla="*/ 352 h 352"/>
                <a:gd name="T6" fmla="*/ 52 w 106"/>
                <a:gd name="T7" fmla="*/ 352 h 352"/>
                <a:gd name="T8" fmla="*/ 40 w 106"/>
                <a:gd name="T9" fmla="*/ 352 h 352"/>
                <a:gd name="T10" fmla="*/ 32 w 106"/>
                <a:gd name="T11" fmla="*/ 348 h 352"/>
                <a:gd name="T12" fmla="*/ 22 w 106"/>
                <a:gd name="T13" fmla="*/ 342 h 352"/>
                <a:gd name="T14" fmla="*/ 14 w 106"/>
                <a:gd name="T15" fmla="*/ 336 h 352"/>
                <a:gd name="T16" fmla="*/ 8 w 106"/>
                <a:gd name="T17" fmla="*/ 328 h 352"/>
                <a:gd name="T18" fmla="*/ 4 w 106"/>
                <a:gd name="T19" fmla="*/ 320 h 352"/>
                <a:gd name="T20" fmla="*/ 0 w 106"/>
                <a:gd name="T21" fmla="*/ 310 h 352"/>
                <a:gd name="T22" fmla="*/ 0 w 106"/>
                <a:gd name="T23" fmla="*/ 300 h 352"/>
                <a:gd name="T24" fmla="*/ 0 w 106"/>
                <a:gd name="T25" fmla="*/ 300 h 352"/>
                <a:gd name="T26" fmla="*/ 0 w 106"/>
                <a:gd name="T27" fmla="*/ 134 h 352"/>
                <a:gd name="T28" fmla="*/ 0 w 106"/>
                <a:gd name="T29" fmla="*/ 44 h 352"/>
                <a:gd name="T30" fmla="*/ 52 w 106"/>
                <a:gd name="T31" fmla="*/ 36 h 352"/>
                <a:gd name="T32" fmla="*/ 90 w 106"/>
                <a:gd name="T33" fmla="*/ 0 h 352"/>
                <a:gd name="T34" fmla="*/ 90 w 106"/>
                <a:gd name="T35" fmla="*/ 0 h 352"/>
                <a:gd name="T36" fmla="*/ 96 w 106"/>
                <a:gd name="T37" fmla="*/ 6 h 352"/>
                <a:gd name="T38" fmla="*/ 100 w 106"/>
                <a:gd name="T39" fmla="*/ 16 h 352"/>
                <a:gd name="T40" fmla="*/ 104 w 106"/>
                <a:gd name="T41" fmla="*/ 28 h 352"/>
                <a:gd name="T42" fmla="*/ 106 w 106"/>
                <a:gd name="T43" fmla="*/ 52 h 352"/>
                <a:gd name="T44" fmla="*/ 106 w 106"/>
                <a:gd name="T45" fmla="*/ 138 h 352"/>
                <a:gd name="T46" fmla="*/ 104 w 106"/>
                <a:gd name="T47" fmla="*/ 300 h 352"/>
                <a:gd name="T48" fmla="*/ 104 w 106"/>
                <a:gd name="T49" fmla="*/ 300 h 352"/>
                <a:gd name="T50" fmla="*/ 104 w 106"/>
                <a:gd name="T51" fmla="*/ 310 h 352"/>
                <a:gd name="T52" fmla="*/ 100 w 106"/>
                <a:gd name="T53" fmla="*/ 320 h 352"/>
                <a:gd name="T54" fmla="*/ 96 w 106"/>
                <a:gd name="T55" fmla="*/ 330 h 352"/>
                <a:gd name="T56" fmla="*/ 88 w 106"/>
                <a:gd name="T57" fmla="*/ 338 h 352"/>
                <a:gd name="T58" fmla="*/ 82 w 106"/>
                <a:gd name="T59" fmla="*/ 344 h 352"/>
                <a:gd name="T60" fmla="*/ 72 w 106"/>
                <a:gd name="T61" fmla="*/ 348 h 352"/>
                <a:gd name="T62" fmla="*/ 62 w 106"/>
                <a:gd name="T63" fmla="*/ 352 h 352"/>
                <a:gd name="T64" fmla="*/ 52 w 106"/>
                <a:gd name="T65" fmla="*/ 352 h 352"/>
                <a:gd name="T66" fmla="*/ 52 w 106"/>
                <a:gd name="T6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352">
                  <a:moveTo>
                    <a:pt x="52" y="352"/>
                  </a:moveTo>
                  <a:lnTo>
                    <a:pt x="52" y="352"/>
                  </a:lnTo>
                  <a:lnTo>
                    <a:pt x="52" y="352"/>
                  </a:lnTo>
                  <a:lnTo>
                    <a:pt x="52" y="352"/>
                  </a:lnTo>
                  <a:lnTo>
                    <a:pt x="40" y="352"/>
                  </a:lnTo>
                  <a:lnTo>
                    <a:pt x="32" y="348"/>
                  </a:lnTo>
                  <a:lnTo>
                    <a:pt x="22" y="342"/>
                  </a:lnTo>
                  <a:lnTo>
                    <a:pt x="14" y="336"/>
                  </a:lnTo>
                  <a:lnTo>
                    <a:pt x="8" y="328"/>
                  </a:lnTo>
                  <a:lnTo>
                    <a:pt x="4" y="320"/>
                  </a:lnTo>
                  <a:lnTo>
                    <a:pt x="0" y="310"/>
                  </a:lnTo>
                  <a:lnTo>
                    <a:pt x="0" y="300"/>
                  </a:lnTo>
                  <a:lnTo>
                    <a:pt x="0" y="300"/>
                  </a:lnTo>
                  <a:lnTo>
                    <a:pt x="0" y="134"/>
                  </a:lnTo>
                  <a:lnTo>
                    <a:pt x="0" y="44"/>
                  </a:lnTo>
                  <a:lnTo>
                    <a:pt x="52" y="36"/>
                  </a:lnTo>
                  <a:lnTo>
                    <a:pt x="90" y="0"/>
                  </a:lnTo>
                  <a:lnTo>
                    <a:pt x="90" y="0"/>
                  </a:lnTo>
                  <a:lnTo>
                    <a:pt x="96" y="6"/>
                  </a:lnTo>
                  <a:lnTo>
                    <a:pt x="100" y="16"/>
                  </a:lnTo>
                  <a:lnTo>
                    <a:pt x="104" y="28"/>
                  </a:lnTo>
                  <a:lnTo>
                    <a:pt x="106" y="52"/>
                  </a:lnTo>
                  <a:lnTo>
                    <a:pt x="106" y="138"/>
                  </a:lnTo>
                  <a:lnTo>
                    <a:pt x="104" y="300"/>
                  </a:lnTo>
                  <a:lnTo>
                    <a:pt x="104" y="300"/>
                  </a:lnTo>
                  <a:lnTo>
                    <a:pt x="104" y="310"/>
                  </a:lnTo>
                  <a:lnTo>
                    <a:pt x="100" y="320"/>
                  </a:lnTo>
                  <a:lnTo>
                    <a:pt x="96" y="330"/>
                  </a:lnTo>
                  <a:lnTo>
                    <a:pt x="88" y="338"/>
                  </a:lnTo>
                  <a:lnTo>
                    <a:pt x="82" y="344"/>
                  </a:lnTo>
                  <a:lnTo>
                    <a:pt x="72" y="348"/>
                  </a:lnTo>
                  <a:lnTo>
                    <a:pt x="62" y="352"/>
                  </a:lnTo>
                  <a:lnTo>
                    <a:pt x="52" y="352"/>
                  </a:lnTo>
                  <a:lnTo>
                    <a:pt x="52" y="352"/>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17" name="Freeform 19">
              <a:extLst>
                <a:ext uri="{FF2B5EF4-FFF2-40B4-BE49-F238E27FC236}">
                  <a16:creationId xmlns:a16="http://schemas.microsoft.com/office/drawing/2014/main" id="{C641177A-3F31-44D1-99F6-516441B313B8}"/>
                </a:ext>
              </a:extLst>
            </p:cNvPr>
            <p:cNvSpPr>
              <a:spLocks noEditPoints="1"/>
            </p:cNvSpPr>
            <p:nvPr userDrawn="1"/>
          </p:nvSpPr>
          <p:spPr bwMode="auto">
            <a:xfrm>
              <a:off x="9874109" y="6908839"/>
              <a:ext cx="98895" cy="98240"/>
            </a:xfrm>
            <a:prstGeom prst="donut">
              <a:avLst>
                <a:gd name="adj" fmla="val 32081"/>
              </a:avLst>
            </a:pr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18" name="Freeform 20">
              <a:extLst>
                <a:ext uri="{FF2B5EF4-FFF2-40B4-BE49-F238E27FC236}">
                  <a16:creationId xmlns:a16="http://schemas.microsoft.com/office/drawing/2014/main" id="{9DAAD07A-29FA-4E46-87CF-320EF7F5DFC4}"/>
                </a:ext>
              </a:extLst>
            </p:cNvPr>
            <p:cNvSpPr>
              <a:spLocks noEditPoints="1"/>
            </p:cNvSpPr>
            <p:nvPr userDrawn="1"/>
          </p:nvSpPr>
          <p:spPr bwMode="auto">
            <a:xfrm>
              <a:off x="11165725" y="6478789"/>
              <a:ext cx="111021" cy="111006"/>
            </a:xfrm>
            <a:custGeom>
              <a:avLst/>
              <a:gdLst>
                <a:gd name="T0" fmla="*/ 154 w 308"/>
                <a:gd name="T1" fmla="*/ 308 h 308"/>
                <a:gd name="T2" fmla="*/ 122 w 308"/>
                <a:gd name="T3" fmla="*/ 304 h 308"/>
                <a:gd name="T4" fmla="*/ 94 w 308"/>
                <a:gd name="T5" fmla="*/ 296 h 308"/>
                <a:gd name="T6" fmla="*/ 68 w 308"/>
                <a:gd name="T7" fmla="*/ 282 h 308"/>
                <a:gd name="T8" fmla="*/ 44 w 308"/>
                <a:gd name="T9" fmla="*/ 262 h 308"/>
                <a:gd name="T10" fmla="*/ 26 w 308"/>
                <a:gd name="T11" fmla="*/ 240 h 308"/>
                <a:gd name="T12" fmla="*/ 12 w 308"/>
                <a:gd name="T13" fmla="*/ 214 h 308"/>
                <a:gd name="T14" fmla="*/ 2 w 308"/>
                <a:gd name="T15" fmla="*/ 184 h 308"/>
                <a:gd name="T16" fmla="*/ 0 w 308"/>
                <a:gd name="T17" fmla="*/ 154 h 308"/>
                <a:gd name="T18" fmla="*/ 0 w 308"/>
                <a:gd name="T19" fmla="*/ 138 h 308"/>
                <a:gd name="T20" fmla="*/ 6 w 308"/>
                <a:gd name="T21" fmla="*/ 108 h 308"/>
                <a:gd name="T22" fmla="*/ 18 w 308"/>
                <a:gd name="T23" fmla="*/ 80 h 308"/>
                <a:gd name="T24" fmla="*/ 34 w 308"/>
                <a:gd name="T25" fmla="*/ 56 h 308"/>
                <a:gd name="T26" fmla="*/ 56 w 308"/>
                <a:gd name="T27" fmla="*/ 36 h 308"/>
                <a:gd name="T28" fmla="*/ 80 w 308"/>
                <a:gd name="T29" fmla="*/ 18 h 308"/>
                <a:gd name="T30" fmla="*/ 108 w 308"/>
                <a:gd name="T31" fmla="*/ 6 h 308"/>
                <a:gd name="T32" fmla="*/ 138 w 308"/>
                <a:gd name="T33" fmla="*/ 0 h 308"/>
                <a:gd name="T34" fmla="*/ 154 w 308"/>
                <a:gd name="T35" fmla="*/ 0 h 308"/>
                <a:gd name="T36" fmla="*/ 184 w 308"/>
                <a:gd name="T37" fmla="*/ 4 h 308"/>
                <a:gd name="T38" fmla="*/ 214 w 308"/>
                <a:gd name="T39" fmla="*/ 12 h 308"/>
                <a:gd name="T40" fmla="*/ 240 w 308"/>
                <a:gd name="T41" fmla="*/ 26 h 308"/>
                <a:gd name="T42" fmla="*/ 262 w 308"/>
                <a:gd name="T43" fmla="*/ 46 h 308"/>
                <a:gd name="T44" fmla="*/ 280 w 308"/>
                <a:gd name="T45" fmla="*/ 68 h 308"/>
                <a:gd name="T46" fmla="*/ 294 w 308"/>
                <a:gd name="T47" fmla="*/ 94 h 308"/>
                <a:gd name="T48" fmla="*/ 304 w 308"/>
                <a:gd name="T49" fmla="*/ 122 h 308"/>
                <a:gd name="T50" fmla="*/ 308 w 308"/>
                <a:gd name="T51" fmla="*/ 154 h 308"/>
                <a:gd name="T52" fmla="*/ 306 w 308"/>
                <a:gd name="T53" fmla="*/ 170 h 308"/>
                <a:gd name="T54" fmla="*/ 300 w 308"/>
                <a:gd name="T55" fmla="*/ 200 h 308"/>
                <a:gd name="T56" fmla="*/ 288 w 308"/>
                <a:gd name="T57" fmla="*/ 226 h 308"/>
                <a:gd name="T58" fmla="*/ 272 w 308"/>
                <a:gd name="T59" fmla="*/ 252 h 308"/>
                <a:gd name="T60" fmla="*/ 252 w 308"/>
                <a:gd name="T61" fmla="*/ 272 h 308"/>
                <a:gd name="T62" fmla="*/ 226 w 308"/>
                <a:gd name="T63" fmla="*/ 288 h 308"/>
                <a:gd name="T64" fmla="*/ 200 w 308"/>
                <a:gd name="T65" fmla="*/ 300 h 308"/>
                <a:gd name="T66" fmla="*/ 170 w 308"/>
                <a:gd name="T67" fmla="*/ 306 h 308"/>
                <a:gd name="T68" fmla="*/ 154 w 308"/>
                <a:gd name="T69" fmla="*/ 308 h 308"/>
                <a:gd name="T70" fmla="*/ 154 w 308"/>
                <a:gd name="T71" fmla="*/ 104 h 308"/>
                <a:gd name="T72" fmla="*/ 134 w 308"/>
                <a:gd name="T73" fmla="*/ 108 h 308"/>
                <a:gd name="T74" fmla="*/ 120 w 308"/>
                <a:gd name="T75" fmla="*/ 120 h 308"/>
                <a:gd name="T76" fmla="*/ 108 w 308"/>
                <a:gd name="T77" fmla="*/ 134 h 308"/>
                <a:gd name="T78" fmla="*/ 104 w 308"/>
                <a:gd name="T79" fmla="*/ 154 h 308"/>
                <a:gd name="T80" fmla="*/ 106 w 308"/>
                <a:gd name="T81" fmla="*/ 164 h 308"/>
                <a:gd name="T82" fmla="*/ 114 w 308"/>
                <a:gd name="T83" fmla="*/ 180 h 308"/>
                <a:gd name="T84" fmla="*/ 126 w 308"/>
                <a:gd name="T85" fmla="*/ 194 h 308"/>
                <a:gd name="T86" fmla="*/ 144 w 308"/>
                <a:gd name="T87" fmla="*/ 202 h 308"/>
                <a:gd name="T88" fmla="*/ 154 w 308"/>
                <a:gd name="T89" fmla="*/ 202 h 308"/>
                <a:gd name="T90" fmla="*/ 172 w 308"/>
                <a:gd name="T91" fmla="*/ 198 h 308"/>
                <a:gd name="T92" fmla="*/ 188 w 308"/>
                <a:gd name="T93" fmla="*/ 188 h 308"/>
                <a:gd name="T94" fmla="*/ 198 w 308"/>
                <a:gd name="T95" fmla="*/ 172 h 308"/>
                <a:gd name="T96" fmla="*/ 202 w 308"/>
                <a:gd name="T97" fmla="*/ 154 h 308"/>
                <a:gd name="T98" fmla="*/ 202 w 308"/>
                <a:gd name="T99" fmla="*/ 144 h 308"/>
                <a:gd name="T100" fmla="*/ 194 w 308"/>
                <a:gd name="T101" fmla="*/ 126 h 308"/>
                <a:gd name="T102" fmla="*/ 180 w 308"/>
                <a:gd name="T103" fmla="*/ 114 h 308"/>
                <a:gd name="T104" fmla="*/ 164 w 308"/>
                <a:gd name="T105" fmla="*/ 106 h 308"/>
                <a:gd name="T106" fmla="*/ 154 w 308"/>
                <a:gd name="T107"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8">
                  <a:moveTo>
                    <a:pt x="154" y="308"/>
                  </a:moveTo>
                  <a:lnTo>
                    <a:pt x="154" y="308"/>
                  </a:lnTo>
                  <a:lnTo>
                    <a:pt x="138" y="306"/>
                  </a:lnTo>
                  <a:lnTo>
                    <a:pt x="122" y="304"/>
                  </a:lnTo>
                  <a:lnTo>
                    <a:pt x="108" y="300"/>
                  </a:lnTo>
                  <a:lnTo>
                    <a:pt x="94" y="296"/>
                  </a:lnTo>
                  <a:lnTo>
                    <a:pt x="80" y="288"/>
                  </a:lnTo>
                  <a:lnTo>
                    <a:pt x="68" y="282"/>
                  </a:lnTo>
                  <a:lnTo>
                    <a:pt x="56" y="272"/>
                  </a:lnTo>
                  <a:lnTo>
                    <a:pt x="44" y="262"/>
                  </a:lnTo>
                  <a:lnTo>
                    <a:pt x="34" y="252"/>
                  </a:lnTo>
                  <a:lnTo>
                    <a:pt x="26" y="240"/>
                  </a:lnTo>
                  <a:lnTo>
                    <a:pt x="18" y="226"/>
                  </a:lnTo>
                  <a:lnTo>
                    <a:pt x="12" y="214"/>
                  </a:lnTo>
                  <a:lnTo>
                    <a:pt x="6" y="200"/>
                  </a:lnTo>
                  <a:lnTo>
                    <a:pt x="2" y="184"/>
                  </a:lnTo>
                  <a:lnTo>
                    <a:pt x="0" y="170"/>
                  </a:lnTo>
                  <a:lnTo>
                    <a:pt x="0" y="154"/>
                  </a:lnTo>
                  <a:lnTo>
                    <a:pt x="0" y="154"/>
                  </a:lnTo>
                  <a:lnTo>
                    <a:pt x="0" y="138"/>
                  </a:lnTo>
                  <a:lnTo>
                    <a:pt x="2" y="122"/>
                  </a:lnTo>
                  <a:lnTo>
                    <a:pt x="6" y="108"/>
                  </a:lnTo>
                  <a:lnTo>
                    <a:pt x="12" y="94"/>
                  </a:lnTo>
                  <a:lnTo>
                    <a:pt x="18" y="80"/>
                  </a:lnTo>
                  <a:lnTo>
                    <a:pt x="26" y="68"/>
                  </a:lnTo>
                  <a:lnTo>
                    <a:pt x="34" y="56"/>
                  </a:lnTo>
                  <a:lnTo>
                    <a:pt x="44" y="46"/>
                  </a:lnTo>
                  <a:lnTo>
                    <a:pt x="56" y="36"/>
                  </a:lnTo>
                  <a:lnTo>
                    <a:pt x="68" y="26"/>
                  </a:lnTo>
                  <a:lnTo>
                    <a:pt x="80" y="18"/>
                  </a:lnTo>
                  <a:lnTo>
                    <a:pt x="94" y="12"/>
                  </a:lnTo>
                  <a:lnTo>
                    <a:pt x="108" y="6"/>
                  </a:lnTo>
                  <a:lnTo>
                    <a:pt x="122" y="4"/>
                  </a:lnTo>
                  <a:lnTo>
                    <a:pt x="138" y="0"/>
                  </a:lnTo>
                  <a:lnTo>
                    <a:pt x="154" y="0"/>
                  </a:lnTo>
                  <a:lnTo>
                    <a:pt x="154" y="0"/>
                  </a:lnTo>
                  <a:lnTo>
                    <a:pt x="170" y="0"/>
                  </a:lnTo>
                  <a:lnTo>
                    <a:pt x="184" y="4"/>
                  </a:lnTo>
                  <a:lnTo>
                    <a:pt x="200" y="6"/>
                  </a:lnTo>
                  <a:lnTo>
                    <a:pt x="214" y="12"/>
                  </a:lnTo>
                  <a:lnTo>
                    <a:pt x="226" y="18"/>
                  </a:lnTo>
                  <a:lnTo>
                    <a:pt x="240" y="26"/>
                  </a:lnTo>
                  <a:lnTo>
                    <a:pt x="252" y="36"/>
                  </a:lnTo>
                  <a:lnTo>
                    <a:pt x="262" y="46"/>
                  </a:lnTo>
                  <a:lnTo>
                    <a:pt x="272" y="56"/>
                  </a:lnTo>
                  <a:lnTo>
                    <a:pt x="280" y="68"/>
                  </a:lnTo>
                  <a:lnTo>
                    <a:pt x="288" y="80"/>
                  </a:lnTo>
                  <a:lnTo>
                    <a:pt x="294" y="94"/>
                  </a:lnTo>
                  <a:lnTo>
                    <a:pt x="300" y="108"/>
                  </a:lnTo>
                  <a:lnTo>
                    <a:pt x="304" y="122"/>
                  </a:lnTo>
                  <a:lnTo>
                    <a:pt x="306" y="138"/>
                  </a:lnTo>
                  <a:lnTo>
                    <a:pt x="308" y="154"/>
                  </a:lnTo>
                  <a:lnTo>
                    <a:pt x="308" y="154"/>
                  </a:lnTo>
                  <a:lnTo>
                    <a:pt x="306" y="170"/>
                  </a:lnTo>
                  <a:lnTo>
                    <a:pt x="304" y="184"/>
                  </a:lnTo>
                  <a:lnTo>
                    <a:pt x="300" y="200"/>
                  </a:lnTo>
                  <a:lnTo>
                    <a:pt x="294" y="214"/>
                  </a:lnTo>
                  <a:lnTo>
                    <a:pt x="288" y="226"/>
                  </a:lnTo>
                  <a:lnTo>
                    <a:pt x="280" y="240"/>
                  </a:lnTo>
                  <a:lnTo>
                    <a:pt x="272" y="252"/>
                  </a:lnTo>
                  <a:lnTo>
                    <a:pt x="262" y="262"/>
                  </a:lnTo>
                  <a:lnTo>
                    <a:pt x="252" y="272"/>
                  </a:lnTo>
                  <a:lnTo>
                    <a:pt x="240" y="282"/>
                  </a:lnTo>
                  <a:lnTo>
                    <a:pt x="226" y="288"/>
                  </a:lnTo>
                  <a:lnTo>
                    <a:pt x="214" y="296"/>
                  </a:lnTo>
                  <a:lnTo>
                    <a:pt x="200" y="300"/>
                  </a:lnTo>
                  <a:lnTo>
                    <a:pt x="184" y="304"/>
                  </a:lnTo>
                  <a:lnTo>
                    <a:pt x="170" y="306"/>
                  </a:lnTo>
                  <a:lnTo>
                    <a:pt x="154" y="308"/>
                  </a:lnTo>
                  <a:lnTo>
                    <a:pt x="154" y="308"/>
                  </a:lnTo>
                  <a:close/>
                  <a:moveTo>
                    <a:pt x="154" y="104"/>
                  </a:moveTo>
                  <a:lnTo>
                    <a:pt x="154" y="104"/>
                  </a:lnTo>
                  <a:lnTo>
                    <a:pt x="144" y="106"/>
                  </a:lnTo>
                  <a:lnTo>
                    <a:pt x="134" y="108"/>
                  </a:lnTo>
                  <a:lnTo>
                    <a:pt x="126" y="114"/>
                  </a:lnTo>
                  <a:lnTo>
                    <a:pt x="120" y="120"/>
                  </a:lnTo>
                  <a:lnTo>
                    <a:pt x="114" y="126"/>
                  </a:lnTo>
                  <a:lnTo>
                    <a:pt x="108" y="134"/>
                  </a:lnTo>
                  <a:lnTo>
                    <a:pt x="106" y="144"/>
                  </a:lnTo>
                  <a:lnTo>
                    <a:pt x="104" y="154"/>
                  </a:lnTo>
                  <a:lnTo>
                    <a:pt x="104" y="154"/>
                  </a:lnTo>
                  <a:lnTo>
                    <a:pt x="106" y="164"/>
                  </a:lnTo>
                  <a:lnTo>
                    <a:pt x="108" y="172"/>
                  </a:lnTo>
                  <a:lnTo>
                    <a:pt x="114" y="180"/>
                  </a:lnTo>
                  <a:lnTo>
                    <a:pt x="120" y="188"/>
                  </a:lnTo>
                  <a:lnTo>
                    <a:pt x="126" y="194"/>
                  </a:lnTo>
                  <a:lnTo>
                    <a:pt x="134" y="198"/>
                  </a:lnTo>
                  <a:lnTo>
                    <a:pt x="144" y="202"/>
                  </a:lnTo>
                  <a:lnTo>
                    <a:pt x="154" y="202"/>
                  </a:lnTo>
                  <a:lnTo>
                    <a:pt x="154" y="202"/>
                  </a:lnTo>
                  <a:lnTo>
                    <a:pt x="164" y="202"/>
                  </a:lnTo>
                  <a:lnTo>
                    <a:pt x="172" y="198"/>
                  </a:lnTo>
                  <a:lnTo>
                    <a:pt x="180" y="194"/>
                  </a:lnTo>
                  <a:lnTo>
                    <a:pt x="188" y="188"/>
                  </a:lnTo>
                  <a:lnTo>
                    <a:pt x="194" y="180"/>
                  </a:lnTo>
                  <a:lnTo>
                    <a:pt x="198" y="172"/>
                  </a:lnTo>
                  <a:lnTo>
                    <a:pt x="202" y="164"/>
                  </a:lnTo>
                  <a:lnTo>
                    <a:pt x="202" y="154"/>
                  </a:lnTo>
                  <a:lnTo>
                    <a:pt x="202" y="154"/>
                  </a:lnTo>
                  <a:lnTo>
                    <a:pt x="202" y="144"/>
                  </a:lnTo>
                  <a:lnTo>
                    <a:pt x="198" y="134"/>
                  </a:lnTo>
                  <a:lnTo>
                    <a:pt x="194" y="126"/>
                  </a:lnTo>
                  <a:lnTo>
                    <a:pt x="188" y="120"/>
                  </a:lnTo>
                  <a:lnTo>
                    <a:pt x="180" y="114"/>
                  </a:lnTo>
                  <a:lnTo>
                    <a:pt x="172" y="108"/>
                  </a:lnTo>
                  <a:lnTo>
                    <a:pt x="164" y="106"/>
                  </a:lnTo>
                  <a:lnTo>
                    <a:pt x="154" y="104"/>
                  </a:lnTo>
                  <a:lnTo>
                    <a:pt x="154" y="104"/>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19" name="Freeform 5">
              <a:extLst>
                <a:ext uri="{FF2B5EF4-FFF2-40B4-BE49-F238E27FC236}">
                  <a16:creationId xmlns:a16="http://schemas.microsoft.com/office/drawing/2014/main" id="{EEC47C1B-D4F6-4337-BA4D-75290F1BF1A6}"/>
                </a:ext>
              </a:extLst>
            </p:cNvPr>
            <p:cNvSpPr>
              <a:spLocks/>
            </p:cNvSpPr>
            <p:nvPr userDrawn="1"/>
          </p:nvSpPr>
          <p:spPr bwMode="auto">
            <a:xfrm>
              <a:off x="10209011" y="6677734"/>
              <a:ext cx="498878" cy="232824"/>
            </a:xfrm>
            <a:custGeom>
              <a:avLst/>
              <a:gdLst>
                <a:gd name="T0" fmla="*/ 1228 w 1384"/>
                <a:gd name="T1" fmla="*/ 646 h 646"/>
                <a:gd name="T2" fmla="*/ 1198 w 1384"/>
                <a:gd name="T3" fmla="*/ 636 h 646"/>
                <a:gd name="T4" fmla="*/ 1178 w 1384"/>
                <a:gd name="T5" fmla="*/ 614 h 646"/>
                <a:gd name="T6" fmla="*/ 1174 w 1384"/>
                <a:gd name="T7" fmla="*/ 106 h 646"/>
                <a:gd name="T8" fmla="*/ 1118 w 1384"/>
                <a:gd name="T9" fmla="*/ 594 h 646"/>
                <a:gd name="T10" fmla="*/ 1108 w 1384"/>
                <a:gd name="T11" fmla="*/ 622 h 646"/>
                <a:gd name="T12" fmla="*/ 1086 w 1384"/>
                <a:gd name="T13" fmla="*/ 642 h 646"/>
                <a:gd name="T14" fmla="*/ 824 w 1384"/>
                <a:gd name="T15" fmla="*/ 646 h 646"/>
                <a:gd name="T16" fmla="*/ 804 w 1384"/>
                <a:gd name="T17" fmla="*/ 642 h 646"/>
                <a:gd name="T18" fmla="*/ 780 w 1384"/>
                <a:gd name="T19" fmla="*/ 622 h 646"/>
                <a:gd name="T20" fmla="*/ 772 w 1384"/>
                <a:gd name="T21" fmla="*/ 594 h 646"/>
                <a:gd name="T22" fmla="*/ 714 w 1384"/>
                <a:gd name="T23" fmla="*/ 594 h 646"/>
                <a:gd name="T24" fmla="*/ 710 w 1384"/>
                <a:gd name="T25" fmla="*/ 614 h 646"/>
                <a:gd name="T26" fmla="*/ 690 w 1384"/>
                <a:gd name="T27" fmla="*/ 636 h 646"/>
                <a:gd name="T28" fmla="*/ 662 w 1384"/>
                <a:gd name="T29" fmla="*/ 646 h 646"/>
                <a:gd name="T30" fmla="*/ 410 w 1384"/>
                <a:gd name="T31" fmla="*/ 644 h 646"/>
                <a:gd name="T32" fmla="*/ 384 w 1384"/>
                <a:gd name="T33" fmla="*/ 630 h 646"/>
                <a:gd name="T34" fmla="*/ 368 w 1384"/>
                <a:gd name="T35" fmla="*/ 604 h 646"/>
                <a:gd name="T36" fmla="*/ 310 w 1384"/>
                <a:gd name="T37" fmla="*/ 322 h 646"/>
                <a:gd name="T38" fmla="*/ 310 w 1384"/>
                <a:gd name="T39" fmla="*/ 604 h 646"/>
                <a:gd name="T40" fmla="*/ 296 w 1384"/>
                <a:gd name="T41" fmla="*/ 630 h 646"/>
                <a:gd name="T42" fmla="*/ 268 w 1384"/>
                <a:gd name="T43" fmla="*/ 644 h 646"/>
                <a:gd name="T44" fmla="*/ 52 w 1384"/>
                <a:gd name="T45" fmla="*/ 646 h 646"/>
                <a:gd name="T46" fmla="*/ 24 w 1384"/>
                <a:gd name="T47" fmla="*/ 636 h 646"/>
                <a:gd name="T48" fmla="*/ 4 w 1384"/>
                <a:gd name="T49" fmla="*/ 614 h 646"/>
                <a:gd name="T50" fmla="*/ 0 w 1384"/>
                <a:gd name="T51" fmla="*/ 594 h 646"/>
                <a:gd name="T52" fmla="*/ 10 w 1384"/>
                <a:gd name="T53" fmla="*/ 564 h 646"/>
                <a:gd name="T54" fmla="*/ 32 w 1384"/>
                <a:gd name="T55" fmla="*/ 544 h 646"/>
                <a:gd name="T56" fmla="*/ 206 w 1384"/>
                <a:gd name="T57" fmla="*/ 540 h 646"/>
                <a:gd name="T58" fmla="*/ 208 w 1384"/>
                <a:gd name="T59" fmla="*/ 278 h 646"/>
                <a:gd name="T60" fmla="*/ 228 w 1384"/>
                <a:gd name="T61" fmla="*/ 240 h 646"/>
                <a:gd name="T62" fmla="*/ 266 w 1384"/>
                <a:gd name="T63" fmla="*/ 218 h 646"/>
                <a:gd name="T64" fmla="*/ 398 w 1384"/>
                <a:gd name="T65" fmla="*/ 218 h 646"/>
                <a:gd name="T66" fmla="*/ 440 w 1384"/>
                <a:gd name="T67" fmla="*/ 230 h 646"/>
                <a:gd name="T68" fmla="*/ 466 w 1384"/>
                <a:gd name="T69" fmla="*/ 264 h 646"/>
                <a:gd name="T70" fmla="*/ 472 w 1384"/>
                <a:gd name="T71" fmla="*/ 540 h 646"/>
                <a:gd name="T72" fmla="*/ 608 w 1384"/>
                <a:gd name="T73" fmla="*/ 152 h 646"/>
                <a:gd name="T74" fmla="*/ 622 w 1384"/>
                <a:gd name="T75" fmla="*/ 110 h 646"/>
                <a:gd name="T76" fmla="*/ 654 w 1384"/>
                <a:gd name="T77" fmla="*/ 82 h 646"/>
                <a:gd name="T78" fmla="*/ 800 w 1384"/>
                <a:gd name="T79" fmla="*/ 76 h 646"/>
                <a:gd name="T80" fmla="*/ 830 w 1384"/>
                <a:gd name="T81" fmla="*/ 82 h 646"/>
                <a:gd name="T82" fmla="*/ 864 w 1384"/>
                <a:gd name="T83" fmla="*/ 110 h 646"/>
                <a:gd name="T84" fmla="*/ 876 w 1384"/>
                <a:gd name="T85" fmla="*/ 152 h 646"/>
                <a:gd name="T86" fmla="*/ 1012 w 1384"/>
                <a:gd name="T87" fmla="*/ 76 h 646"/>
                <a:gd name="T88" fmla="*/ 1018 w 1384"/>
                <a:gd name="T89" fmla="*/ 46 h 646"/>
                <a:gd name="T90" fmla="*/ 1046 w 1384"/>
                <a:gd name="T91" fmla="*/ 12 h 646"/>
                <a:gd name="T92" fmla="*/ 1088 w 1384"/>
                <a:gd name="T93" fmla="*/ 0 h 646"/>
                <a:gd name="T94" fmla="*/ 1220 w 1384"/>
                <a:gd name="T95" fmla="*/ 2 h 646"/>
                <a:gd name="T96" fmla="*/ 1258 w 1384"/>
                <a:gd name="T97" fmla="*/ 22 h 646"/>
                <a:gd name="T98" fmla="*/ 1278 w 1384"/>
                <a:gd name="T99" fmla="*/ 60 h 646"/>
                <a:gd name="T100" fmla="*/ 1332 w 1384"/>
                <a:gd name="T101" fmla="*/ 540 h 646"/>
                <a:gd name="T102" fmla="*/ 1352 w 1384"/>
                <a:gd name="T103" fmla="*/ 544 h 646"/>
                <a:gd name="T104" fmla="*/ 1376 w 1384"/>
                <a:gd name="T105" fmla="*/ 564 h 646"/>
                <a:gd name="T106" fmla="*/ 1384 w 1384"/>
                <a:gd name="T107" fmla="*/ 594 h 646"/>
                <a:gd name="T108" fmla="*/ 1380 w 1384"/>
                <a:gd name="T109" fmla="*/ 614 h 646"/>
                <a:gd name="T110" fmla="*/ 1362 w 1384"/>
                <a:gd name="T111" fmla="*/ 636 h 646"/>
                <a:gd name="T112" fmla="*/ 1332 w 1384"/>
                <a:gd name="T113" fmla="*/ 646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84" h="646">
                  <a:moveTo>
                    <a:pt x="1332" y="646"/>
                  </a:moveTo>
                  <a:lnTo>
                    <a:pt x="1228" y="646"/>
                  </a:lnTo>
                  <a:lnTo>
                    <a:pt x="1228" y="646"/>
                  </a:lnTo>
                  <a:lnTo>
                    <a:pt x="1216" y="644"/>
                  </a:lnTo>
                  <a:lnTo>
                    <a:pt x="1206" y="642"/>
                  </a:lnTo>
                  <a:lnTo>
                    <a:pt x="1198" y="636"/>
                  </a:lnTo>
                  <a:lnTo>
                    <a:pt x="1190" y="630"/>
                  </a:lnTo>
                  <a:lnTo>
                    <a:pt x="1184" y="622"/>
                  </a:lnTo>
                  <a:lnTo>
                    <a:pt x="1178" y="614"/>
                  </a:lnTo>
                  <a:lnTo>
                    <a:pt x="1176" y="604"/>
                  </a:lnTo>
                  <a:lnTo>
                    <a:pt x="1174" y="594"/>
                  </a:lnTo>
                  <a:lnTo>
                    <a:pt x="1174" y="106"/>
                  </a:lnTo>
                  <a:lnTo>
                    <a:pt x="1118" y="106"/>
                  </a:lnTo>
                  <a:lnTo>
                    <a:pt x="1118" y="594"/>
                  </a:lnTo>
                  <a:lnTo>
                    <a:pt x="1118" y="594"/>
                  </a:lnTo>
                  <a:lnTo>
                    <a:pt x="1116" y="604"/>
                  </a:lnTo>
                  <a:lnTo>
                    <a:pt x="1114" y="614"/>
                  </a:lnTo>
                  <a:lnTo>
                    <a:pt x="1108" y="622"/>
                  </a:lnTo>
                  <a:lnTo>
                    <a:pt x="1102" y="630"/>
                  </a:lnTo>
                  <a:lnTo>
                    <a:pt x="1094" y="636"/>
                  </a:lnTo>
                  <a:lnTo>
                    <a:pt x="1086" y="642"/>
                  </a:lnTo>
                  <a:lnTo>
                    <a:pt x="1076" y="644"/>
                  </a:lnTo>
                  <a:lnTo>
                    <a:pt x="1064" y="646"/>
                  </a:lnTo>
                  <a:lnTo>
                    <a:pt x="824" y="646"/>
                  </a:lnTo>
                  <a:lnTo>
                    <a:pt x="824" y="646"/>
                  </a:lnTo>
                  <a:lnTo>
                    <a:pt x="814" y="644"/>
                  </a:lnTo>
                  <a:lnTo>
                    <a:pt x="804" y="642"/>
                  </a:lnTo>
                  <a:lnTo>
                    <a:pt x="794" y="636"/>
                  </a:lnTo>
                  <a:lnTo>
                    <a:pt x="786" y="630"/>
                  </a:lnTo>
                  <a:lnTo>
                    <a:pt x="780" y="622"/>
                  </a:lnTo>
                  <a:lnTo>
                    <a:pt x="776" y="614"/>
                  </a:lnTo>
                  <a:lnTo>
                    <a:pt x="772" y="604"/>
                  </a:lnTo>
                  <a:lnTo>
                    <a:pt x="772" y="594"/>
                  </a:lnTo>
                  <a:lnTo>
                    <a:pt x="772" y="182"/>
                  </a:lnTo>
                  <a:lnTo>
                    <a:pt x="714" y="182"/>
                  </a:lnTo>
                  <a:lnTo>
                    <a:pt x="714" y="594"/>
                  </a:lnTo>
                  <a:lnTo>
                    <a:pt x="714" y="594"/>
                  </a:lnTo>
                  <a:lnTo>
                    <a:pt x="712" y="604"/>
                  </a:lnTo>
                  <a:lnTo>
                    <a:pt x="710" y="614"/>
                  </a:lnTo>
                  <a:lnTo>
                    <a:pt x="706" y="622"/>
                  </a:lnTo>
                  <a:lnTo>
                    <a:pt x="698" y="630"/>
                  </a:lnTo>
                  <a:lnTo>
                    <a:pt x="690" y="636"/>
                  </a:lnTo>
                  <a:lnTo>
                    <a:pt x="682" y="642"/>
                  </a:lnTo>
                  <a:lnTo>
                    <a:pt x="672" y="644"/>
                  </a:lnTo>
                  <a:lnTo>
                    <a:pt x="662" y="646"/>
                  </a:lnTo>
                  <a:lnTo>
                    <a:pt x="420" y="646"/>
                  </a:lnTo>
                  <a:lnTo>
                    <a:pt x="420" y="646"/>
                  </a:lnTo>
                  <a:lnTo>
                    <a:pt x="410" y="644"/>
                  </a:lnTo>
                  <a:lnTo>
                    <a:pt x="400" y="642"/>
                  </a:lnTo>
                  <a:lnTo>
                    <a:pt x="390" y="636"/>
                  </a:lnTo>
                  <a:lnTo>
                    <a:pt x="384" y="630"/>
                  </a:lnTo>
                  <a:lnTo>
                    <a:pt x="376" y="622"/>
                  </a:lnTo>
                  <a:lnTo>
                    <a:pt x="372" y="614"/>
                  </a:lnTo>
                  <a:lnTo>
                    <a:pt x="368" y="604"/>
                  </a:lnTo>
                  <a:lnTo>
                    <a:pt x="368" y="594"/>
                  </a:lnTo>
                  <a:lnTo>
                    <a:pt x="368" y="322"/>
                  </a:lnTo>
                  <a:lnTo>
                    <a:pt x="310" y="322"/>
                  </a:lnTo>
                  <a:lnTo>
                    <a:pt x="310" y="594"/>
                  </a:lnTo>
                  <a:lnTo>
                    <a:pt x="310" y="594"/>
                  </a:lnTo>
                  <a:lnTo>
                    <a:pt x="310" y="604"/>
                  </a:lnTo>
                  <a:lnTo>
                    <a:pt x="306" y="614"/>
                  </a:lnTo>
                  <a:lnTo>
                    <a:pt x="302" y="622"/>
                  </a:lnTo>
                  <a:lnTo>
                    <a:pt x="296" y="630"/>
                  </a:lnTo>
                  <a:lnTo>
                    <a:pt x="288" y="636"/>
                  </a:lnTo>
                  <a:lnTo>
                    <a:pt x="278" y="642"/>
                  </a:lnTo>
                  <a:lnTo>
                    <a:pt x="268" y="644"/>
                  </a:lnTo>
                  <a:lnTo>
                    <a:pt x="258" y="646"/>
                  </a:lnTo>
                  <a:lnTo>
                    <a:pt x="52" y="646"/>
                  </a:lnTo>
                  <a:lnTo>
                    <a:pt x="52" y="646"/>
                  </a:lnTo>
                  <a:lnTo>
                    <a:pt x="42" y="644"/>
                  </a:lnTo>
                  <a:lnTo>
                    <a:pt x="32" y="642"/>
                  </a:lnTo>
                  <a:lnTo>
                    <a:pt x="24" y="636"/>
                  </a:lnTo>
                  <a:lnTo>
                    <a:pt x="16" y="630"/>
                  </a:lnTo>
                  <a:lnTo>
                    <a:pt x="10" y="622"/>
                  </a:lnTo>
                  <a:lnTo>
                    <a:pt x="4" y="614"/>
                  </a:lnTo>
                  <a:lnTo>
                    <a:pt x="2" y="604"/>
                  </a:lnTo>
                  <a:lnTo>
                    <a:pt x="0" y="594"/>
                  </a:lnTo>
                  <a:lnTo>
                    <a:pt x="0" y="594"/>
                  </a:lnTo>
                  <a:lnTo>
                    <a:pt x="2" y="582"/>
                  </a:lnTo>
                  <a:lnTo>
                    <a:pt x="4" y="572"/>
                  </a:lnTo>
                  <a:lnTo>
                    <a:pt x="10" y="564"/>
                  </a:lnTo>
                  <a:lnTo>
                    <a:pt x="16" y="556"/>
                  </a:lnTo>
                  <a:lnTo>
                    <a:pt x="24" y="550"/>
                  </a:lnTo>
                  <a:lnTo>
                    <a:pt x="32" y="544"/>
                  </a:lnTo>
                  <a:lnTo>
                    <a:pt x="42" y="542"/>
                  </a:lnTo>
                  <a:lnTo>
                    <a:pt x="52" y="540"/>
                  </a:lnTo>
                  <a:lnTo>
                    <a:pt x="206" y="540"/>
                  </a:lnTo>
                  <a:lnTo>
                    <a:pt x="206" y="292"/>
                  </a:lnTo>
                  <a:lnTo>
                    <a:pt x="206" y="292"/>
                  </a:lnTo>
                  <a:lnTo>
                    <a:pt x="208" y="278"/>
                  </a:lnTo>
                  <a:lnTo>
                    <a:pt x="212" y="264"/>
                  </a:lnTo>
                  <a:lnTo>
                    <a:pt x="218" y="250"/>
                  </a:lnTo>
                  <a:lnTo>
                    <a:pt x="228" y="240"/>
                  </a:lnTo>
                  <a:lnTo>
                    <a:pt x="238" y="230"/>
                  </a:lnTo>
                  <a:lnTo>
                    <a:pt x="252" y="224"/>
                  </a:lnTo>
                  <a:lnTo>
                    <a:pt x="266" y="218"/>
                  </a:lnTo>
                  <a:lnTo>
                    <a:pt x="280" y="218"/>
                  </a:lnTo>
                  <a:lnTo>
                    <a:pt x="398" y="218"/>
                  </a:lnTo>
                  <a:lnTo>
                    <a:pt x="398" y="218"/>
                  </a:lnTo>
                  <a:lnTo>
                    <a:pt x="412" y="218"/>
                  </a:lnTo>
                  <a:lnTo>
                    <a:pt x="426" y="224"/>
                  </a:lnTo>
                  <a:lnTo>
                    <a:pt x="440" y="230"/>
                  </a:lnTo>
                  <a:lnTo>
                    <a:pt x="450" y="240"/>
                  </a:lnTo>
                  <a:lnTo>
                    <a:pt x="460" y="250"/>
                  </a:lnTo>
                  <a:lnTo>
                    <a:pt x="466" y="264"/>
                  </a:lnTo>
                  <a:lnTo>
                    <a:pt x="472" y="278"/>
                  </a:lnTo>
                  <a:lnTo>
                    <a:pt x="472" y="292"/>
                  </a:lnTo>
                  <a:lnTo>
                    <a:pt x="472" y="540"/>
                  </a:lnTo>
                  <a:lnTo>
                    <a:pt x="608" y="540"/>
                  </a:lnTo>
                  <a:lnTo>
                    <a:pt x="608" y="152"/>
                  </a:lnTo>
                  <a:lnTo>
                    <a:pt x="608" y="152"/>
                  </a:lnTo>
                  <a:lnTo>
                    <a:pt x="610" y="136"/>
                  </a:lnTo>
                  <a:lnTo>
                    <a:pt x="614" y="122"/>
                  </a:lnTo>
                  <a:lnTo>
                    <a:pt x="622" y="110"/>
                  </a:lnTo>
                  <a:lnTo>
                    <a:pt x="632" y="98"/>
                  </a:lnTo>
                  <a:lnTo>
                    <a:pt x="642" y="90"/>
                  </a:lnTo>
                  <a:lnTo>
                    <a:pt x="654" y="82"/>
                  </a:lnTo>
                  <a:lnTo>
                    <a:pt x="668" y="78"/>
                  </a:lnTo>
                  <a:lnTo>
                    <a:pt x="684" y="76"/>
                  </a:lnTo>
                  <a:lnTo>
                    <a:pt x="800" y="76"/>
                  </a:lnTo>
                  <a:lnTo>
                    <a:pt x="800" y="76"/>
                  </a:lnTo>
                  <a:lnTo>
                    <a:pt x="816" y="78"/>
                  </a:lnTo>
                  <a:lnTo>
                    <a:pt x="830" y="82"/>
                  </a:lnTo>
                  <a:lnTo>
                    <a:pt x="842" y="90"/>
                  </a:lnTo>
                  <a:lnTo>
                    <a:pt x="854" y="98"/>
                  </a:lnTo>
                  <a:lnTo>
                    <a:pt x="864" y="110"/>
                  </a:lnTo>
                  <a:lnTo>
                    <a:pt x="870" y="122"/>
                  </a:lnTo>
                  <a:lnTo>
                    <a:pt x="874" y="136"/>
                  </a:lnTo>
                  <a:lnTo>
                    <a:pt x="876" y="152"/>
                  </a:lnTo>
                  <a:lnTo>
                    <a:pt x="876" y="540"/>
                  </a:lnTo>
                  <a:lnTo>
                    <a:pt x="1012" y="540"/>
                  </a:lnTo>
                  <a:lnTo>
                    <a:pt x="1012" y="76"/>
                  </a:lnTo>
                  <a:lnTo>
                    <a:pt x="1012" y="76"/>
                  </a:lnTo>
                  <a:lnTo>
                    <a:pt x="1014" y="60"/>
                  </a:lnTo>
                  <a:lnTo>
                    <a:pt x="1018" y="46"/>
                  </a:lnTo>
                  <a:lnTo>
                    <a:pt x="1026" y="34"/>
                  </a:lnTo>
                  <a:lnTo>
                    <a:pt x="1034" y="22"/>
                  </a:lnTo>
                  <a:lnTo>
                    <a:pt x="1046" y="12"/>
                  </a:lnTo>
                  <a:lnTo>
                    <a:pt x="1058" y="6"/>
                  </a:lnTo>
                  <a:lnTo>
                    <a:pt x="1072" y="2"/>
                  </a:lnTo>
                  <a:lnTo>
                    <a:pt x="1088" y="0"/>
                  </a:lnTo>
                  <a:lnTo>
                    <a:pt x="1204" y="0"/>
                  </a:lnTo>
                  <a:lnTo>
                    <a:pt x="1204" y="0"/>
                  </a:lnTo>
                  <a:lnTo>
                    <a:pt x="1220" y="2"/>
                  </a:lnTo>
                  <a:lnTo>
                    <a:pt x="1234" y="6"/>
                  </a:lnTo>
                  <a:lnTo>
                    <a:pt x="1246" y="12"/>
                  </a:lnTo>
                  <a:lnTo>
                    <a:pt x="1258" y="22"/>
                  </a:lnTo>
                  <a:lnTo>
                    <a:pt x="1266" y="34"/>
                  </a:lnTo>
                  <a:lnTo>
                    <a:pt x="1274" y="46"/>
                  </a:lnTo>
                  <a:lnTo>
                    <a:pt x="1278" y="60"/>
                  </a:lnTo>
                  <a:lnTo>
                    <a:pt x="1280" y="76"/>
                  </a:lnTo>
                  <a:lnTo>
                    <a:pt x="1280" y="540"/>
                  </a:lnTo>
                  <a:lnTo>
                    <a:pt x="1332" y="540"/>
                  </a:lnTo>
                  <a:lnTo>
                    <a:pt x="1332" y="540"/>
                  </a:lnTo>
                  <a:lnTo>
                    <a:pt x="1342" y="542"/>
                  </a:lnTo>
                  <a:lnTo>
                    <a:pt x="1352" y="544"/>
                  </a:lnTo>
                  <a:lnTo>
                    <a:pt x="1362" y="550"/>
                  </a:lnTo>
                  <a:lnTo>
                    <a:pt x="1370" y="556"/>
                  </a:lnTo>
                  <a:lnTo>
                    <a:pt x="1376" y="564"/>
                  </a:lnTo>
                  <a:lnTo>
                    <a:pt x="1380" y="572"/>
                  </a:lnTo>
                  <a:lnTo>
                    <a:pt x="1384" y="582"/>
                  </a:lnTo>
                  <a:lnTo>
                    <a:pt x="1384" y="594"/>
                  </a:lnTo>
                  <a:lnTo>
                    <a:pt x="1384" y="594"/>
                  </a:lnTo>
                  <a:lnTo>
                    <a:pt x="1384" y="604"/>
                  </a:lnTo>
                  <a:lnTo>
                    <a:pt x="1380" y="614"/>
                  </a:lnTo>
                  <a:lnTo>
                    <a:pt x="1376" y="622"/>
                  </a:lnTo>
                  <a:lnTo>
                    <a:pt x="1370" y="630"/>
                  </a:lnTo>
                  <a:lnTo>
                    <a:pt x="1362" y="636"/>
                  </a:lnTo>
                  <a:lnTo>
                    <a:pt x="1352" y="642"/>
                  </a:lnTo>
                  <a:lnTo>
                    <a:pt x="1342" y="644"/>
                  </a:lnTo>
                  <a:lnTo>
                    <a:pt x="1332" y="646"/>
                  </a:lnTo>
                  <a:lnTo>
                    <a:pt x="1332" y="646"/>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20" name="Freeform 6">
              <a:extLst>
                <a:ext uri="{FF2B5EF4-FFF2-40B4-BE49-F238E27FC236}">
                  <a16:creationId xmlns:a16="http://schemas.microsoft.com/office/drawing/2014/main" id="{2F28E4E1-C3DC-4182-B400-7F4EA1712505}"/>
                </a:ext>
              </a:extLst>
            </p:cNvPr>
            <p:cNvSpPr>
              <a:spLocks noEditPoints="1"/>
            </p:cNvSpPr>
            <p:nvPr userDrawn="1"/>
          </p:nvSpPr>
          <p:spPr bwMode="auto">
            <a:xfrm>
              <a:off x="10277498" y="6534291"/>
              <a:ext cx="109580" cy="109565"/>
            </a:xfrm>
            <a:custGeom>
              <a:avLst/>
              <a:gdLst>
                <a:gd name="T0" fmla="*/ 152 w 304"/>
                <a:gd name="T1" fmla="*/ 304 h 304"/>
                <a:gd name="T2" fmla="*/ 122 w 304"/>
                <a:gd name="T3" fmla="*/ 302 h 304"/>
                <a:gd name="T4" fmla="*/ 92 w 304"/>
                <a:gd name="T5" fmla="*/ 292 h 304"/>
                <a:gd name="T6" fmla="*/ 66 w 304"/>
                <a:gd name="T7" fmla="*/ 278 h 304"/>
                <a:gd name="T8" fmla="*/ 44 w 304"/>
                <a:gd name="T9" fmla="*/ 260 h 304"/>
                <a:gd name="T10" fmla="*/ 26 w 304"/>
                <a:gd name="T11" fmla="*/ 238 h 304"/>
                <a:gd name="T12" fmla="*/ 12 w 304"/>
                <a:gd name="T13" fmla="*/ 212 h 304"/>
                <a:gd name="T14" fmla="*/ 2 w 304"/>
                <a:gd name="T15" fmla="*/ 182 h 304"/>
                <a:gd name="T16" fmla="*/ 0 w 304"/>
                <a:gd name="T17" fmla="*/ 152 h 304"/>
                <a:gd name="T18" fmla="*/ 0 w 304"/>
                <a:gd name="T19" fmla="*/ 136 h 304"/>
                <a:gd name="T20" fmla="*/ 6 w 304"/>
                <a:gd name="T21" fmla="*/ 106 h 304"/>
                <a:gd name="T22" fmla="*/ 18 w 304"/>
                <a:gd name="T23" fmla="*/ 80 h 304"/>
                <a:gd name="T24" fmla="*/ 34 w 304"/>
                <a:gd name="T25" fmla="*/ 56 h 304"/>
                <a:gd name="T26" fmla="*/ 56 w 304"/>
                <a:gd name="T27" fmla="*/ 34 h 304"/>
                <a:gd name="T28" fmla="*/ 80 w 304"/>
                <a:gd name="T29" fmla="*/ 18 h 304"/>
                <a:gd name="T30" fmla="*/ 106 w 304"/>
                <a:gd name="T31" fmla="*/ 6 h 304"/>
                <a:gd name="T32" fmla="*/ 136 w 304"/>
                <a:gd name="T33" fmla="*/ 0 h 304"/>
                <a:gd name="T34" fmla="*/ 152 w 304"/>
                <a:gd name="T35" fmla="*/ 0 h 304"/>
                <a:gd name="T36" fmla="*/ 182 w 304"/>
                <a:gd name="T37" fmla="*/ 2 h 304"/>
                <a:gd name="T38" fmla="*/ 212 w 304"/>
                <a:gd name="T39" fmla="*/ 12 h 304"/>
                <a:gd name="T40" fmla="*/ 238 w 304"/>
                <a:gd name="T41" fmla="*/ 26 h 304"/>
                <a:gd name="T42" fmla="*/ 260 w 304"/>
                <a:gd name="T43" fmla="*/ 44 h 304"/>
                <a:gd name="T44" fmla="*/ 278 w 304"/>
                <a:gd name="T45" fmla="*/ 66 h 304"/>
                <a:gd name="T46" fmla="*/ 292 w 304"/>
                <a:gd name="T47" fmla="*/ 92 h 304"/>
                <a:gd name="T48" fmla="*/ 302 w 304"/>
                <a:gd name="T49" fmla="*/ 122 h 304"/>
                <a:gd name="T50" fmla="*/ 304 w 304"/>
                <a:gd name="T51" fmla="*/ 152 h 304"/>
                <a:gd name="T52" fmla="*/ 304 w 304"/>
                <a:gd name="T53" fmla="*/ 168 h 304"/>
                <a:gd name="T54" fmla="*/ 298 w 304"/>
                <a:gd name="T55" fmla="*/ 198 h 304"/>
                <a:gd name="T56" fmla="*/ 286 w 304"/>
                <a:gd name="T57" fmla="*/ 224 h 304"/>
                <a:gd name="T58" fmla="*/ 270 w 304"/>
                <a:gd name="T59" fmla="*/ 250 h 304"/>
                <a:gd name="T60" fmla="*/ 250 w 304"/>
                <a:gd name="T61" fmla="*/ 270 h 304"/>
                <a:gd name="T62" fmla="*/ 224 w 304"/>
                <a:gd name="T63" fmla="*/ 286 h 304"/>
                <a:gd name="T64" fmla="*/ 198 w 304"/>
                <a:gd name="T65" fmla="*/ 298 h 304"/>
                <a:gd name="T66" fmla="*/ 168 w 304"/>
                <a:gd name="T67" fmla="*/ 304 h 304"/>
                <a:gd name="T68" fmla="*/ 152 w 304"/>
                <a:gd name="T69" fmla="*/ 304 h 304"/>
                <a:gd name="T70" fmla="*/ 152 w 304"/>
                <a:gd name="T71" fmla="*/ 104 h 304"/>
                <a:gd name="T72" fmla="*/ 134 w 304"/>
                <a:gd name="T73" fmla="*/ 108 h 304"/>
                <a:gd name="T74" fmla="*/ 118 w 304"/>
                <a:gd name="T75" fmla="*/ 118 h 304"/>
                <a:gd name="T76" fmla="*/ 108 w 304"/>
                <a:gd name="T77" fmla="*/ 134 h 304"/>
                <a:gd name="T78" fmla="*/ 104 w 304"/>
                <a:gd name="T79" fmla="*/ 152 h 304"/>
                <a:gd name="T80" fmla="*/ 106 w 304"/>
                <a:gd name="T81" fmla="*/ 162 h 304"/>
                <a:gd name="T82" fmla="*/ 112 w 304"/>
                <a:gd name="T83" fmla="*/ 178 h 304"/>
                <a:gd name="T84" fmla="*/ 126 w 304"/>
                <a:gd name="T85" fmla="*/ 192 h 304"/>
                <a:gd name="T86" fmla="*/ 142 w 304"/>
                <a:gd name="T87" fmla="*/ 198 h 304"/>
                <a:gd name="T88" fmla="*/ 152 w 304"/>
                <a:gd name="T89" fmla="*/ 200 h 304"/>
                <a:gd name="T90" fmla="*/ 170 w 304"/>
                <a:gd name="T91" fmla="*/ 196 h 304"/>
                <a:gd name="T92" fmla="*/ 186 w 304"/>
                <a:gd name="T93" fmla="*/ 186 h 304"/>
                <a:gd name="T94" fmla="*/ 196 w 304"/>
                <a:gd name="T95" fmla="*/ 170 h 304"/>
                <a:gd name="T96" fmla="*/ 200 w 304"/>
                <a:gd name="T97" fmla="*/ 152 h 304"/>
                <a:gd name="T98" fmla="*/ 198 w 304"/>
                <a:gd name="T99" fmla="*/ 142 h 304"/>
                <a:gd name="T100" fmla="*/ 192 w 304"/>
                <a:gd name="T101" fmla="*/ 126 h 304"/>
                <a:gd name="T102" fmla="*/ 178 w 304"/>
                <a:gd name="T103" fmla="*/ 112 h 304"/>
                <a:gd name="T104" fmla="*/ 162 w 304"/>
                <a:gd name="T105" fmla="*/ 106 h 304"/>
                <a:gd name="T106" fmla="*/ 152 w 304"/>
                <a:gd name="T107" fmla="*/ 1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4">
                  <a:moveTo>
                    <a:pt x="152" y="304"/>
                  </a:moveTo>
                  <a:lnTo>
                    <a:pt x="152" y="304"/>
                  </a:lnTo>
                  <a:lnTo>
                    <a:pt x="136" y="304"/>
                  </a:lnTo>
                  <a:lnTo>
                    <a:pt x="122" y="302"/>
                  </a:lnTo>
                  <a:lnTo>
                    <a:pt x="106" y="298"/>
                  </a:lnTo>
                  <a:lnTo>
                    <a:pt x="92" y="292"/>
                  </a:lnTo>
                  <a:lnTo>
                    <a:pt x="80" y="286"/>
                  </a:lnTo>
                  <a:lnTo>
                    <a:pt x="66" y="278"/>
                  </a:lnTo>
                  <a:lnTo>
                    <a:pt x="56" y="270"/>
                  </a:lnTo>
                  <a:lnTo>
                    <a:pt x="44" y="260"/>
                  </a:lnTo>
                  <a:lnTo>
                    <a:pt x="34" y="250"/>
                  </a:lnTo>
                  <a:lnTo>
                    <a:pt x="26" y="238"/>
                  </a:lnTo>
                  <a:lnTo>
                    <a:pt x="18" y="224"/>
                  </a:lnTo>
                  <a:lnTo>
                    <a:pt x="12" y="212"/>
                  </a:lnTo>
                  <a:lnTo>
                    <a:pt x="6" y="198"/>
                  </a:lnTo>
                  <a:lnTo>
                    <a:pt x="2" y="182"/>
                  </a:lnTo>
                  <a:lnTo>
                    <a:pt x="0" y="168"/>
                  </a:lnTo>
                  <a:lnTo>
                    <a:pt x="0" y="152"/>
                  </a:lnTo>
                  <a:lnTo>
                    <a:pt x="0" y="152"/>
                  </a:lnTo>
                  <a:lnTo>
                    <a:pt x="0" y="136"/>
                  </a:lnTo>
                  <a:lnTo>
                    <a:pt x="2" y="122"/>
                  </a:lnTo>
                  <a:lnTo>
                    <a:pt x="6" y="106"/>
                  </a:lnTo>
                  <a:lnTo>
                    <a:pt x="12" y="92"/>
                  </a:lnTo>
                  <a:lnTo>
                    <a:pt x="18" y="80"/>
                  </a:lnTo>
                  <a:lnTo>
                    <a:pt x="26" y="66"/>
                  </a:lnTo>
                  <a:lnTo>
                    <a:pt x="34" y="56"/>
                  </a:lnTo>
                  <a:lnTo>
                    <a:pt x="44" y="44"/>
                  </a:lnTo>
                  <a:lnTo>
                    <a:pt x="56" y="34"/>
                  </a:lnTo>
                  <a:lnTo>
                    <a:pt x="66" y="26"/>
                  </a:lnTo>
                  <a:lnTo>
                    <a:pt x="80" y="18"/>
                  </a:lnTo>
                  <a:lnTo>
                    <a:pt x="92" y="12"/>
                  </a:lnTo>
                  <a:lnTo>
                    <a:pt x="106" y="6"/>
                  </a:lnTo>
                  <a:lnTo>
                    <a:pt x="122" y="2"/>
                  </a:lnTo>
                  <a:lnTo>
                    <a:pt x="136" y="0"/>
                  </a:lnTo>
                  <a:lnTo>
                    <a:pt x="152" y="0"/>
                  </a:lnTo>
                  <a:lnTo>
                    <a:pt x="152" y="0"/>
                  </a:lnTo>
                  <a:lnTo>
                    <a:pt x="168" y="0"/>
                  </a:lnTo>
                  <a:lnTo>
                    <a:pt x="182" y="2"/>
                  </a:lnTo>
                  <a:lnTo>
                    <a:pt x="198" y="6"/>
                  </a:lnTo>
                  <a:lnTo>
                    <a:pt x="212" y="12"/>
                  </a:lnTo>
                  <a:lnTo>
                    <a:pt x="224" y="18"/>
                  </a:lnTo>
                  <a:lnTo>
                    <a:pt x="238" y="26"/>
                  </a:lnTo>
                  <a:lnTo>
                    <a:pt x="250" y="34"/>
                  </a:lnTo>
                  <a:lnTo>
                    <a:pt x="260" y="44"/>
                  </a:lnTo>
                  <a:lnTo>
                    <a:pt x="270" y="56"/>
                  </a:lnTo>
                  <a:lnTo>
                    <a:pt x="278" y="66"/>
                  </a:lnTo>
                  <a:lnTo>
                    <a:pt x="286" y="80"/>
                  </a:lnTo>
                  <a:lnTo>
                    <a:pt x="292" y="92"/>
                  </a:lnTo>
                  <a:lnTo>
                    <a:pt x="298" y="106"/>
                  </a:lnTo>
                  <a:lnTo>
                    <a:pt x="302" y="122"/>
                  </a:lnTo>
                  <a:lnTo>
                    <a:pt x="304" y="136"/>
                  </a:lnTo>
                  <a:lnTo>
                    <a:pt x="304" y="152"/>
                  </a:lnTo>
                  <a:lnTo>
                    <a:pt x="304" y="152"/>
                  </a:lnTo>
                  <a:lnTo>
                    <a:pt x="304" y="168"/>
                  </a:lnTo>
                  <a:lnTo>
                    <a:pt x="302" y="182"/>
                  </a:lnTo>
                  <a:lnTo>
                    <a:pt x="298" y="198"/>
                  </a:lnTo>
                  <a:lnTo>
                    <a:pt x="292" y="212"/>
                  </a:lnTo>
                  <a:lnTo>
                    <a:pt x="286" y="224"/>
                  </a:lnTo>
                  <a:lnTo>
                    <a:pt x="278" y="238"/>
                  </a:lnTo>
                  <a:lnTo>
                    <a:pt x="270" y="250"/>
                  </a:lnTo>
                  <a:lnTo>
                    <a:pt x="260" y="260"/>
                  </a:lnTo>
                  <a:lnTo>
                    <a:pt x="250" y="270"/>
                  </a:lnTo>
                  <a:lnTo>
                    <a:pt x="238" y="278"/>
                  </a:lnTo>
                  <a:lnTo>
                    <a:pt x="224" y="286"/>
                  </a:lnTo>
                  <a:lnTo>
                    <a:pt x="212" y="292"/>
                  </a:lnTo>
                  <a:lnTo>
                    <a:pt x="198" y="298"/>
                  </a:lnTo>
                  <a:lnTo>
                    <a:pt x="182" y="302"/>
                  </a:lnTo>
                  <a:lnTo>
                    <a:pt x="168" y="304"/>
                  </a:lnTo>
                  <a:lnTo>
                    <a:pt x="152" y="304"/>
                  </a:lnTo>
                  <a:lnTo>
                    <a:pt x="152" y="304"/>
                  </a:lnTo>
                  <a:close/>
                  <a:moveTo>
                    <a:pt x="152" y="104"/>
                  </a:moveTo>
                  <a:lnTo>
                    <a:pt x="152" y="104"/>
                  </a:lnTo>
                  <a:lnTo>
                    <a:pt x="142" y="106"/>
                  </a:lnTo>
                  <a:lnTo>
                    <a:pt x="134" y="108"/>
                  </a:lnTo>
                  <a:lnTo>
                    <a:pt x="126" y="112"/>
                  </a:lnTo>
                  <a:lnTo>
                    <a:pt x="118" y="118"/>
                  </a:lnTo>
                  <a:lnTo>
                    <a:pt x="112" y="126"/>
                  </a:lnTo>
                  <a:lnTo>
                    <a:pt x="108" y="134"/>
                  </a:lnTo>
                  <a:lnTo>
                    <a:pt x="106" y="142"/>
                  </a:lnTo>
                  <a:lnTo>
                    <a:pt x="104" y="152"/>
                  </a:lnTo>
                  <a:lnTo>
                    <a:pt x="104" y="152"/>
                  </a:lnTo>
                  <a:lnTo>
                    <a:pt x="106" y="162"/>
                  </a:lnTo>
                  <a:lnTo>
                    <a:pt x="108" y="170"/>
                  </a:lnTo>
                  <a:lnTo>
                    <a:pt x="112" y="178"/>
                  </a:lnTo>
                  <a:lnTo>
                    <a:pt x="118" y="186"/>
                  </a:lnTo>
                  <a:lnTo>
                    <a:pt x="126" y="192"/>
                  </a:lnTo>
                  <a:lnTo>
                    <a:pt x="134" y="196"/>
                  </a:lnTo>
                  <a:lnTo>
                    <a:pt x="142" y="198"/>
                  </a:lnTo>
                  <a:lnTo>
                    <a:pt x="152" y="200"/>
                  </a:lnTo>
                  <a:lnTo>
                    <a:pt x="152" y="200"/>
                  </a:lnTo>
                  <a:lnTo>
                    <a:pt x="162" y="198"/>
                  </a:lnTo>
                  <a:lnTo>
                    <a:pt x="170" y="196"/>
                  </a:lnTo>
                  <a:lnTo>
                    <a:pt x="178" y="192"/>
                  </a:lnTo>
                  <a:lnTo>
                    <a:pt x="186" y="186"/>
                  </a:lnTo>
                  <a:lnTo>
                    <a:pt x="192" y="178"/>
                  </a:lnTo>
                  <a:lnTo>
                    <a:pt x="196" y="170"/>
                  </a:lnTo>
                  <a:lnTo>
                    <a:pt x="198" y="162"/>
                  </a:lnTo>
                  <a:lnTo>
                    <a:pt x="200" y="152"/>
                  </a:lnTo>
                  <a:lnTo>
                    <a:pt x="200" y="152"/>
                  </a:lnTo>
                  <a:lnTo>
                    <a:pt x="198" y="142"/>
                  </a:lnTo>
                  <a:lnTo>
                    <a:pt x="196" y="134"/>
                  </a:lnTo>
                  <a:lnTo>
                    <a:pt x="192" y="126"/>
                  </a:lnTo>
                  <a:lnTo>
                    <a:pt x="186" y="118"/>
                  </a:lnTo>
                  <a:lnTo>
                    <a:pt x="178" y="112"/>
                  </a:lnTo>
                  <a:lnTo>
                    <a:pt x="170" y="108"/>
                  </a:lnTo>
                  <a:lnTo>
                    <a:pt x="162" y="106"/>
                  </a:lnTo>
                  <a:lnTo>
                    <a:pt x="152" y="104"/>
                  </a:lnTo>
                  <a:lnTo>
                    <a:pt x="152" y="104"/>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21" name="Freeform 7">
              <a:extLst>
                <a:ext uri="{FF2B5EF4-FFF2-40B4-BE49-F238E27FC236}">
                  <a16:creationId xmlns:a16="http://schemas.microsoft.com/office/drawing/2014/main" id="{D659313D-9357-4AFD-BCB9-56EBAE89D85D}"/>
                </a:ext>
              </a:extLst>
            </p:cNvPr>
            <p:cNvSpPr>
              <a:spLocks noEditPoints="1"/>
            </p:cNvSpPr>
            <p:nvPr userDrawn="1"/>
          </p:nvSpPr>
          <p:spPr bwMode="auto">
            <a:xfrm>
              <a:off x="10423125" y="6575378"/>
              <a:ext cx="109580" cy="110286"/>
            </a:xfrm>
            <a:custGeom>
              <a:avLst/>
              <a:gdLst>
                <a:gd name="T0" fmla="*/ 152 w 304"/>
                <a:gd name="T1" fmla="*/ 306 h 306"/>
                <a:gd name="T2" fmla="*/ 120 w 304"/>
                <a:gd name="T3" fmla="*/ 302 h 306"/>
                <a:gd name="T4" fmla="*/ 92 w 304"/>
                <a:gd name="T5" fmla="*/ 294 h 306"/>
                <a:gd name="T6" fmla="*/ 66 w 304"/>
                <a:gd name="T7" fmla="*/ 280 h 306"/>
                <a:gd name="T8" fmla="*/ 44 w 304"/>
                <a:gd name="T9" fmla="*/ 262 h 306"/>
                <a:gd name="T10" fmla="*/ 26 w 304"/>
                <a:gd name="T11" fmla="*/ 238 h 306"/>
                <a:gd name="T12" fmla="*/ 12 w 304"/>
                <a:gd name="T13" fmla="*/ 212 h 306"/>
                <a:gd name="T14" fmla="*/ 2 w 304"/>
                <a:gd name="T15" fmla="*/ 184 h 306"/>
                <a:gd name="T16" fmla="*/ 0 w 304"/>
                <a:gd name="T17" fmla="*/ 154 h 306"/>
                <a:gd name="T18" fmla="*/ 0 w 304"/>
                <a:gd name="T19" fmla="*/ 138 h 306"/>
                <a:gd name="T20" fmla="*/ 6 w 304"/>
                <a:gd name="T21" fmla="*/ 108 h 306"/>
                <a:gd name="T22" fmla="*/ 18 w 304"/>
                <a:gd name="T23" fmla="*/ 80 h 306"/>
                <a:gd name="T24" fmla="*/ 34 w 304"/>
                <a:gd name="T25" fmla="*/ 56 h 306"/>
                <a:gd name="T26" fmla="*/ 54 w 304"/>
                <a:gd name="T27" fmla="*/ 36 h 306"/>
                <a:gd name="T28" fmla="*/ 78 w 304"/>
                <a:gd name="T29" fmla="*/ 20 h 306"/>
                <a:gd name="T30" fmla="*/ 106 w 304"/>
                <a:gd name="T31" fmla="*/ 8 h 306"/>
                <a:gd name="T32" fmla="*/ 136 w 304"/>
                <a:gd name="T33" fmla="*/ 2 h 306"/>
                <a:gd name="T34" fmla="*/ 152 w 304"/>
                <a:gd name="T35" fmla="*/ 0 h 306"/>
                <a:gd name="T36" fmla="*/ 182 w 304"/>
                <a:gd name="T37" fmla="*/ 4 h 306"/>
                <a:gd name="T38" fmla="*/ 212 w 304"/>
                <a:gd name="T39" fmla="*/ 12 h 306"/>
                <a:gd name="T40" fmla="*/ 236 w 304"/>
                <a:gd name="T41" fmla="*/ 26 h 306"/>
                <a:gd name="T42" fmla="*/ 260 w 304"/>
                <a:gd name="T43" fmla="*/ 46 h 306"/>
                <a:gd name="T44" fmla="*/ 278 w 304"/>
                <a:gd name="T45" fmla="*/ 68 h 306"/>
                <a:gd name="T46" fmla="*/ 292 w 304"/>
                <a:gd name="T47" fmla="*/ 94 h 306"/>
                <a:gd name="T48" fmla="*/ 302 w 304"/>
                <a:gd name="T49" fmla="*/ 122 h 306"/>
                <a:gd name="T50" fmla="*/ 304 w 304"/>
                <a:gd name="T51" fmla="*/ 154 h 306"/>
                <a:gd name="T52" fmla="*/ 304 w 304"/>
                <a:gd name="T53" fmla="*/ 168 h 306"/>
                <a:gd name="T54" fmla="*/ 298 w 304"/>
                <a:gd name="T55" fmla="*/ 198 h 306"/>
                <a:gd name="T56" fmla="*/ 286 w 304"/>
                <a:gd name="T57" fmla="*/ 226 h 306"/>
                <a:gd name="T58" fmla="*/ 270 w 304"/>
                <a:gd name="T59" fmla="*/ 250 h 306"/>
                <a:gd name="T60" fmla="*/ 248 w 304"/>
                <a:gd name="T61" fmla="*/ 272 h 306"/>
                <a:gd name="T62" fmla="*/ 224 w 304"/>
                <a:gd name="T63" fmla="*/ 288 h 306"/>
                <a:gd name="T64" fmla="*/ 198 w 304"/>
                <a:gd name="T65" fmla="*/ 300 h 306"/>
                <a:gd name="T66" fmla="*/ 168 w 304"/>
                <a:gd name="T67" fmla="*/ 306 h 306"/>
                <a:gd name="T68" fmla="*/ 152 w 304"/>
                <a:gd name="T69" fmla="*/ 306 h 306"/>
                <a:gd name="T70" fmla="*/ 152 w 304"/>
                <a:gd name="T71" fmla="*/ 106 h 306"/>
                <a:gd name="T72" fmla="*/ 134 w 304"/>
                <a:gd name="T73" fmla="*/ 110 h 306"/>
                <a:gd name="T74" fmla="*/ 118 w 304"/>
                <a:gd name="T75" fmla="*/ 120 h 306"/>
                <a:gd name="T76" fmla="*/ 108 w 304"/>
                <a:gd name="T77" fmla="*/ 134 h 306"/>
                <a:gd name="T78" fmla="*/ 104 w 304"/>
                <a:gd name="T79" fmla="*/ 154 h 306"/>
                <a:gd name="T80" fmla="*/ 106 w 304"/>
                <a:gd name="T81" fmla="*/ 164 h 306"/>
                <a:gd name="T82" fmla="*/ 112 w 304"/>
                <a:gd name="T83" fmla="*/ 180 h 306"/>
                <a:gd name="T84" fmla="*/ 126 w 304"/>
                <a:gd name="T85" fmla="*/ 192 h 306"/>
                <a:gd name="T86" fmla="*/ 142 w 304"/>
                <a:gd name="T87" fmla="*/ 200 h 306"/>
                <a:gd name="T88" fmla="*/ 152 w 304"/>
                <a:gd name="T89" fmla="*/ 202 h 306"/>
                <a:gd name="T90" fmla="*/ 170 w 304"/>
                <a:gd name="T91" fmla="*/ 198 h 306"/>
                <a:gd name="T92" fmla="*/ 186 w 304"/>
                <a:gd name="T93" fmla="*/ 188 h 306"/>
                <a:gd name="T94" fmla="*/ 196 w 304"/>
                <a:gd name="T95" fmla="*/ 172 h 306"/>
                <a:gd name="T96" fmla="*/ 200 w 304"/>
                <a:gd name="T97" fmla="*/ 154 h 306"/>
                <a:gd name="T98" fmla="*/ 198 w 304"/>
                <a:gd name="T99" fmla="*/ 144 h 306"/>
                <a:gd name="T100" fmla="*/ 192 w 304"/>
                <a:gd name="T101" fmla="*/ 126 h 306"/>
                <a:gd name="T102" fmla="*/ 178 w 304"/>
                <a:gd name="T103" fmla="*/ 114 h 306"/>
                <a:gd name="T104" fmla="*/ 162 w 304"/>
                <a:gd name="T105" fmla="*/ 106 h 306"/>
                <a:gd name="T106" fmla="*/ 152 w 304"/>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6">
                  <a:moveTo>
                    <a:pt x="152" y="306"/>
                  </a:moveTo>
                  <a:lnTo>
                    <a:pt x="152" y="306"/>
                  </a:lnTo>
                  <a:lnTo>
                    <a:pt x="136" y="306"/>
                  </a:lnTo>
                  <a:lnTo>
                    <a:pt x="120" y="302"/>
                  </a:lnTo>
                  <a:lnTo>
                    <a:pt x="106" y="300"/>
                  </a:lnTo>
                  <a:lnTo>
                    <a:pt x="92" y="294"/>
                  </a:lnTo>
                  <a:lnTo>
                    <a:pt x="78" y="288"/>
                  </a:lnTo>
                  <a:lnTo>
                    <a:pt x="66" y="280"/>
                  </a:lnTo>
                  <a:lnTo>
                    <a:pt x="54" y="272"/>
                  </a:lnTo>
                  <a:lnTo>
                    <a:pt x="44" y="262"/>
                  </a:lnTo>
                  <a:lnTo>
                    <a:pt x="34" y="250"/>
                  </a:lnTo>
                  <a:lnTo>
                    <a:pt x="26" y="238"/>
                  </a:lnTo>
                  <a:lnTo>
                    <a:pt x="18" y="226"/>
                  </a:lnTo>
                  <a:lnTo>
                    <a:pt x="12" y="212"/>
                  </a:lnTo>
                  <a:lnTo>
                    <a:pt x="6" y="198"/>
                  </a:lnTo>
                  <a:lnTo>
                    <a:pt x="2" y="184"/>
                  </a:lnTo>
                  <a:lnTo>
                    <a:pt x="0" y="168"/>
                  </a:lnTo>
                  <a:lnTo>
                    <a:pt x="0" y="154"/>
                  </a:lnTo>
                  <a:lnTo>
                    <a:pt x="0" y="154"/>
                  </a:lnTo>
                  <a:lnTo>
                    <a:pt x="0" y="138"/>
                  </a:lnTo>
                  <a:lnTo>
                    <a:pt x="2" y="122"/>
                  </a:lnTo>
                  <a:lnTo>
                    <a:pt x="6" y="108"/>
                  </a:lnTo>
                  <a:lnTo>
                    <a:pt x="12" y="94"/>
                  </a:lnTo>
                  <a:lnTo>
                    <a:pt x="18" y="80"/>
                  </a:lnTo>
                  <a:lnTo>
                    <a:pt x="26" y="68"/>
                  </a:lnTo>
                  <a:lnTo>
                    <a:pt x="34" y="56"/>
                  </a:lnTo>
                  <a:lnTo>
                    <a:pt x="44" y="46"/>
                  </a:lnTo>
                  <a:lnTo>
                    <a:pt x="54" y="36"/>
                  </a:lnTo>
                  <a:lnTo>
                    <a:pt x="66" y="26"/>
                  </a:lnTo>
                  <a:lnTo>
                    <a:pt x="78" y="20"/>
                  </a:lnTo>
                  <a:lnTo>
                    <a:pt x="92" y="12"/>
                  </a:lnTo>
                  <a:lnTo>
                    <a:pt x="106" y="8"/>
                  </a:lnTo>
                  <a:lnTo>
                    <a:pt x="120" y="4"/>
                  </a:lnTo>
                  <a:lnTo>
                    <a:pt x="136" y="2"/>
                  </a:lnTo>
                  <a:lnTo>
                    <a:pt x="152" y="0"/>
                  </a:lnTo>
                  <a:lnTo>
                    <a:pt x="152" y="0"/>
                  </a:lnTo>
                  <a:lnTo>
                    <a:pt x="168" y="2"/>
                  </a:lnTo>
                  <a:lnTo>
                    <a:pt x="182" y="4"/>
                  </a:lnTo>
                  <a:lnTo>
                    <a:pt x="198" y="8"/>
                  </a:lnTo>
                  <a:lnTo>
                    <a:pt x="212" y="12"/>
                  </a:lnTo>
                  <a:lnTo>
                    <a:pt x="224" y="20"/>
                  </a:lnTo>
                  <a:lnTo>
                    <a:pt x="236" y="26"/>
                  </a:lnTo>
                  <a:lnTo>
                    <a:pt x="248" y="36"/>
                  </a:lnTo>
                  <a:lnTo>
                    <a:pt x="260" y="46"/>
                  </a:lnTo>
                  <a:lnTo>
                    <a:pt x="270" y="56"/>
                  </a:lnTo>
                  <a:lnTo>
                    <a:pt x="278" y="68"/>
                  </a:lnTo>
                  <a:lnTo>
                    <a:pt x="286" y="80"/>
                  </a:lnTo>
                  <a:lnTo>
                    <a:pt x="292" y="94"/>
                  </a:lnTo>
                  <a:lnTo>
                    <a:pt x="298" y="108"/>
                  </a:lnTo>
                  <a:lnTo>
                    <a:pt x="302" y="122"/>
                  </a:lnTo>
                  <a:lnTo>
                    <a:pt x="304" y="138"/>
                  </a:lnTo>
                  <a:lnTo>
                    <a:pt x="304" y="154"/>
                  </a:lnTo>
                  <a:lnTo>
                    <a:pt x="304" y="154"/>
                  </a:lnTo>
                  <a:lnTo>
                    <a:pt x="304" y="168"/>
                  </a:lnTo>
                  <a:lnTo>
                    <a:pt x="302" y="184"/>
                  </a:lnTo>
                  <a:lnTo>
                    <a:pt x="298" y="198"/>
                  </a:lnTo>
                  <a:lnTo>
                    <a:pt x="292" y="212"/>
                  </a:lnTo>
                  <a:lnTo>
                    <a:pt x="286" y="226"/>
                  </a:lnTo>
                  <a:lnTo>
                    <a:pt x="278" y="238"/>
                  </a:lnTo>
                  <a:lnTo>
                    <a:pt x="270" y="250"/>
                  </a:lnTo>
                  <a:lnTo>
                    <a:pt x="260" y="262"/>
                  </a:lnTo>
                  <a:lnTo>
                    <a:pt x="248" y="272"/>
                  </a:lnTo>
                  <a:lnTo>
                    <a:pt x="236" y="280"/>
                  </a:lnTo>
                  <a:lnTo>
                    <a:pt x="224" y="288"/>
                  </a:lnTo>
                  <a:lnTo>
                    <a:pt x="212" y="294"/>
                  </a:lnTo>
                  <a:lnTo>
                    <a:pt x="198" y="300"/>
                  </a:lnTo>
                  <a:lnTo>
                    <a:pt x="182" y="302"/>
                  </a:lnTo>
                  <a:lnTo>
                    <a:pt x="168" y="306"/>
                  </a:lnTo>
                  <a:lnTo>
                    <a:pt x="152" y="306"/>
                  </a:lnTo>
                  <a:lnTo>
                    <a:pt x="152" y="306"/>
                  </a:lnTo>
                  <a:close/>
                  <a:moveTo>
                    <a:pt x="152" y="106"/>
                  </a:moveTo>
                  <a:lnTo>
                    <a:pt x="152" y="106"/>
                  </a:lnTo>
                  <a:lnTo>
                    <a:pt x="142" y="106"/>
                  </a:lnTo>
                  <a:lnTo>
                    <a:pt x="134" y="110"/>
                  </a:lnTo>
                  <a:lnTo>
                    <a:pt x="126" y="114"/>
                  </a:lnTo>
                  <a:lnTo>
                    <a:pt x="118" y="120"/>
                  </a:lnTo>
                  <a:lnTo>
                    <a:pt x="112" y="126"/>
                  </a:lnTo>
                  <a:lnTo>
                    <a:pt x="108" y="134"/>
                  </a:lnTo>
                  <a:lnTo>
                    <a:pt x="106" y="144"/>
                  </a:lnTo>
                  <a:lnTo>
                    <a:pt x="104" y="154"/>
                  </a:lnTo>
                  <a:lnTo>
                    <a:pt x="104" y="154"/>
                  </a:lnTo>
                  <a:lnTo>
                    <a:pt x="106" y="164"/>
                  </a:lnTo>
                  <a:lnTo>
                    <a:pt x="108" y="172"/>
                  </a:lnTo>
                  <a:lnTo>
                    <a:pt x="112" y="180"/>
                  </a:lnTo>
                  <a:lnTo>
                    <a:pt x="118" y="188"/>
                  </a:lnTo>
                  <a:lnTo>
                    <a:pt x="126" y="192"/>
                  </a:lnTo>
                  <a:lnTo>
                    <a:pt x="134" y="198"/>
                  </a:lnTo>
                  <a:lnTo>
                    <a:pt x="142" y="200"/>
                  </a:lnTo>
                  <a:lnTo>
                    <a:pt x="152" y="202"/>
                  </a:lnTo>
                  <a:lnTo>
                    <a:pt x="152" y="202"/>
                  </a:lnTo>
                  <a:lnTo>
                    <a:pt x="162" y="200"/>
                  </a:lnTo>
                  <a:lnTo>
                    <a:pt x="170" y="198"/>
                  </a:lnTo>
                  <a:lnTo>
                    <a:pt x="178" y="192"/>
                  </a:lnTo>
                  <a:lnTo>
                    <a:pt x="186" y="188"/>
                  </a:lnTo>
                  <a:lnTo>
                    <a:pt x="192" y="180"/>
                  </a:lnTo>
                  <a:lnTo>
                    <a:pt x="196" y="172"/>
                  </a:lnTo>
                  <a:lnTo>
                    <a:pt x="198" y="164"/>
                  </a:lnTo>
                  <a:lnTo>
                    <a:pt x="200" y="154"/>
                  </a:lnTo>
                  <a:lnTo>
                    <a:pt x="200" y="154"/>
                  </a:lnTo>
                  <a:lnTo>
                    <a:pt x="198" y="144"/>
                  </a:lnTo>
                  <a:lnTo>
                    <a:pt x="196" y="134"/>
                  </a:lnTo>
                  <a:lnTo>
                    <a:pt x="192" y="126"/>
                  </a:lnTo>
                  <a:lnTo>
                    <a:pt x="186" y="120"/>
                  </a:lnTo>
                  <a:lnTo>
                    <a:pt x="178" y="114"/>
                  </a:lnTo>
                  <a:lnTo>
                    <a:pt x="170" y="110"/>
                  </a:lnTo>
                  <a:lnTo>
                    <a:pt x="162" y="106"/>
                  </a:lnTo>
                  <a:lnTo>
                    <a:pt x="152" y="106"/>
                  </a:lnTo>
                  <a:lnTo>
                    <a:pt x="152" y="106"/>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22" name="Freeform 8">
              <a:extLst>
                <a:ext uri="{FF2B5EF4-FFF2-40B4-BE49-F238E27FC236}">
                  <a16:creationId xmlns:a16="http://schemas.microsoft.com/office/drawing/2014/main" id="{E3D3C8C0-C2D4-4005-B7E1-FD0D62E1F4FB}"/>
                </a:ext>
              </a:extLst>
            </p:cNvPr>
            <p:cNvSpPr>
              <a:spLocks noEditPoints="1"/>
            </p:cNvSpPr>
            <p:nvPr userDrawn="1"/>
          </p:nvSpPr>
          <p:spPr bwMode="auto">
            <a:xfrm>
              <a:off x="10568032" y="6489601"/>
              <a:ext cx="110301" cy="110286"/>
            </a:xfrm>
            <a:custGeom>
              <a:avLst/>
              <a:gdLst>
                <a:gd name="T0" fmla="*/ 154 w 306"/>
                <a:gd name="T1" fmla="*/ 306 h 306"/>
                <a:gd name="T2" fmla="*/ 122 w 306"/>
                <a:gd name="T3" fmla="*/ 302 h 306"/>
                <a:gd name="T4" fmla="*/ 94 w 306"/>
                <a:gd name="T5" fmla="*/ 294 h 306"/>
                <a:gd name="T6" fmla="*/ 68 w 306"/>
                <a:gd name="T7" fmla="*/ 280 h 306"/>
                <a:gd name="T8" fmla="*/ 46 w 306"/>
                <a:gd name="T9" fmla="*/ 262 h 306"/>
                <a:gd name="T10" fmla="*/ 26 w 306"/>
                <a:gd name="T11" fmla="*/ 238 h 306"/>
                <a:gd name="T12" fmla="*/ 12 w 306"/>
                <a:gd name="T13" fmla="*/ 212 h 306"/>
                <a:gd name="T14" fmla="*/ 4 w 306"/>
                <a:gd name="T15" fmla="*/ 184 h 306"/>
                <a:gd name="T16" fmla="*/ 0 w 306"/>
                <a:gd name="T17" fmla="*/ 154 h 306"/>
                <a:gd name="T18" fmla="*/ 2 w 306"/>
                <a:gd name="T19" fmla="*/ 138 h 306"/>
                <a:gd name="T20" fmla="*/ 8 w 306"/>
                <a:gd name="T21" fmla="*/ 108 h 306"/>
                <a:gd name="T22" fmla="*/ 18 w 306"/>
                <a:gd name="T23" fmla="*/ 80 h 306"/>
                <a:gd name="T24" fmla="*/ 36 w 306"/>
                <a:gd name="T25" fmla="*/ 56 h 306"/>
                <a:gd name="T26" fmla="*/ 56 w 306"/>
                <a:gd name="T27" fmla="*/ 36 h 306"/>
                <a:gd name="T28" fmla="*/ 80 w 306"/>
                <a:gd name="T29" fmla="*/ 18 h 306"/>
                <a:gd name="T30" fmla="*/ 108 w 306"/>
                <a:gd name="T31" fmla="*/ 8 h 306"/>
                <a:gd name="T32" fmla="*/ 138 w 306"/>
                <a:gd name="T33" fmla="*/ 2 h 306"/>
                <a:gd name="T34" fmla="*/ 154 w 306"/>
                <a:gd name="T35" fmla="*/ 0 h 306"/>
                <a:gd name="T36" fmla="*/ 184 w 306"/>
                <a:gd name="T37" fmla="*/ 4 h 306"/>
                <a:gd name="T38" fmla="*/ 212 w 306"/>
                <a:gd name="T39" fmla="*/ 12 h 306"/>
                <a:gd name="T40" fmla="*/ 238 w 306"/>
                <a:gd name="T41" fmla="*/ 26 h 306"/>
                <a:gd name="T42" fmla="*/ 260 w 306"/>
                <a:gd name="T43" fmla="*/ 46 h 306"/>
                <a:gd name="T44" fmla="*/ 280 w 306"/>
                <a:gd name="T45" fmla="*/ 68 h 306"/>
                <a:gd name="T46" fmla="*/ 294 w 306"/>
                <a:gd name="T47" fmla="*/ 94 h 306"/>
                <a:gd name="T48" fmla="*/ 302 w 306"/>
                <a:gd name="T49" fmla="*/ 122 h 306"/>
                <a:gd name="T50" fmla="*/ 306 w 306"/>
                <a:gd name="T51" fmla="*/ 154 h 306"/>
                <a:gd name="T52" fmla="*/ 304 w 306"/>
                <a:gd name="T53" fmla="*/ 168 h 306"/>
                <a:gd name="T54" fmla="*/ 298 w 306"/>
                <a:gd name="T55" fmla="*/ 198 h 306"/>
                <a:gd name="T56" fmla="*/ 288 w 306"/>
                <a:gd name="T57" fmla="*/ 226 h 306"/>
                <a:gd name="T58" fmla="*/ 270 w 306"/>
                <a:gd name="T59" fmla="*/ 250 h 306"/>
                <a:gd name="T60" fmla="*/ 250 w 306"/>
                <a:gd name="T61" fmla="*/ 270 h 306"/>
                <a:gd name="T62" fmla="*/ 226 w 306"/>
                <a:gd name="T63" fmla="*/ 288 h 306"/>
                <a:gd name="T64" fmla="*/ 198 w 306"/>
                <a:gd name="T65" fmla="*/ 298 h 306"/>
                <a:gd name="T66" fmla="*/ 168 w 306"/>
                <a:gd name="T67" fmla="*/ 306 h 306"/>
                <a:gd name="T68" fmla="*/ 154 w 306"/>
                <a:gd name="T69" fmla="*/ 306 h 306"/>
                <a:gd name="T70" fmla="*/ 154 w 306"/>
                <a:gd name="T71" fmla="*/ 106 h 306"/>
                <a:gd name="T72" fmla="*/ 134 w 306"/>
                <a:gd name="T73" fmla="*/ 110 h 306"/>
                <a:gd name="T74" fmla="*/ 120 w 306"/>
                <a:gd name="T75" fmla="*/ 120 h 306"/>
                <a:gd name="T76" fmla="*/ 110 w 306"/>
                <a:gd name="T77" fmla="*/ 134 h 306"/>
                <a:gd name="T78" fmla="*/ 106 w 306"/>
                <a:gd name="T79" fmla="*/ 154 h 306"/>
                <a:gd name="T80" fmla="*/ 106 w 306"/>
                <a:gd name="T81" fmla="*/ 162 h 306"/>
                <a:gd name="T82" fmla="*/ 114 w 306"/>
                <a:gd name="T83" fmla="*/ 180 h 306"/>
                <a:gd name="T84" fmla="*/ 126 w 306"/>
                <a:gd name="T85" fmla="*/ 192 h 306"/>
                <a:gd name="T86" fmla="*/ 144 w 306"/>
                <a:gd name="T87" fmla="*/ 200 h 306"/>
                <a:gd name="T88" fmla="*/ 154 w 306"/>
                <a:gd name="T89" fmla="*/ 200 h 306"/>
                <a:gd name="T90" fmla="*/ 172 w 306"/>
                <a:gd name="T91" fmla="*/ 198 h 306"/>
                <a:gd name="T92" fmla="*/ 186 w 306"/>
                <a:gd name="T93" fmla="*/ 186 h 306"/>
                <a:gd name="T94" fmla="*/ 196 w 306"/>
                <a:gd name="T95" fmla="*/ 172 h 306"/>
                <a:gd name="T96" fmla="*/ 200 w 306"/>
                <a:gd name="T97" fmla="*/ 154 h 306"/>
                <a:gd name="T98" fmla="*/ 200 w 306"/>
                <a:gd name="T99" fmla="*/ 144 h 306"/>
                <a:gd name="T100" fmla="*/ 192 w 306"/>
                <a:gd name="T101" fmla="*/ 126 h 306"/>
                <a:gd name="T102" fmla="*/ 180 w 306"/>
                <a:gd name="T103" fmla="*/ 114 h 306"/>
                <a:gd name="T104" fmla="*/ 162 w 306"/>
                <a:gd name="T105" fmla="*/ 106 h 306"/>
                <a:gd name="T106" fmla="*/ 154 w 306"/>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306">
                  <a:moveTo>
                    <a:pt x="154" y="306"/>
                  </a:moveTo>
                  <a:lnTo>
                    <a:pt x="154" y="306"/>
                  </a:lnTo>
                  <a:lnTo>
                    <a:pt x="138" y="306"/>
                  </a:lnTo>
                  <a:lnTo>
                    <a:pt x="122" y="302"/>
                  </a:lnTo>
                  <a:lnTo>
                    <a:pt x="108" y="298"/>
                  </a:lnTo>
                  <a:lnTo>
                    <a:pt x="94" y="294"/>
                  </a:lnTo>
                  <a:lnTo>
                    <a:pt x="80" y="288"/>
                  </a:lnTo>
                  <a:lnTo>
                    <a:pt x="68" y="280"/>
                  </a:lnTo>
                  <a:lnTo>
                    <a:pt x="56" y="270"/>
                  </a:lnTo>
                  <a:lnTo>
                    <a:pt x="46" y="262"/>
                  </a:lnTo>
                  <a:lnTo>
                    <a:pt x="36" y="250"/>
                  </a:lnTo>
                  <a:lnTo>
                    <a:pt x="26" y="238"/>
                  </a:lnTo>
                  <a:lnTo>
                    <a:pt x="18" y="226"/>
                  </a:lnTo>
                  <a:lnTo>
                    <a:pt x="12" y="212"/>
                  </a:lnTo>
                  <a:lnTo>
                    <a:pt x="8" y="198"/>
                  </a:lnTo>
                  <a:lnTo>
                    <a:pt x="4" y="184"/>
                  </a:lnTo>
                  <a:lnTo>
                    <a:pt x="2" y="168"/>
                  </a:lnTo>
                  <a:lnTo>
                    <a:pt x="0" y="154"/>
                  </a:lnTo>
                  <a:lnTo>
                    <a:pt x="0" y="154"/>
                  </a:lnTo>
                  <a:lnTo>
                    <a:pt x="2" y="138"/>
                  </a:lnTo>
                  <a:lnTo>
                    <a:pt x="4" y="122"/>
                  </a:lnTo>
                  <a:lnTo>
                    <a:pt x="8" y="108"/>
                  </a:lnTo>
                  <a:lnTo>
                    <a:pt x="12" y="94"/>
                  </a:lnTo>
                  <a:lnTo>
                    <a:pt x="18" y="80"/>
                  </a:lnTo>
                  <a:lnTo>
                    <a:pt x="26" y="68"/>
                  </a:lnTo>
                  <a:lnTo>
                    <a:pt x="36" y="56"/>
                  </a:lnTo>
                  <a:lnTo>
                    <a:pt x="46" y="46"/>
                  </a:lnTo>
                  <a:lnTo>
                    <a:pt x="56" y="36"/>
                  </a:lnTo>
                  <a:lnTo>
                    <a:pt x="68" y="26"/>
                  </a:lnTo>
                  <a:lnTo>
                    <a:pt x="80" y="18"/>
                  </a:lnTo>
                  <a:lnTo>
                    <a:pt x="94" y="12"/>
                  </a:lnTo>
                  <a:lnTo>
                    <a:pt x="108" y="8"/>
                  </a:lnTo>
                  <a:lnTo>
                    <a:pt x="122" y="4"/>
                  </a:lnTo>
                  <a:lnTo>
                    <a:pt x="138" y="2"/>
                  </a:lnTo>
                  <a:lnTo>
                    <a:pt x="154" y="0"/>
                  </a:lnTo>
                  <a:lnTo>
                    <a:pt x="154" y="0"/>
                  </a:lnTo>
                  <a:lnTo>
                    <a:pt x="168" y="2"/>
                  </a:lnTo>
                  <a:lnTo>
                    <a:pt x="184" y="4"/>
                  </a:lnTo>
                  <a:lnTo>
                    <a:pt x="198" y="8"/>
                  </a:lnTo>
                  <a:lnTo>
                    <a:pt x="212" y="12"/>
                  </a:lnTo>
                  <a:lnTo>
                    <a:pt x="226" y="18"/>
                  </a:lnTo>
                  <a:lnTo>
                    <a:pt x="238" y="26"/>
                  </a:lnTo>
                  <a:lnTo>
                    <a:pt x="250" y="36"/>
                  </a:lnTo>
                  <a:lnTo>
                    <a:pt x="260" y="46"/>
                  </a:lnTo>
                  <a:lnTo>
                    <a:pt x="270" y="56"/>
                  </a:lnTo>
                  <a:lnTo>
                    <a:pt x="280" y="68"/>
                  </a:lnTo>
                  <a:lnTo>
                    <a:pt x="288" y="80"/>
                  </a:lnTo>
                  <a:lnTo>
                    <a:pt x="294" y="94"/>
                  </a:lnTo>
                  <a:lnTo>
                    <a:pt x="298" y="108"/>
                  </a:lnTo>
                  <a:lnTo>
                    <a:pt x="302" y="122"/>
                  </a:lnTo>
                  <a:lnTo>
                    <a:pt x="304" y="138"/>
                  </a:lnTo>
                  <a:lnTo>
                    <a:pt x="306" y="154"/>
                  </a:lnTo>
                  <a:lnTo>
                    <a:pt x="306" y="154"/>
                  </a:lnTo>
                  <a:lnTo>
                    <a:pt x="304" y="168"/>
                  </a:lnTo>
                  <a:lnTo>
                    <a:pt x="302" y="184"/>
                  </a:lnTo>
                  <a:lnTo>
                    <a:pt x="298" y="198"/>
                  </a:lnTo>
                  <a:lnTo>
                    <a:pt x="294" y="212"/>
                  </a:lnTo>
                  <a:lnTo>
                    <a:pt x="288" y="226"/>
                  </a:lnTo>
                  <a:lnTo>
                    <a:pt x="280" y="238"/>
                  </a:lnTo>
                  <a:lnTo>
                    <a:pt x="270" y="250"/>
                  </a:lnTo>
                  <a:lnTo>
                    <a:pt x="260" y="262"/>
                  </a:lnTo>
                  <a:lnTo>
                    <a:pt x="250" y="270"/>
                  </a:lnTo>
                  <a:lnTo>
                    <a:pt x="238" y="280"/>
                  </a:lnTo>
                  <a:lnTo>
                    <a:pt x="226" y="288"/>
                  </a:lnTo>
                  <a:lnTo>
                    <a:pt x="212" y="294"/>
                  </a:lnTo>
                  <a:lnTo>
                    <a:pt x="198" y="298"/>
                  </a:lnTo>
                  <a:lnTo>
                    <a:pt x="184" y="302"/>
                  </a:lnTo>
                  <a:lnTo>
                    <a:pt x="168" y="306"/>
                  </a:lnTo>
                  <a:lnTo>
                    <a:pt x="154" y="306"/>
                  </a:lnTo>
                  <a:lnTo>
                    <a:pt x="154" y="306"/>
                  </a:lnTo>
                  <a:close/>
                  <a:moveTo>
                    <a:pt x="154" y="106"/>
                  </a:moveTo>
                  <a:lnTo>
                    <a:pt x="154" y="106"/>
                  </a:lnTo>
                  <a:lnTo>
                    <a:pt x="144" y="106"/>
                  </a:lnTo>
                  <a:lnTo>
                    <a:pt x="134" y="110"/>
                  </a:lnTo>
                  <a:lnTo>
                    <a:pt x="126" y="114"/>
                  </a:lnTo>
                  <a:lnTo>
                    <a:pt x="120" y="120"/>
                  </a:lnTo>
                  <a:lnTo>
                    <a:pt x="114" y="126"/>
                  </a:lnTo>
                  <a:lnTo>
                    <a:pt x="110" y="134"/>
                  </a:lnTo>
                  <a:lnTo>
                    <a:pt x="106" y="144"/>
                  </a:lnTo>
                  <a:lnTo>
                    <a:pt x="106" y="154"/>
                  </a:lnTo>
                  <a:lnTo>
                    <a:pt x="106" y="154"/>
                  </a:lnTo>
                  <a:lnTo>
                    <a:pt x="106" y="162"/>
                  </a:lnTo>
                  <a:lnTo>
                    <a:pt x="110" y="172"/>
                  </a:lnTo>
                  <a:lnTo>
                    <a:pt x="114" y="180"/>
                  </a:lnTo>
                  <a:lnTo>
                    <a:pt x="120" y="186"/>
                  </a:lnTo>
                  <a:lnTo>
                    <a:pt x="126" y="192"/>
                  </a:lnTo>
                  <a:lnTo>
                    <a:pt x="134" y="198"/>
                  </a:lnTo>
                  <a:lnTo>
                    <a:pt x="144" y="200"/>
                  </a:lnTo>
                  <a:lnTo>
                    <a:pt x="154" y="200"/>
                  </a:lnTo>
                  <a:lnTo>
                    <a:pt x="154" y="200"/>
                  </a:lnTo>
                  <a:lnTo>
                    <a:pt x="162" y="200"/>
                  </a:lnTo>
                  <a:lnTo>
                    <a:pt x="172" y="198"/>
                  </a:lnTo>
                  <a:lnTo>
                    <a:pt x="180" y="192"/>
                  </a:lnTo>
                  <a:lnTo>
                    <a:pt x="186" y="186"/>
                  </a:lnTo>
                  <a:lnTo>
                    <a:pt x="192" y="180"/>
                  </a:lnTo>
                  <a:lnTo>
                    <a:pt x="196" y="172"/>
                  </a:lnTo>
                  <a:lnTo>
                    <a:pt x="200" y="162"/>
                  </a:lnTo>
                  <a:lnTo>
                    <a:pt x="200" y="154"/>
                  </a:lnTo>
                  <a:lnTo>
                    <a:pt x="200" y="154"/>
                  </a:lnTo>
                  <a:lnTo>
                    <a:pt x="200" y="144"/>
                  </a:lnTo>
                  <a:lnTo>
                    <a:pt x="196" y="134"/>
                  </a:lnTo>
                  <a:lnTo>
                    <a:pt x="192" y="126"/>
                  </a:lnTo>
                  <a:lnTo>
                    <a:pt x="186" y="120"/>
                  </a:lnTo>
                  <a:lnTo>
                    <a:pt x="180" y="114"/>
                  </a:lnTo>
                  <a:lnTo>
                    <a:pt x="172" y="110"/>
                  </a:lnTo>
                  <a:lnTo>
                    <a:pt x="162" y="106"/>
                  </a:lnTo>
                  <a:lnTo>
                    <a:pt x="154" y="106"/>
                  </a:lnTo>
                  <a:lnTo>
                    <a:pt x="154" y="106"/>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23" name="Freeform 9">
              <a:extLst>
                <a:ext uri="{FF2B5EF4-FFF2-40B4-BE49-F238E27FC236}">
                  <a16:creationId xmlns:a16="http://schemas.microsoft.com/office/drawing/2014/main" id="{89BF9B6A-E28D-47C0-BB59-9D9338E52418}"/>
                </a:ext>
              </a:extLst>
            </p:cNvPr>
            <p:cNvSpPr>
              <a:spLocks/>
            </p:cNvSpPr>
            <p:nvPr userDrawn="1"/>
          </p:nvSpPr>
          <p:spPr bwMode="auto">
            <a:xfrm>
              <a:off x="10347429" y="6582585"/>
              <a:ext cx="113185" cy="61270"/>
            </a:xfrm>
            <a:custGeom>
              <a:avLst/>
              <a:gdLst>
                <a:gd name="T0" fmla="*/ 262 w 314"/>
                <a:gd name="T1" fmla="*/ 170 h 170"/>
                <a:gd name="T2" fmla="*/ 262 w 314"/>
                <a:gd name="T3" fmla="*/ 170 h 170"/>
                <a:gd name="T4" fmla="*/ 254 w 314"/>
                <a:gd name="T5" fmla="*/ 170 h 170"/>
                <a:gd name="T6" fmla="*/ 246 w 314"/>
                <a:gd name="T7" fmla="*/ 168 h 170"/>
                <a:gd name="T8" fmla="*/ 36 w 314"/>
                <a:gd name="T9" fmla="*/ 104 h 170"/>
                <a:gd name="T10" fmla="*/ 36 w 314"/>
                <a:gd name="T11" fmla="*/ 104 h 170"/>
                <a:gd name="T12" fmla="*/ 26 w 314"/>
                <a:gd name="T13" fmla="*/ 100 h 170"/>
                <a:gd name="T14" fmla="*/ 18 w 314"/>
                <a:gd name="T15" fmla="*/ 94 h 170"/>
                <a:gd name="T16" fmla="*/ 10 w 314"/>
                <a:gd name="T17" fmla="*/ 86 h 170"/>
                <a:gd name="T18" fmla="*/ 6 w 314"/>
                <a:gd name="T19" fmla="*/ 78 h 170"/>
                <a:gd name="T20" fmla="*/ 2 w 314"/>
                <a:gd name="T21" fmla="*/ 68 h 170"/>
                <a:gd name="T22" fmla="*/ 0 w 314"/>
                <a:gd name="T23" fmla="*/ 58 h 170"/>
                <a:gd name="T24" fmla="*/ 0 w 314"/>
                <a:gd name="T25" fmla="*/ 48 h 170"/>
                <a:gd name="T26" fmla="*/ 2 w 314"/>
                <a:gd name="T27" fmla="*/ 38 h 170"/>
                <a:gd name="T28" fmla="*/ 2 w 314"/>
                <a:gd name="T29" fmla="*/ 38 h 170"/>
                <a:gd name="T30" fmla="*/ 6 w 314"/>
                <a:gd name="T31" fmla="*/ 28 h 170"/>
                <a:gd name="T32" fmla="*/ 12 w 314"/>
                <a:gd name="T33" fmla="*/ 20 h 170"/>
                <a:gd name="T34" fmla="*/ 18 w 314"/>
                <a:gd name="T35" fmla="*/ 12 h 170"/>
                <a:gd name="T36" fmla="*/ 28 w 314"/>
                <a:gd name="T37" fmla="*/ 6 h 170"/>
                <a:gd name="T38" fmla="*/ 36 w 314"/>
                <a:gd name="T39" fmla="*/ 2 h 170"/>
                <a:gd name="T40" fmla="*/ 46 w 314"/>
                <a:gd name="T41" fmla="*/ 0 h 170"/>
                <a:gd name="T42" fmla="*/ 56 w 314"/>
                <a:gd name="T43" fmla="*/ 0 h 170"/>
                <a:gd name="T44" fmla="*/ 68 w 314"/>
                <a:gd name="T45" fmla="*/ 4 h 170"/>
                <a:gd name="T46" fmla="*/ 278 w 314"/>
                <a:gd name="T47" fmla="*/ 68 h 170"/>
                <a:gd name="T48" fmla="*/ 278 w 314"/>
                <a:gd name="T49" fmla="*/ 68 h 170"/>
                <a:gd name="T50" fmla="*/ 286 w 314"/>
                <a:gd name="T51" fmla="*/ 72 h 170"/>
                <a:gd name="T52" fmla="*/ 296 w 314"/>
                <a:gd name="T53" fmla="*/ 78 h 170"/>
                <a:gd name="T54" fmla="*/ 302 w 314"/>
                <a:gd name="T55" fmla="*/ 86 h 170"/>
                <a:gd name="T56" fmla="*/ 308 w 314"/>
                <a:gd name="T57" fmla="*/ 94 h 170"/>
                <a:gd name="T58" fmla="*/ 312 w 314"/>
                <a:gd name="T59" fmla="*/ 104 h 170"/>
                <a:gd name="T60" fmla="*/ 314 w 314"/>
                <a:gd name="T61" fmla="*/ 114 h 170"/>
                <a:gd name="T62" fmla="*/ 314 w 314"/>
                <a:gd name="T63" fmla="*/ 124 h 170"/>
                <a:gd name="T64" fmla="*/ 312 w 314"/>
                <a:gd name="T65" fmla="*/ 134 h 170"/>
                <a:gd name="T66" fmla="*/ 312 w 314"/>
                <a:gd name="T67" fmla="*/ 134 h 170"/>
                <a:gd name="T68" fmla="*/ 308 w 314"/>
                <a:gd name="T69" fmla="*/ 142 h 170"/>
                <a:gd name="T70" fmla="*/ 304 w 314"/>
                <a:gd name="T71" fmla="*/ 150 h 170"/>
                <a:gd name="T72" fmla="*/ 298 w 314"/>
                <a:gd name="T73" fmla="*/ 156 h 170"/>
                <a:gd name="T74" fmla="*/ 292 w 314"/>
                <a:gd name="T75" fmla="*/ 160 h 170"/>
                <a:gd name="T76" fmla="*/ 286 w 314"/>
                <a:gd name="T77" fmla="*/ 166 h 170"/>
                <a:gd name="T78" fmla="*/ 278 w 314"/>
                <a:gd name="T79" fmla="*/ 168 h 170"/>
                <a:gd name="T80" fmla="*/ 270 w 314"/>
                <a:gd name="T81" fmla="*/ 170 h 170"/>
                <a:gd name="T82" fmla="*/ 262 w 314"/>
                <a:gd name="T83" fmla="*/ 170 h 170"/>
                <a:gd name="T84" fmla="*/ 262 w 314"/>
                <a:gd name="T8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4" h="170">
                  <a:moveTo>
                    <a:pt x="262" y="170"/>
                  </a:moveTo>
                  <a:lnTo>
                    <a:pt x="262" y="170"/>
                  </a:lnTo>
                  <a:lnTo>
                    <a:pt x="254" y="170"/>
                  </a:lnTo>
                  <a:lnTo>
                    <a:pt x="246" y="168"/>
                  </a:lnTo>
                  <a:lnTo>
                    <a:pt x="36" y="104"/>
                  </a:lnTo>
                  <a:lnTo>
                    <a:pt x="36" y="104"/>
                  </a:lnTo>
                  <a:lnTo>
                    <a:pt x="26" y="100"/>
                  </a:lnTo>
                  <a:lnTo>
                    <a:pt x="18" y="94"/>
                  </a:lnTo>
                  <a:lnTo>
                    <a:pt x="10" y="86"/>
                  </a:lnTo>
                  <a:lnTo>
                    <a:pt x="6" y="78"/>
                  </a:lnTo>
                  <a:lnTo>
                    <a:pt x="2" y="68"/>
                  </a:lnTo>
                  <a:lnTo>
                    <a:pt x="0" y="58"/>
                  </a:lnTo>
                  <a:lnTo>
                    <a:pt x="0" y="48"/>
                  </a:lnTo>
                  <a:lnTo>
                    <a:pt x="2" y="38"/>
                  </a:lnTo>
                  <a:lnTo>
                    <a:pt x="2" y="38"/>
                  </a:lnTo>
                  <a:lnTo>
                    <a:pt x="6" y="28"/>
                  </a:lnTo>
                  <a:lnTo>
                    <a:pt x="12" y="20"/>
                  </a:lnTo>
                  <a:lnTo>
                    <a:pt x="18" y="12"/>
                  </a:lnTo>
                  <a:lnTo>
                    <a:pt x="28" y="6"/>
                  </a:lnTo>
                  <a:lnTo>
                    <a:pt x="36" y="2"/>
                  </a:lnTo>
                  <a:lnTo>
                    <a:pt x="46" y="0"/>
                  </a:lnTo>
                  <a:lnTo>
                    <a:pt x="56" y="0"/>
                  </a:lnTo>
                  <a:lnTo>
                    <a:pt x="68" y="4"/>
                  </a:lnTo>
                  <a:lnTo>
                    <a:pt x="278" y="68"/>
                  </a:lnTo>
                  <a:lnTo>
                    <a:pt x="278" y="68"/>
                  </a:lnTo>
                  <a:lnTo>
                    <a:pt x="286" y="72"/>
                  </a:lnTo>
                  <a:lnTo>
                    <a:pt x="296" y="78"/>
                  </a:lnTo>
                  <a:lnTo>
                    <a:pt x="302" y="86"/>
                  </a:lnTo>
                  <a:lnTo>
                    <a:pt x="308" y="94"/>
                  </a:lnTo>
                  <a:lnTo>
                    <a:pt x="312" y="104"/>
                  </a:lnTo>
                  <a:lnTo>
                    <a:pt x="314" y="114"/>
                  </a:lnTo>
                  <a:lnTo>
                    <a:pt x="314" y="124"/>
                  </a:lnTo>
                  <a:lnTo>
                    <a:pt x="312" y="134"/>
                  </a:lnTo>
                  <a:lnTo>
                    <a:pt x="312" y="134"/>
                  </a:lnTo>
                  <a:lnTo>
                    <a:pt x="308" y="142"/>
                  </a:lnTo>
                  <a:lnTo>
                    <a:pt x="304" y="150"/>
                  </a:lnTo>
                  <a:lnTo>
                    <a:pt x="298" y="156"/>
                  </a:lnTo>
                  <a:lnTo>
                    <a:pt x="292" y="160"/>
                  </a:lnTo>
                  <a:lnTo>
                    <a:pt x="286" y="166"/>
                  </a:lnTo>
                  <a:lnTo>
                    <a:pt x="278" y="168"/>
                  </a:lnTo>
                  <a:lnTo>
                    <a:pt x="270" y="170"/>
                  </a:lnTo>
                  <a:lnTo>
                    <a:pt x="262" y="170"/>
                  </a:lnTo>
                  <a:lnTo>
                    <a:pt x="262" y="170"/>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24" name="Freeform 10">
              <a:extLst>
                <a:ext uri="{FF2B5EF4-FFF2-40B4-BE49-F238E27FC236}">
                  <a16:creationId xmlns:a16="http://schemas.microsoft.com/office/drawing/2014/main" id="{9217BD77-E9AB-49EB-91B2-487D4F67CFDF}"/>
                </a:ext>
              </a:extLst>
            </p:cNvPr>
            <p:cNvSpPr>
              <a:spLocks/>
            </p:cNvSpPr>
            <p:nvPr userDrawn="1"/>
          </p:nvSpPr>
          <p:spPr bwMode="auto">
            <a:xfrm>
              <a:off x="10495218" y="6550871"/>
              <a:ext cx="120395" cy="92986"/>
            </a:xfrm>
            <a:custGeom>
              <a:avLst/>
              <a:gdLst>
                <a:gd name="T0" fmla="*/ 52 w 334"/>
                <a:gd name="T1" fmla="*/ 258 h 258"/>
                <a:gd name="T2" fmla="*/ 52 w 334"/>
                <a:gd name="T3" fmla="*/ 258 h 258"/>
                <a:gd name="T4" fmla="*/ 40 w 334"/>
                <a:gd name="T5" fmla="*/ 258 h 258"/>
                <a:gd name="T6" fmla="*/ 28 w 334"/>
                <a:gd name="T7" fmla="*/ 252 h 258"/>
                <a:gd name="T8" fmla="*/ 16 w 334"/>
                <a:gd name="T9" fmla="*/ 246 h 258"/>
                <a:gd name="T10" fmla="*/ 8 w 334"/>
                <a:gd name="T11" fmla="*/ 236 h 258"/>
                <a:gd name="T12" fmla="*/ 8 w 334"/>
                <a:gd name="T13" fmla="*/ 236 h 258"/>
                <a:gd name="T14" fmla="*/ 4 w 334"/>
                <a:gd name="T15" fmla="*/ 226 h 258"/>
                <a:gd name="T16" fmla="*/ 0 w 334"/>
                <a:gd name="T17" fmla="*/ 216 h 258"/>
                <a:gd name="T18" fmla="*/ 0 w 334"/>
                <a:gd name="T19" fmla="*/ 206 h 258"/>
                <a:gd name="T20" fmla="*/ 0 w 334"/>
                <a:gd name="T21" fmla="*/ 196 h 258"/>
                <a:gd name="T22" fmla="*/ 4 w 334"/>
                <a:gd name="T23" fmla="*/ 186 h 258"/>
                <a:gd name="T24" fmla="*/ 8 w 334"/>
                <a:gd name="T25" fmla="*/ 178 h 258"/>
                <a:gd name="T26" fmla="*/ 14 w 334"/>
                <a:gd name="T27" fmla="*/ 170 h 258"/>
                <a:gd name="T28" fmla="*/ 22 w 334"/>
                <a:gd name="T29" fmla="*/ 162 h 258"/>
                <a:gd name="T30" fmla="*/ 252 w 334"/>
                <a:gd name="T31" fmla="*/ 8 h 258"/>
                <a:gd name="T32" fmla="*/ 252 w 334"/>
                <a:gd name="T33" fmla="*/ 8 h 258"/>
                <a:gd name="T34" fmla="*/ 262 w 334"/>
                <a:gd name="T35" fmla="*/ 4 h 258"/>
                <a:gd name="T36" fmla="*/ 272 w 334"/>
                <a:gd name="T37" fmla="*/ 0 h 258"/>
                <a:gd name="T38" fmla="*/ 282 w 334"/>
                <a:gd name="T39" fmla="*/ 0 h 258"/>
                <a:gd name="T40" fmla="*/ 292 w 334"/>
                <a:gd name="T41" fmla="*/ 0 h 258"/>
                <a:gd name="T42" fmla="*/ 302 w 334"/>
                <a:gd name="T43" fmla="*/ 4 h 258"/>
                <a:gd name="T44" fmla="*/ 310 w 334"/>
                <a:gd name="T45" fmla="*/ 8 h 258"/>
                <a:gd name="T46" fmla="*/ 318 w 334"/>
                <a:gd name="T47" fmla="*/ 14 h 258"/>
                <a:gd name="T48" fmla="*/ 326 w 334"/>
                <a:gd name="T49" fmla="*/ 22 h 258"/>
                <a:gd name="T50" fmla="*/ 326 w 334"/>
                <a:gd name="T51" fmla="*/ 22 h 258"/>
                <a:gd name="T52" fmla="*/ 330 w 334"/>
                <a:gd name="T53" fmla="*/ 32 h 258"/>
                <a:gd name="T54" fmla="*/ 334 w 334"/>
                <a:gd name="T55" fmla="*/ 42 h 258"/>
                <a:gd name="T56" fmla="*/ 334 w 334"/>
                <a:gd name="T57" fmla="*/ 52 h 258"/>
                <a:gd name="T58" fmla="*/ 334 w 334"/>
                <a:gd name="T59" fmla="*/ 62 h 258"/>
                <a:gd name="T60" fmla="*/ 330 w 334"/>
                <a:gd name="T61" fmla="*/ 72 h 258"/>
                <a:gd name="T62" fmla="*/ 326 w 334"/>
                <a:gd name="T63" fmla="*/ 80 h 258"/>
                <a:gd name="T64" fmla="*/ 320 w 334"/>
                <a:gd name="T65" fmla="*/ 88 h 258"/>
                <a:gd name="T66" fmla="*/ 312 w 334"/>
                <a:gd name="T67" fmla="*/ 96 h 258"/>
                <a:gd name="T68" fmla="*/ 82 w 334"/>
                <a:gd name="T69" fmla="*/ 250 h 258"/>
                <a:gd name="T70" fmla="*/ 82 w 334"/>
                <a:gd name="T71" fmla="*/ 250 h 258"/>
                <a:gd name="T72" fmla="*/ 74 w 334"/>
                <a:gd name="T73" fmla="*/ 254 h 258"/>
                <a:gd name="T74" fmla="*/ 66 w 334"/>
                <a:gd name="T75" fmla="*/ 256 h 258"/>
                <a:gd name="T76" fmla="*/ 52 w 334"/>
                <a:gd name="T77" fmla="*/ 258 h 258"/>
                <a:gd name="T78" fmla="*/ 52 w 334"/>
                <a:gd name="T79"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58">
                  <a:moveTo>
                    <a:pt x="52" y="258"/>
                  </a:moveTo>
                  <a:lnTo>
                    <a:pt x="52" y="258"/>
                  </a:lnTo>
                  <a:lnTo>
                    <a:pt x="40" y="258"/>
                  </a:lnTo>
                  <a:lnTo>
                    <a:pt x="28" y="252"/>
                  </a:lnTo>
                  <a:lnTo>
                    <a:pt x="16" y="246"/>
                  </a:lnTo>
                  <a:lnTo>
                    <a:pt x="8" y="236"/>
                  </a:lnTo>
                  <a:lnTo>
                    <a:pt x="8" y="236"/>
                  </a:lnTo>
                  <a:lnTo>
                    <a:pt x="4" y="226"/>
                  </a:lnTo>
                  <a:lnTo>
                    <a:pt x="0" y="216"/>
                  </a:lnTo>
                  <a:lnTo>
                    <a:pt x="0" y="206"/>
                  </a:lnTo>
                  <a:lnTo>
                    <a:pt x="0" y="196"/>
                  </a:lnTo>
                  <a:lnTo>
                    <a:pt x="4" y="186"/>
                  </a:lnTo>
                  <a:lnTo>
                    <a:pt x="8" y="178"/>
                  </a:lnTo>
                  <a:lnTo>
                    <a:pt x="14" y="170"/>
                  </a:lnTo>
                  <a:lnTo>
                    <a:pt x="22" y="162"/>
                  </a:lnTo>
                  <a:lnTo>
                    <a:pt x="252" y="8"/>
                  </a:lnTo>
                  <a:lnTo>
                    <a:pt x="252" y="8"/>
                  </a:lnTo>
                  <a:lnTo>
                    <a:pt x="262" y="4"/>
                  </a:lnTo>
                  <a:lnTo>
                    <a:pt x="272" y="0"/>
                  </a:lnTo>
                  <a:lnTo>
                    <a:pt x="282" y="0"/>
                  </a:lnTo>
                  <a:lnTo>
                    <a:pt x="292" y="0"/>
                  </a:lnTo>
                  <a:lnTo>
                    <a:pt x="302" y="4"/>
                  </a:lnTo>
                  <a:lnTo>
                    <a:pt x="310" y="8"/>
                  </a:lnTo>
                  <a:lnTo>
                    <a:pt x="318" y="14"/>
                  </a:lnTo>
                  <a:lnTo>
                    <a:pt x="326" y="22"/>
                  </a:lnTo>
                  <a:lnTo>
                    <a:pt x="326" y="22"/>
                  </a:lnTo>
                  <a:lnTo>
                    <a:pt x="330" y="32"/>
                  </a:lnTo>
                  <a:lnTo>
                    <a:pt x="334" y="42"/>
                  </a:lnTo>
                  <a:lnTo>
                    <a:pt x="334" y="52"/>
                  </a:lnTo>
                  <a:lnTo>
                    <a:pt x="334" y="62"/>
                  </a:lnTo>
                  <a:lnTo>
                    <a:pt x="330" y="72"/>
                  </a:lnTo>
                  <a:lnTo>
                    <a:pt x="326" y="80"/>
                  </a:lnTo>
                  <a:lnTo>
                    <a:pt x="320" y="88"/>
                  </a:lnTo>
                  <a:lnTo>
                    <a:pt x="312" y="96"/>
                  </a:lnTo>
                  <a:lnTo>
                    <a:pt x="82" y="250"/>
                  </a:lnTo>
                  <a:lnTo>
                    <a:pt x="82" y="250"/>
                  </a:lnTo>
                  <a:lnTo>
                    <a:pt x="74" y="254"/>
                  </a:lnTo>
                  <a:lnTo>
                    <a:pt x="66" y="256"/>
                  </a:lnTo>
                  <a:lnTo>
                    <a:pt x="52" y="258"/>
                  </a:lnTo>
                  <a:lnTo>
                    <a:pt x="52" y="258"/>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25" name="Freeform 11">
              <a:extLst>
                <a:ext uri="{FF2B5EF4-FFF2-40B4-BE49-F238E27FC236}">
                  <a16:creationId xmlns:a16="http://schemas.microsoft.com/office/drawing/2014/main" id="{512B6E0E-5698-4BFE-8941-D7796CBCA8F9}"/>
                </a:ext>
              </a:extLst>
            </p:cNvPr>
            <p:cNvSpPr>
              <a:spLocks/>
            </p:cNvSpPr>
            <p:nvPr userDrawn="1"/>
          </p:nvSpPr>
          <p:spPr bwMode="auto">
            <a:xfrm>
              <a:off x="10200361" y="6594839"/>
              <a:ext cx="123999" cy="107402"/>
            </a:xfrm>
            <a:custGeom>
              <a:avLst/>
              <a:gdLst>
                <a:gd name="T0" fmla="*/ 52 w 344"/>
                <a:gd name="T1" fmla="*/ 298 h 298"/>
                <a:gd name="T2" fmla="*/ 52 w 344"/>
                <a:gd name="T3" fmla="*/ 298 h 298"/>
                <a:gd name="T4" fmla="*/ 42 w 344"/>
                <a:gd name="T5" fmla="*/ 298 h 298"/>
                <a:gd name="T6" fmla="*/ 30 w 344"/>
                <a:gd name="T7" fmla="*/ 294 h 298"/>
                <a:gd name="T8" fmla="*/ 20 w 344"/>
                <a:gd name="T9" fmla="*/ 288 h 298"/>
                <a:gd name="T10" fmla="*/ 12 w 344"/>
                <a:gd name="T11" fmla="*/ 278 h 298"/>
                <a:gd name="T12" fmla="*/ 12 w 344"/>
                <a:gd name="T13" fmla="*/ 278 h 298"/>
                <a:gd name="T14" fmla="*/ 6 w 344"/>
                <a:gd name="T15" fmla="*/ 270 h 298"/>
                <a:gd name="T16" fmla="*/ 2 w 344"/>
                <a:gd name="T17" fmla="*/ 260 h 298"/>
                <a:gd name="T18" fmla="*/ 0 w 344"/>
                <a:gd name="T19" fmla="*/ 250 h 298"/>
                <a:gd name="T20" fmla="*/ 0 w 344"/>
                <a:gd name="T21" fmla="*/ 240 h 298"/>
                <a:gd name="T22" fmla="*/ 2 w 344"/>
                <a:gd name="T23" fmla="*/ 230 h 298"/>
                <a:gd name="T24" fmla="*/ 6 w 344"/>
                <a:gd name="T25" fmla="*/ 220 h 298"/>
                <a:gd name="T26" fmla="*/ 12 w 344"/>
                <a:gd name="T27" fmla="*/ 212 h 298"/>
                <a:gd name="T28" fmla="*/ 20 w 344"/>
                <a:gd name="T29" fmla="*/ 204 h 298"/>
                <a:gd name="T30" fmla="*/ 260 w 344"/>
                <a:gd name="T31" fmla="*/ 10 h 298"/>
                <a:gd name="T32" fmla="*/ 260 w 344"/>
                <a:gd name="T33" fmla="*/ 10 h 298"/>
                <a:gd name="T34" fmla="*/ 268 w 344"/>
                <a:gd name="T35" fmla="*/ 6 h 298"/>
                <a:gd name="T36" fmla="*/ 278 w 344"/>
                <a:gd name="T37" fmla="*/ 2 h 298"/>
                <a:gd name="T38" fmla="*/ 288 w 344"/>
                <a:gd name="T39" fmla="*/ 0 h 298"/>
                <a:gd name="T40" fmla="*/ 298 w 344"/>
                <a:gd name="T41" fmla="*/ 0 h 298"/>
                <a:gd name="T42" fmla="*/ 308 w 344"/>
                <a:gd name="T43" fmla="*/ 2 h 298"/>
                <a:gd name="T44" fmla="*/ 318 w 344"/>
                <a:gd name="T45" fmla="*/ 6 h 298"/>
                <a:gd name="T46" fmla="*/ 326 w 344"/>
                <a:gd name="T47" fmla="*/ 12 h 298"/>
                <a:gd name="T48" fmla="*/ 334 w 344"/>
                <a:gd name="T49" fmla="*/ 18 h 298"/>
                <a:gd name="T50" fmla="*/ 334 w 344"/>
                <a:gd name="T51" fmla="*/ 18 h 298"/>
                <a:gd name="T52" fmla="*/ 340 w 344"/>
                <a:gd name="T53" fmla="*/ 28 h 298"/>
                <a:gd name="T54" fmla="*/ 344 w 344"/>
                <a:gd name="T55" fmla="*/ 38 h 298"/>
                <a:gd name="T56" fmla="*/ 344 w 344"/>
                <a:gd name="T57" fmla="*/ 48 h 298"/>
                <a:gd name="T58" fmla="*/ 344 w 344"/>
                <a:gd name="T59" fmla="*/ 58 h 298"/>
                <a:gd name="T60" fmla="*/ 342 w 344"/>
                <a:gd name="T61" fmla="*/ 68 h 298"/>
                <a:gd name="T62" fmla="*/ 338 w 344"/>
                <a:gd name="T63" fmla="*/ 76 h 298"/>
                <a:gd name="T64" fmla="*/ 334 w 344"/>
                <a:gd name="T65" fmla="*/ 86 h 298"/>
                <a:gd name="T66" fmla="*/ 326 w 344"/>
                <a:gd name="T67" fmla="*/ 92 h 298"/>
                <a:gd name="T68" fmla="*/ 86 w 344"/>
                <a:gd name="T69" fmla="*/ 286 h 298"/>
                <a:gd name="T70" fmla="*/ 86 w 344"/>
                <a:gd name="T71" fmla="*/ 286 h 298"/>
                <a:gd name="T72" fmla="*/ 78 w 344"/>
                <a:gd name="T73" fmla="*/ 292 h 298"/>
                <a:gd name="T74" fmla="*/ 70 w 344"/>
                <a:gd name="T75" fmla="*/ 296 h 298"/>
                <a:gd name="T76" fmla="*/ 62 w 344"/>
                <a:gd name="T77" fmla="*/ 298 h 298"/>
                <a:gd name="T78" fmla="*/ 52 w 344"/>
                <a:gd name="T79" fmla="*/ 298 h 298"/>
                <a:gd name="T80" fmla="*/ 52 w 344"/>
                <a:gd name="T81" fmla="*/ 29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4" h="298">
                  <a:moveTo>
                    <a:pt x="52" y="298"/>
                  </a:moveTo>
                  <a:lnTo>
                    <a:pt x="52" y="298"/>
                  </a:lnTo>
                  <a:lnTo>
                    <a:pt x="42" y="298"/>
                  </a:lnTo>
                  <a:lnTo>
                    <a:pt x="30" y="294"/>
                  </a:lnTo>
                  <a:lnTo>
                    <a:pt x="20" y="288"/>
                  </a:lnTo>
                  <a:lnTo>
                    <a:pt x="12" y="278"/>
                  </a:lnTo>
                  <a:lnTo>
                    <a:pt x="12" y="278"/>
                  </a:lnTo>
                  <a:lnTo>
                    <a:pt x="6" y="270"/>
                  </a:lnTo>
                  <a:lnTo>
                    <a:pt x="2" y="260"/>
                  </a:lnTo>
                  <a:lnTo>
                    <a:pt x="0" y="250"/>
                  </a:lnTo>
                  <a:lnTo>
                    <a:pt x="0" y="240"/>
                  </a:lnTo>
                  <a:lnTo>
                    <a:pt x="2" y="230"/>
                  </a:lnTo>
                  <a:lnTo>
                    <a:pt x="6" y="220"/>
                  </a:lnTo>
                  <a:lnTo>
                    <a:pt x="12" y="212"/>
                  </a:lnTo>
                  <a:lnTo>
                    <a:pt x="20" y="204"/>
                  </a:lnTo>
                  <a:lnTo>
                    <a:pt x="260" y="10"/>
                  </a:lnTo>
                  <a:lnTo>
                    <a:pt x="260" y="10"/>
                  </a:lnTo>
                  <a:lnTo>
                    <a:pt x="268" y="6"/>
                  </a:lnTo>
                  <a:lnTo>
                    <a:pt x="278" y="2"/>
                  </a:lnTo>
                  <a:lnTo>
                    <a:pt x="288" y="0"/>
                  </a:lnTo>
                  <a:lnTo>
                    <a:pt x="298" y="0"/>
                  </a:lnTo>
                  <a:lnTo>
                    <a:pt x="308" y="2"/>
                  </a:lnTo>
                  <a:lnTo>
                    <a:pt x="318" y="6"/>
                  </a:lnTo>
                  <a:lnTo>
                    <a:pt x="326" y="12"/>
                  </a:lnTo>
                  <a:lnTo>
                    <a:pt x="334" y="18"/>
                  </a:lnTo>
                  <a:lnTo>
                    <a:pt x="334" y="18"/>
                  </a:lnTo>
                  <a:lnTo>
                    <a:pt x="340" y="28"/>
                  </a:lnTo>
                  <a:lnTo>
                    <a:pt x="344" y="38"/>
                  </a:lnTo>
                  <a:lnTo>
                    <a:pt x="344" y="48"/>
                  </a:lnTo>
                  <a:lnTo>
                    <a:pt x="344" y="58"/>
                  </a:lnTo>
                  <a:lnTo>
                    <a:pt x="342" y="68"/>
                  </a:lnTo>
                  <a:lnTo>
                    <a:pt x="338" y="76"/>
                  </a:lnTo>
                  <a:lnTo>
                    <a:pt x="334" y="86"/>
                  </a:lnTo>
                  <a:lnTo>
                    <a:pt x="326" y="92"/>
                  </a:lnTo>
                  <a:lnTo>
                    <a:pt x="86" y="286"/>
                  </a:lnTo>
                  <a:lnTo>
                    <a:pt x="86" y="286"/>
                  </a:lnTo>
                  <a:lnTo>
                    <a:pt x="78" y="292"/>
                  </a:lnTo>
                  <a:lnTo>
                    <a:pt x="70" y="296"/>
                  </a:lnTo>
                  <a:lnTo>
                    <a:pt x="62" y="298"/>
                  </a:lnTo>
                  <a:lnTo>
                    <a:pt x="52" y="298"/>
                  </a:lnTo>
                  <a:lnTo>
                    <a:pt x="52" y="298"/>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grpSp>
          <p:nvGrpSpPr>
            <p:cNvPr id="26" name="Group 25">
              <a:extLst>
                <a:ext uri="{FF2B5EF4-FFF2-40B4-BE49-F238E27FC236}">
                  <a16:creationId xmlns:a16="http://schemas.microsoft.com/office/drawing/2014/main" id="{36503CEB-A6BE-41B4-9C3F-EDFEF46CEC80}"/>
                </a:ext>
              </a:extLst>
            </p:cNvPr>
            <p:cNvGrpSpPr/>
            <p:nvPr userDrawn="1"/>
          </p:nvGrpSpPr>
          <p:grpSpPr>
            <a:xfrm rot="16200000">
              <a:off x="2661364" y="3938744"/>
              <a:ext cx="344226" cy="5666952"/>
              <a:chOff x="9312007" y="34787"/>
              <a:chExt cx="1212906" cy="3143923"/>
            </a:xfrm>
          </p:grpSpPr>
          <p:sp>
            <p:nvSpPr>
              <p:cNvPr id="35" name="Bent Arrow 21">
                <a:extLst>
                  <a:ext uri="{FF2B5EF4-FFF2-40B4-BE49-F238E27FC236}">
                    <a16:creationId xmlns:a16="http://schemas.microsoft.com/office/drawing/2014/main" id="{FDD5B1E0-D94C-47F2-ADE2-710A9CCE6F61}"/>
                  </a:ext>
                </a:extLst>
              </p:cNvPr>
              <p:cNvSpPr/>
              <p:nvPr/>
            </p:nvSpPr>
            <p:spPr bwMode="auto">
              <a:xfrm flipH="1">
                <a:off x="9832459" y="1745357"/>
                <a:ext cx="692454" cy="1433353"/>
              </a:xfrm>
              <a:prstGeom prst="bentArrow">
                <a:avLst>
                  <a:gd name="adj1" fmla="val 25000"/>
                  <a:gd name="adj2" fmla="val 0"/>
                  <a:gd name="adj3" fmla="val 25000"/>
                  <a:gd name="adj4" fmla="val 75000"/>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36" name="Bent Arrow 22">
                <a:extLst>
                  <a:ext uri="{FF2B5EF4-FFF2-40B4-BE49-F238E27FC236}">
                    <a16:creationId xmlns:a16="http://schemas.microsoft.com/office/drawing/2014/main" id="{370BBCF4-F417-4A72-8C36-36DA3F23AB62}"/>
                  </a:ext>
                </a:extLst>
              </p:cNvPr>
              <p:cNvSpPr/>
              <p:nvPr/>
            </p:nvSpPr>
            <p:spPr bwMode="auto">
              <a:xfrm rot="10800000" flipH="1">
                <a:off x="9312007" y="34787"/>
                <a:ext cx="805099" cy="1711160"/>
              </a:xfrm>
              <a:prstGeom prst="bentArrow">
                <a:avLst>
                  <a:gd name="adj1" fmla="val 25000"/>
                  <a:gd name="adj2" fmla="val 0"/>
                  <a:gd name="adj3" fmla="val 25000"/>
                  <a:gd name="adj4" fmla="val 52871"/>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grpSp>
        <p:sp>
          <p:nvSpPr>
            <p:cNvPr id="27" name="Bent Arrow 23">
              <a:extLst>
                <a:ext uri="{FF2B5EF4-FFF2-40B4-BE49-F238E27FC236}">
                  <a16:creationId xmlns:a16="http://schemas.microsoft.com/office/drawing/2014/main" id="{5BFCDBEF-A52F-4B25-B79E-F263D01D94E3}"/>
                </a:ext>
              </a:extLst>
            </p:cNvPr>
            <p:cNvSpPr/>
            <p:nvPr userDrawn="1"/>
          </p:nvSpPr>
          <p:spPr bwMode="auto">
            <a:xfrm>
              <a:off x="5800305" y="6820878"/>
              <a:ext cx="3896736" cy="166767"/>
            </a:xfrm>
            <a:prstGeom prst="bentArrow">
              <a:avLst>
                <a:gd name="adj1" fmla="val 25000"/>
                <a:gd name="adj2" fmla="val 0"/>
                <a:gd name="adj3" fmla="val 25000"/>
                <a:gd name="adj4" fmla="val 100000"/>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28" name="Bent Arrow 24">
              <a:extLst>
                <a:ext uri="{FF2B5EF4-FFF2-40B4-BE49-F238E27FC236}">
                  <a16:creationId xmlns:a16="http://schemas.microsoft.com/office/drawing/2014/main" id="{FFC7602F-9184-4655-AE20-B612413F86D2}"/>
                </a:ext>
              </a:extLst>
            </p:cNvPr>
            <p:cNvSpPr/>
            <p:nvPr userDrawn="1"/>
          </p:nvSpPr>
          <p:spPr bwMode="auto">
            <a:xfrm rot="10800000" flipH="1">
              <a:off x="2090781" y="6497131"/>
              <a:ext cx="8001150" cy="100004"/>
            </a:xfrm>
            <a:prstGeom prst="bentArrow">
              <a:avLst>
                <a:gd name="adj1" fmla="val 25000"/>
                <a:gd name="adj2" fmla="val 0"/>
                <a:gd name="adj3" fmla="val 25000"/>
                <a:gd name="adj4" fmla="val 20518"/>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29" name="Bent Arrow 25">
              <a:extLst>
                <a:ext uri="{FF2B5EF4-FFF2-40B4-BE49-F238E27FC236}">
                  <a16:creationId xmlns:a16="http://schemas.microsoft.com/office/drawing/2014/main" id="{71915D15-913C-4836-8C19-DB9CB147048B}"/>
                </a:ext>
              </a:extLst>
            </p:cNvPr>
            <p:cNvSpPr/>
            <p:nvPr userDrawn="1"/>
          </p:nvSpPr>
          <p:spPr bwMode="auto">
            <a:xfrm rot="10800000">
              <a:off x="11449450" y="6478788"/>
              <a:ext cx="723540" cy="220677"/>
            </a:xfrm>
            <a:prstGeom prst="bentArrow">
              <a:avLst>
                <a:gd name="adj1" fmla="val 25000"/>
                <a:gd name="adj2" fmla="val 0"/>
                <a:gd name="adj3" fmla="val 25000"/>
                <a:gd name="adj4" fmla="val 100000"/>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30" name="Bent Arrow 44">
              <a:extLst>
                <a:ext uri="{FF2B5EF4-FFF2-40B4-BE49-F238E27FC236}">
                  <a16:creationId xmlns:a16="http://schemas.microsoft.com/office/drawing/2014/main" id="{A8A4E164-383D-4C79-9F3E-51EB0FDE1D56}"/>
                </a:ext>
              </a:extLst>
            </p:cNvPr>
            <p:cNvSpPr/>
            <p:nvPr userDrawn="1"/>
          </p:nvSpPr>
          <p:spPr bwMode="auto">
            <a:xfrm rot="16200000">
              <a:off x="11653913" y="6855975"/>
              <a:ext cx="289147" cy="0"/>
            </a:xfrm>
            <a:custGeom>
              <a:avLst/>
              <a:gdLst>
                <a:gd name="connsiteX0" fmla="*/ 0 w 325590"/>
                <a:gd name="connsiteY0" fmla="*/ 266055 h 266055"/>
                <a:gd name="connsiteX1" fmla="*/ 0 w 325590"/>
                <a:gd name="connsiteY1" fmla="*/ 42087 h 266055"/>
                <a:gd name="connsiteX2" fmla="*/ 42087 w 325590"/>
                <a:gd name="connsiteY2" fmla="*/ 0 h 266055"/>
                <a:gd name="connsiteX3" fmla="*/ 259076 w 325590"/>
                <a:gd name="connsiteY3" fmla="*/ 0 h 266055"/>
                <a:gd name="connsiteX4" fmla="*/ 259076 w 325590"/>
                <a:gd name="connsiteY4" fmla="*/ 0 h 266055"/>
                <a:gd name="connsiteX5" fmla="*/ 325590 w 325590"/>
                <a:gd name="connsiteY5" fmla="*/ 0 h 266055"/>
                <a:gd name="connsiteX6" fmla="*/ 259076 w 325590"/>
                <a:gd name="connsiteY6" fmla="*/ 0 h 266055"/>
                <a:gd name="connsiteX7" fmla="*/ 259076 w 325590"/>
                <a:gd name="connsiteY7" fmla="*/ 0 h 266055"/>
                <a:gd name="connsiteX8" fmla="*/ 42087 w 325590"/>
                <a:gd name="connsiteY8" fmla="*/ 0 h 266055"/>
                <a:gd name="connsiteX9" fmla="*/ 0 w 325590"/>
                <a:gd name="connsiteY9" fmla="*/ 42087 h 266055"/>
                <a:gd name="connsiteX10" fmla="*/ 0 w 325590"/>
                <a:gd name="connsiteY10" fmla="*/ 266055 h 266055"/>
                <a:gd name="connsiteX0" fmla="*/ 0 w 325590"/>
                <a:gd name="connsiteY0" fmla="*/ 42087 h 42087"/>
                <a:gd name="connsiteX1" fmla="*/ 0 w 325590"/>
                <a:gd name="connsiteY1" fmla="*/ 42087 h 42087"/>
                <a:gd name="connsiteX2" fmla="*/ 42087 w 325590"/>
                <a:gd name="connsiteY2" fmla="*/ 0 h 42087"/>
                <a:gd name="connsiteX3" fmla="*/ 259076 w 325590"/>
                <a:gd name="connsiteY3" fmla="*/ 0 h 42087"/>
                <a:gd name="connsiteX4" fmla="*/ 259076 w 325590"/>
                <a:gd name="connsiteY4" fmla="*/ 0 h 42087"/>
                <a:gd name="connsiteX5" fmla="*/ 325590 w 325590"/>
                <a:gd name="connsiteY5" fmla="*/ 0 h 42087"/>
                <a:gd name="connsiteX6" fmla="*/ 259076 w 325590"/>
                <a:gd name="connsiteY6" fmla="*/ 0 h 42087"/>
                <a:gd name="connsiteX7" fmla="*/ 259076 w 325590"/>
                <a:gd name="connsiteY7" fmla="*/ 0 h 42087"/>
                <a:gd name="connsiteX8" fmla="*/ 42087 w 325590"/>
                <a:gd name="connsiteY8" fmla="*/ 0 h 42087"/>
                <a:gd name="connsiteX9" fmla="*/ 0 w 325590"/>
                <a:gd name="connsiteY9" fmla="*/ 42087 h 42087"/>
                <a:gd name="connsiteX0" fmla="*/ 42089 w 325592"/>
                <a:gd name="connsiteY0" fmla="*/ 0 h 42087"/>
                <a:gd name="connsiteX1" fmla="*/ 2 w 325592"/>
                <a:gd name="connsiteY1" fmla="*/ 42087 h 42087"/>
                <a:gd name="connsiteX2" fmla="*/ 42089 w 325592"/>
                <a:gd name="connsiteY2" fmla="*/ 0 h 42087"/>
                <a:gd name="connsiteX3" fmla="*/ 259078 w 325592"/>
                <a:gd name="connsiteY3" fmla="*/ 0 h 42087"/>
                <a:gd name="connsiteX4" fmla="*/ 259078 w 325592"/>
                <a:gd name="connsiteY4" fmla="*/ 0 h 42087"/>
                <a:gd name="connsiteX5" fmla="*/ 325592 w 325592"/>
                <a:gd name="connsiteY5" fmla="*/ 0 h 42087"/>
                <a:gd name="connsiteX6" fmla="*/ 259078 w 325592"/>
                <a:gd name="connsiteY6" fmla="*/ 0 h 42087"/>
                <a:gd name="connsiteX7" fmla="*/ 259078 w 325592"/>
                <a:gd name="connsiteY7" fmla="*/ 0 h 42087"/>
                <a:gd name="connsiteX8" fmla="*/ 42089 w 325592"/>
                <a:gd name="connsiteY8" fmla="*/ 0 h 42087"/>
                <a:gd name="connsiteX0" fmla="*/ 0 w 283503"/>
                <a:gd name="connsiteY0" fmla="*/ 0 h 0"/>
                <a:gd name="connsiteX1" fmla="*/ 0 w 283503"/>
                <a:gd name="connsiteY1" fmla="*/ 0 h 0"/>
                <a:gd name="connsiteX2" fmla="*/ 216989 w 283503"/>
                <a:gd name="connsiteY2" fmla="*/ 0 h 0"/>
                <a:gd name="connsiteX3" fmla="*/ 216989 w 283503"/>
                <a:gd name="connsiteY3" fmla="*/ 0 h 0"/>
                <a:gd name="connsiteX4" fmla="*/ 283503 w 283503"/>
                <a:gd name="connsiteY4" fmla="*/ 0 h 0"/>
                <a:gd name="connsiteX5" fmla="*/ 216989 w 283503"/>
                <a:gd name="connsiteY5" fmla="*/ 0 h 0"/>
                <a:gd name="connsiteX6" fmla="*/ 216989 w 283503"/>
                <a:gd name="connsiteY6" fmla="*/ 0 h 0"/>
                <a:gd name="connsiteX7" fmla="*/ 0 w 283503"/>
                <a:gd name="connsiteY7" fmla="*/ 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503">
                  <a:moveTo>
                    <a:pt x="0" y="0"/>
                  </a:moveTo>
                  <a:lnTo>
                    <a:pt x="0" y="0"/>
                  </a:lnTo>
                  <a:lnTo>
                    <a:pt x="216989" y="0"/>
                  </a:lnTo>
                  <a:lnTo>
                    <a:pt x="216989" y="0"/>
                  </a:lnTo>
                  <a:lnTo>
                    <a:pt x="283503" y="0"/>
                  </a:lnTo>
                  <a:lnTo>
                    <a:pt x="216989" y="0"/>
                  </a:lnTo>
                  <a:lnTo>
                    <a:pt x="216989" y="0"/>
                  </a:lnTo>
                  <a:lnTo>
                    <a:pt x="0" y="0"/>
                  </a:lnTo>
                  <a:close/>
                </a:path>
              </a:pathLst>
            </a:cu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31" name="Freeform 15">
              <a:extLst>
                <a:ext uri="{FF2B5EF4-FFF2-40B4-BE49-F238E27FC236}">
                  <a16:creationId xmlns:a16="http://schemas.microsoft.com/office/drawing/2014/main" id="{4FD09C68-8453-43E4-846F-2A39CC214FEB}"/>
                </a:ext>
              </a:extLst>
            </p:cNvPr>
            <p:cNvSpPr>
              <a:spLocks noEditPoints="1"/>
            </p:cNvSpPr>
            <p:nvPr userDrawn="1"/>
          </p:nvSpPr>
          <p:spPr bwMode="auto">
            <a:xfrm>
              <a:off x="4477246" y="6731768"/>
              <a:ext cx="123999" cy="123981"/>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sp>
          <p:nvSpPr>
            <p:cNvPr id="32" name="Freeform 18">
              <a:extLst>
                <a:ext uri="{FF2B5EF4-FFF2-40B4-BE49-F238E27FC236}">
                  <a16:creationId xmlns:a16="http://schemas.microsoft.com/office/drawing/2014/main" id="{A9DA543C-EDFA-4F96-B185-76B6F61F884C}"/>
                </a:ext>
              </a:extLst>
            </p:cNvPr>
            <p:cNvSpPr>
              <a:spLocks/>
            </p:cNvSpPr>
            <p:nvPr userDrawn="1"/>
          </p:nvSpPr>
          <p:spPr bwMode="auto">
            <a:xfrm>
              <a:off x="4520501" y="6591208"/>
              <a:ext cx="38209" cy="126864"/>
            </a:xfrm>
            <a:custGeom>
              <a:avLst/>
              <a:gdLst>
                <a:gd name="T0" fmla="*/ 52 w 106"/>
                <a:gd name="T1" fmla="*/ 352 h 352"/>
                <a:gd name="T2" fmla="*/ 52 w 106"/>
                <a:gd name="T3" fmla="*/ 352 h 352"/>
                <a:gd name="T4" fmla="*/ 52 w 106"/>
                <a:gd name="T5" fmla="*/ 352 h 352"/>
                <a:gd name="T6" fmla="*/ 52 w 106"/>
                <a:gd name="T7" fmla="*/ 352 h 352"/>
                <a:gd name="T8" fmla="*/ 40 w 106"/>
                <a:gd name="T9" fmla="*/ 352 h 352"/>
                <a:gd name="T10" fmla="*/ 32 w 106"/>
                <a:gd name="T11" fmla="*/ 348 h 352"/>
                <a:gd name="T12" fmla="*/ 22 w 106"/>
                <a:gd name="T13" fmla="*/ 342 h 352"/>
                <a:gd name="T14" fmla="*/ 14 w 106"/>
                <a:gd name="T15" fmla="*/ 336 h 352"/>
                <a:gd name="T16" fmla="*/ 8 w 106"/>
                <a:gd name="T17" fmla="*/ 328 h 352"/>
                <a:gd name="T18" fmla="*/ 4 w 106"/>
                <a:gd name="T19" fmla="*/ 320 h 352"/>
                <a:gd name="T20" fmla="*/ 0 w 106"/>
                <a:gd name="T21" fmla="*/ 310 h 352"/>
                <a:gd name="T22" fmla="*/ 0 w 106"/>
                <a:gd name="T23" fmla="*/ 300 h 352"/>
                <a:gd name="T24" fmla="*/ 0 w 106"/>
                <a:gd name="T25" fmla="*/ 300 h 352"/>
                <a:gd name="T26" fmla="*/ 0 w 106"/>
                <a:gd name="T27" fmla="*/ 134 h 352"/>
                <a:gd name="T28" fmla="*/ 0 w 106"/>
                <a:gd name="T29" fmla="*/ 44 h 352"/>
                <a:gd name="T30" fmla="*/ 52 w 106"/>
                <a:gd name="T31" fmla="*/ 36 h 352"/>
                <a:gd name="T32" fmla="*/ 90 w 106"/>
                <a:gd name="T33" fmla="*/ 0 h 352"/>
                <a:gd name="T34" fmla="*/ 90 w 106"/>
                <a:gd name="T35" fmla="*/ 0 h 352"/>
                <a:gd name="T36" fmla="*/ 96 w 106"/>
                <a:gd name="T37" fmla="*/ 6 h 352"/>
                <a:gd name="T38" fmla="*/ 100 w 106"/>
                <a:gd name="T39" fmla="*/ 16 h 352"/>
                <a:gd name="T40" fmla="*/ 104 w 106"/>
                <a:gd name="T41" fmla="*/ 28 h 352"/>
                <a:gd name="T42" fmla="*/ 106 w 106"/>
                <a:gd name="T43" fmla="*/ 52 h 352"/>
                <a:gd name="T44" fmla="*/ 106 w 106"/>
                <a:gd name="T45" fmla="*/ 138 h 352"/>
                <a:gd name="T46" fmla="*/ 104 w 106"/>
                <a:gd name="T47" fmla="*/ 300 h 352"/>
                <a:gd name="T48" fmla="*/ 104 w 106"/>
                <a:gd name="T49" fmla="*/ 300 h 352"/>
                <a:gd name="T50" fmla="*/ 104 w 106"/>
                <a:gd name="T51" fmla="*/ 310 h 352"/>
                <a:gd name="T52" fmla="*/ 100 w 106"/>
                <a:gd name="T53" fmla="*/ 320 h 352"/>
                <a:gd name="T54" fmla="*/ 96 w 106"/>
                <a:gd name="T55" fmla="*/ 330 h 352"/>
                <a:gd name="T56" fmla="*/ 88 w 106"/>
                <a:gd name="T57" fmla="*/ 338 h 352"/>
                <a:gd name="T58" fmla="*/ 82 w 106"/>
                <a:gd name="T59" fmla="*/ 344 h 352"/>
                <a:gd name="T60" fmla="*/ 72 w 106"/>
                <a:gd name="T61" fmla="*/ 348 h 352"/>
                <a:gd name="T62" fmla="*/ 62 w 106"/>
                <a:gd name="T63" fmla="*/ 352 h 352"/>
                <a:gd name="T64" fmla="*/ 52 w 106"/>
                <a:gd name="T65" fmla="*/ 352 h 352"/>
                <a:gd name="T66" fmla="*/ 52 w 106"/>
                <a:gd name="T6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352">
                  <a:moveTo>
                    <a:pt x="52" y="352"/>
                  </a:moveTo>
                  <a:lnTo>
                    <a:pt x="52" y="352"/>
                  </a:lnTo>
                  <a:lnTo>
                    <a:pt x="52" y="352"/>
                  </a:lnTo>
                  <a:lnTo>
                    <a:pt x="52" y="352"/>
                  </a:lnTo>
                  <a:lnTo>
                    <a:pt x="40" y="352"/>
                  </a:lnTo>
                  <a:lnTo>
                    <a:pt x="32" y="348"/>
                  </a:lnTo>
                  <a:lnTo>
                    <a:pt x="22" y="342"/>
                  </a:lnTo>
                  <a:lnTo>
                    <a:pt x="14" y="336"/>
                  </a:lnTo>
                  <a:lnTo>
                    <a:pt x="8" y="328"/>
                  </a:lnTo>
                  <a:lnTo>
                    <a:pt x="4" y="320"/>
                  </a:lnTo>
                  <a:lnTo>
                    <a:pt x="0" y="310"/>
                  </a:lnTo>
                  <a:lnTo>
                    <a:pt x="0" y="300"/>
                  </a:lnTo>
                  <a:lnTo>
                    <a:pt x="0" y="300"/>
                  </a:lnTo>
                  <a:lnTo>
                    <a:pt x="0" y="134"/>
                  </a:lnTo>
                  <a:lnTo>
                    <a:pt x="0" y="44"/>
                  </a:lnTo>
                  <a:lnTo>
                    <a:pt x="52" y="36"/>
                  </a:lnTo>
                  <a:lnTo>
                    <a:pt x="90" y="0"/>
                  </a:lnTo>
                  <a:lnTo>
                    <a:pt x="90" y="0"/>
                  </a:lnTo>
                  <a:lnTo>
                    <a:pt x="96" y="6"/>
                  </a:lnTo>
                  <a:lnTo>
                    <a:pt x="100" y="16"/>
                  </a:lnTo>
                  <a:lnTo>
                    <a:pt x="104" y="28"/>
                  </a:lnTo>
                  <a:lnTo>
                    <a:pt x="106" y="52"/>
                  </a:lnTo>
                  <a:lnTo>
                    <a:pt x="106" y="138"/>
                  </a:lnTo>
                  <a:lnTo>
                    <a:pt x="104" y="300"/>
                  </a:lnTo>
                  <a:lnTo>
                    <a:pt x="104" y="300"/>
                  </a:lnTo>
                  <a:lnTo>
                    <a:pt x="104" y="310"/>
                  </a:lnTo>
                  <a:lnTo>
                    <a:pt x="100" y="320"/>
                  </a:lnTo>
                  <a:lnTo>
                    <a:pt x="96" y="330"/>
                  </a:lnTo>
                  <a:lnTo>
                    <a:pt x="88" y="338"/>
                  </a:lnTo>
                  <a:lnTo>
                    <a:pt x="82" y="344"/>
                  </a:lnTo>
                  <a:lnTo>
                    <a:pt x="72" y="348"/>
                  </a:lnTo>
                  <a:lnTo>
                    <a:pt x="62" y="352"/>
                  </a:lnTo>
                  <a:lnTo>
                    <a:pt x="52" y="352"/>
                  </a:lnTo>
                  <a:lnTo>
                    <a:pt x="52" y="352"/>
                  </a:lnTo>
                  <a:close/>
                </a:path>
              </a:pathLst>
            </a:custGeom>
            <a:solidFill>
              <a:srgbClr val="1A86DB"/>
            </a:solidFill>
            <a:ln>
              <a:noFill/>
            </a:ln>
          </p:spPr>
          <p:txBody>
            <a:bodyPr vert="horz" wrap="square" lIns="93247" tIns="46623" rIns="93247" bIns="46623" numCol="1" anchor="t" anchorCtr="0" compatLnSpc="1">
              <a:prstTxWarp prst="textNoShape">
                <a:avLst/>
              </a:prstTxWarp>
            </a:bodyPr>
            <a:lstStyle/>
            <a:p>
              <a:pPr marL="0" marR="0" lvl="0" indent="0" defTabSz="932418"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endParaRPr>
            </a:p>
          </p:txBody>
        </p:sp>
        <p:pic>
          <p:nvPicPr>
            <p:cNvPr id="33" name="Picture 32">
              <a:extLst>
                <a:ext uri="{FF2B5EF4-FFF2-40B4-BE49-F238E27FC236}">
                  <a16:creationId xmlns:a16="http://schemas.microsoft.com/office/drawing/2014/main" id="{ECC713E5-786F-4EFB-BDE5-45928D52D6AF}"/>
                </a:ext>
              </a:extLst>
            </p:cNvPr>
            <p:cNvPicPr>
              <a:picLocks noChangeAspect="1"/>
            </p:cNvPicPr>
            <p:nvPr userDrawn="1"/>
          </p:nvPicPr>
          <p:blipFill>
            <a:blip r:embed="rId2" cstate="email">
              <a:biLevel thresh="25000"/>
              <a:extLst>
                <a:ext uri="{28A0092B-C50C-407E-A947-70E740481C1C}">
                  <a14:useLocalDpi xmlns:a14="http://schemas.microsoft.com/office/drawing/2010/main"/>
                </a:ext>
              </a:extLst>
            </a:blip>
            <a:stretch>
              <a:fillRect/>
            </a:stretch>
          </p:blipFill>
          <p:spPr>
            <a:xfrm>
              <a:off x="174951" y="6620265"/>
              <a:ext cx="955390" cy="210480"/>
            </a:xfrm>
            <a:prstGeom prst="rect">
              <a:avLst/>
            </a:prstGeom>
          </p:spPr>
        </p:pic>
        <p:sp>
          <p:nvSpPr>
            <p:cNvPr id="34" name="Freeform 30">
              <a:extLst>
                <a:ext uri="{FF2B5EF4-FFF2-40B4-BE49-F238E27FC236}">
                  <a16:creationId xmlns:a16="http://schemas.microsoft.com/office/drawing/2014/main" id="{052FB101-3E6C-4EC5-8D93-37589F835B8F}"/>
                </a:ext>
              </a:extLst>
            </p:cNvPr>
            <p:cNvSpPr/>
            <p:nvPr userDrawn="1"/>
          </p:nvSpPr>
          <p:spPr bwMode="auto">
            <a:xfrm>
              <a:off x="10082385" y="6456984"/>
              <a:ext cx="789239" cy="535513"/>
            </a:xfrm>
            <a:custGeom>
              <a:avLst/>
              <a:gdLst>
                <a:gd name="connsiteX0" fmla="*/ 560481 w 773724"/>
                <a:gd name="connsiteY0" fmla="*/ 0 h 533030"/>
                <a:gd name="connsiteX1" fmla="*/ 649426 w 773724"/>
                <a:gd name="connsiteY1" fmla="*/ 0 h 533030"/>
                <a:gd name="connsiteX2" fmla="*/ 660415 w 773724"/>
                <a:gd name="connsiteY2" fmla="*/ 9067 h 533030"/>
                <a:gd name="connsiteX3" fmla="*/ 773724 w 773724"/>
                <a:gd name="connsiteY3" fmla="*/ 282619 h 533030"/>
                <a:gd name="connsiteX4" fmla="*/ 707654 w 773724"/>
                <a:gd name="connsiteY4" fmla="*/ 498917 h 533030"/>
                <a:gd name="connsiteX5" fmla="*/ 679508 w 773724"/>
                <a:gd name="connsiteY5" fmla="*/ 533030 h 533030"/>
                <a:gd name="connsiteX6" fmla="*/ 603760 w 773724"/>
                <a:gd name="connsiteY6" fmla="*/ 533030 h 533030"/>
                <a:gd name="connsiteX7" fmla="*/ 622123 w 773724"/>
                <a:gd name="connsiteY7" fmla="*/ 517880 h 533030"/>
                <a:gd name="connsiteX8" fmla="*/ 719571 w 773724"/>
                <a:gd name="connsiteY8" fmla="*/ 282619 h 533030"/>
                <a:gd name="connsiteX9" fmla="*/ 572883 w 773724"/>
                <a:gd name="connsiteY9" fmla="*/ 6732 h 533030"/>
                <a:gd name="connsiteX10" fmla="*/ 124298 w 773724"/>
                <a:gd name="connsiteY10" fmla="*/ 0 h 533030"/>
                <a:gd name="connsiteX11" fmla="*/ 213243 w 773724"/>
                <a:gd name="connsiteY11" fmla="*/ 0 h 533030"/>
                <a:gd name="connsiteX12" fmla="*/ 200841 w 773724"/>
                <a:gd name="connsiteY12" fmla="*/ 6732 h 533030"/>
                <a:gd name="connsiteX13" fmla="*/ 54153 w 773724"/>
                <a:gd name="connsiteY13" fmla="*/ 282619 h 533030"/>
                <a:gd name="connsiteX14" fmla="*/ 151601 w 773724"/>
                <a:gd name="connsiteY14" fmla="*/ 517880 h 533030"/>
                <a:gd name="connsiteX15" fmla="*/ 169964 w 773724"/>
                <a:gd name="connsiteY15" fmla="*/ 533030 h 533030"/>
                <a:gd name="connsiteX16" fmla="*/ 94215 w 773724"/>
                <a:gd name="connsiteY16" fmla="*/ 533030 h 533030"/>
                <a:gd name="connsiteX17" fmla="*/ 66070 w 773724"/>
                <a:gd name="connsiteY17" fmla="*/ 498917 h 533030"/>
                <a:gd name="connsiteX18" fmla="*/ 0 w 773724"/>
                <a:gd name="connsiteY18" fmla="*/ 282619 h 533030"/>
                <a:gd name="connsiteX19" fmla="*/ 113309 w 773724"/>
                <a:gd name="connsiteY19" fmla="*/ 9067 h 53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73724" h="533030">
                  <a:moveTo>
                    <a:pt x="560481" y="0"/>
                  </a:moveTo>
                  <a:lnTo>
                    <a:pt x="649426" y="0"/>
                  </a:lnTo>
                  <a:lnTo>
                    <a:pt x="660415" y="9067"/>
                  </a:lnTo>
                  <a:cubicBezTo>
                    <a:pt x="730423" y="79075"/>
                    <a:pt x="773724" y="175790"/>
                    <a:pt x="773724" y="282619"/>
                  </a:cubicBezTo>
                  <a:cubicBezTo>
                    <a:pt x="773724" y="362741"/>
                    <a:pt x="749367" y="437174"/>
                    <a:pt x="707654" y="498917"/>
                  </a:cubicBezTo>
                  <a:lnTo>
                    <a:pt x="679508" y="533030"/>
                  </a:lnTo>
                  <a:lnTo>
                    <a:pt x="603760" y="533030"/>
                  </a:lnTo>
                  <a:lnTo>
                    <a:pt x="622123" y="517880"/>
                  </a:lnTo>
                  <a:cubicBezTo>
                    <a:pt x="682331" y="457672"/>
                    <a:pt x="719571" y="374494"/>
                    <a:pt x="719571" y="282619"/>
                  </a:cubicBezTo>
                  <a:cubicBezTo>
                    <a:pt x="719571" y="167776"/>
                    <a:pt x="661384" y="66522"/>
                    <a:pt x="572883" y="6732"/>
                  </a:cubicBezTo>
                  <a:close/>
                  <a:moveTo>
                    <a:pt x="124298" y="0"/>
                  </a:moveTo>
                  <a:lnTo>
                    <a:pt x="213243" y="0"/>
                  </a:lnTo>
                  <a:lnTo>
                    <a:pt x="200841" y="6732"/>
                  </a:lnTo>
                  <a:cubicBezTo>
                    <a:pt x="112340" y="66522"/>
                    <a:pt x="54153" y="167776"/>
                    <a:pt x="54153" y="282619"/>
                  </a:cubicBezTo>
                  <a:cubicBezTo>
                    <a:pt x="54153" y="374494"/>
                    <a:pt x="91393" y="457672"/>
                    <a:pt x="151601" y="517880"/>
                  </a:cubicBezTo>
                  <a:lnTo>
                    <a:pt x="169964" y="533030"/>
                  </a:lnTo>
                  <a:lnTo>
                    <a:pt x="94215" y="533030"/>
                  </a:lnTo>
                  <a:lnTo>
                    <a:pt x="66070" y="498917"/>
                  </a:lnTo>
                  <a:cubicBezTo>
                    <a:pt x="24357" y="437174"/>
                    <a:pt x="0" y="362741"/>
                    <a:pt x="0" y="282619"/>
                  </a:cubicBezTo>
                  <a:cubicBezTo>
                    <a:pt x="0" y="175790"/>
                    <a:pt x="43301" y="79075"/>
                    <a:pt x="113309" y="9067"/>
                  </a:cubicBezTo>
                  <a:close/>
                </a:path>
              </a:pathLst>
            </a:custGeom>
            <a:solidFill>
              <a:schemeClr val="accent1"/>
            </a:solidFill>
            <a:ln w="57150"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846"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3175806840"/>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DC43-9DA2-4FAF-A674-19784D7011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8E1E77-F622-4245-A139-0A9087B27D2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1FE982-A790-4C6F-A0F6-7966C848FDBE}"/>
              </a:ext>
            </a:extLst>
          </p:cNvPr>
          <p:cNvSpPr>
            <a:spLocks noGrp="1"/>
          </p:cNvSpPr>
          <p:nvPr>
            <p:ph type="dt" sz="half" idx="10"/>
          </p:nvPr>
        </p:nvSpPr>
        <p:spPr/>
        <p:txBody>
          <a:bodyPr/>
          <a:lstStyle/>
          <a:p>
            <a:fld id="{C4893C64-7AE5-4241-A504-71455322F0AE}" type="datetimeFigureOut">
              <a:rPr lang="en-US" smtClean="0"/>
              <a:t>23-Jun-18</a:t>
            </a:fld>
            <a:endParaRPr lang="en-US"/>
          </a:p>
        </p:txBody>
      </p:sp>
      <p:sp>
        <p:nvSpPr>
          <p:cNvPr id="5" name="Footer Placeholder 4">
            <a:extLst>
              <a:ext uri="{FF2B5EF4-FFF2-40B4-BE49-F238E27FC236}">
                <a16:creationId xmlns:a16="http://schemas.microsoft.com/office/drawing/2014/main" id="{4855FDA4-FE53-4C05-BB80-A4AED60C4F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4C9A8-5D2F-4C86-A14A-A1C37748679C}"/>
              </a:ext>
            </a:extLst>
          </p:cNvPr>
          <p:cNvSpPr>
            <a:spLocks noGrp="1"/>
          </p:cNvSpPr>
          <p:nvPr>
            <p:ph type="sldNum" sz="quarter" idx="12"/>
          </p:nvPr>
        </p:nvSpPr>
        <p:spPr/>
        <p:txBody>
          <a:bodyPr/>
          <a:lstStyle/>
          <a:p>
            <a:fld id="{84F395EA-8F53-45A0-A873-40F51A14CB63}" type="slidenum">
              <a:rPr lang="en-US" smtClean="0"/>
              <a:t>‹#›</a:t>
            </a:fld>
            <a:endParaRPr lang="en-US"/>
          </a:p>
        </p:txBody>
      </p:sp>
    </p:spTree>
    <p:extLst>
      <p:ext uri="{BB962C8B-B14F-4D97-AF65-F5344CB8AC3E}">
        <p14:creationId xmlns:p14="http://schemas.microsoft.com/office/powerpoint/2010/main" val="913554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B9ABC6-8C87-4636-BE46-8B4664D711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1A5225-B31B-4574-894C-1AF44E69CEB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4A6066-DC08-450F-821F-C62F527B3686}"/>
              </a:ext>
            </a:extLst>
          </p:cNvPr>
          <p:cNvSpPr>
            <a:spLocks noGrp="1"/>
          </p:cNvSpPr>
          <p:nvPr>
            <p:ph type="dt" sz="half" idx="10"/>
          </p:nvPr>
        </p:nvSpPr>
        <p:spPr/>
        <p:txBody>
          <a:bodyPr/>
          <a:lstStyle/>
          <a:p>
            <a:fld id="{C4893C64-7AE5-4241-A504-71455322F0AE}" type="datetimeFigureOut">
              <a:rPr lang="en-US" smtClean="0"/>
              <a:t>23-Jun-18</a:t>
            </a:fld>
            <a:endParaRPr lang="en-US"/>
          </a:p>
        </p:txBody>
      </p:sp>
      <p:sp>
        <p:nvSpPr>
          <p:cNvPr id="5" name="Footer Placeholder 4">
            <a:extLst>
              <a:ext uri="{FF2B5EF4-FFF2-40B4-BE49-F238E27FC236}">
                <a16:creationId xmlns:a16="http://schemas.microsoft.com/office/drawing/2014/main" id="{58EB4170-4DA6-4429-B4E5-E8A6E3CA2F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7EAA7A-DEFC-4088-A88A-E8FAC93D158A}"/>
              </a:ext>
            </a:extLst>
          </p:cNvPr>
          <p:cNvSpPr>
            <a:spLocks noGrp="1"/>
          </p:cNvSpPr>
          <p:nvPr>
            <p:ph type="sldNum" sz="quarter" idx="12"/>
          </p:nvPr>
        </p:nvSpPr>
        <p:spPr/>
        <p:txBody>
          <a:bodyPr/>
          <a:lstStyle/>
          <a:p>
            <a:fld id="{84F395EA-8F53-45A0-A873-40F51A14CB63}" type="slidenum">
              <a:rPr lang="en-US" smtClean="0"/>
              <a:t>‹#›</a:t>
            </a:fld>
            <a:endParaRPr lang="en-US"/>
          </a:p>
        </p:txBody>
      </p:sp>
    </p:spTree>
    <p:extLst>
      <p:ext uri="{BB962C8B-B14F-4D97-AF65-F5344CB8AC3E}">
        <p14:creationId xmlns:p14="http://schemas.microsoft.com/office/powerpoint/2010/main" val="1150550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06046130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9966108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88493921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87344791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41771862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51518865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1077414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5634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3" name="Picture 2">
            <a:extLst>
              <a:ext uri="{FF2B5EF4-FFF2-40B4-BE49-F238E27FC236}">
                <a16:creationId xmlns:a16="http://schemas.microsoft.com/office/drawing/2014/main" id="{0EA9C8C4-4013-4C88-BED1-DA5ABF97148C}"/>
              </a:ext>
            </a:extLst>
          </p:cNvPr>
          <p:cNvPicPr>
            <a:picLocks noChangeAspect="1"/>
          </p:cNvPicPr>
          <p:nvPr userDrawn="1"/>
        </p:nvPicPr>
        <p:blipFill>
          <a:blip r:embed="rId2"/>
          <a:stretch>
            <a:fillRect/>
          </a:stretch>
        </p:blipFill>
        <p:spPr>
          <a:xfrm>
            <a:off x="0" y="6291921"/>
            <a:ext cx="12192000" cy="566079"/>
          </a:xfrm>
          <a:prstGeom prst="rect">
            <a:avLst/>
          </a:prstGeom>
        </p:spPr>
      </p:pic>
    </p:spTree>
    <p:extLst>
      <p:ext uri="{BB962C8B-B14F-4D97-AF65-F5344CB8AC3E}">
        <p14:creationId xmlns:p14="http://schemas.microsoft.com/office/powerpoint/2010/main" val="3743157527"/>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562277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156358091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403532771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228893085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66052034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113974426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282638019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87870237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9556129"/>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79410164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solidFill>
                  <a:srgbClr val="FFFFFF"/>
                </a:solidFill>
              </a:defRPr>
            </a:lvl1pPr>
          </a:lstStyle>
          <a:p>
            <a:r>
              <a:rPr lang="en-US" dirty="0"/>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solidFill>
                  <a:srgbClr val="FFFFFF"/>
                </a:solidFill>
                <a:latin typeface="+mj-lt"/>
              </a:defRPr>
            </a:lvl1pPr>
          </a:lstStyle>
          <a:p>
            <a:pPr lvl="0"/>
            <a:r>
              <a:rPr lang="en-US" dirty="0"/>
              <a:t>Speaker Name</a:t>
            </a:r>
          </a:p>
        </p:txBody>
      </p:sp>
    </p:spTree>
    <p:extLst>
      <p:ext uri="{BB962C8B-B14F-4D97-AF65-F5344CB8AC3E}">
        <p14:creationId xmlns:p14="http://schemas.microsoft.com/office/powerpoint/2010/main" val="33477954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836036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447376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421756961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861535"/>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0891509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9106084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71682287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1_Section">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183651"/>
            <a:ext cx="11353800" cy="3066444"/>
          </a:xfrm>
        </p:spPr>
        <p:txBody>
          <a:bodyPr lIns="393192" anchor="t" anchorCtr="0">
            <a:normAutofit/>
          </a:bodyPr>
          <a:lstStyle>
            <a:lvl1pPr>
              <a:defRPr sz="6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32138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08964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2" y="1189179"/>
            <a:ext cx="11653521" cy="186820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3420255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ransition>
    <p:fade/>
  </p:transition>
  <p:txStyles>
    <p:titleStyle>
      <a:lvl1pPr algn="l" defTabSz="914192" rtl="0" eaLnBrk="1" latinLnBrk="0" hangingPunct="1">
        <a:lnSpc>
          <a:spcPct val="90000"/>
        </a:lnSpc>
        <a:spcBef>
          <a:spcPct val="0"/>
        </a:spcBef>
        <a:buNone/>
        <a:defRPr lang="en-US" sz="44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9">
          <p15:clr>
            <a:srgbClr val="C35EA4"/>
          </p15:clr>
        </p15:guide>
        <p15:guide id="17" pos="7400">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1868204"/>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p:nvPicPr>
        <p:blipFill>
          <a:blip r:embed="rId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896276723"/>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ransition>
    <p:fade/>
  </p:transition>
  <p:txStyles>
    <p:titleStyle>
      <a:lvl1pPr algn="l" defTabSz="914367" rtl="0" eaLnBrk="1" latinLnBrk="0" hangingPunct="1">
        <a:lnSpc>
          <a:spcPct val="90000"/>
        </a:lnSpc>
        <a:spcBef>
          <a:spcPct val="0"/>
        </a:spcBef>
        <a:buNone/>
        <a:defRPr lang="en-US" sz="44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9">
          <p15:clr>
            <a:srgbClr val="C35EA4"/>
          </p15:clr>
        </p15:guide>
        <p15:guide id="17" pos="7400">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FC00CE-8F67-4F0C-8722-C6FC1D2194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F0A695-C2CE-4381-B463-37D69ADCBA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9C9F5F-4E36-4416-A1CC-FD84FCDEAE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893C64-7AE5-4241-A504-71455322F0AE}" type="datetimeFigureOut">
              <a:rPr lang="en-US" smtClean="0"/>
              <a:t>23-Jun-18</a:t>
            </a:fld>
            <a:endParaRPr lang="en-US"/>
          </a:p>
        </p:txBody>
      </p:sp>
      <p:sp>
        <p:nvSpPr>
          <p:cNvPr id="5" name="Footer Placeholder 4">
            <a:extLst>
              <a:ext uri="{FF2B5EF4-FFF2-40B4-BE49-F238E27FC236}">
                <a16:creationId xmlns:a16="http://schemas.microsoft.com/office/drawing/2014/main" id="{DCE707F0-4D5D-4C21-802C-1107889E41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F1B09D-C4DB-4A7E-9DF7-C461CEE320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F395EA-8F53-45A0-A873-40F51A14CB63}" type="slidenum">
              <a:rPr lang="en-US" smtClean="0"/>
              <a:t>‹#›</a:t>
            </a:fld>
            <a:endParaRPr lang="en-US"/>
          </a:p>
        </p:txBody>
      </p:sp>
    </p:spTree>
    <p:extLst>
      <p:ext uri="{BB962C8B-B14F-4D97-AF65-F5344CB8AC3E}">
        <p14:creationId xmlns:p14="http://schemas.microsoft.com/office/powerpoint/2010/main" val="2563847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060396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8" Type="http://schemas.openxmlformats.org/officeDocument/2006/relationships/hyperlink" Target="https://docs.microsoft.com/en-us/azure/machine-learning/studio/create-experiment#step-5-predict-new-automobile-prices" TargetMode="External"/><Relationship Id="rId3" Type="http://schemas.openxmlformats.org/officeDocument/2006/relationships/hyperlink" Target="https://studio.azureml.net/" TargetMode="External"/><Relationship Id="rId7" Type="http://schemas.openxmlformats.org/officeDocument/2006/relationships/hyperlink" Target="https://docs.microsoft.com/en-us/azure/machine-learning/studio/create-experiment#step-4-choose-and-apply-a-learning-algorithm" TargetMode="External"/><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hyperlink" Target="https://docs.microsoft.com/en-us/azure/machine-learning/studio/create-experiment#step-3-define-features" TargetMode="External"/><Relationship Id="rId5" Type="http://schemas.openxmlformats.org/officeDocument/2006/relationships/hyperlink" Target="https://docs.microsoft.com/en-us/azure/machine-learning/studio/create-experiment#step-2-prepare-the-data" TargetMode="External"/><Relationship Id="rId4" Type="http://schemas.openxmlformats.org/officeDocument/2006/relationships/hyperlink" Target="https://docs.microsoft.com/en-us/azure/machine-learning/studio/create-experiment#step-1-get-data"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bwMode="auto">
          <a:xfrm>
            <a:off x="864" y="1631852"/>
            <a:ext cx="6277260" cy="5225663"/>
          </a:xfrm>
          <a:prstGeom prst="rect">
            <a:avLst/>
          </a:prstGeom>
          <a:solidFill>
            <a:schemeClr val="accent1">
              <a:alpha val="8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1765"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itle 5"/>
          <p:cNvSpPr>
            <a:spLocks noGrp="1"/>
          </p:cNvSpPr>
          <p:nvPr>
            <p:ph type="title"/>
          </p:nvPr>
        </p:nvSpPr>
        <p:spPr>
          <a:xfrm>
            <a:off x="3214" y="1631852"/>
            <a:ext cx="6274911" cy="3526917"/>
          </a:xfrm>
        </p:spPr>
        <p:txBody>
          <a:bodyPr/>
          <a:lstStyle/>
          <a:p>
            <a:pPr algn="ctr"/>
            <a:br>
              <a:rPr lang="en-US" dirty="0"/>
            </a:br>
            <a:r>
              <a:rPr lang="en-US" dirty="0"/>
              <a:t>Data Solutions on Azure </a:t>
            </a:r>
            <a:br>
              <a:rPr lang="en-US" dirty="0"/>
            </a:br>
            <a:endParaRPr lang="en-US" dirty="0"/>
          </a:p>
        </p:txBody>
      </p:sp>
      <p:sp>
        <p:nvSpPr>
          <p:cNvPr id="7" name="Text Placeholder 6"/>
          <p:cNvSpPr>
            <a:spLocks noGrp="1"/>
          </p:cNvSpPr>
          <p:nvPr>
            <p:ph type="body" sz="quarter" idx="14"/>
          </p:nvPr>
        </p:nvSpPr>
        <p:spPr>
          <a:xfrm>
            <a:off x="1594" y="5158750"/>
            <a:ext cx="6276530" cy="1698765"/>
          </a:xfrm>
        </p:spPr>
        <p:txBody>
          <a:bodyPr/>
          <a:lstStyle/>
          <a:p>
            <a:pPr algn="ctr"/>
            <a:r>
              <a:rPr lang="en-US" dirty="0"/>
              <a:t>Abdul Rasheed </a:t>
            </a:r>
            <a:r>
              <a:rPr lang="en-US" dirty="0" err="1"/>
              <a:t>Feroz</a:t>
            </a:r>
            <a:r>
              <a:rPr lang="en-US" dirty="0"/>
              <a:t> Khan</a:t>
            </a:r>
          </a:p>
          <a:p>
            <a:pPr algn="ctr"/>
            <a:r>
              <a:rPr lang="en-US" dirty="0"/>
              <a:t>Microsoft MVP – Azure</a:t>
            </a:r>
          </a:p>
        </p:txBody>
      </p:sp>
      <p:sp>
        <p:nvSpPr>
          <p:cNvPr id="2" name="TextBox 1"/>
          <p:cNvSpPr txBox="1"/>
          <p:nvPr/>
        </p:nvSpPr>
        <p:spPr>
          <a:xfrm>
            <a:off x="636348" y="2894651"/>
            <a:ext cx="369345" cy="634443"/>
          </a:xfrm>
          <a:prstGeom prst="rect">
            <a:avLst/>
          </a:prstGeom>
          <a:noFill/>
        </p:spPr>
        <p:txBody>
          <a:bodyPr wrap="none" lIns="182854" tIns="146284" rIns="182854" bIns="146284" rtlCol="0">
            <a:spAutoFit/>
          </a:bodyPr>
          <a:lstStyle/>
          <a:p>
            <a:pPr marL="0" marR="0" lvl="0" indent="0" algn="l" defTabSz="914225" rtl="0" eaLnBrk="1" fontAlgn="auto" latinLnBrk="0" hangingPunct="1">
              <a:lnSpc>
                <a:spcPct val="90000"/>
              </a:lnSpc>
              <a:spcBef>
                <a:spcPts val="0"/>
              </a:spcBef>
              <a:spcAft>
                <a:spcPts val="600"/>
              </a:spcAft>
              <a:buClrTx/>
              <a:buSzTx/>
              <a:buFontTx/>
              <a:buNone/>
              <a:tabLst/>
              <a:defRPr/>
            </a:pPr>
            <a:endParaRPr kumimoji="0" lang="en-US" sz="2400" b="0" i="0" u="none" strike="noStrike" kern="0" cap="none" spc="0" normalizeH="0" baseline="0" noProof="0" err="1">
              <a:ln>
                <a:noFill/>
              </a:ln>
              <a:gradFill>
                <a:gsLst>
                  <a:gs pos="2917">
                    <a:srgbClr val="FFFFFF"/>
                  </a:gs>
                  <a:gs pos="30000">
                    <a:srgbClr val="FFFFFF"/>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039110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err="1">
                <a:solidFill>
                  <a:srgbClr val="FFFFFF"/>
                </a:solidFill>
              </a:rPr>
              <a:t>Jupyter</a:t>
            </a:r>
            <a:r>
              <a:rPr lang="en-US" sz="4800" b="1" dirty="0">
                <a:solidFill>
                  <a:srgbClr val="FFFFFF"/>
                </a:solidFill>
              </a:rPr>
              <a:t> Notebooks on HDInsight</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02296"/>
            <a:ext cx="10515600" cy="4872824"/>
          </a:xfrm>
        </p:spPr>
        <p:txBody>
          <a:bodyPr>
            <a:normAutofit/>
          </a:bodyPr>
          <a:lstStyle/>
          <a:p>
            <a:endParaRPr lang="en-US" dirty="0">
              <a:solidFill>
                <a:srgbClr val="0078D7"/>
              </a:solidFill>
            </a:endParaRPr>
          </a:p>
          <a:p>
            <a:r>
              <a:rPr lang="en-US" dirty="0">
                <a:solidFill>
                  <a:srgbClr val="0078D7"/>
                </a:solidFill>
              </a:rPr>
              <a:t>Browser-based interface for working with text, code, equations, plots, graphics, and interactive controls in a single document.</a:t>
            </a:r>
          </a:p>
          <a:p>
            <a:r>
              <a:rPr lang="en-US" dirty="0">
                <a:solidFill>
                  <a:srgbClr val="0078D7"/>
                </a:solidFill>
              </a:rPr>
              <a:t>Include preset Spark and Hive contexts (</a:t>
            </a:r>
            <a:r>
              <a:rPr lang="en-US" dirty="0" err="1">
                <a:solidFill>
                  <a:srgbClr val="0078D7"/>
                </a:solidFill>
              </a:rPr>
              <a:t>sc</a:t>
            </a:r>
            <a:r>
              <a:rPr lang="en-US" dirty="0">
                <a:solidFill>
                  <a:srgbClr val="0078D7"/>
                </a:solidFill>
              </a:rPr>
              <a:t> and </a:t>
            </a:r>
            <a:r>
              <a:rPr lang="en-US" dirty="0" err="1">
                <a:solidFill>
                  <a:srgbClr val="0078D7"/>
                </a:solidFill>
              </a:rPr>
              <a:t>sqlContext</a:t>
            </a:r>
            <a:r>
              <a:rPr lang="en-US" dirty="0">
                <a:solidFill>
                  <a:srgbClr val="0078D7"/>
                </a:solidFill>
              </a:rPr>
              <a:t>)</a:t>
            </a:r>
          </a:p>
          <a:p>
            <a:endParaRPr lang="en-US" dirty="0">
              <a:solidFill>
                <a:srgbClr val="0078D7"/>
              </a:solidFill>
            </a:endParaRPr>
          </a:p>
        </p:txBody>
      </p:sp>
      <p:pic>
        <p:nvPicPr>
          <p:cNvPr id="5" name="Picture 4">
            <a:extLst>
              <a:ext uri="{FF2B5EF4-FFF2-40B4-BE49-F238E27FC236}">
                <a16:creationId xmlns:a16="http://schemas.microsoft.com/office/drawing/2014/main" id="{67C7CA28-5131-4EEB-9295-C43E25C63338}"/>
              </a:ext>
            </a:extLst>
          </p:cNvPr>
          <p:cNvPicPr>
            <a:picLocks noChangeAspect="1"/>
          </p:cNvPicPr>
          <p:nvPr/>
        </p:nvPicPr>
        <p:blipFill rotWithShape="1">
          <a:blip r:embed="rId3"/>
          <a:srcRect b="16273"/>
          <a:stretch/>
        </p:blipFill>
        <p:spPr>
          <a:xfrm>
            <a:off x="1148433" y="3955810"/>
            <a:ext cx="9895134" cy="2537065"/>
          </a:xfrm>
          <a:prstGeom prst="rect">
            <a:avLst/>
          </a:prstGeom>
          <a:ln>
            <a:solidFill>
              <a:schemeClr val="tx2"/>
            </a:solidFill>
          </a:ln>
        </p:spPr>
      </p:pic>
    </p:spTree>
    <p:extLst>
      <p:ext uri="{BB962C8B-B14F-4D97-AF65-F5344CB8AC3E}">
        <p14:creationId xmlns:p14="http://schemas.microsoft.com/office/powerpoint/2010/main" val="1015769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rgbClr val="FFFFFF"/>
                </a:solidFill>
              </a:rPr>
              <a:t>Items of Note About HDInsight</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02296"/>
            <a:ext cx="10515600" cy="4872824"/>
          </a:xfrm>
        </p:spPr>
        <p:txBody>
          <a:bodyPr>
            <a:normAutofit/>
          </a:bodyPr>
          <a:lstStyle/>
          <a:p>
            <a:endParaRPr lang="en-US" dirty="0">
              <a:solidFill>
                <a:srgbClr val="0078D7"/>
              </a:solidFill>
            </a:endParaRPr>
          </a:p>
          <a:p>
            <a:r>
              <a:rPr lang="en-US" dirty="0">
                <a:solidFill>
                  <a:srgbClr val="0078D7"/>
                </a:solidFill>
              </a:rPr>
              <a:t>There is no “suspend” on HDInsight clusters</a:t>
            </a:r>
          </a:p>
          <a:p>
            <a:pPr lvl="1"/>
            <a:r>
              <a:rPr lang="en-US" dirty="0">
                <a:solidFill>
                  <a:srgbClr val="0078D7"/>
                </a:solidFill>
              </a:rPr>
              <a:t>Provision the cluster, do work, then delete the cluster to avoid unnecessary charges</a:t>
            </a:r>
          </a:p>
          <a:p>
            <a:pPr lvl="1"/>
            <a:r>
              <a:rPr lang="en-US" dirty="0">
                <a:solidFill>
                  <a:srgbClr val="0078D7"/>
                </a:solidFill>
              </a:rPr>
              <a:t>Storage can be decoupled from the cluster and reused across deployments</a:t>
            </a:r>
          </a:p>
          <a:p>
            <a:r>
              <a:rPr lang="en-US" dirty="0">
                <a:solidFill>
                  <a:srgbClr val="0078D7"/>
                </a:solidFill>
              </a:rPr>
              <a:t>Can deploy from the portal, but often scripted in practice</a:t>
            </a:r>
          </a:p>
          <a:p>
            <a:pPr lvl="1"/>
            <a:r>
              <a:rPr lang="en-US" dirty="0">
                <a:solidFill>
                  <a:srgbClr val="0078D7"/>
                </a:solidFill>
              </a:rPr>
              <a:t>Easier/repeatable creation and deletion</a:t>
            </a:r>
          </a:p>
        </p:txBody>
      </p:sp>
    </p:spTree>
    <p:extLst>
      <p:ext uri="{BB962C8B-B14F-4D97-AF65-F5344CB8AC3E}">
        <p14:creationId xmlns:p14="http://schemas.microsoft.com/office/powerpoint/2010/main" val="73426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B5CB9-4F62-41FE-9DCA-3AEE100A7DCC}"/>
              </a:ext>
            </a:extLst>
          </p:cNvPr>
          <p:cNvSpPr>
            <a:spLocks noGrp="1"/>
          </p:cNvSpPr>
          <p:nvPr>
            <p:ph type="title"/>
          </p:nvPr>
        </p:nvSpPr>
        <p:spPr>
          <a:xfrm>
            <a:off x="838200" y="2766218"/>
            <a:ext cx="10515600" cy="1325563"/>
          </a:xfrm>
        </p:spPr>
        <p:txBody>
          <a:bodyPr/>
          <a:lstStyle/>
          <a:p>
            <a:pPr algn="ctr"/>
            <a:r>
              <a:rPr lang="en-US" b="1" dirty="0">
                <a:solidFill>
                  <a:srgbClr val="FFFFFF"/>
                </a:solidFill>
              </a:rPr>
              <a:t>Demo</a:t>
            </a:r>
          </a:p>
        </p:txBody>
      </p:sp>
    </p:spTree>
    <p:extLst>
      <p:ext uri="{BB962C8B-B14F-4D97-AF65-F5344CB8AC3E}">
        <p14:creationId xmlns:p14="http://schemas.microsoft.com/office/powerpoint/2010/main" val="1864942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7FE069-FD29-462D-9246-A63C07599272}"/>
              </a:ext>
            </a:extLst>
          </p:cNvPr>
          <p:cNvSpPr/>
          <p:nvPr/>
        </p:nvSpPr>
        <p:spPr>
          <a:xfrm>
            <a:off x="0" y="3925956"/>
            <a:ext cx="12192000" cy="1015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ABE01D-ECBE-41BA-8A0B-6AF0A01AF282}"/>
              </a:ext>
            </a:extLst>
          </p:cNvPr>
          <p:cNvSpPr>
            <a:spLocks noGrp="1"/>
          </p:cNvSpPr>
          <p:nvPr>
            <p:ph type="ctrTitle"/>
          </p:nvPr>
        </p:nvSpPr>
        <p:spPr>
          <a:xfrm>
            <a:off x="0" y="3925956"/>
            <a:ext cx="10363200" cy="1015663"/>
          </a:xfrm>
        </p:spPr>
        <p:txBody>
          <a:bodyPr>
            <a:normAutofit/>
          </a:bodyPr>
          <a:lstStyle/>
          <a:p>
            <a:pPr algn="l"/>
            <a:r>
              <a:rPr lang="en-US" sz="5400" b="1" dirty="0">
                <a:solidFill>
                  <a:srgbClr val="0078D7"/>
                </a:solidFill>
              </a:rPr>
              <a:t>Azure Event Hub </a:t>
            </a:r>
          </a:p>
        </p:txBody>
      </p:sp>
      <p:cxnSp>
        <p:nvCxnSpPr>
          <p:cNvPr id="9" name="Straight Connector 8">
            <a:extLst>
              <a:ext uri="{FF2B5EF4-FFF2-40B4-BE49-F238E27FC236}">
                <a16:creationId xmlns:a16="http://schemas.microsoft.com/office/drawing/2014/main" id="{4D6CE5CF-4FE5-418F-94E6-D68006424FFC}"/>
              </a:ext>
            </a:extLst>
          </p:cNvPr>
          <p:cNvCxnSpPr>
            <a:cxnSpLocks/>
          </p:cNvCxnSpPr>
          <p:nvPr/>
        </p:nvCxnSpPr>
        <p:spPr>
          <a:xfrm flipH="1">
            <a:off x="7414591" y="3717235"/>
            <a:ext cx="910421" cy="1490869"/>
          </a:xfrm>
          <a:prstGeom prst="line">
            <a:avLst/>
          </a:prstGeom>
          <a:ln w="76200">
            <a:solidFill>
              <a:srgbClr val="0078D7"/>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90235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2627312"/>
            <a:ext cx="10515600" cy="1603375"/>
          </a:xfrm>
        </p:spPr>
        <p:txBody>
          <a:bodyPr>
            <a:normAutofit fontScale="92500" lnSpcReduction="20000"/>
          </a:bodyPr>
          <a:lstStyle/>
          <a:p>
            <a:pPr marL="0" indent="0" algn="ctr">
              <a:buNone/>
            </a:pPr>
            <a:r>
              <a:rPr lang="en-GB" dirty="0">
                <a:solidFill>
                  <a:schemeClr val="bg1"/>
                </a:solidFill>
              </a:rPr>
              <a:t>Azure Event Hubs is a hyper-scale telemetry ingestion service which collects, transforms and stores millions of events. As a distributed streaming platform, it gives you low latency and configurable time retention, which enables you to ingress massive amounts of telemetry into the cloud and read the data from multiple applications using publish-subscribe semantics</a:t>
            </a:r>
          </a:p>
        </p:txBody>
      </p:sp>
    </p:spTree>
    <p:extLst>
      <p:ext uri="{BB962C8B-B14F-4D97-AF65-F5344CB8AC3E}">
        <p14:creationId xmlns:p14="http://schemas.microsoft.com/office/powerpoint/2010/main" val="40762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Azure Event Hub </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normAutofit/>
          </a:bodyPr>
          <a:lstStyle/>
          <a:p>
            <a:endParaRPr lang="en-GB" dirty="0">
              <a:solidFill>
                <a:srgbClr val="0078D7"/>
              </a:solidFill>
            </a:endParaRPr>
          </a:p>
          <a:p>
            <a:r>
              <a:rPr lang="en-GB" dirty="0">
                <a:solidFill>
                  <a:srgbClr val="0078D7"/>
                </a:solidFill>
              </a:rPr>
              <a:t>Highly scalable data streaming platform and event ingestion service, capable of receiving and processing millions of events per second</a:t>
            </a:r>
          </a:p>
          <a:p>
            <a:r>
              <a:rPr lang="en-GB" dirty="0">
                <a:solidFill>
                  <a:srgbClr val="0078D7"/>
                </a:solidFill>
              </a:rPr>
              <a:t>Process and store events, data, or telemetry produced by distributed software and devices</a:t>
            </a:r>
          </a:p>
          <a:p>
            <a:r>
              <a:rPr lang="en-GB" dirty="0">
                <a:solidFill>
                  <a:srgbClr val="0078D7"/>
                </a:solidFill>
              </a:rPr>
              <a:t>Data sent to an event hub can be transformed and stored using any real-time analytics provider or batching/storage adapters. </a:t>
            </a:r>
          </a:p>
          <a:p>
            <a:r>
              <a:rPr lang="en-GB" dirty="0">
                <a:solidFill>
                  <a:srgbClr val="0078D7"/>
                </a:solidFill>
              </a:rPr>
              <a:t>Ability to provide publish-subscribe capabilities with low latency and at massive scale</a:t>
            </a:r>
          </a:p>
        </p:txBody>
      </p:sp>
    </p:spTree>
    <p:extLst>
      <p:ext uri="{BB962C8B-B14F-4D97-AF65-F5344CB8AC3E}">
        <p14:creationId xmlns:p14="http://schemas.microsoft.com/office/powerpoint/2010/main" val="408802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Why Azure Event Hub ?</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normAutofit fontScale="92500" lnSpcReduction="10000"/>
          </a:bodyPr>
          <a:lstStyle/>
          <a:p>
            <a:endParaRPr lang="en-GB" dirty="0">
              <a:solidFill>
                <a:srgbClr val="0078D7"/>
              </a:solidFill>
            </a:endParaRPr>
          </a:p>
          <a:p>
            <a:r>
              <a:rPr lang="en-GB" dirty="0">
                <a:solidFill>
                  <a:srgbClr val="0078D7"/>
                </a:solidFill>
              </a:rPr>
              <a:t>Collect more than one million events per second</a:t>
            </a:r>
          </a:p>
          <a:p>
            <a:r>
              <a:rPr lang="en-GB" dirty="0">
                <a:solidFill>
                  <a:srgbClr val="0078D7"/>
                </a:solidFill>
              </a:rPr>
              <a:t>Send telemetry data automatically to storage</a:t>
            </a:r>
          </a:p>
          <a:p>
            <a:r>
              <a:rPr lang="en-GB" dirty="0">
                <a:solidFill>
                  <a:srgbClr val="0078D7"/>
                </a:solidFill>
              </a:rPr>
              <a:t>Have a very low latency </a:t>
            </a:r>
          </a:p>
          <a:p>
            <a:r>
              <a:rPr lang="en-GB" dirty="0">
                <a:solidFill>
                  <a:srgbClr val="0078D7"/>
                </a:solidFill>
              </a:rPr>
              <a:t>Get a managed service with elastic scale</a:t>
            </a:r>
          </a:p>
          <a:p>
            <a:r>
              <a:rPr lang="en-GB" dirty="0">
                <a:solidFill>
                  <a:srgbClr val="0078D7"/>
                </a:solidFill>
              </a:rPr>
              <a:t>Reach a broad set of platforms using native client libraries</a:t>
            </a:r>
          </a:p>
          <a:p>
            <a:r>
              <a:rPr lang="en-GB" dirty="0">
                <a:solidFill>
                  <a:srgbClr val="0078D7"/>
                </a:solidFill>
              </a:rPr>
              <a:t>Seamlessly integrate with other Azure services</a:t>
            </a:r>
          </a:p>
          <a:p>
            <a:r>
              <a:rPr lang="en-GB" dirty="0">
                <a:solidFill>
                  <a:srgbClr val="0078D7"/>
                </a:solidFill>
              </a:rPr>
              <a:t>~$11.00 per month for your Event Hub + $0.028 per million of incoming events</a:t>
            </a:r>
          </a:p>
          <a:p>
            <a:r>
              <a:rPr lang="en-GB" dirty="0">
                <a:solidFill>
                  <a:srgbClr val="0078D7"/>
                </a:solidFill>
              </a:rPr>
              <a:t>By default events are stored in the Event Hub for one day</a:t>
            </a:r>
          </a:p>
        </p:txBody>
      </p:sp>
    </p:spTree>
    <p:extLst>
      <p:ext uri="{BB962C8B-B14F-4D97-AF65-F5344CB8AC3E}">
        <p14:creationId xmlns:p14="http://schemas.microsoft.com/office/powerpoint/2010/main" val="1310292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Consume and Analyze Events</a:t>
            </a:r>
          </a:p>
        </p:txBody>
      </p:sp>
      <p:pic>
        <p:nvPicPr>
          <p:cNvPr id="7" name="Picture 6">
            <a:extLst>
              <a:ext uri="{FF2B5EF4-FFF2-40B4-BE49-F238E27FC236}">
                <a16:creationId xmlns:a16="http://schemas.microsoft.com/office/drawing/2014/main" id="{C8E1B438-D1A1-4321-949E-990CA0C1A6B2}"/>
              </a:ext>
            </a:extLst>
          </p:cNvPr>
          <p:cNvPicPr>
            <a:picLocks noChangeAspect="1"/>
          </p:cNvPicPr>
          <p:nvPr/>
        </p:nvPicPr>
        <p:blipFill rotWithShape="1">
          <a:blip r:embed="rId3"/>
          <a:srcRect r="76553"/>
          <a:stretch/>
        </p:blipFill>
        <p:spPr>
          <a:xfrm>
            <a:off x="1619250" y="2058435"/>
            <a:ext cx="2099310" cy="4543425"/>
          </a:xfrm>
          <a:prstGeom prst="rect">
            <a:avLst/>
          </a:prstGeom>
        </p:spPr>
      </p:pic>
      <p:pic>
        <p:nvPicPr>
          <p:cNvPr id="8" name="Picture 7">
            <a:extLst>
              <a:ext uri="{FF2B5EF4-FFF2-40B4-BE49-F238E27FC236}">
                <a16:creationId xmlns:a16="http://schemas.microsoft.com/office/drawing/2014/main" id="{C430802C-865B-4DE6-85C8-DAB02D73A4C3}"/>
              </a:ext>
            </a:extLst>
          </p:cNvPr>
          <p:cNvPicPr>
            <a:picLocks noChangeAspect="1"/>
          </p:cNvPicPr>
          <p:nvPr/>
        </p:nvPicPr>
        <p:blipFill rotWithShape="1">
          <a:blip r:embed="rId3"/>
          <a:srcRect l="23447" r="61915"/>
          <a:stretch/>
        </p:blipFill>
        <p:spPr>
          <a:xfrm>
            <a:off x="3718560" y="2058435"/>
            <a:ext cx="1310640" cy="4543425"/>
          </a:xfrm>
          <a:prstGeom prst="rect">
            <a:avLst/>
          </a:prstGeom>
        </p:spPr>
      </p:pic>
      <p:pic>
        <p:nvPicPr>
          <p:cNvPr id="9" name="Picture 8">
            <a:extLst>
              <a:ext uri="{FF2B5EF4-FFF2-40B4-BE49-F238E27FC236}">
                <a16:creationId xmlns:a16="http://schemas.microsoft.com/office/drawing/2014/main" id="{83E73A9D-2B4E-4EE7-9D04-0E101ECAF990}"/>
              </a:ext>
            </a:extLst>
          </p:cNvPr>
          <p:cNvPicPr>
            <a:picLocks noChangeAspect="1"/>
          </p:cNvPicPr>
          <p:nvPr/>
        </p:nvPicPr>
        <p:blipFill rotWithShape="1">
          <a:blip r:embed="rId3"/>
          <a:srcRect l="38085" r="51873"/>
          <a:stretch/>
        </p:blipFill>
        <p:spPr>
          <a:xfrm>
            <a:off x="5029200" y="2058435"/>
            <a:ext cx="899160" cy="4543425"/>
          </a:xfrm>
          <a:prstGeom prst="rect">
            <a:avLst/>
          </a:prstGeom>
        </p:spPr>
      </p:pic>
      <p:pic>
        <p:nvPicPr>
          <p:cNvPr id="10" name="Picture 9">
            <a:extLst>
              <a:ext uri="{FF2B5EF4-FFF2-40B4-BE49-F238E27FC236}">
                <a16:creationId xmlns:a16="http://schemas.microsoft.com/office/drawing/2014/main" id="{135B5F5D-0CBB-43CC-9558-A899A3A564D0}"/>
              </a:ext>
            </a:extLst>
          </p:cNvPr>
          <p:cNvPicPr>
            <a:picLocks noChangeAspect="1"/>
          </p:cNvPicPr>
          <p:nvPr/>
        </p:nvPicPr>
        <p:blipFill rotWithShape="1">
          <a:blip r:embed="rId3"/>
          <a:srcRect l="48127" r="37235"/>
          <a:stretch/>
        </p:blipFill>
        <p:spPr>
          <a:xfrm>
            <a:off x="5928360" y="2058435"/>
            <a:ext cx="1310640" cy="4543425"/>
          </a:xfrm>
          <a:prstGeom prst="rect">
            <a:avLst/>
          </a:prstGeom>
        </p:spPr>
      </p:pic>
      <p:pic>
        <p:nvPicPr>
          <p:cNvPr id="11" name="Picture 10">
            <a:extLst>
              <a:ext uri="{FF2B5EF4-FFF2-40B4-BE49-F238E27FC236}">
                <a16:creationId xmlns:a16="http://schemas.microsoft.com/office/drawing/2014/main" id="{1E649215-EEDF-4330-A3F2-88604C948608}"/>
              </a:ext>
            </a:extLst>
          </p:cNvPr>
          <p:cNvPicPr>
            <a:picLocks noChangeAspect="1"/>
          </p:cNvPicPr>
          <p:nvPr/>
        </p:nvPicPr>
        <p:blipFill rotWithShape="1">
          <a:blip r:embed="rId3"/>
          <a:srcRect l="72808" r="11191"/>
          <a:stretch/>
        </p:blipFill>
        <p:spPr>
          <a:xfrm>
            <a:off x="8138160" y="2058435"/>
            <a:ext cx="1432560" cy="4543425"/>
          </a:xfrm>
          <a:prstGeom prst="rect">
            <a:avLst/>
          </a:prstGeom>
        </p:spPr>
      </p:pic>
      <p:pic>
        <p:nvPicPr>
          <p:cNvPr id="12" name="Picture 11">
            <a:extLst>
              <a:ext uri="{FF2B5EF4-FFF2-40B4-BE49-F238E27FC236}">
                <a16:creationId xmlns:a16="http://schemas.microsoft.com/office/drawing/2014/main" id="{7F857A7E-D737-4EB2-9F3A-F922845B0F9C}"/>
              </a:ext>
            </a:extLst>
          </p:cNvPr>
          <p:cNvPicPr>
            <a:picLocks noChangeAspect="1"/>
          </p:cNvPicPr>
          <p:nvPr/>
        </p:nvPicPr>
        <p:blipFill rotWithShape="1">
          <a:blip r:embed="rId3"/>
          <a:srcRect l="88809"/>
          <a:stretch/>
        </p:blipFill>
        <p:spPr>
          <a:xfrm>
            <a:off x="9570720" y="2058435"/>
            <a:ext cx="1002030" cy="4543425"/>
          </a:xfrm>
          <a:prstGeom prst="rect">
            <a:avLst/>
          </a:prstGeom>
        </p:spPr>
      </p:pic>
      <p:pic>
        <p:nvPicPr>
          <p:cNvPr id="13" name="Picture 12">
            <a:extLst>
              <a:ext uri="{FF2B5EF4-FFF2-40B4-BE49-F238E27FC236}">
                <a16:creationId xmlns:a16="http://schemas.microsoft.com/office/drawing/2014/main" id="{0D1E626B-944C-4692-93ED-B0BF283CD873}"/>
              </a:ext>
            </a:extLst>
          </p:cNvPr>
          <p:cNvPicPr>
            <a:picLocks noChangeAspect="1"/>
          </p:cNvPicPr>
          <p:nvPr/>
        </p:nvPicPr>
        <p:blipFill rotWithShape="1">
          <a:blip r:embed="rId3"/>
          <a:srcRect l="62766" r="27191"/>
          <a:stretch/>
        </p:blipFill>
        <p:spPr>
          <a:xfrm>
            <a:off x="7239000" y="2058435"/>
            <a:ext cx="899160" cy="4543425"/>
          </a:xfrm>
          <a:prstGeom prst="rect">
            <a:avLst/>
          </a:prstGeom>
        </p:spPr>
      </p:pic>
    </p:spTree>
    <p:extLst>
      <p:ext uri="{BB962C8B-B14F-4D97-AF65-F5344CB8AC3E}">
        <p14:creationId xmlns:p14="http://schemas.microsoft.com/office/powerpoint/2010/main" val="358554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Consume and Analyze Events</a:t>
            </a:r>
          </a:p>
        </p:txBody>
      </p:sp>
      <p:pic>
        <p:nvPicPr>
          <p:cNvPr id="14" name="Picture 13">
            <a:extLst>
              <a:ext uri="{FF2B5EF4-FFF2-40B4-BE49-F238E27FC236}">
                <a16:creationId xmlns:a16="http://schemas.microsoft.com/office/drawing/2014/main" id="{9FA600F5-8FCD-456D-B9F7-018D5FA3C8C4}"/>
              </a:ext>
            </a:extLst>
          </p:cNvPr>
          <p:cNvPicPr>
            <a:picLocks noChangeAspect="1"/>
          </p:cNvPicPr>
          <p:nvPr/>
        </p:nvPicPr>
        <p:blipFill rotWithShape="1">
          <a:blip r:embed="rId3"/>
          <a:srcRect t="2975"/>
          <a:stretch/>
        </p:blipFill>
        <p:spPr>
          <a:xfrm>
            <a:off x="1600736" y="2058435"/>
            <a:ext cx="8990528" cy="4543425"/>
          </a:xfrm>
          <a:prstGeom prst="rect">
            <a:avLst/>
          </a:prstGeom>
        </p:spPr>
      </p:pic>
    </p:spTree>
    <p:extLst>
      <p:ext uri="{BB962C8B-B14F-4D97-AF65-F5344CB8AC3E}">
        <p14:creationId xmlns:p14="http://schemas.microsoft.com/office/powerpoint/2010/main" val="4174874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Consume and Analyze Events</a:t>
            </a:r>
          </a:p>
        </p:txBody>
      </p:sp>
      <p:pic>
        <p:nvPicPr>
          <p:cNvPr id="14" name="Picture 13">
            <a:extLst>
              <a:ext uri="{FF2B5EF4-FFF2-40B4-BE49-F238E27FC236}">
                <a16:creationId xmlns:a16="http://schemas.microsoft.com/office/drawing/2014/main" id="{CE5ADBFB-793A-4D7E-924A-61BAE683B48B}"/>
              </a:ext>
            </a:extLst>
          </p:cNvPr>
          <p:cNvPicPr>
            <a:picLocks noChangeAspect="1"/>
          </p:cNvPicPr>
          <p:nvPr/>
        </p:nvPicPr>
        <p:blipFill>
          <a:blip r:embed="rId3"/>
          <a:stretch>
            <a:fillRect/>
          </a:stretch>
        </p:blipFill>
        <p:spPr>
          <a:xfrm>
            <a:off x="1628775" y="1996523"/>
            <a:ext cx="8934450" cy="4667250"/>
          </a:xfrm>
          <a:prstGeom prst="rect">
            <a:avLst/>
          </a:prstGeom>
        </p:spPr>
      </p:pic>
    </p:spTree>
    <p:extLst>
      <p:ext uri="{BB962C8B-B14F-4D97-AF65-F5344CB8AC3E}">
        <p14:creationId xmlns:p14="http://schemas.microsoft.com/office/powerpoint/2010/main" val="354961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87BA03-D5CF-4A73-8068-80331EBD5C2C}"/>
              </a:ext>
            </a:extLst>
          </p:cNvPr>
          <p:cNvSpPr/>
          <p:nvPr/>
        </p:nvSpPr>
        <p:spPr bwMode="auto">
          <a:xfrm>
            <a:off x="-1" y="0"/>
            <a:ext cx="5638907"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8" name="Title 7">
            <a:extLst>
              <a:ext uri="{FF2B5EF4-FFF2-40B4-BE49-F238E27FC236}">
                <a16:creationId xmlns:a16="http://schemas.microsoft.com/office/drawing/2014/main" id="{A83F4084-330A-4264-8FB3-36114FE00637}"/>
              </a:ext>
            </a:extLst>
          </p:cNvPr>
          <p:cNvSpPr>
            <a:spLocks noGrp="1"/>
          </p:cNvSpPr>
          <p:nvPr>
            <p:ph type="title"/>
          </p:nvPr>
        </p:nvSpPr>
        <p:spPr>
          <a:xfrm>
            <a:off x="269238" y="2792453"/>
            <a:ext cx="11653523" cy="1158793"/>
          </a:xfrm>
        </p:spPr>
        <p:txBody>
          <a:bodyPr/>
          <a:lstStyle/>
          <a:p>
            <a:r>
              <a:rPr lang="en-US" b="1" dirty="0">
                <a:solidFill>
                  <a:srgbClr val="0078D7"/>
                </a:solidFill>
              </a:rPr>
              <a:t>	Agenda</a:t>
            </a:r>
          </a:p>
        </p:txBody>
      </p:sp>
      <p:sp>
        <p:nvSpPr>
          <p:cNvPr id="10" name="Text Placeholder 9">
            <a:extLst>
              <a:ext uri="{FF2B5EF4-FFF2-40B4-BE49-F238E27FC236}">
                <a16:creationId xmlns:a16="http://schemas.microsoft.com/office/drawing/2014/main" id="{C8D66B02-1072-49DA-83AC-F9DE48B5C2ED}"/>
              </a:ext>
            </a:extLst>
          </p:cNvPr>
          <p:cNvSpPr>
            <a:spLocks noGrp="1"/>
          </p:cNvSpPr>
          <p:nvPr>
            <p:ph type="body" sz="quarter" idx="4294967295"/>
          </p:nvPr>
        </p:nvSpPr>
        <p:spPr>
          <a:xfrm>
            <a:off x="5641975" y="428625"/>
            <a:ext cx="6550025" cy="5886450"/>
          </a:xfrm>
        </p:spPr>
        <p:txBody>
          <a:bodyPr>
            <a:normAutofit fontScale="92500" lnSpcReduction="10000"/>
          </a:bodyPr>
          <a:lstStyle/>
          <a:p>
            <a:pPr>
              <a:lnSpc>
                <a:spcPct val="150000"/>
              </a:lnSpc>
            </a:pPr>
            <a:r>
              <a:rPr lang="en-US" dirty="0" err="1">
                <a:solidFill>
                  <a:schemeClr val="tx1"/>
                </a:solidFill>
              </a:rPr>
              <a:t>HDInsights</a:t>
            </a:r>
            <a:endParaRPr lang="en-US" dirty="0">
              <a:solidFill>
                <a:schemeClr val="tx1"/>
              </a:solidFill>
            </a:endParaRPr>
          </a:p>
          <a:p>
            <a:pPr>
              <a:lnSpc>
                <a:spcPct val="150000"/>
              </a:lnSpc>
            </a:pPr>
            <a:r>
              <a:rPr lang="en-US" dirty="0">
                <a:solidFill>
                  <a:schemeClr val="tx1"/>
                </a:solidFill>
              </a:rPr>
              <a:t>Event Hubs</a:t>
            </a:r>
          </a:p>
          <a:p>
            <a:pPr>
              <a:lnSpc>
                <a:spcPct val="150000"/>
              </a:lnSpc>
            </a:pPr>
            <a:r>
              <a:rPr lang="en-US" dirty="0">
                <a:solidFill>
                  <a:schemeClr val="tx1"/>
                </a:solidFill>
              </a:rPr>
              <a:t>Stream Analytics</a:t>
            </a:r>
          </a:p>
          <a:p>
            <a:pPr>
              <a:lnSpc>
                <a:spcPct val="150000"/>
              </a:lnSpc>
            </a:pPr>
            <a:r>
              <a:rPr lang="en-US" dirty="0">
                <a:solidFill>
                  <a:schemeClr val="tx1"/>
                </a:solidFill>
              </a:rPr>
              <a:t>Azure Data Lake Store</a:t>
            </a:r>
          </a:p>
          <a:p>
            <a:pPr>
              <a:lnSpc>
                <a:spcPct val="150000"/>
              </a:lnSpc>
            </a:pPr>
            <a:r>
              <a:rPr lang="en-US" dirty="0">
                <a:solidFill>
                  <a:schemeClr val="tx1"/>
                </a:solidFill>
              </a:rPr>
              <a:t>Azure Databricks</a:t>
            </a:r>
          </a:p>
          <a:p>
            <a:pPr>
              <a:lnSpc>
                <a:spcPct val="150000"/>
              </a:lnSpc>
            </a:pPr>
            <a:r>
              <a:rPr lang="en-US" dirty="0">
                <a:solidFill>
                  <a:schemeClr val="tx1"/>
                </a:solidFill>
              </a:rPr>
              <a:t>Azure Data Factory </a:t>
            </a:r>
          </a:p>
          <a:p>
            <a:pPr>
              <a:lnSpc>
                <a:spcPct val="150000"/>
              </a:lnSpc>
            </a:pPr>
            <a:r>
              <a:rPr lang="en-US" dirty="0">
                <a:solidFill>
                  <a:schemeClr val="tx1"/>
                </a:solidFill>
              </a:rPr>
              <a:t>Azure Machine Learning Studio</a:t>
            </a:r>
          </a:p>
        </p:txBody>
      </p:sp>
    </p:spTree>
    <p:extLst>
      <p:ext uri="{BB962C8B-B14F-4D97-AF65-F5344CB8AC3E}">
        <p14:creationId xmlns:p14="http://schemas.microsoft.com/office/powerpoint/2010/main" val="189107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pPr algn="ctr"/>
            <a:r>
              <a:rPr lang="en-US" sz="4800" b="1" dirty="0">
                <a:solidFill>
                  <a:schemeClr val="bg1"/>
                </a:solidFill>
              </a:rPr>
              <a:t>Event Hub vs. IoT Hub</a:t>
            </a:r>
          </a:p>
        </p:txBody>
      </p:sp>
      <p:graphicFrame>
        <p:nvGraphicFramePr>
          <p:cNvPr id="13" name="Table 12">
            <a:extLst>
              <a:ext uri="{FF2B5EF4-FFF2-40B4-BE49-F238E27FC236}">
                <a16:creationId xmlns:a16="http://schemas.microsoft.com/office/drawing/2014/main" id="{E68FD891-7216-47E1-A023-9B347E5D92E2}"/>
              </a:ext>
            </a:extLst>
          </p:cNvPr>
          <p:cNvGraphicFramePr>
            <a:graphicFrameLocks noGrp="1"/>
          </p:cNvGraphicFramePr>
          <p:nvPr>
            <p:extLst>
              <p:ext uri="{D42A27DB-BD31-4B8C-83A1-F6EECF244321}">
                <p14:modId xmlns:p14="http://schemas.microsoft.com/office/powerpoint/2010/main" val="259159661"/>
              </p:ext>
            </p:extLst>
          </p:nvPr>
        </p:nvGraphicFramePr>
        <p:xfrm>
          <a:off x="0" y="1802294"/>
          <a:ext cx="12192000" cy="5055706"/>
        </p:xfrm>
        <a:graphic>
          <a:graphicData uri="http://schemas.openxmlformats.org/drawingml/2006/table">
            <a:tbl>
              <a:tblPr firstRow="1" bandRow="1">
                <a:tableStyleId>{5940675A-B579-460E-94D1-54222C63F5DA}</a:tableStyleId>
              </a:tblPr>
              <a:tblGrid>
                <a:gridCol w="3225600">
                  <a:extLst>
                    <a:ext uri="{9D8B030D-6E8A-4147-A177-3AD203B41FA5}">
                      <a16:colId xmlns:a16="http://schemas.microsoft.com/office/drawing/2014/main" val="1369066942"/>
                    </a:ext>
                  </a:extLst>
                </a:gridCol>
                <a:gridCol w="3033600">
                  <a:extLst>
                    <a:ext uri="{9D8B030D-6E8A-4147-A177-3AD203B41FA5}">
                      <a16:colId xmlns:a16="http://schemas.microsoft.com/office/drawing/2014/main" val="2381837232"/>
                    </a:ext>
                  </a:extLst>
                </a:gridCol>
                <a:gridCol w="5932800">
                  <a:extLst>
                    <a:ext uri="{9D8B030D-6E8A-4147-A177-3AD203B41FA5}">
                      <a16:colId xmlns:a16="http://schemas.microsoft.com/office/drawing/2014/main" val="230905957"/>
                    </a:ext>
                  </a:extLst>
                </a:gridCol>
              </a:tblGrid>
              <a:tr h="807807">
                <a:tc>
                  <a:txBody>
                    <a:bodyPr/>
                    <a:lstStyle/>
                    <a:p>
                      <a:endParaRPr lang="en-US" dirty="0"/>
                    </a:p>
                  </a:txBody>
                  <a:tcPr>
                    <a:solidFill>
                      <a:srgbClr val="0078D7"/>
                    </a:solidFill>
                  </a:tcPr>
                </a:tc>
                <a:tc>
                  <a:txBody>
                    <a:bodyPr/>
                    <a:lstStyle/>
                    <a:p>
                      <a:pPr algn="ctr"/>
                      <a:r>
                        <a:rPr lang="en-US" sz="2400" b="1" baseline="0" dirty="0">
                          <a:solidFill>
                            <a:srgbClr val="FFFFFF"/>
                          </a:solidFill>
                        </a:rPr>
                        <a:t>Event Hub</a:t>
                      </a:r>
                    </a:p>
                  </a:txBody>
                  <a:tcPr>
                    <a:solidFill>
                      <a:srgbClr val="0078D7"/>
                    </a:solidFill>
                  </a:tcPr>
                </a:tc>
                <a:tc>
                  <a:txBody>
                    <a:bodyPr/>
                    <a:lstStyle/>
                    <a:p>
                      <a:pPr algn="ctr"/>
                      <a:r>
                        <a:rPr lang="en-US" sz="2400" b="1" baseline="0" dirty="0">
                          <a:solidFill>
                            <a:srgbClr val="FFFFFF"/>
                          </a:solidFill>
                        </a:rPr>
                        <a:t>IoT Hub</a:t>
                      </a:r>
                    </a:p>
                  </a:txBody>
                  <a:tcPr>
                    <a:solidFill>
                      <a:srgbClr val="0078D7"/>
                    </a:solidFill>
                  </a:tcPr>
                </a:tc>
                <a:extLst>
                  <a:ext uri="{0D108BD9-81ED-4DB2-BD59-A6C34878D82A}">
                    <a16:rowId xmlns:a16="http://schemas.microsoft.com/office/drawing/2014/main" val="2087969136"/>
                  </a:ext>
                </a:extLst>
              </a:tr>
              <a:tr h="807807">
                <a:tc>
                  <a:txBody>
                    <a:bodyPr/>
                    <a:lstStyle/>
                    <a:p>
                      <a:pPr algn="l"/>
                      <a:endParaRPr lang="en-US" b="1" dirty="0">
                        <a:solidFill>
                          <a:srgbClr val="0078D7"/>
                        </a:solidFill>
                      </a:endParaRPr>
                    </a:p>
                    <a:p>
                      <a:pPr algn="l"/>
                      <a:r>
                        <a:rPr lang="en-US" b="1" dirty="0">
                          <a:solidFill>
                            <a:srgbClr val="0078D7"/>
                          </a:solidFill>
                        </a:rPr>
                        <a:t>Communication</a:t>
                      </a:r>
                    </a:p>
                  </a:txBody>
                  <a:tcPr/>
                </a:tc>
                <a:tc>
                  <a:txBody>
                    <a:bodyPr/>
                    <a:lstStyle/>
                    <a:p>
                      <a:pPr algn="l"/>
                      <a:endParaRPr lang="en-US" dirty="0">
                        <a:solidFill>
                          <a:srgbClr val="0078D7"/>
                        </a:solidFill>
                      </a:endParaRPr>
                    </a:p>
                    <a:p>
                      <a:pPr algn="l"/>
                      <a:r>
                        <a:rPr lang="en-US" dirty="0">
                          <a:solidFill>
                            <a:srgbClr val="0078D7"/>
                          </a:solidFill>
                        </a:rPr>
                        <a:t>Device to cloud</a:t>
                      </a:r>
                    </a:p>
                  </a:txBody>
                  <a:tcPr/>
                </a:tc>
                <a:tc>
                  <a:txBody>
                    <a:bodyPr/>
                    <a:lstStyle/>
                    <a:p>
                      <a:pPr algn="l"/>
                      <a:endParaRPr lang="en-US" dirty="0">
                        <a:solidFill>
                          <a:srgbClr val="0078D7"/>
                        </a:solidFill>
                      </a:endParaRPr>
                    </a:p>
                    <a:p>
                      <a:pPr algn="l"/>
                      <a:r>
                        <a:rPr lang="en-GB" dirty="0">
                          <a:solidFill>
                            <a:srgbClr val="0078D7"/>
                          </a:solidFill>
                        </a:rPr>
                        <a:t>Device to cloud &amp; cloud to device</a:t>
                      </a:r>
                      <a:endParaRPr lang="en-US" dirty="0">
                        <a:solidFill>
                          <a:srgbClr val="0078D7"/>
                        </a:solidFill>
                      </a:endParaRPr>
                    </a:p>
                  </a:txBody>
                  <a:tcPr/>
                </a:tc>
                <a:extLst>
                  <a:ext uri="{0D108BD9-81ED-4DB2-BD59-A6C34878D82A}">
                    <a16:rowId xmlns:a16="http://schemas.microsoft.com/office/drawing/2014/main" val="2408811511"/>
                  </a:ext>
                </a:extLst>
              </a:tr>
              <a:tr h="807807">
                <a:tc>
                  <a:txBody>
                    <a:bodyPr/>
                    <a:lstStyle/>
                    <a:p>
                      <a:pPr algn="l"/>
                      <a:endParaRPr lang="en-US" b="1" dirty="0">
                        <a:solidFill>
                          <a:srgbClr val="0078D7"/>
                        </a:solidFill>
                      </a:endParaRPr>
                    </a:p>
                    <a:p>
                      <a:pPr algn="l"/>
                      <a:r>
                        <a:rPr lang="en-US" b="1" dirty="0">
                          <a:solidFill>
                            <a:srgbClr val="0078D7"/>
                          </a:solidFill>
                        </a:rPr>
                        <a:t>Protocols</a:t>
                      </a:r>
                    </a:p>
                  </a:txBody>
                  <a:tcPr/>
                </a:tc>
                <a:tc>
                  <a:txBody>
                    <a:bodyPr/>
                    <a:lstStyle/>
                    <a:p>
                      <a:pPr algn="l"/>
                      <a:endParaRPr lang="en-US" dirty="0">
                        <a:solidFill>
                          <a:srgbClr val="0078D7"/>
                        </a:solidFill>
                      </a:endParaRPr>
                    </a:p>
                    <a:p>
                      <a:pPr algn="l"/>
                      <a:r>
                        <a:rPr lang="en-US" dirty="0">
                          <a:solidFill>
                            <a:srgbClr val="0078D7"/>
                          </a:solidFill>
                        </a:rPr>
                        <a:t>HTTPS, AMQP</a:t>
                      </a:r>
                    </a:p>
                  </a:txBody>
                  <a:tcPr/>
                </a:tc>
                <a:tc>
                  <a:txBody>
                    <a:bodyPr/>
                    <a:lstStyle/>
                    <a:p>
                      <a:pPr algn="l"/>
                      <a:endParaRPr lang="en-US" dirty="0">
                        <a:solidFill>
                          <a:srgbClr val="0078D7"/>
                        </a:solidFill>
                      </a:endParaRPr>
                    </a:p>
                    <a:p>
                      <a:pPr algn="l"/>
                      <a:r>
                        <a:rPr lang="en-US" dirty="0">
                          <a:solidFill>
                            <a:srgbClr val="0078D7"/>
                          </a:solidFill>
                        </a:rPr>
                        <a:t>HTTPS, AMQP, MQTT</a:t>
                      </a:r>
                    </a:p>
                  </a:txBody>
                  <a:tcPr/>
                </a:tc>
                <a:extLst>
                  <a:ext uri="{0D108BD9-81ED-4DB2-BD59-A6C34878D82A}">
                    <a16:rowId xmlns:a16="http://schemas.microsoft.com/office/drawing/2014/main" val="789493182"/>
                  </a:ext>
                </a:extLst>
              </a:tr>
              <a:tr h="1016671">
                <a:tc>
                  <a:txBody>
                    <a:bodyPr/>
                    <a:lstStyle/>
                    <a:p>
                      <a:pPr algn="l"/>
                      <a:endParaRPr lang="en-US" b="1" dirty="0">
                        <a:solidFill>
                          <a:srgbClr val="0078D7"/>
                        </a:solidFill>
                      </a:endParaRPr>
                    </a:p>
                    <a:p>
                      <a:pPr algn="l"/>
                      <a:r>
                        <a:rPr lang="en-US" b="1" dirty="0">
                          <a:solidFill>
                            <a:srgbClr val="0078D7"/>
                          </a:solidFill>
                        </a:rPr>
                        <a:t>Concurrent AMQP Connections</a:t>
                      </a:r>
                    </a:p>
                  </a:txBody>
                  <a:tcPr/>
                </a:tc>
                <a:tc>
                  <a:txBody>
                    <a:bodyPr/>
                    <a:lstStyle/>
                    <a:p>
                      <a:pPr algn="l"/>
                      <a:endParaRPr lang="en-US" dirty="0">
                        <a:solidFill>
                          <a:srgbClr val="0078D7"/>
                        </a:solidFill>
                      </a:endParaRPr>
                    </a:p>
                    <a:p>
                      <a:pPr algn="l"/>
                      <a:r>
                        <a:rPr lang="en-US" dirty="0">
                          <a:solidFill>
                            <a:srgbClr val="0078D7"/>
                          </a:solidFill>
                        </a:rPr>
                        <a:t>5000</a:t>
                      </a:r>
                    </a:p>
                  </a:txBody>
                  <a:tcPr/>
                </a:tc>
                <a:tc>
                  <a:txBody>
                    <a:bodyPr/>
                    <a:lstStyle/>
                    <a:p>
                      <a:pPr algn="l"/>
                      <a:endParaRPr lang="en-US" dirty="0">
                        <a:solidFill>
                          <a:srgbClr val="0078D7"/>
                        </a:solidFill>
                      </a:endParaRPr>
                    </a:p>
                    <a:p>
                      <a:pPr algn="l"/>
                      <a:r>
                        <a:rPr lang="en-GB" dirty="0">
                          <a:solidFill>
                            <a:srgbClr val="0078D7"/>
                          </a:solidFill>
                        </a:rPr>
                        <a:t>Optimized for millions of simultaneously connected devices</a:t>
                      </a:r>
                      <a:endParaRPr lang="en-US" dirty="0">
                        <a:solidFill>
                          <a:srgbClr val="0078D7"/>
                        </a:solidFill>
                      </a:endParaRPr>
                    </a:p>
                  </a:txBody>
                  <a:tcPr/>
                </a:tc>
                <a:extLst>
                  <a:ext uri="{0D108BD9-81ED-4DB2-BD59-A6C34878D82A}">
                    <a16:rowId xmlns:a16="http://schemas.microsoft.com/office/drawing/2014/main" val="4275716088"/>
                  </a:ext>
                </a:extLst>
              </a:tr>
              <a:tr h="807807">
                <a:tc>
                  <a:txBody>
                    <a:bodyPr/>
                    <a:lstStyle/>
                    <a:p>
                      <a:pPr algn="l"/>
                      <a:endParaRPr lang="en-US" b="1" dirty="0">
                        <a:solidFill>
                          <a:srgbClr val="0078D7"/>
                        </a:solidFill>
                      </a:endParaRPr>
                    </a:p>
                    <a:p>
                      <a:pPr algn="l"/>
                      <a:r>
                        <a:rPr lang="en-US" b="1" dirty="0">
                          <a:solidFill>
                            <a:srgbClr val="0078D7"/>
                          </a:solidFill>
                        </a:rPr>
                        <a:t>Device Management</a:t>
                      </a:r>
                    </a:p>
                  </a:txBody>
                  <a:tcPr/>
                </a:tc>
                <a:tc>
                  <a:txBody>
                    <a:bodyPr/>
                    <a:lstStyle/>
                    <a:p>
                      <a:pPr algn="l"/>
                      <a:endParaRPr lang="en-US" dirty="0">
                        <a:solidFill>
                          <a:srgbClr val="0078D7"/>
                        </a:solidFill>
                      </a:endParaRPr>
                    </a:p>
                    <a:p>
                      <a:pPr algn="l"/>
                      <a:r>
                        <a:rPr lang="en-US" dirty="0">
                          <a:solidFill>
                            <a:srgbClr val="0078D7"/>
                          </a:solidFill>
                        </a:rPr>
                        <a:t>None</a:t>
                      </a:r>
                    </a:p>
                  </a:txBody>
                  <a:tcPr/>
                </a:tc>
                <a:tc>
                  <a:txBody>
                    <a:bodyPr/>
                    <a:lstStyle/>
                    <a:p>
                      <a:pPr algn="l"/>
                      <a:endParaRPr lang="en-US" dirty="0">
                        <a:solidFill>
                          <a:srgbClr val="0078D7"/>
                        </a:solidFill>
                      </a:endParaRPr>
                    </a:p>
                    <a:p>
                      <a:pPr algn="l"/>
                      <a:r>
                        <a:rPr lang="en-US" dirty="0">
                          <a:solidFill>
                            <a:srgbClr val="0078D7"/>
                          </a:solidFill>
                        </a:rPr>
                        <a:t>Integrated</a:t>
                      </a:r>
                    </a:p>
                  </a:txBody>
                  <a:tcPr/>
                </a:tc>
                <a:extLst>
                  <a:ext uri="{0D108BD9-81ED-4DB2-BD59-A6C34878D82A}">
                    <a16:rowId xmlns:a16="http://schemas.microsoft.com/office/drawing/2014/main" val="3266722085"/>
                  </a:ext>
                </a:extLst>
              </a:tr>
              <a:tr h="807807">
                <a:tc>
                  <a:txBody>
                    <a:bodyPr/>
                    <a:lstStyle/>
                    <a:p>
                      <a:pPr algn="l"/>
                      <a:endParaRPr lang="en-US" b="1" dirty="0">
                        <a:solidFill>
                          <a:srgbClr val="0078D7"/>
                        </a:solidFill>
                      </a:endParaRPr>
                    </a:p>
                    <a:p>
                      <a:pPr algn="l"/>
                      <a:r>
                        <a:rPr lang="en-US" b="1" dirty="0">
                          <a:solidFill>
                            <a:srgbClr val="0078D7"/>
                          </a:solidFill>
                        </a:rPr>
                        <a:t>Authentication</a:t>
                      </a:r>
                    </a:p>
                  </a:txBody>
                  <a:tcPr/>
                </a:tc>
                <a:tc>
                  <a:txBody>
                    <a:bodyPr/>
                    <a:lstStyle/>
                    <a:p>
                      <a:pPr algn="l"/>
                      <a:endParaRPr lang="en-US" dirty="0">
                        <a:solidFill>
                          <a:srgbClr val="0078D7"/>
                        </a:solidFill>
                      </a:endParaRPr>
                    </a:p>
                    <a:p>
                      <a:pPr algn="l"/>
                      <a:r>
                        <a:rPr lang="en-US" dirty="0">
                          <a:solidFill>
                            <a:srgbClr val="0078D7"/>
                          </a:solidFill>
                        </a:rPr>
                        <a:t>Shared access key</a:t>
                      </a:r>
                    </a:p>
                  </a:txBody>
                  <a:tcPr/>
                </a:tc>
                <a:tc>
                  <a:txBody>
                    <a:bodyPr/>
                    <a:lstStyle/>
                    <a:p>
                      <a:pPr algn="l"/>
                      <a:endParaRPr lang="en-US" dirty="0">
                        <a:solidFill>
                          <a:srgbClr val="0078D7"/>
                        </a:solidFill>
                      </a:endParaRPr>
                    </a:p>
                    <a:p>
                      <a:pPr algn="l"/>
                      <a:r>
                        <a:rPr lang="en-US" dirty="0">
                          <a:solidFill>
                            <a:srgbClr val="0078D7"/>
                          </a:solidFill>
                        </a:rPr>
                        <a:t>Individual per device</a:t>
                      </a:r>
                    </a:p>
                  </a:txBody>
                  <a:tcPr/>
                </a:tc>
                <a:extLst>
                  <a:ext uri="{0D108BD9-81ED-4DB2-BD59-A6C34878D82A}">
                    <a16:rowId xmlns:a16="http://schemas.microsoft.com/office/drawing/2014/main" val="2225180068"/>
                  </a:ext>
                </a:extLst>
              </a:tr>
            </a:tbl>
          </a:graphicData>
        </a:graphic>
      </p:graphicFrame>
    </p:spTree>
    <p:extLst>
      <p:ext uri="{BB962C8B-B14F-4D97-AF65-F5344CB8AC3E}">
        <p14:creationId xmlns:p14="http://schemas.microsoft.com/office/powerpoint/2010/main" val="45174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GB" sz="4800" b="1" dirty="0">
                <a:solidFill>
                  <a:schemeClr val="bg1"/>
                </a:solidFill>
              </a:rPr>
              <a:t>Architecture </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1069542" y="2679065"/>
            <a:ext cx="10284257" cy="4655156"/>
          </a:xfrm>
        </p:spPr>
        <p:txBody>
          <a:bodyPr>
            <a:normAutofit/>
          </a:bodyPr>
          <a:lstStyle/>
          <a:p>
            <a:pPr marL="0" indent="0">
              <a:buNone/>
            </a:pPr>
            <a:endParaRPr lang="en-GB" dirty="0">
              <a:solidFill>
                <a:srgbClr val="0078D7"/>
              </a:solidFill>
            </a:endParaRPr>
          </a:p>
          <a:p>
            <a:pPr marL="0" indent="0">
              <a:buNone/>
            </a:pPr>
            <a:endParaRPr lang="en-GB" dirty="0">
              <a:solidFill>
                <a:srgbClr val="0078D7"/>
              </a:solidFill>
            </a:endParaRPr>
          </a:p>
        </p:txBody>
      </p:sp>
      <p:pic>
        <p:nvPicPr>
          <p:cNvPr id="1026" name="Picture 2" descr="Azure Event Hub Overview">
            <a:extLst>
              <a:ext uri="{FF2B5EF4-FFF2-40B4-BE49-F238E27FC236}">
                <a16:creationId xmlns:a16="http://schemas.microsoft.com/office/drawing/2014/main" id="{F79BEFA8-A525-440F-889E-C28C633179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1670" y="1958423"/>
            <a:ext cx="7620000" cy="474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32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Event Hubs - Important terminologies</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02296"/>
            <a:ext cx="10515600" cy="4872824"/>
          </a:xfrm>
        </p:spPr>
        <p:txBody>
          <a:bodyPr>
            <a:normAutofit fontScale="70000" lnSpcReduction="20000"/>
          </a:bodyPr>
          <a:lstStyle/>
          <a:p>
            <a:endParaRPr lang="en-GB" dirty="0">
              <a:solidFill>
                <a:srgbClr val="0078D7"/>
              </a:solidFill>
            </a:endParaRPr>
          </a:p>
          <a:p>
            <a:r>
              <a:rPr lang="en-GB" dirty="0">
                <a:solidFill>
                  <a:srgbClr val="0078D7"/>
                </a:solidFill>
              </a:rPr>
              <a:t>Event producers/publishers: </a:t>
            </a:r>
          </a:p>
          <a:p>
            <a:pPr lvl="1"/>
            <a:r>
              <a:rPr lang="en-GB" dirty="0">
                <a:solidFill>
                  <a:srgbClr val="0078D7"/>
                </a:solidFill>
              </a:rPr>
              <a:t>An entity that sends data to an event hub. An event is published via AMQP 1.0 or HTTPS</a:t>
            </a:r>
          </a:p>
          <a:p>
            <a:r>
              <a:rPr lang="en-GB" dirty="0">
                <a:solidFill>
                  <a:srgbClr val="0078D7"/>
                </a:solidFill>
              </a:rPr>
              <a:t>Capture: </a:t>
            </a:r>
          </a:p>
          <a:p>
            <a:pPr lvl="1"/>
            <a:r>
              <a:rPr lang="en-GB" dirty="0">
                <a:solidFill>
                  <a:srgbClr val="0078D7"/>
                </a:solidFill>
              </a:rPr>
              <a:t>Enables you to capture Event Hubs streaming data and store it in an Azure Blob storage account</a:t>
            </a:r>
          </a:p>
          <a:p>
            <a:r>
              <a:rPr lang="en-GB" dirty="0">
                <a:solidFill>
                  <a:srgbClr val="0078D7"/>
                </a:solidFill>
              </a:rPr>
              <a:t>Partitions: </a:t>
            </a:r>
          </a:p>
          <a:p>
            <a:pPr lvl="1"/>
            <a:r>
              <a:rPr lang="en-GB" dirty="0">
                <a:solidFill>
                  <a:srgbClr val="0078D7"/>
                </a:solidFill>
              </a:rPr>
              <a:t>Enables each consumer to only read a specific subset, or partition, of the event stream</a:t>
            </a:r>
          </a:p>
          <a:p>
            <a:r>
              <a:rPr lang="en-GB" dirty="0">
                <a:solidFill>
                  <a:srgbClr val="0078D7"/>
                </a:solidFill>
              </a:rPr>
              <a:t>SAS tokens: </a:t>
            </a:r>
          </a:p>
          <a:p>
            <a:pPr lvl="1"/>
            <a:r>
              <a:rPr lang="en-GB" dirty="0">
                <a:solidFill>
                  <a:srgbClr val="0078D7"/>
                </a:solidFill>
              </a:rPr>
              <a:t>Identifies and authenticates the event publisher</a:t>
            </a:r>
          </a:p>
          <a:p>
            <a:r>
              <a:rPr lang="en-GB" dirty="0">
                <a:solidFill>
                  <a:srgbClr val="0078D7"/>
                </a:solidFill>
              </a:rPr>
              <a:t>Event consumers: </a:t>
            </a:r>
          </a:p>
          <a:p>
            <a:pPr lvl="1"/>
            <a:r>
              <a:rPr lang="en-GB" dirty="0">
                <a:solidFill>
                  <a:srgbClr val="0078D7"/>
                </a:solidFill>
              </a:rPr>
              <a:t>An entity that reads event data from an event hub. Event consumers connect via AMQP 1.0</a:t>
            </a:r>
          </a:p>
          <a:p>
            <a:r>
              <a:rPr lang="en-GB" dirty="0">
                <a:solidFill>
                  <a:srgbClr val="0078D7"/>
                </a:solidFill>
              </a:rPr>
              <a:t>Consumer groups: </a:t>
            </a:r>
          </a:p>
          <a:p>
            <a:pPr lvl="1"/>
            <a:r>
              <a:rPr lang="en-GB" dirty="0">
                <a:solidFill>
                  <a:srgbClr val="0078D7"/>
                </a:solidFill>
              </a:rPr>
              <a:t>Provides each multiple consuming application with a separate view of the event stream, enabling those consumers to act independently</a:t>
            </a:r>
          </a:p>
          <a:p>
            <a:r>
              <a:rPr lang="en-GB" dirty="0">
                <a:solidFill>
                  <a:srgbClr val="0078D7"/>
                </a:solidFill>
              </a:rPr>
              <a:t>Throughput units: </a:t>
            </a:r>
          </a:p>
          <a:p>
            <a:pPr lvl="1"/>
            <a:r>
              <a:rPr lang="en-GB" dirty="0">
                <a:solidFill>
                  <a:srgbClr val="0078D7"/>
                </a:solidFill>
              </a:rPr>
              <a:t>Pre-purchased units of capacity. A single partition has a maximum scale of 1 throughput unit</a:t>
            </a:r>
          </a:p>
        </p:txBody>
      </p:sp>
    </p:spTree>
    <p:extLst>
      <p:ext uri="{BB962C8B-B14F-4D97-AF65-F5344CB8AC3E}">
        <p14:creationId xmlns:p14="http://schemas.microsoft.com/office/powerpoint/2010/main" val="3875591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B5CB9-4F62-41FE-9DCA-3AEE100A7DCC}"/>
              </a:ext>
            </a:extLst>
          </p:cNvPr>
          <p:cNvSpPr>
            <a:spLocks noGrp="1"/>
          </p:cNvSpPr>
          <p:nvPr>
            <p:ph type="title"/>
          </p:nvPr>
        </p:nvSpPr>
        <p:spPr>
          <a:xfrm>
            <a:off x="838200" y="2766218"/>
            <a:ext cx="10515600" cy="1325563"/>
          </a:xfrm>
        </p:spPr>
        <p:txBody>
          <a:bodyPr/>
          <a:lstStyle/>
          <a:p>
            <a:pPr algn="ctr"/>
            <a:r>
              <a:rPr lang="en-US" b="1" dirty="0">
                <a:solidFill>
                  <a:srgbClr val="FFFFFF"/>
                </a:solidFill>
              </a:rPr>
              <a:t>Demo</a:t>
            </a:r>
          </a:p>
        </p:txBody>
      </p:sp>
    </p:spTree>
    <p:extLst>
      <p:ext uri="{BB962C8B-B14F-4D97-AF65-F5344CB8AC3E}">
        <p14:creationId xmlns:p14="http://schemas.microsoft.com/office/powerpoint/2010/main" val="46192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7FE069-FD29-462D-9246-A63C07599272}"/>
              </a:ext>
            </a:extLst>
          </p:cNvPr>
          <p:cNvSpPr/>
          <p:nvPr/>
        </p:nvSpPr>
        <p:spPr>
          <a:xfrm>
            <a:off x="0" y="3925956"/>
            <a:ext cx="12192000" cy="1015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ABE01D-ECBE-41BA-8A0B-6AF0A01AF282}"/>
              </a:ext>
            </a:extLst>
          </p:cNvPr>
          <p:cNvSpPr>
            <a:spLocks noGrp="1"/>
          </p:cNvSpPr>
          <p:nvPr>
            <p:ph type="ctrTitle"/>
          </p:nvPr>
        </p:nvSpPr>
        <p:spPr>
          <a:xfrm>
            <a:off x="0" y="3925956"/>
            <a:ext cx="10363200" cy="1015663"/>
          </a:xfrm>
        </p:spPr>
        <p:txBody>
          <a:bodyPr>
            <a:normAutofit/>
          </a:bodyPr>
          <a:lstStyle/>
          <a:p>
            <a:pPr algn="l"/>
            <a:r>
              <a:rPr lang="en-US" sz="5400" b="1" dirty="0">
                <a:solidFill>
                  <a:srgbClr val="0078D7"/>
                </a:solidFill>
              </a:rPr>
              <a:t>Azure Stream Analytics </a:t>
            </a:r>
          </a:p>
        </p:txBody>
      </p:sp>
      <p:cxnSp>
        <p:nvCxnSpPr>
          <p:cNvPr id="9" name="Straight Connector 8">
            <a:extLst>
              <a:ext uri="{FF2B5EF4-FFF2-40B4-BE49-F238E27FC236}">
                <a16:creationId xmlns:a16="http://schemas.microsoft.com/office/drawing/2014/main" id="{4D6CE5CF-4FE5-418F-94E6-D68006424FFC}"/>
              </a:ext>
            </a:extLst>
          </p:cNvPr>
          <p:cNvCxnSpPr>
            <a:cxnSpLocks/>
          </p:cNvCxnSpPr>
          <p:nvPr/>
        </p:nvCxnSpPr>
        <p:spPr>
          <a:xfrm flipH="1">
            <a:off x="7414591" y="3717235"/>
            <a:ext cx="910421" cy="1490869"/>
          </a:xfrm>
          <a:prstGeom prst="line">
            <a:avLst/>
          </a:prstGeom>
          <a:ln w="76200">
            <a:solidFill>
              <a:srgbClr val="0078D7"/>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82277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2627312"/>
            <a:ext cx="10515600" cy="1603375"/>
          </a:xfrm>
        </p:spPr>
        <p:txBody>
          <a:bodyPr>
            <a:normAutofit lnSpcReduction="10000"/>
          </a:bodyPr>
          <a:lstStyle/>
          <a:p>
            <a:pPr marL="0" indent="0" algn="ctr">
              <a:buNone/>
            </a:pPr>
            <a:r>
              <a:rPr lang="en-GB" dirty="0">
                <a:solidFill>
                  <a:srgbClr val="FFFFFF"/>
                </a:solidFill>
              </a:rPr>
              <a:t>Easily develop and run massively parallel real-time analytics on multiple IoT or non-IoT streams of data using simple SQL like language. Use custom code for advanced scenarios. With no infrastructure to manage, you can process data on-demand, scale instantly and only pay per job.</a:t>
            </a:r>
          </a:p>
        </p:txBody>
      </p:sp>
    </p:spTree>
    <p:extLst>
      <p:ext uri="{BB962C8B-B14F-4D97-AF65-F5344CB8AC3E}">
        <p14:creationId xmlns:p14="http://schemas.microsoft.com/office/powerpoint/2010/main" val="64392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Azure Stream Analytics</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normAutofit/>
          </a:bodyPr>
          <a:lstStyle/>
          <a:p>
            <a:endParaRPr lang="en-US" dirty="0"/>
          </a:p>
          <a:p>
            <a:r>
              <a:rPr lang="en-US" dirty="0">
                <a:solidFill>
                  <a:srgbClr val="0078D7"/>
                </a:solidFill>
              </a:rPr>
              <a:t>Highly scalable service for analyzing data in motion</a:t>
            </a:r>
          </a:p>
          <a:p>
            <a:r>
              <a:rPr lang="en-US" dirty="0">
                <a:solidFill>
                  <a:srgbClr val="0078D7"/>
                </a:solidFill>
              </a:rPr>
              <a:t>Supports SQL-like query language for data analysis</a:t>
            </a:r>
          </a:p>
          <a:p>
            <a:r>
              <a:rPr lang="en-US" dirty="0">
                <a:solidFill>
                  <a:srgbClr val="0078D7"/>
                </a:solidFill>
              </a:rPr>
              <a:t>Scales using Streaming Units (1 SU ~= 1 MB/sec)</a:t>
            </a:r>
          </a:p>
          <a:p>
            <a:endParaRPr lang="en-US" dirty="0"/>
          </a:p>
        </p:txBody>
      </p:sp>
      <p:pic>
        <p:nvPicPr>
          <p:cNvPr id="5" name="Picture 4">
            <a:extLst>
              <a:ext uri="{FF2B5EF4-FFF2-40B4-BE49-F238E27FC236}">
                <a16:creationId xmlns:a16="http://schemas.microsoft.com/office/drawing/2014/main" id="{7ED17B7B-7C28-4F06-98CB-82C83C76073D}"/>
              </a:ext>
            </a:extLst>
          </p:cNvPr>
          <p:cNvPicPr>
            <a:picLocks noChangeAspect="1"/>
          </p:cNvPicPr>
          <p:nvPr/>
        </p:nvPicPr>
        <p:blipFill>
          <a:blip r:embed="rId3"/>
          <a:stretch>
            <a:fillRect/>
          </a:stretch>
        </p:blipFill>
        <p:spPr>
          <a:xfrm>
            <a:off x="1756862" y="3806742"/>
            <a:ext cx="8678276" cy="2686133"/>
          </a:xfrm>
          <a:prstGeom prst="rect">
            <a:avLst/>
          </a:prstGeom>
        </p:spPr>
      </p:pic>
    </p:spTree>
    <p:extLst>
      <p:ext uri="{BB962C8B-B14F-4D97-AF65-F5344CB8AC3E}">
        <p14:creationId xmlns:p14="http://schemas.microsoft.com/office/powerpoint/2010/main" val="172322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rgbClr val="FFFFFF"/>
                </a:solidFill>
              </a:rPr>
              <a:t>Stream Analytics at Work</a:t>
            </a:r>
            <a:endParaRPr lang="en-GB" sz="4800" b="1" dirty="0">
              <a:solidFill>
                <a:srgbClr val="FFFFFF"/>
              </a:solidFill>
            </a:endParaRP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1069542" y="2679065"/>
            <a:ext cx="10284257" cy="4655156"/>
          </a:xfrm>
        </p:spPr>
        <p:txBody>
          <a:bodyPr>
            <a:normAutofit/>
          </a:bodyPr>
          <a:lstStyle/>
          <a:p>
            <a:pPr marL="0" indent="0">
              <a:buNone/>
            </a:pPr>
            <a:endParaRPr lang="en-GB" dirty="0">
              <a:solidFill>
                <a:srgbClr val="0078D7"/>
              </a:solidFill>
            </a:endParaRPr>
          </a:p>
          <a:p>
            <a:pPr marL="0" indent="0">
              <a:buNone/>
            </a:pPr>
            <a:endParaRPr lang="en-GB" dirty="0">
              <a:solidFill>
                <a:srgbClr val="0078D7"/>
              </a:solidFill>
            </a:endParaRPr>
          </a:p>
        </p:txBody>
      </p:sp>
      <p:pic>
        <p:nvPicPr>
          <p:cNvPr id="6" name="Picture 5">
            <a:extLst>
              <a:ext uri="{FF2B5EF4-FFF2-40B4-BE49-F238E27FC236}">
                <a16:creationId xmlns:a16="http://schemas.microsoft.com/office/drawing/2014/main" id="{06AD9E02-A433-4921-9676-547682C0BF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303" y="1856676"/>
            <a:ext cx="10351393" cy="5001324"/>
          </a:xfrm>
          <a:prstGeom prst="rect">
            <a:avLst/>
          </a:prstGeom>
        </p:spPr>
      </p:pic>
    </p:spTree>
    <p:extLst>
      <p:ext uri="{BB962C8B-B14F-4D97-AF65-F5344CB8AC3E}">
        <p14:creationId xmlns:p14="http://schemas.microsoft.com/office/powerpoint/2010/main" val="211393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rgbClr val="FFFFFF"/>
                </a:solidFill>
              </a:rPr>
              <a:t>Stream Analytics Query Language</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02296"/>
            <a:ext cx="10515600" cy="4872824"/>
          </a:xfrm>
        </p:spPr>
        <p:txBody>
          <a:bodyPr>
            <a:normAutofit/>
          </a:bodyPr>
          <a:lstStyle/>
          <a:p>
            <a:endParaRPr lang="en-US" dirty="0">
              <a:solidFill>
                <a:srgbClr val="0078D7"/>
              </a:solidFill>
            </a:endParaRPr>
          </a:p>
          <a:p>
            <a:r>
              <a:rPr lang="en-US" dirty="0">
                <a:solidFill>
                  <a:srgbClr val="0078D7"/>
                </a:solidFill>
              </a:rPr>
              <a:t>SQL-like language for querying live data streams</a:t>
            </a:r>
          </a:p>
          <a:p>
            <a:pPr lvl="1"/>
            <a:r>
              <a:rPr lang="en-US" dirty="0">
                <a:solidFill>
                  <a:srgbClr val="0078D7"/>
                </a:solidFill>
              </a:rPr>
              <a:t>Subset of T-SQL</a:t>
            </a:r>
          </a:p>
          <a:p>
            <a:pPr lvl="1"/>
            <a:r>
              <a:rPr lang="en-US" dirty="0">
                <a:solidFill>
                  <a:srgbClr val="0078D7"/>
                </a:solidFill>
              </a:rPr>
              <a:t>Supports </a:t>
            </a:r>
            <a:r>
              <a:rPr lang="en-US" dirty="0" err="1">
                <a:solidFill>
                  <a:srgbClr val="0078D7"/>
                </a:solidFill>
              </a:rPr>
              <a:t>bigint</a:t>
            </a:r>
            <a:r>
              <a:rPr lang="en-US" dirty="0">
                <a:solidFill>
                  <a:srgbClr val="0078D7"/>
                </a:solidFill>
              </a:rPr>
              <a:t>, float, </a:t>
            </a:r>
            <a:r>
              <a:rPr lang="en-US" dirty="0" err="1">
                <a:solidFill>
                  <a:srgbClr val="0078D7"/>
                </a:solidFill>
              </a:rPr>
              <a:t>nvarchar</a:t>
            </a:r>
            <a:r>
              <a:rPr lang="en-US" dirty="0">
                <a:solidFill>
                  <a:srgbClr val="0078D7"/>
                </a:solidFill>
              </a:rPr>
              <a:t>(max), datetime, record, and array</a:t>
            </a:r>
          </a:p>
          <a:p>
            <a:pPr lvl="1"/>
            <a:r>
              <a:rPr lang="en-US" dirty="0">
                <a:solidFill>
                  <a:srgbClr val="0078D7"/>
                </a:solidFill>
              </a:rPr>
              <a:t>Supports SELECT, FROM, WHERE, GROUP BY, and other common Data Manipulation Language (DML) statements</a:t>
            </a:r>
          </a:p>
          <a:p>
            <a:pPr lvl="1"/>
            <a:r>
              <a:rPr lang="en-US" dirty="0">
                <a:solidFill>
                  <a:srgbClr val="0078D7"/>
                </a:solidFill>
              </a:rPr>
              <a:t>Supports COUNT, AVG, DATEDIFF, and other common functions</a:t>
            </a:r>
          </a:p>
          <a:p>
            <a:r>
              <a:rPr lang="en-US" dirty="0">
                <a:solidFill>
                  <a:srgbClr val="0078D7"/>
                </a:solidFill>
              </a:rPr>
              <a:t>Adds extensions such as TIMESTAMP BY and </a:t>
            </a:r>
            <a:r>
              <a:rPr lang="en-US" dirty="0" err="1">
                <a:solidFill>
                  <a:srgbClr val="0078D7"/>
                </a:solidFill>
              </a:rPr>
              <a:t>System.Timestamp</a:t>
            </a:r>
            <a:endParaRPr lang="en-US" dirty="0">
              <a:solidFill>
                <a:srgbClr val="0078D7"/>
              </a:solidFill>
            </a:endParaRPr>
          </a:p>
          <a:p>
            <a:r>
              <a:rPr lang="en-US" dirty="0">
                <a:solidFill>
                  <a:srgbClr val="0078D7"/>
                </a:solidFill>
              </a:rPr>
              <a:t>Supports temporal grouping of events via "windowing"</a:t>
            </a:r>
          </a:p>
        </p:txBody>
      </p:sp>
    </p:spTree>
    <p:extLst>
      <p:ext uri="{BB962C8B-B14F-4D97-AF65-F5344CB8AC3E}">
        <p14:creationId xmlns:p14="http://schemas.microsoft.com/office/powerpoint/2010/main" val="75547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rgbClr val="FFFFFF"/>
                </a:solidFill>
              </a:rPr>
              <a:t>Windowing</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02296"/>
            <a:ext cx="10515600" cy="4872824"/>
          </a:xfrm>
        </p:spPr>
        <p:txBody>
          <a:bodyPr>
            <a:normAutofit/>
          </a:bodyPr>
          <a:lstStyle/>
          <a:p>
            <a:pPr marL="0" indent="0">
              <a:buNone/>
            </a:pPr>
            <a:r>
              <a:rPr lang="en-US" dirty="0">
                <a:solidFill>
                  <a:srgbClr val="0078D7"/>
                </a:solidFill>
              </a:rPr>
              <a:t>Count or aggregate events over a specified time period</a:t>
            </a:r>
          </a:p>
          <a:p>
            <a:pPr marL="0" indent="0">
              <a:buNone/>
            </a:pPr>
            <a:endParaRPr lang="en-US" dirty="0">
              <a:solidFill>
                <a:srgbClr val="0078D7"/>
              </a:solidFill>
            </a:endParaRPr>
          </a:p>
        </p:txBody>
      </p:sp>
      <p:pic>
        <p:nvPicPr>
          <p:cNvPr id="5" name="Picture 4">
            <a:extLst>
              <a:ext uri="{FF2B5EF4-FFF2-40B4-BE49-F238E27FC236}">
                <a16:creationId xmlns:a16="http://schemas.microsoft.com/office/drawing/2014/main" id="{2F1A00E6-AEDF-482F-90F1-202EE61B48A3}"/>
              </a:ext>
            </a:extLst>
          </p:cNvPr>
          <p:cNvPicPr>
            <a:picLocks noChangeAspect="1"/>
          </p:cNvPicPr>
          <p:nvPr/>
        </p:nvPicPr>
        <p:blipFill>
          <a:blip r:embed="rId3"/>
          <a:stretch>
            <a:fillRect/>
          </a:stretch>
        </p:blipFill>
        <p:spPr>
          <a:xfrm>
            <a:off x="535103" y="2232660"/>
            <a:ext cx="11121794" cy="4442460"/>
          </a:xfrm>
          <a:prstGeom prst="rect">
            <a:avLst/>
          </a:prstGeom>
        </p:spPr>
      </p:pic>
    </p:spTree>
    <p:extLst>
      <p:ext uri="{BB962C8B-B14F-4D97-AF65-F5344CB8AC3E}">
        <p14:creationId xmlns:p14="http://schemas.microsoft.com/office/powerpoint/2010/main" val="617254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7FE069-FD29-462D-9246-A63C07599272}"/>
              </a:ext>
            </a:extLst>
          </p:cNvPr>
          <p:cNvSpPr/>
          <p:nvPr/>
        </p:nvSpPr>
        <p:spPr>
          <a:xfrm>
            <a:off x="0" y="3925955"/>
            <a:ext cx="12192000" cy="1015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ABE01D-ECBE-41BA-8A0B-6AF0A01AF282}"/>
              </a:ext>
            </a:extLst>
          </p:cNvPr>
          <p:cNvSpPr>
            <a:spLocks noGrp="1"/>
          </p:cNvSpPr>
          <p:nvPr>
            <p:ph type="ctrTitle"/>
          </p:nvPr>
        </p:nvSpPr>
        <p:spPr>
          <a:xfrm>
            <a:off x="0" y="3925956"/>
            <a:ext cx="10363200" cy="1015663"/>
          </a:xfrm>
        </p:spPr>
        <p:txBody>
          <a:bodyPr>
            <a:normAutofit/>
          </a:bodyPr>
          <a:lstStyle/>
          <a:p>
            <a:pPr algn="l"/>
            <a:r>
              <a:rPr lang="en-US" sz="5400" b="1" dirty="0">
                <a:solidFill>
                  <a:srgbClr val="0078D7"/>
                </a:solidFill>
              </a:rPr>
              <a:t>Azure HDInsight</a:t>
            </a:r>
          </a:p>
        </p:txBody>
      </p:sp>
      <p:cxnSp>
        <p:nvCxnSpPr>
          <p:cNvPr id="9" name="Straight Connector 8">
            <a:extLst>
              <a:ext uri="{FF2B5EF4-FFF2-40B4-BE49-F238E27FC236}">
                <a16:creationId xmlns:a16="http://schemas.microsoft.com/office/drawing/2014/main" id="{4D6CE5CF-4FE5-418F-94E6-D68006424FFC}"/>
              </a:ext>
            </a:extLst>
          </p:cNvPr>
          <p:cNvCxnSpPr>
            <a:cxnSpLocks/>
          </p:cNvCxnSpPr>
          <p:nvPr/>
        </p:nvCxnSpPr>
        <p:spPr>
          <a:xfrm flipH="1">
            <a:off x="7414591" y="3717235"/>
            <a:ext cx="910421" cy="1490869"/>
          </a:xfrm>
          <a:prstGeom prst="line">
            <a:avLst/>
          </a:prstGeom>
          <a:ln w="76200">
            <a:solidFill>
              <a:srgbClr val="0078D7"/>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68964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rgbClr val="FFFFFF"/>
                </a:solidFill>
              </a:rPr>
              <a:t>Building Real-Time Dashboards</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02296"/>
            <a:ext cx="10515600" cy="4872824"/>
          </a:xfrm>
        </p:spPr>
        <p:txBody>
          <a:bodyPr>
            <a:normAutofit/>
          </a:bodyPr>
          <a:lstStyle/>
          <a:p>
            <a:endParaRPr lang="en-US" dirty="0">
              <a:solidFill>
                <a:srgbClr val="0078D7"/>
              </a:solidFill>
            </a:endParaRPr>
          </a:p>
          <a:p>
            <a:r>
              <a:rPr lang="en-US" dirty="0">
                <a:solidFill>
                  <a:srgbClr val="0078D7"/>
                </a:solidFill>
              </a:rPr>
              <a:t>Direct Stream Analytics output to an Azure event hub</a:t>
            </a:r>
          </a:p>
          <a:p>
            <a:r>
              <a:rPr lang="en-US" dirty="0">
                <a:solidFill>
                  <a:srgbClr val="0078D7"/>
                </a:solidFill>
              </a:rPr>
              <a:t>Write code that subscribes to events from the event hub</a:t>
            </a:r>
          </a:p>
        </p:txBody>
      </p:sp>
      <p:pic>
        <p:nvPicPr>
          <p:cNvPr id="6" name="Picture 5">
            <a:extLst>
              <a:ext uri="{FF2B5EF4-FFF2-40B4-BE49-F238E27FC236}">
                <a16:creationId xmlns:a16="http://schemas.microsoft.com/office/drawing/2014/main" id="{FAC8714A-A7C6-4463-AE59-6271BAEFED32}"/>
              </a:ext>
            </a:extLst>
          </p:cNvPr>
          <p:cNvPicPr>
            <a:picLocks noChangeAspect="1"/>
          </p:cNvPicPr>
          <p:nvPr/>
        </p:nvPicPr>
        <p:blipFill>
          <a:blip r:embed="rId3"/>
          <a:stretch>
            <a:fillRect/>
          </a:stretch>
        </p:blipFill>
        <p:spPr>
          <a:xfrm>
            <a:off x="2234426" y="3615744"/>
            <a:ext cx="7723147" cy="28771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9316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B5CB9-4F62-41FE-9DCA-3AEE100A7DCC}"/>
              </a:ext>
            </a:extLst>
          </p:cNvPr>
          <p:cNvSpPr>
            <a:spLocks noGrp="1"/>
          </p:cNvSpPr>
          <p:nvPr>
            <p:ph type="title"/>
          </p:nvPr>
        </p:nvSpPr>
        <p:spPr>
          <a:xfrm>
            <a:off x="838200" y="2766218"/>
            <a:ext cx="10515600" cy="1325563"/>
          </a:xfrm>
        </p:spPr>
        <p:txBody>
          <a:bodyPr/>
          <a:lstStyle/>
          <a:p>
            <a:pPr algn="ctr"/>
            <a:r>
              <a:rPr lang="en-US" b="1" dirty="0">
                <a:solidFill>
                  <a:srgbClr val="FFFFFF"/>
                </a:solidFill>
              </a:rPr>
              <a:t>Demo</a:t>
            </a:r>
          </a:p>
        </p:txBody>
      </p:sp>
    </p:spTree>
    <p:extLst>
      <p:ext uri="{BB962C8B-B14F-4D97-AF65-F5344CB8AC3E}">
        <p14:creationId xmlns:p14="http://schemas.microsoft.com/office/powerpoint/2010/main" val="3626665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7FE069-FD29-462D-9246-A63C07599272}"/>
              </a:ext>
            </a:extLst>
          </p:cNvPr>
          <p:cNvSpPr/>
          <p:nvPr/>
        </p:nvSpPr>
        <p:spPr>
          <a:xfrm>
            <a:off x="0" y="3925956"/>
            <a:ext cx="12192000" cy="1015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ABE01D-ECBE-41BA-8A0B-6AF0A01AF282}"/>
              </a:ext>
            </a:extLst>
          </p:cNvPr>
          <p:cNvSpPr>
            <a:spLocks noGrp="1"/>
          </p:cNvSpPr>
          <p:nvPr>
            <p:ph type="ctrTitle"/>
          </p:nvPr>
        </p:nvSpPr>
        <p:spPr>
          <a:xfrm>
            <a:off x="0" y="3925956"/>
            <a:ext cx="10363200" cy="1015663"/>
          </a:xfrm>
        </p:spPr>
        <p:txBody>
          <a:bodyPr>
            <a:normAutofit/>
          </a:bodyPr>
          <a:lstStyle/>
          <a:p>
            <a:pPr algn="l"/>
            <a:r>
              <a:rPr lang="en-US" sz="5400" b="1" dirty="0">
                <a:solidFill>
                  <a:srgbClr val="0078D7"/>
                </a:solidFill>
              </a:rPr>
              <a:t>Azure Data Lake Store</a:t>
            </a:r>
          </a:p>
        </p:txBody>
      </p:sp>
      <p:cxnSp>
        <p:nvCxnSpPr>
          <p:cNvPr id="9" name="Straight Connector 8">
            <a:extLst>
              <a:ext uri="{FF2B5EF4-FFF2-40B4-BE49-F238E27FC236}">
                <a16:creationId xmlns:a16="http://schemas.microsoft.com/office/drawing/2014/main" id="{4D6CE5CF-4FE5-418F-94E6-D68006424FFC}"/>
              </a:ext>
            </a:extLst>
          </p:cNvPr>
          <p:cNvCxnSpPr>
            <a:cxnSpLocks/>
          </p:cNvCxnSpPr>
          <p:nvPr/>
        </p:nvCxnSpPr>
        <p:spPr>
          <a:xfrm flipH="1">
            <a:off x="7414591" y="3717235"/>
            <a:ext cx="910421" cy="1490869"/>
          </a:xfrm>
          <a:prstGeom prst="line">
            <a:avLst/>
          </a:prstGeom>
          <a:ln w="76200">
            <a:solidFill>
              <a:srgbClr val="0078D7"/>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913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2627312"/>
            <a:ext cx="10515600" cy="1603375"/>
          </a:xfrm>
        </p:spPr>
        <p:txBody>
          <a:bodyPr>
            <a:normAutofit lnSpcReduction="10000"/>
          </a:bodyPr>
          <a:lstStyle/>
          <a:p>
            <a:pPr marL="0" indent="0" algn="ctr">
              <a:buNone/>
            </a:pPr>
            <a:r>
              <a:rPr lang="en-GB" dirty="0">
                <a:solidFill>
                  <a:schemeClr val="bg1"/>
                </a:solidFill>
              </a:rPr>
              <a:t>“A single store of all data… ranging from raw data (which implies exact copy of source system data) to transformed data which is used for various forms including reporting, visualization, analytics, and machine learning”</a:t>
            </a:r>
          </a:p>
        </p:txBody>
      </p:sp>
    </p:spTree>
    <p:extLst>
      <p:ext uri="{BB962C8B-B14F-4D97-AF65-F5344CB8AC3E}">
        <p14:creationId xmlns:p14="http://schemas.microsoft.com/office/powerpoint/2010/main" val="107490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Azure Databricks</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normAutofit/>
          </a:bodyPr>
          <a:lstStyle/>
          <a:p>
            <a:endParaRPr lang="en-GB" dirty="0">
              <a:solidFill>
                <a:srgbClr val="0078D7"/>
              </a:solidFill>
            </a:endParaRPr>
          </a:p>
          <a:p>
            <a:r>
              <a:rPr lang="en-GB" dirty="0">
                <a:solidFill>
                  <a:srgbClr val="0078D7"/>
                </a:solidFill>
              </a:rPr>
              <a:t>Designed in collaboration with the founders of Apache Spark</a:t>
            </a:r>
          </a:p>
          <a:p>
            <a:r>
              <a:rPr lang="en-GB" dirty="0">
                <a:solidFill>
                  <a:srgbClr val="0078D7"/>
                </a:solidFill>
              </a:rPr>
              <a:t>One-click set up; streamlined workflows</a:t>
            </a:r>
          </a:p>
          <a:p>
            <a:r>
              <a:rPr lang="en-GB" dirty="0">
                <a:solidFill>
                  <a:srgbClr val="0078D7"/>
                </a:solidFill>
              </a:rPr>
              <a:t>Interactive workspace that enables collaboration between data scientists, data engineers, and business analysts.</a:t>
            </a:r>
          </a:p>
          <a:p>
            <a:r>
              <a:rPr lang="en-GB" dirty="0">
                <a:solidFill>
                  <a:srgbClr val="0078D7"/>
                </a:solidFill>
              </a:rPr>
              <a:t>Native integration with Azure services (Power BI, SQL DW, Cosmos DB, Blob Storage)</a:t>
            </a:r>
          </a:p>
          <a:p>
            <a:r>
              <a:rPr lang="en-GB" dirty="0">
                <a:solidFill>
                  <a:srgbClr val="0078D7"/>
                </a:solidFill>
              </a:rPr>
              <a:t>Enterprise-grade Azure security (Active Directory integration, compliance, enterprise -grade SLAs)</a:t>
            </a:r>
          </a:p>
        </p:txBody>
      </p:sp>
    </p:spTree>
    <p:extLst>
      <p:ext uri="{BB962C8B-B14F-4D97-AF65-F5344CB8AC3E}">
        <p14:creationId xmlns:p14="http://schemas.microsoft.com/office/powerpoint/2010/main" val="1788541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1524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pt-BR" sz="4800" b="1" dirty="0">
                <a:solidFill>
                  <a:schemeClr val="bg1"/>
                </a:solidFill>
              </a:rPr>
              <a:t>Built on Open-Source</a:t>
            </a:r>
            <a:endParaRPr lang="en-US" sz="4800" b="1" dirty="0">
              <a:solidFill>
                <a:schemeClr val="bg1"/>
              </a:solidFill>
            </a:endParaRPr>
          </a:p>
        </p:txBody>
      </p:sp>
      <p:pic>
        <p:nvPicPr>
          <p:cNvPr id="1026" name="Picture 2" descr="https://azurecomcdn.azureedge.net/cvt-1391df2e3061900b96de377d5ac62084b7b92447a2df1d0a3e42d7944e8b6660/images/page/solutions/data-lake/data-lake-diagram.png">
            <a:extLst>
              <a:ext uri="{FF2B5EF4-FFF2-40B4-BE49-F238E27FC236}">
                <a16:creationId xmlns:a16="http://schemas.microsoft.com/office/drawing/2014/main" id="{1365BEE1-540E-4B89-8A82-DDD97B8440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565" y="2209801"/>
            <a:ext cx="10914390" cy="4240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95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pt-BR" sz="4800" b="1" dirty="0">
                <a:solidFill>
                  <a:schemeClr val="bg1"/>
                </a:solidFill>
              </a:rPr>
              <a:t>Azure Ecosystem Integration</a:t>
            </a:r>
            <a:endParaRPr lang="en-US" sz="4800" b="1" dirty="0">
              <a:solidFill>
                <a:schemeClr val="bg1"/>
              </a:solidFill>
            </a:endParaRPr>
          </a:p>
        </p:txBody>
      </p:sp>
      <p:pic>
        <p:nvPicPr>
          <p:cNvPr id="7" name="Picture 6">
            <a:extLst>
              <a:ext uri="{FF2B5EF4-FFF2-40B4-BE49-F238E27FC236}">
                <a16:creationId xmlns:a16="http://schemas.microsoft.com/office/drawing/2014/main" id="{D26E42B8-DB64-4171-8749-9DA9A014A742}"/>
              </a:ext>
            </a:extLst>
          </p:cNvPr>
          <p:cNvPicPr>
            <a:picLocks noChangeAspect="1"/>
          </p:cNvPicPr>
          <p:nvPr/>
        </p:nvPicPr>
        <p:blipFill rotWithShape="1">
          <a:blip r:embed="rId3"/>
          <a:srcRect b="3592"/>
          <a:stretch/>
        </p:blipFill>
        <p:spPr>
          <a:xfrm>
            <a:off x="1645920" y="1802296"/>
            <a:ext cx="9555480" cy="5055704"/>
          </a:xfrm>
          <a:prstGeom prst="rect">
            <a:avLst/>
          </a:prstGeom>
        </p:spPr>
      </p:pic>
    </p:spTree>
    <p:extLst>
      <p:ext uri="{BB962C8B-B14F-4D97-AF65-F5344CB8AC3E}">
        <p14:creationId xmlns:p14="http://schemas.microsoft.com/office/powerpoint/2010/main" val="3114673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GB" sz="4800" b="1" dirty="0">
                <a:solidFill>
                  <a:schemeClr val="bg1"/>
                </a:solidFill>
              </a:rPr>
              <a:t>What Azure Data Lake Offers?</a:t>
            </a:r>
            <a:endParaRPr lang="en-US" sz="4800" b="1" dirty="0">
              <a:solidFill>
                <a:schemeClr val="bg1"/>
              </a:solidFill>
            </a:endParaRP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4"/>
            <a:ext cx="10515600" cy="5032375"/>
          </a:xfrm>
        </p:spPr>
        <p:txBody>
          <a:bodyPr>
            <a:normAutofit/>
          </a:bodyPr>
          <a:lstStyle/>
          <a:p>
            <a:endParaRPr lang="en-GB" dirty="0">
              <a:solidFill>
                <a:srgbClr val="0078D7"/>
              </a:solidFill>
            </a:endParaRPr>
          </a:p>
          <a:p>
            <a:r>
              <a:rPr lang="en-GB" dirty="0">
                <a:solidFill>
                  <a:srgbClr val="0078D7"/>
                </a:solidFill>
              </a:rPr>
              <a:t>Data Lake Analytics</a:t>
            </a:r>
          </a:p>
          <a:p>
            <a:r>
              <a:rPr lang="en-GB" dirty="0">
                <a:solidFill>
                  <a:srgbClr val="0078D7"/>
                </a:solidFill>
              </a:rPr>
              <a:t>HDInsight</a:t>
            </a:r>
          </a:p>
          <a:p>
            <a:r>
              <a:rPr lang="en-GB" dirty="0">
                <a:solidFill>
                  <a:srgbClr val="0078D7"/>
                </a:solidFill>
              </a:rPr>
              <a:t>Data Lake Store</a:t>
            </a:r>
          </a:p>
          <a:p>
            <a:r>
              <a:rPr lang="en-GB" dirty="0">
                <a:solidFill>
                  <a:srgbClr val="0078D7"/>
                </a:solidFill>
              </a:rPr>
              <a:t>Develop, debug, and optimize big data programs with ease</a:t>
            </a:r>
          </a:p>
          <a:p>
            <a:r>
              <a:rPr lang="en-GB" dirty="0">
                <a:solidFill>
                  <a:srgbClr val="0078D7"/>
                </a:solidFill>
              </a:rPr>
              <a:t>Integrates seamlessly with your existing IT investments</a:t>
            </a:r>
          </a:p>
          <a:p>
            <a:r>
              <a:rPr lang="en-GB" dirty="0">
                <a:solidFill>
                  <a:srgbClr val="0078D7"/>
                </a:solidFill>
              </a:rPr>
              <a:t>Store and analyse petabyte-size files and trillions of objects</a:t>
            </a:r>
          </a:p>
          <a:p>
            <a:r>
              <a:rPr lang="en-GB" dirty="0">
                <a:solidFill>
                  <a:srgbClr val="0078D7"/>
                </a:solidFill>
              </a:rPr>
              <a:t>Affordable and cost effective</a:t>
            </a:r>
          </a:p>
          <a:p>
            <a:r>
              <a:rPr lang="en-GB" dirty="0">
                <a:solidFill>
                  <a:srgbClr val="0078D7"/>
                </a:solidFill>
              </a:rPr>
              <a:t>Enterprise grade security, auditing, and support</a:t>
            </a:r>
          </a:p>
        </p:txBody>
      </p:sp>
    </p:spTree>
    <p:extLst>
      <p:ext uri="{BB962C8B-B14F-4D97-AF65-F5344CB8AC3E}">
        <p14:creationId xmlns:p14="http://schemas.microsoft.com/office/powerpoint/2010/main" val="108402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GB" sz="4800" b="1" dirty="0">
                <a:solidFill>
                  <a:schemeClr val="bg1"/>
                </a:solidFill>
              </a:rPr>
              <a:t>Data Lakes vs Data Warehouses</a:t>
            </a:r>
            <a:endParaRPr lang="en-US" sz="4800" b="1" dirty="0">
              <a:solidFill>
                <a:schemeClr val="bg1"/>
              </a:solidFill>
            </a:endParaRPr>
          </a:p>
        </p:txBody>
      </p:sp>
      <p:graphicFrame>
        <p:nvGraphicFramePr>
          <p:cNvPr id="7" name="Table 6">
            <a:extLst>
              <a:ext uri="{FF2B5EF4-FFF2-40B4-BE49-F238E27FC236}">
                <a16:creationId xmlns:a16="http://schemas.microsoft.com/office/drawing/2014/main" id="{0C799B9D-2597-46CD-96BF-1DBD40A8BB19}"/>
              </a:ext>
            </a:extLst>
          </p:cNvPr>
          <p:cNvGraphicFramePr>
            <a:graphicFrameLocks noGrp="1"/>
          </p:cNvGraphicFramePr>
          <p:nvPr>
            <p:extLst/>
          </p:nvPr>
        </p:nvGraphicFramePr>
        <p:xfrm>
          <a:off x="1036320" y="2087880"/>
          <a:ext cx="10317480" cy="4282440"/>
        </p:xfrm>
        <a:graphic>
          <a:graphicData uri="http://schemas.openxmlformats.org/drawingml/2006/table">
            <a:tbl>
              <a:tblPr firstRow="1" bandRow="1">
                <a:tableStyleId>{5C22544A-7EE6-4342-B048-85BDC9FD1C3A}</a:tableStyleId>
              </a:tblPr>
              <a:tblGrid>
                <a:gridCol w="3439160">
                  <a:extLst>
                    <a:ext uri="{9D8B030D-6E8A-4147-A177-3AD203B41FA5}">
                      <a16:colId xmlns:a16="http://schemas.microsoft.com/office/drawing/2014/main" val="4148307490"/>
                    </a:ext>
                  </a:extLst>
                </a:gridCol>
                <a:gridCol w="3439160">
                  <a:extLst>
                    <a:ext uri="{9D8B030D-6E8A-4147-A177-3AD203B41FA5}">
                      <a16:colId xmlns:a16="http://schemas.microsoft.com/office/drawing/2014/main" val="1013178187"/>
                    </a:ext>
                  </a:extLst>
                </a:gridCol>
                <a:gridCol w="3439160">
                  <a:extLst>
                    <a:ext uri="{9D8B030D-6E8A-4147-A177-3AD203B41FA5}">
                      <a16:colId xmlns:a16="http://schemas.microsoft.com/office/drawing/2014/main" val="910721405"/>
                    </a:ext>
                  </a:extLst>
                </a:gridCol>
              </a:tblGrid>
              <a:tr h="713740">
                <a:tc>
                  <a:txBody>
                    <a:bodyPr/>
                    <a:lstStyle/>
                    <a:p>
                      <a:pPr algn="ctr"/>
                      <a:endParaRPr lang="en-US" dirty="0"/>
                    </a:p>
                  </a:txBody>
                  <a:tcPr/>
                </a:tc>
                <a:tc>
                  <a:txBody>
                    <a:bodyPr/>
                    <a:lstStyle/>
                    <a:p>
                      <a:pPr algn="ctr"/>
                      <a:r>
                        <a:rPr lang="en-US" b="1" dirty="0"/>
                        <a:t>DATA WAREHOUSE</a:t>
                      </a:r>
                    </a:p>
                  </a:txBody>
                  <a:tcPr/>
                </a:tc>
                <a:tc>
                  <a:txBody>
                    <a:bodyPr/>
                    <a:lstStyle/>
                    <a:p>
                      <a:pPr algn="ctr"/>
                      <a:r>
                        <a:rPr lang="en-US" b="1" dirty="0"/>
                        <a:t>DATA LAKE</a:t>
                      </a:r>
                    </a:p>
                  </a:txBody>
                  <a:tcPr/>
                </a:tc>
                <a:extLst>
                  <a:ext uri="{0D108BD9-81ED-4DB2-BD59-A6C34878D82A}">
                    <a16:rowId xmlns:a16="http://schemas.microsoft.com/office/drawing/2014/main" val="1246051248"/>
                  </a:ext>
                </a:extLst>
              </a:tr>
              <a:tr h="713740">
                <a:tc>
                  <a:txBody>
                    <a:bodyPr/>
                    <a:lstStyle/>
                    <a:p>
                      <a:pPr algn="ctr"/>
                      <a:r>
                        <a:rPr lang="en-US" b="1" dirty="0"/>
                        <a:t>DATA</a:t>
                      </a:r>
                    </a:p>
                  </a:txBody>
                  <a:tcPr/>
                </a:tc>
                <a:tc>
                  <a:txBody>
                    <a:bodyPr/>
                    <a:lstStyle/>
                    <a:p>
                      <a:pPr algn="l"/>
                      <a:r>
                        <a:rPr lang="en-US" dirty="0"/>
                        <a:t>Structured Processed</a:t>
                      </a:r>
                    </a:p>
                  </a:txBody>
                  <a:tcPr/>
                </a:tc>
                <a:tc>
                  <a:txBody>
                    <a:bodyPr/>
                    <a:lstStyle/>
                    <a:p>
                      <a:pPr algn="l"/>
                      <a:r>
                        <a:rPr lang="en-US" dirty="0"/>
                        <a:t>Structured Semi-structured Unstructured Raw</a:t>
                      </a:r>
                    </a:p>
                  </a:txBody>
                  <a:tcPr/>
                </a:tc>
                <a:extLst>
                  <a:ext uri="{0D108BD9-81ED-4DB2-BD59-A6C34878D82A}">
                    <a16:rowId xmlns:a16="http://schemas.microsoft.com/office/drawing/2014/main" val="2060651824"/>
                  </a:ext>
                </a:extLst>
              </a:tr>
              <a:tr h="713740">
                <a:tc>
                  <a:txBody>
                    <a:bodyPr/>
                    <a:lstStyle/>
                    <a:p>
                      <a:pPr algn="ctr"/>
                      <a:r>
                        <a:rPr lang="en-US" b="1" dirty="0"/>
                        <a:t>PROCESSING</a:t>
                      </a:r>
                    </a:p>
                  </a:txBody>
                  <a:tcPr/>
                </a:tc>
                <a:tc>
                  <a:txBody>
                    <a:bodyPr/>
                    <a:lstStyle/>
                    <a:p>
                      <a:pPr algn="l"/>
                      <a:r>
                        <a:rPr lang="en-US" dirty="0"/>
                        <a:t>Schema-on-Write</a:t>
                      </a:r>
                    </a:p>
                  </a:txBody>
                  <a:tcPr/>
                </a:tc>
                <a:tc>
                  <a:txBody>
                    <a:bodyPr/>
                    <a:lstStyle/>
                    <a:p>
                      <a:pPr algn="l"/>
                      <a:r>
                        <a:rPr lang="en-US" dirty="0"/>
                        <a:t>Schema-on-Read </a:t>
                      </a:r>
                    </a:p>
                  </a:txBody>
                  <a:tcPr/>
                </a:tc>
                <a:extLst>
                  <a:ext uri="{0D108BD9-81ED-4DB2-BD59-A6C34878D82A}">
                    <a16:rowId xmlns:a16="http://schemas.microsoft.com/office/drawing/2014/main" val="2808791746"/>
                  </a:ext>
                </a:extLst>
              </a:tr>
              <a:tr h="713740">
                <a:tc>
                  <a:txBody>
                    <a:bodyPr/>
                    <a:lstStyle/>
                    <a:p>
                      <a:pPr algn="ctr"/>
                      <a:r>
                        <a:rPr lang="en-US" b="1" dirty="0"/>
                        <a:t>STORAGE</a:t>
                      </a:r>
                    </a:p>
                  </a:txBody>
                  <a:tcPr/>
                </a:tc>
                <a:tc>
                  <a:txBody>
                    <a:bodyPr/>
                    <a:lstStyle/>
                    <a:p>
                      <a:pPr algn="l"/>
                      <a:r>
                        <a:rPr lang="en-GB" dirty="0"/>
                        <a:t>Expensive for large data volumes</a:t>
                      </a:r>
                      <a:endParaRPr lang="en-US" dirty="0"/>
                    </a:p>
                  </a:txBody>
                  <a:tcPr/>
                </a:tc>
                <a:tc>
                  <a:txBody>
                    <a:bodyPr/>
                    <a:lstStyle/>
                    <a:p>
                      <a:pPr algn="l"/>
                      <a:r>
                        <a:rPr lang="en-US" dirty="0"/>
                        <a:t>Designed for low-cost storage</a:t>
                      </a:r>
                    </a:p>
                  </a:txBody>
                  <a:tcPr/>
                </a:tc>
                <a:extLst>
                  <a:ext uri="{0D108BD9-81ED-4DB2-BD59-A6C34878D82A}">
                    <a16:rowId xmlns:a16="http://schemas.microsoft.com/office/drawing/2014/main" val="1230819790"/>
                  </a:ext>
                </a:extLst>
              </a:tr>
              <a:tr h="713740">
                <a:tc>
                  <a:txBody>
                    <a:bodyPr/>
                    <a:lstStyle/>
                    <a:p>
                      <a:pPr algn="ctr"/>
                      <a:r>
                        <a:rPr lang="en-US" b="1" dirty="0"/>
                        <a:t>AGILITY</a:t>
                      </a:r>
                    </a:p>
                  </a:txBody>
                  <a:tcPr/>
                </a:tc>
                <a:tc>
                  <a:txBody>
                    <a:bodyPr/>
                    <a:lstStyle/>
                    <a:p>
                      <a:pPr algn="l"/>
                      <a:r>
                        <a:rPr lang="en-US" dirty="0"/>
                        <a:t>Less Agile Fixed configuration</a:t>
                      </a:r>
                    </a:p>
                  </a:txBody>
                  <a:tcPr/>
                </a:tc>
                <a:tc>
                  <a:txBody>
                    <a:bodyPr/>
                    <a:lstStyle/>
                    <a:p>
                      <a:pPr algn="l"/>
                      <a:r>
                        <a:rPr lang="en-GB" dirty="0"/>
                        <a:t>Highly Agile Configure and Reconfigure as needed</a:t>
                      </a:r>
                      <a:endParaRPr lang="en-US" dirty="0"/>
                    </a:p>
                  </a:txBody>
                  <a:tcPr/>
                </a:tc>
                <a:extLst>
                  <a:ext uri="{0D108BD9-81ED-4DB2-BD59-A6C34878D82A}">
                    <a16:rowId xmlns:a16="http://schemas.microsoft.com/office/drawing/2014/main" val="208283601"/>
                  </a:ext>
                </a:extLst>
              </a:tr>
              <a:tr h="713740">
                <a:tc>
                  <a:txBody>
                    <a:bodyPr/>
                    <a:lstStyle/>
                    <a:p>
                      <a:pPr algn="ctr"/>
                      <a:r>
                        <a:rPr lang="en-US" b="1" dirty="0"/>
                        <a:t>SECURITY</a:t>
                      </a:r>
                    </a:p>
                  </a:txBody>
                  <a:tcPr/>
                </a:tc>
                <a:tc>
                  <a:txBody>
                    <a:bodyPr/>
                    <a:lstStyle/>
                    <a:p>
                      <a:pPr algn="l"/>
                      <a:r>
                        <a:rPr lang="en-US" dirty="0"/>
                        <a:t>Mature</a:t>
                      </a:r>
                    </a:p>
                  </a:txBody>
                  <a:tcPr/>
                </a:tc>
                <a:tc>
                  <a:txBody>
                    <a:bodyPr/>
                    <a:lstStyle/>
                    <a:p>
                      <a:pPr algn="l"/>
                      <a:r>
                        <a:rPr lang="en-US" dirty="0"/>
                        <a:t>Maturing</a:t>
                      </a:r>
                    </a:p>
                  </a:txBody>
                  <a:tcPr/>
                </a:tc>
                <a:extLst>
                  <a:ext uri="{0D108BD9-81ED-4DB2-BD59-A6C34878D82A}">
                    <a16:rowId xmlns:a16="http://schemas.microsoft.com/office/drawing/2014/main" val="3730681296"/>
                  </a:ext>
                </a:extLst>
              </a:tr>
            </a:tbl>
          </a:graphicData>
        </a:graphic>
      </p:graphicFrame>
    </p:spTree>
    <p:extLst>
      <p:ext uri="{BB962C8B-B14F-4D97-AF65-F5344CB8AC3E}">
        <p14:creationId xmlns:p14="http://schemas.microsoft.com/office/powerpoint/2010/main" val="619709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GB" sz="4800" b="1" dirty="0">
                <a:solidFill>
                  <a:schemeClr val="bg1"/>
                </a:solidFill>
              </a:rPr>
              <a:t>What is Azure Data Lake Store?</a:t>
            </a:r>
            <a:endParaRPr lang="en-US" sz="4800" b="1" dirty="0">
              <a:solidFill>
                <a:schemeClr val="bg1"/>
              </a:solidFill>
            </a:endParaRP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normAutofit fontScale="92500" lnSpcReduction="10000"/>
          </a:bodyPr>
          <a:lstStyle/>
          <a:p>
            <a:endParaRPr lang="en-GB" dirty="0">
              <a:solidFill>
                <a:srgbClr val="0078D7"/>
              </a:solidFill>
            </a:endParaRPr>
          </a:p>
          <a:p>
            <a:r>
              <a:rPr lang="en-GB" dirty="0">
                <a:solidFill>
                  <a:srgbClr val="0078D7"/>
                </a:solidFill>
              </a:rPr>
              <a:t>Enterprise-wide hyper-scale repository for big data analytic workloads.</a:t>
            </a:r>
          </a:p>
          <a:p>
            <a:pPr lvl="1"/>
            <a:r>
              <a:rPr lang="en-GB" dirty="0">
                <a:solidFill>
                  <a:srgbClr val="0078D7"/>
                </a:solidFill>
              </a:rPr>
              <a:t>Azure Data Lake enables you to capture data of any size, type, and ingestion speed in one single place for operational and exploratory analytics.</a:t>
            </a:r>
          </a:p>
          <a:p>
            <a:r>
              <a:rPr lang="en-GB" dirty="0">
                <a:solidFill>
                  <a:srgbClr val="0078D7"/>
                </a:solidFill>
              </a:rPr>
              <a:t>Can be accessed from Hadoop (available with HDInsight cluster) using the </a:t>
            </a:r>
            <a:r>
              <a:rPr lang="en-GB" dirty="0" err="1">
                <a:solidFill>
                  <a:srgbClr val="0078D7"/>
                </a:solidFill>
              </a:rPr>
              <a:t>WebHDFS</a:t>
            </a:r>
            <a:r>
              <a:rPr lang="en-GB" dirty="0">
                <a:solidFill>
                  <a:srgbClr val="0078D7"/>
                </a:solidFill>
              </a:rPr>
              <a:t>-compatible REST APIs.</a:t>
            </a:r>
          </a:p>
          <a:p>
            <a:r>
              <a:rPr lang="en-GB" dirty="0">
                <a:solidFill>
                  <a:srgbClr val="0078D7"/>
                </a:solidFill>
              </a:rPr>
              <a:t>Specifically designed to enable analytics on the stored data and is tuned for performance for data analytics scenarios.</a:t>
            </a:r>
          </a:p>
          <a:p>
            <a:r>
              <a:rPr lang="en-GB" dirty="0">
                <a:solidFill>
                  <a:srgbClr val="0078D7"/>
                </a:solidFill>
              </a:rPr>
              <a:t>It includes, out of the box, all the enterprise-grade capabilities</a:t>
            </a:r>
          </a:p>
          <a:p>
            <a:pPr lvl="1"/>
            <a:r>
              <a:rPr lang="en-GB" dirty="0">
                <a:solidFill>
                  <a:srgbClr val="0078D7"/>
                </a:solidFill>
              </a:rPr>
              <a:t>security, manageability, scalability, reliability, and availability</a:t>
            </a:r>
          </a:p>
          <a:p>
            <a:r>
              <a:rPr lang="en-GB" dirty="0">
                <a:solidFill>
                  <a:srgbClr val="0078D7"/>
                </a:solidFill>
              </a:rPr>
              <a:t>Essential for real-world enterprise use cases.</a:t>
            </a:r>
          </a:p>
        </p:txBody>
      </p:sp>
    </p:spTree>
    <p:extLst>
      <p:ext uri="{BB962C8B-B14F-4D97-AF65-F5344CB8AC3E}">
        <p14:creationId xmlns:p14="http://schemas.microsoft.com/office/powerpoint/2010/main" val="201269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2627312"/>
            <a:ext cx="10515600" cy="1603375"/>
          </a:xfrm>
        </p:spPr>
        <p:txBody>
          <a:bodyPr>
            <a:normAutofit fontScale="92500" lnSpcReduction="20000"/>
          </a:bodyPr>
          <a:lstStyle/>
          <a:p>
            <a:pPr marL="0" indent="0" algn="ctr">
              <a:buNone/>
            </a:pPr>
            <a:r>
              <a:rPr lang="en-GB" dirty="0">
                <a:solidFill>
                  <a:srgbClr val="FFFFFF"/>
                </a:solidFill>
              </a:rPr>
              <a:t>Azure HDInsight is a fully-managed cloud service that makes it easy, fast, and cost-effective to process massive amounts of data. Use popular open-source frameworks such as Hadoop, Spark, Hive, LLAP, Kafka, Storm, R &amp; more. Azure HDInsight enables a broad range of scenarios such as ETL, Data Warehousing, Machine Learning, IoT and more.</a:t>
            </a:r>
          </a:p>
        </p:txBody>
      </p:sp>
    </p:spTree>
    <p:extLst>
      <p:ext uri="{BB962C8B-B14F-4D97-AF65-F5344CB8AC3E}">
        <p14:creationId xmlns:p14="http://schemas.microsoft.com/office/powerpoint/2010/main" val="62980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fontScale="90000"/>
          </a:bodyPr>
          <a:lstStyle/>
          <a:p>
            <a:r>
              <a:rPr lang="en-GB" sz="4800" b="1" dirty="0">
                <a:solidFill>
                  <a:schemeClr val="bg1"/>
                </a:solidFill>
              </a:rPr>
              <a:t>Clusters : Auto-scaling and Auto-termination </a:t>
            </a:r>
            <a:endParaRPr lang="en-US" sz="4800" b="1" dirty="0">
              <a:solidFill>
                <a:schemeClr val="bg1"/>
              </a:solidFill>
            </a:endParaRP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normAutofit/>
          </a:bodyPr>
          <a:lstStyle/>
          <a:p>
            <a:endParaRPr lang="en-GB" dirty="0">
              <a:solidFill>
                <a:srgbClr val="0078D7"/>
              </a:solidFill>
            </a:endParaRPr>
          </a:p>
          <a:p>
            <a:r>
              <a:rPr lang="en-GB" dirty="0">
                <a:solidFill>
                  <a:srgbClr val="0078D7"/>
                </a:solidFill>
              </a:rPr>
              <a:t>Simplifies cluster management and reduces costs by eliminating wastage</a:t>
            </a:r>
          </a:p>
          <a:p>
            <a:r>
              <a:rPr lang="en-GB" dirty="0">
                <a:solidFill>
                  <a:srgbClr val="0078D7"/>
                </a:solidFill>
              </a:rPr>
              <a:t>When creating Azure Databricks clusters you can choose Autoscaling and Auto Termination options.</a:t>
            </a:r>
          </a:p>
          <a:p>
            <a:r>
              <a:rPr lang="en-GB" dirty="0">
                <a:solidFill>
                  <a:srgbClr val="0078D7"/>
                </a:solidFill>
              </a:rPr>
              <a:t>Autoscaling: Just specify the min and max number of clusters. Azure Databricks automatically scales up or down based on load.</a:t>
            </a:r>
          </a:p>
          <a:p>
            <a:r>
              <a:rPr lang="en-GB" dirty="0">
                <a:solidFill>
                  <a:srgbClr val="0078D7"/>
                </a:solidFill>
              </a:rPr>
              <a:t>Auto Termination: After the specified minutes of inactivity the cluster is automatically terminated.</a:t>
            </a:r>
          </a:p>
        </p:txBody>
      </p:sp>
    </p:spTree>
    <p:extLst>
      <p:ext uri="{BB962C8B-B14F-4D97-AF65-F5344CB8AC3E}">
        <p14:creationId xmlns:p14="http://schemas.microsoft.com/office/powerpoint/2010/main" val="231226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fontScale="90000"/>
          </a:bodyPr>
          <a:lstStyle/>
          <a:p>
            <a:r>
              <a:rPr lang="en-US" sz="4800" b="1" dirty="0">
                <a:solidFill>
                  <a:schemeClr val="bg1"/>
                </a:solidFill>
              </a:rPr>
              <a:t>Azure Data Lake Store vs Azure Blob Storage</a:t>
            </a:r>
          </a:p>
        </p:txBody>
      </p:sp>
      <p:sp>
        <p:nvSpPr>
          <p:cNvPr id="6" name="Content Placeholder 5">
            <a:extLst>
              <a:ext uri="{FF2B5EF4-FFF2-40B4-BE49-F238E27FC236}">
                <a16:creationId xmlns:a16="http://schemas.microsoft.com/office/drawing/2014/main" id="{E9B27627-B986-45BF-AC64-2750E5AEB9C4}"/>
              </a:ext>
            </a:extLst>
          </p:cNvPr>
          <p:cNvSpPr>
            <a:spLocks noGrp="1"/>
          </p:cNvSpPr>
          <p:nvPr>
            <p:ph idx="1"/>
          </p:nvPr>
        </p:nvSpPr>
        <p:spPr/>
        <p:txBody>
          <a:bodyPr/>
          <a:lstStyle/>
          <a:p>
            <a:endParaRPr lang="en-US" dirty="0"/>
          </a:p>
        </p:txBody>
      </p:sp>
      <p:graphicFrame>
        <p:nvGraphicFramePr>
          <p:cNvPr id="7" name="Table 6">
            <a:extLst>
              <a:ext uri="{FF2B5EF4-FFF2-40B4-BE49-F238E27FC236}">
                <a16:creationId xmlns:a16="http://schemas.microsoft.com/office/drawing/2014/main" id="{78E76722-B91C-47E3-927C-D64056B4A682}"/>
              </a:ext>
            </a:extLst>
          </p:cNvPr>
          <p:cNvGraphicFramePr>
            <a:graphicFrameLocks noGrp="1"/>
          </p:cNvGraphicFramePr>
          <p:nvPr>
            <p:extLst/>
          </p:nvPr>
        </p:nvGraphicFramePr>
        <p:xfrm>
          <a:off x="1150620" y="1877473"/>
          <a:ext cx="10622280" cy="4905350"/>
        </p:xfrm>
        <a:graphic>
          <a:graphicData uri="http://schemas.openxmlformats.org/drawingml/2006/table">
            <a:tbl>
              <a:tblPr firstRow="1" bandRow="1">
                <a:tableStyleId>{5C22544A-7EE6-4342-B048-85BDC9FD1C3A}</a:tableStyleId>
              </a:tblPr>
              <a:tblGrid>
                <a:gridCol w="2941320">
                  <a:extLst>
                    <a:ext uri="{9D8B030D-6E8A-4147-A177-3AD203B41FA5}">
                      <a16:colId xmlns:a16="http://schemas.microsoft.com/office/drawing/2014/main" val="4148307490"/>
                    </a:ext>
                  </a:extLst>
                </a:gridCol>
                <a:gridCol w="3733800">
                  <a:extLst>
                    <a:ext uri="{9D8B030D-6E8A-4147-A177-3AD203B41FA5}">
                      <a16:colId xmlns:a16="http://schemas.microsoft.com/office/drawing/2014/main" val="1013178187"/>
                    </a:ext>
                  </a:extLst>
                </a:gridCol>
                <a:gridCol w="3947160">
                  <a:extLst>
                    <a:ext uri="{9D8B030D-6E8A-4147-A177-3AD203B41FA5}">
                      <a16:colId xmlns:a16="http://schemas.microsoft.com/office/drawing/2014/main" val="910721405"/>
                    </a:ext>
                  </a:extLst>
                </a:gridCol>
              </a:tblGrid>
              <a:tr h="601624">
                <a:tc>
                  <a:txBody>
                    <a:bodyPr/>
                    <a:lstStyle/>
                    <a:p>
                      <a:pPr algn="ctr"/>
                      <a:endParaRPr lang="en-US" dirty="0"/>
                    </a:p>
                  </a:txBody>
                  <a:tcPr/>
                </a:tc>
                <a:tc>
                  <a:txBody>
                    <a:bodyPr/>
                    <a:lstStyle/>
                    <a:p>
                      <a:pPr algn="ctr"/>
                      <a:r>
                        <a:rPr lang="en-US" dirty="0"/>
                        <a:t>AZURE DATA LAKE STORE</a:t>
                      </a:r>
                      <a:endParaRPr lang="en-US" b="1" dirty="0"/>
                    </a:p>
                  </a:txBody>
                  <a:tcPr/>
                </a:tc>
                <a:tc>
                  <a:txBody>
                    <a:bodyPr/>
                    <a:lstStyle/>
                    <a:p>
                      <a:pPr algn="ctr"/>
                      <a:r>
                        <a:rPr lang="en-US" dirty="0"/>
                        <a:t>AZURE BLOB STORAGE</a:t>
                      </a:r>
                      <a:endParaRPr lang="en-US" b="1" dirty="0"/>
                    </a:p>
                  </a:txBody>
                  <a:tcPr/>
                </a:tc>
                <a:extLst>
                  <a:ext uri="{0D108BD9-81ED-4DB2-BD59-A6C34878D82A}">
                    <a16:rowId xmlns:a16="http://schemas.microsoft.com/office/drawing/2014/main" val="1246051248"/>
                  </a:ext>
                </a:extLst>
              </a:tr>
              <a:tr h="601624">
                <a:tc>
                  <a:txBody>
                    <a:bodyPr/>
                    <a:lstStyle/>
                    <a:p>
                      <a:pPr algn="ctr"/>
                      <a:r>
                        <a:rPr lang="en-US" b="1" dirty="0"/>
                        <a:t>PURPOSE</a:t>
                      </a:r>
                    </a:p>
                  </a:txBody>
                  <a:tcPr/>
                </a:tc>
                <a:tc>
                  <a:txBody>
                    <a:bodyPr/>
                    <a:lstStyle/>
                    <a:p>
                      <a:pPr algn="l"/>
                      <a:r>
                        <a:rPr lang="en-GB" dirty="0"/>
                        <a:t>Optimized storage for big data analytics workloads</a:t>
                      </a:r>
                      <a:endParaRPr lang="en-US" dirty="0"/>
                    </a:p>
                  </a:txBody>
                  <a:tcPr/>
                </a:tc>
                <a:tc>
                  <a:txBody>
                    <a:bodyPr/>
                    <a:lstStyle/>
                    <a:p>
                      <a:pPr algn="l"/>
                      <a:r>
                        <a:rPr lang="en-GB" dirty="0"/>
                        <a:t>General purpose object store for a wide variety of storage scenarios</a:t>
                      </a:r>
                      <a:endParaRPr lang="en-US" dirty="0"/>
                    </a:p>
                  </a:txBody>
                  <a:tcPr/>
                </a:tc>
                <a:extLst>
                  <a:ext uri="{0D108BD9-81ED-4DB2-BD59-A6C34878D82A}">
                    <a16:rowId xmlns:a16="http://schemas.microsoft.com/office/drawing/2014/main" val="2060651824"/>
                  </a:ext>
                </a:extLst>
              </a:tr>
              <a:tr h="1233222">
                <a:tc>
                  <a:txBody>
                    <a:bodyPr/>
                    <a:lstStyle/>
                    <a:p>
                      <a:pPr algn="ctr"/>
                      <a:r>
                        <a:rPr lang="en-US" b="1" dirty="0"/>
                        <a:t>USE CASES</a:t>
                      </a:r>
                    </a:p>
                  </a:txBody>
                  <a:tcPr/>
                </a:tc>
                <a:tc>
                  <a:txBody>
                    <a:bodyPr/>
                    <a:lstStyle/>
                    <a:p>
                      <a:pPr algn="l"/>
                      <a:r>
                        <a:rPr lang="en-GB" dirty="0"/>
                        <a:t>Batch, interactive, streaming analytics and machine learning data such as log files, IoT data, click streams, large datasets </a:t>
                      </a:r>
                      <a:endParaRPr lang="en-US" dirty="0"/>
                    </a:p>
                  </a:txBody>
                  <a:tcPr/>
                </a:tc>
                <a:tc>
                  <a:txBody>
                    <a:bodyPr/>
                    <a:lstStyle/>
                    <a:p>
                      <a:pPr algn="l"/>
                      <a:r>
                        <a:rPr lang="en-GB" dirty="0"/>
                        <a:t>Any type of text or binary data, such as application back end, backup data, media storage for streaming and general purpose data</a:t>
                      </a:r>
                      <a:endParaRPr lang="en-US" dirty="0"/>
                    </a:p>
                  </a:txBody>
                  <a:tcPr/>
                </a:tc>
                <a:extLst>
                  <a:ext uri="{0D108BD9-81ED-4DB2-BD59-A6C34878D82A}">
                    <a16:rowId xmlns:a16="http://schemas.microsoft.com/office/drawing/2014/main" val="2808791746"/>
                  </a:ext>
                </a:extLst>
              </a:tr>
              <a:tr h="770764">
                <a:tc>
                  <a:txBody>
                    <a:bodyPr/>
                    <a:lstStyle/>
                    <a:p>
                      <a:pPr algn="ctr"/>
                      <a:r>
                        <a:rPr lang="en-US" b="1" dirty="0"/>
                        <a:t>KEY CONCEPTS </a:t>
                      </a:r>
                    </a:p>
                  </a:txBody>
                  <a:tcPr/>
                </a:tc>
                <a:tc>
                  <a:txBody>
                    <a:bodyPr/>
                    <a:lstStyle/>
                    <a:p>
                      <a:pPr algn="l"/>
                      <a:r>
                        <a:rPr lang="en-GB" dirty="0"/>
                        <a:t>Data Lake Store account contains folders, which in turn contains data stored as files </a:t>
                      </a:r>
                      <a:endParaRPr lang="en-US" dirty="0"/>
                    </a:p>
                  </a:txBody>
                  <a:tcPr/>
                </a:tc>
                <a:tc>
                  <a:txBody>
                    <a:bodyPr/>
                    <a:lstStyle/>
                    <a:p>
                      <a:pPr algn="l"/>
                      <a:r>
                        <a:rPr lang="en-GB" dirty="0"/>
                        <a:t>Storage account has containers, which in turn has data in the form of blobs</a:t>
                      </a:r>
                      <a:endParaRPr lang="en-US" dirty="0"/>
                    </a:p>
                  </a:txBody>
                  <a:tcPr/>
                </a:tc>
                <a:extLst>
                  <a:ext uri="{0D108BD9-81ED-4DB2-BD59-A6C34878D82A}">
                    <a16:rowId xmlns:a16="http://schemas.microsoft.com/office/drawing/2014/main" val="1230819790"/>
                  </a:ext>
                </a:extLst>
              </a:tr>
              <a:tr h="601624">
                <a:tc>
                  <a:txBody>
                    <a:bodyPr/>
                    <a:lstStyle/>
                    <a:p>
                      <a:pPr algn="ctr"/>
                      <a:r>
                        <a:rPr lang="en-US" b="1" dirty="0"/>
                        <a:t>STRUCTURE </a:t>
                      </a:r>
                    </a:p>
                  </a:txBody>
                  <a:tcPr/>
                </a:tc>
                <a:tc>
                  <a:txBody>
                    <a:bodyPr/>
                    <a:lstStyle/>
                    <a:p>
                      <a:pPr algn="l"/>
                      <a:r>
                        <a:rPr lang="en-US" dirty="0"/>
                        <a:t>Hierarchical file system</a:t>
                      </a:r>
                    </a:p>
                  </a:txBody>
                  <a:tcPr/>
                </a:tc>
                <a:tc>
                  <a:txBody>
                    <a:bodyPr/>
                    <a:lstStyle/>
                    <a:p>
                      <a:pPr algn="l"/>
                      <a:r>
                        <a:rPr lang="en-GB" dirty="0"/>
                        <a:t>Object store with flat namespace</a:t>
                      </a:r>
                      <a:endParaRPr lang="en-US" dirty="0"/>
                    </a:p>
                  </a:txBody>
                  <a:tcPr/>
                </a:tc>
                <a:extLst>
                  <a:ext uri="{0D108BD9-81ED-4DB2-BD59-A6C34878D82A}">
                    <a16:rowId xmlns:a16="http://schemas.microsoft.com/office/drawing/2014/main" val="208283601"/>
                  </a:ext>
                </a:extLst>
              </a:tr>
              <a:tr h="770764">
                <a:tc>
                  <a:txBody>
                    <a:bodyPr/>
                    <a:lstStyle/>
                    <a:p>
                      <a:pPr algn="ctr"/>
                      <a:r>
                        <a:rPr lang="en-US" b="1" dirty="0"/>
                        <a:t>SECURITY</a:t>
                      </a:r>
                    </a:p>
                  </a:txBody>
                  <a:tcPr/>
                </a:tc>
                <a:tc>
                  <a:txBody>
                    <a:bodyPr/>
                    <a:lstStyle/>
                    <a:p>
                      <a:pPr algn="l"/>
                      <a:r>
                        <a:rPr lang="en-GB" dirty="0"/>
                        <a:t>Based on Azure Active Directory Identities </a:t>
                      </a:r>
                      <a:endParaRPr lang="en-US" dirty="0"/>
                    </a:p>
                  </a:txBody>
                  <a:tcPr/>
                </a:tc>
                <a:tc>
                  <a:txBody>
                    <a:bodyPr/>
                    <a:lstStyle/>
                    <a:p>
                      <a:pPr algn="l"/>
                      <a:r>
                        <a:rPr lang="en-GB" dirty="0"/>
                        <a:t>Based on shared secrets - Account Access Keys and Shared Access Signature Keys</a:t>
                      </a:r>
                      <a:endParaRPr lang="en-US" dirty="0"/>
                    </a:p>
                  </a:txBody>
                  <a:tcPr/>
                </a:tc>
                <a:extLst>
                  <a:ext uri="{0D108BD9-81ED-4DB2-BD59-A6C34878D82A}">
                    <a16:rowId xmlns:a16="http://schemas.microsoft.com/office/drawing/2014/main" val="3730681296"/>
                  </a:ext>
                </a:extLst>
              </a:tr>
            </a:tbl>
          </a:graphicData>
        </a:graphic>
      </p:graphicFrame>
    </p:spTree>
    <p:extLst>
      <p:ext uri="{BB962C8B-B14F-4D97-AF65-F5344CB8AC3E}">
        <p14:creationId xmlns:p14="http://schemas.microsoft.com/office/powerpoint/2010/main" val="3702477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Azure Data Lake Analytics</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4"/>
            <a:ext cx="10515600" cy="4879975"/>
          </a:xfrm>
        </p:spPr>
        <p:txBody>
          <a:bodyPr>
            <a:normAutofit/>
          </a:bodyPr>
          <a:lstStyle/>
          <a:p>
            <a:endParaRPr lang="en-GB" dirty="0">
              <a:solidFill>
                <a:srgbClr val="0078D7"/>
              </a:solidFill>
            </a:endParaRPr>
          </a:p>
          <a:p>
            <a:r>
              <a:rPr lang="en-GB" dirty="0">
                <a:solidFill>
                  <a:srgbClr val="0078D7"/>
                </a:solidFill>
              </a:rPr>
              <a:t>Is an on-demand analytics job service to simplify big data analytics.</a:t>
            </a:r>
          </a:p>
          <a:p>
            <a:r>
              <a:rPr lang="en-GB" dirty="0">
                <a:solidFill>
                  <a:srgbClr val="0078D7"/>
                </a:solidFill>
              </a:rPr>
              <a:t>Focus on writing, running, and managing jobs rather than on operating distributed infrastructure.</a:t>
            </a:r>
          </a:p>
          <a:p>
            <a:r>
              <a:rPr lang="en-GB" dirty="0">
                <a:solidFill>
                  <a:srgbClr val="0078D7"/>
                </a:solidFill>
              </a:rPr>
              <a:t>Can handle jobs of any scale instantly by setting the dial for how much power you need.</a:t>
            </a:r>
          </a:p>
          <a:p>
            <a:r>
              <a:rPr lang="en-GB" dirty="0">
                <a:solidFill>
                  <a:srgbClr val="0078D7"/>
                </a:solidFill>
              </a:rPr>
              <a:t>You only pay for your job when it is running, making it cost-effective.</a:t>
            </a:r>
          </a:p>
          <a:p>
            <a:r>
              <a:rPr lang="en-GB" dirty="0">
                <a:solidFill>
                  <a:srgbClr val="0078D7"/>
                </a:solidFill>
              </a:rPr>
              <a:t>The analytics service supports Azure Active Directory letting you manage access and roles, integrated with your on-premises identity system. </a:t>
            </a:r>
          </a:p>
        </p:txBody>
      </p:sp>
    </p:spTree>
    <p:extLst>
      <p:ext uri="{BB962C8B-B14F-4D97-AF65-F5344CB8AC3E}">
        <p14:creationId xmlns:p14="http://schemas.microsoft.com/office/powerpoint/2010/main" val="2294529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86584"/>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GB" sz="4800" b="1" dirty="0">
                <a:solidFill>
                  <a:schemeClr val="bg1"/>
                </a:solidFill>
              </a:rPr>
              <a:t>Data Lake Analytics Key Capabilities</a:t>
            </a:r>
            <a:endParaRPr lang="en-US" sz="4800" b="1" dirty="0">
              <a:solidFill>
                <a:schemeClr val="bg1"/>
              </a:solidFill>
            </a:endParaRP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86584"/>
            <a:ext cx="10515600" cy="4819015"/>
          </a:xfrm>
        </p:spPr>
        <p:txBody>
          <a:bodyPr>
            <a:normAutofit/>
          </a:bodyPr>
          <a:lstStyle/>
          <a:p>
            <a:endParaRPr lang="en-GB" dirty="0">
              <a:solidFill>
                <a:srgbClr val="0078D7"/>
              </a:solidFill>
            </a:endParaRPr>
          </a:p>
          <a:p>
            <a:r>
              <a:rPr lang="en-GB" dirty="0">
                <a:solidFill>
                  <a:srgbClr val="0078D7"/>
                </a:solidFill>
              </a:rPr>
              <a:t>Dynamic scaling</a:t>
            </a:r>
          </a:p>
          <a:p>
            <a:r>
              <a:rPr lang="en-GB" dirty="0">
                <a:solidFill>
                  <a:srgbClr val="0078D7"/>
                </a:solidFill>
              </a:rPr>
              <a:t>Develop faster, debug, and optimize smarter using familiar tools</a:t>
            </a:r>
          </a:p>
          <a:p>
            <a:r>
              <a:rPr lang="en-GB" dirty="0">
                <a:solidFill>
                  <a:srgbClr val="0078D7"/>
                </a:solidFill>
              </a:rPr>
              <a:t>U-SQL: simple and familiar, powerful, and extensible</a:t>
            </a:r>
          </a:p>
          <a:p>
            <a:r>
              <a:rPr lang="en-GB" dirty="0">
                <a:solidFill>
                  <a:srgbClr val="0078D7"/>
                </a:solidFill>
              </a:rPr>
              <a:t>Integrates seamlessly with your IT investments</a:t>
            </a:r>
          </a:p>
          <a:p>
            <a:r>
              <a:rPr lang="en-GB" dirty="0">
                <a:solidFill>
                  <a:srgbClr val="0078D7"/>
                </a:solidFill>
              </a:rPr>
              <a:t>Affordable and cost effective</a:t>
            </a:r>
          </a:p>
          <a:p>
            <a:r>
              <a:rPr lang="en-GB" dirty="0">
                <a:solidFill>
                  <a:srgbClr val="0078D7"/>
                </a:solidFill>
              </a:rPr>
              <a:t>Works with all your Azure Data</a:t>
            </a:r>
          </a:p>
        </p:txBody>
      </p:sp>
    </p:spTree>
    <p:extLst>
      <p:ext uri="{BB962C8B-B14F-4D97-AF65-F5344CB8AC3E}">
        <p14:creationId xmlns:p14="http://schemas.microsoft.com/office/powerpoint/2010/main" val="3383103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B5CB9-4F62-41FE-9DCA-3AEE100A7DCC}"/>
              </a:ext>
            </a:extLst>
          </p:cNvPr>
          <p:cNvSpPr>
            <a:spLocks noGrp="1"/>
          </p:cNvSpPr>
          <p:nvPr>
            <p:ph type="title"/>
          </p:nvPr>
        </p:nvSpPr>
        <p:spPr>
          <a:xfrm>
            <a:off x="838200" y="2766218"/>
            <a:ext cx="10515600" cy="1325563"/>
          </a:xfrm>
        </p:spPr>
        <p:txBody>
          <a:bodyPr/>
          <a:lstStyle/>
          <a:p>
            <a:pPr algn="ctr"/>
            <a:r>
              <a:rPr lang="en-US" b="1" dirty="0">
                <a:solidFill>
                  <a:srgbClr val="FFFFFF"/>
                </a:solidFill>
              </a:rPr>
              <a:t>Demo</a:t>
            </a:r>
          </a:p>
        </p:txBody>
      </p:sp>
    </p:spTree>
    <p:extLst>
      <p:ext uri="{BB962C8B-B14F-4D97-AF65-F5344CB8AC3E}">
        <p14:creationId xmlns:p14="http://schemas.microsoft.com/office/powerpoint/2010/main" val="271196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7FE069-FD29-462D-9246-A63C07599272}"/>
              </a:ext>
            </a:extLst>
          </p:cNvPr>
          <p:cNvSpPr/>
          <p:nvPr/>
        </p:nvSpPr>
        <p:spPr>
          <a:xfrm>
            <a:off x="0" y="3925956"/>
            <a:ext cx="12192000" cy="1015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ABE01D-ECBE-41BA-8A0B-6AF0A01AF282}"/>
              </a:ext>
            </a:extLst>
          </p:cNvPr>
          <p:cNvSpPr>
            <a:spLocks noGrp="1"/>
          </p:cNvSpPr>
          <p:nvPr>
            <p:ph type="ctrTitle"/>
          </p:nvPr>
        </p:nvSpPr>
        <p:spPr>
          <a:xfrm>
            <a:off x="0" y="3925956"/>
            <a:ext cx="10363200" cy="1015663"/>
          </a:xfrm>
        </p:spPr>
        <p:txBody>
          <a:bodyPr>
            <a:normAutofit/>
          </a:bodyPr>
          <a:lstStyle/>
          <a:p>
            <a:pPr algn="l"/>
            <a:r>
              <a:rPr lang="en-US" sz="5400" b="1" dirty="0">
                <a:solidFill>
                  <a:srgbClr val="0078D7"/>
                </a:solidFill>
              </a:rPr>
              <a:t>Azure Databricks</a:t>
            </a:r>
          </a:p>
        </p:txBody>
      </p:sp>
      <p:cxnSp>
        <p:nvCxnSpPr>
          <p:cNvPr id="9" name="Straight Connector 8">
            <a:extLst>
              <a:ext uri="{FF2B5EF4-FFF2-40B4-BE49-F238E27FC236}">
                <a16:creationId xmlns:a16="http://schemas.microsoft.com/office/drawing/2014/main" id="{4D6CE5CF-4FE5-418F-94E6-D68006424FFC}"/>
              </a:ext>
            </a:extLst>
          </p:cNvPr>
          <p:cNvCxnSpPr>
            <a:cxnSpLocks/>
          </p:cNvCxnSpPr>
          <p:nvPr/>
        </p:nvCxnSpPr>
        <p:spPr>
          <a:xfrm flipH="1">
            <a:off x="7414591" y="3717235"/>
            <a:ext cx="910421" cy="1490869"/>
          </a:xfrm>
          <a:prstGeom prst="line">
            <a:avLst/>
          </a:prstGeom>
          <a:ln w="76200">
            <a:solidFill>
              <a:srgbClr val="0078D7"/>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1055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3626486"/>
            <a:ext cx="10515600" cy="1603375"/>
          </a:xfrm>
        </p:spPr>
        <p:txBody>
          <a:bodyPr/>
          <a:lstStyle/>
          <a:p>
            <a:pPr marL="0" indent="0" algn="ctr">
              <a:buNone/>
            </a:pPr>
            <a:r>
              <a:rPr lang="en-GB" dirty="0">
                <a:solidFill>
                  <a:srgbClr val="0078D7"/>
                </a:solidFill>
              </a:rPr>
              <a:t>A fast, easy and collaborative Apache® Spark™ based analytics platform optimized for Azure</a:t>
            </a:r>
          </a:p>
        </p:txBody>
      </p:sp>
      <p:pic>
        <p:nvPicPr>
          <p:cNvPr id="2" name="Picture 1">
            <a:extLst>
              <a:ext uri="{FF2B5EF4-FFF2-40B4-BE49-F238E27FC236}">
                <a16:creationId xmlns:a16="http://schemas.microsoft.com/office/drawing/2014/main" id="{DCA8743A-F128-4EA7-91D5-748AA350015E}"/>
              </a:ext>
            </a:extLst>
          </p:cNvPr>
          <p:cNvPicPr>
            <a:picLocks noChangeAspect="1"/>
          </p:cNvPicPr>
          <p:nvPr/>
        </p:nvPicPr>
        <p:blipFill>
          <a:blip r:embed="rId2"/>
          <a:stretch>
            <a:fillRect/>
          </a:stretch>
        </p:blipFill>
        <p:spPr>
          <a:xfrm>
            <a:off x="2652712" y="1628139"/>
            <a:ext cx="6886575" cy="1781175"/>
          </a:xfrm>
          <a:prstGeom prst="rect">
            <a:avLst/>
          </a:prstGeom>
        </p:spPr>
      </p:pic>
    </p:spTree>
    <p:extLst>
      <p:ext uri="{BB962C8B-B14F-4D97-AF65-F5344CB8AC3E}">
        <p14:creationId xmlns:p14="http://schemas.microsoft.com/office/powerpoint/2010/main" val="918057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Azure Databricks</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normAutofit/>
          </a:bodyPr>
          <a:lstStyle/>
          <a:p>
            <a:endParaRPr lang="en-GB" dirty="0">
              <a:solidFill>
                <a:srgbClr val="0078D7"/>
              </a:solidFill>
            </a:endParaRPr>
          </a:p>
          <a:p>
            <a:r>
              <a:rPr lang="en-GB" dirty="0">
                <a:solidFill>
                  <a:srgbClr val="0078D7"/>
                </a:solidFill>
              </a:rPr>
              <a:t>Designed in collaboration with the founders of Apache Spark</a:t>
            </a:r>
          </a:p>
          <a:p>
            <a:r>
              <a:rPr lang="en-GB" dirty="0">
                <a:solidFill>
                  <a:srgbClr val="0078D7"/>
                </a:solidFill>
              </a:rPr>
              <a:t>One-click set up; streamlined workflows</a:t>
            </a:r>
          </a:p>
          <a:p>
            <a:r>
              <a:rPr lang="en-GB" dirty="0">
                <a:solidFill>
                  <a:srgbClr val="0078D7"/>
                </a:solidFill>
              </a:rPr>
              <a:t>Interactive workspace that enables collaboration between data scientists, data engineers, and business analysts.</a:t>
            </a:r>
          </a:p>
          <a:p>
            <a:r>
              <a:rPr lang="en-GB" dirty="0">
                <a:solidFill>
                  <a:srgbClr val="0078D7"/>
                </a:solidFill>
              </a:rPr>
              <a:t>Native integration with Azure services (Power BI, SQL DW, Cosmos DB, Blob Storage)</a:t>
            </a:r>
          </a:p>
          <a:p>
            <a:r>
              <a:rPr lang="en-GB" dirty="0">
                <a:solidFill>
                  <a:srgbClr val="0078D7"/>
                </a:solidFill>
              </a:rPr>
              <a:t>Enterprise-grade Azure security (Active Directory integration, compliance, enterprise -grade SLAs)</a:t>
            </a:r>
          </a:p>
        </p:txBody>
      </p:sp>
    </p:spTree>
    <p:extLst>
      <p:ext uri="{BB962C8B-B14F-4D97-AF65-F5344CB8AC3E}">
        <p14:creationId xmlns:p14="http://schemas.microsoft.com/office/powerpoint/2010/main" val="509871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1524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pt-BR" sz="4800" b="1" dirty="0">
                <a:solidFill>
                  <a:schemeClr val="bg1"/>
                </a:solidFill>
              </a:rPr>
              <a:t>Apache Spark</a:t>
            </a:r>
            <a:endParaRPr lang="en-US" sz="4800" b="1" dirty="0">
              <a:solidFill>
                <a:schemeClr val="bg1"/>
              </a:solidFill>
            </a:endParaRP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normAutofit/>
          </a:bodyPr>
          <a:lstStyle/>
          <a:p>
            <a:pPr marL="457200" lvl="1" indent="0">
              <a:buNone/>
            </a:pPr>
            <a:r>
              <a:rPr lang="en-GB" dirty="0">
                <a:solidFill>
                  <a:srgbClr val="0078D7"/>
                </a:solidFill>
              </a:rPr>
              <a:t>An unified, open source, parallel, data processing framework for Big Data Analytics</a:t>
            </a:r>
          </a:p>
        </p:txBody>
      </p:sp>
      <p:pic>
        <p:nvPicPr>
          <p:cNvPr id="5" name="Picture 4">
            <a:extLst>
              <a:ext uri="{FF2B5EF4-FFF2-40B4-BE49-F238E27FC236}">
                <a16:creationId xmlns:a16="http://schemas.microsoft.com/office/drawing/2014/main" id="{3F69F750-3409-493D-AFDD-7A4EDDB70F79}"/>
              </a:ext>
            </a:extLst>
          </p:cNvPr>
          <p:cNvPicPr>
            <a:picLocks noChangeAspect="1"/>
          </p:cNvPicPr>
          <p:nvPr/>
        </p:nvPicPr>
        <p:blipFill rotWithShape="1">
          <a:blip r:embed="rId2"/>
          <a:srcRect t="5947" b="7735"/>
          <a:stretch/>
        </p:blipFill>
        <p:spPr>
          <a:xfrm>
            <a:off x="1219214" y="2651760"/>
            <a:ext cx="10515600" cy="3865722"/>
          </a:xfrm>
          <a:prstGeom prst="rect">
            <a:avLst/>
          </a:prstGeom>
        </p:spPr>
      </p:pic>
    </p:spTree>
    <p:extLst>
      <p:ext uri="{BB962C8B-B14F-4D97-AF65-F5344CB8AC3E}">
        <p14:creationId xmlns:p14="http://schemas.microsoft.com/office/powerpoint/2010/main" val="460199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pt-BR" sz="4800" b="1" dirty="0">
                <a:solidFill>
                  <a:schemeClr val="bg1"/>
                </a:solidFill>
              </a:rPr>
              <a:t>Advantages of a unified platform</a:t>
            </a:r>
            <a:endParaRPr lang="en-US" sz="4800" b="1" dirty="0">
              <a:solidFill>
                <a:schemeClr val="bg1"/>
              </a:solidFill>
            </a:endParaRP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normAutofit/>
          </a:bodyPr>
          <a:lstStyle/>
          <a:p>
            <a:endParaRPr lang="en-GB" dirty="0">
              <a:solidFill>
                <a:srgbClr val="0078D7"/>
              </a:solidFill>
            </a:endParaRPr>
          </a:p>
          <a:p>
            <a:r>
              <a:rPr lang="en-GB" dirty="0">
                <a:solidFill>
                  <a:srgbClr val="0078D7"/>
                </a:solidFill>
              </a:rPr>
              <a:t>Improves developer productivity – a single consistent set of APIs </a:t>
            </a:r>
          </a:p>
          <a:p>
            <a:r>
              <a:rPr lang="en-GB" dirty="0">
                <a:solidFill>
                  <a:srgbClr val="0078D7"/>
                </a:solidFill>
              </a:rPr>
              <a:t>All different systems in the Spark share the same abstraction </a:t>
            </a:r>
          </a:p>
          <a:p>
            <a:r>
              <a:rPr lang="en-GB" dirty="0">
                <a:solidFill>
                  <a:srgbClr val="0078D7"/>
                </a:solidFill>
              </a:rPr>
              <a:t>Developers can mix and match different kind of processing in the same application. This is a common requirement for many big data pipelines </a:t>
            </a:r>
          </a:p>
          <a:p>
            <a:r>
              <a:rPr lang="en-GB" dirty="0">
                <a:solidFill>
                  <a:srgbClr val="0078D7"/>
                </a:solidFill>
              </a:rPr>
              <a:t>Performance improves because unnecessary movement of data across engines is eliminated </a:t>
            </a:r>
          </a:p>
        </p:txBody>
      </p:sp>
    </p:spTree>
    <p:extLst>
      <p:ext uri="{BB962C8B-B14F-4D97-AF65-F5344CB8AC3E}">
        <p14:creationId xmlns:p14="http://schemas.microsoft.com/office/powerpoint/2010/main" val="256414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Azure HDInsight</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normAutofit/>
          </a:bodyPr>
          <a:lstStyle/>
          <a:p>
            <a:endParaRPr lang="en-US" dirty="0">
              <a:solidFill>
                <a:srgbClr val="0078D7"/>
              </a:solidFill>
            </a:endParaRPr>
          </a:p>
          <a:p>
            <a:r>
              <a:rPr lang="en-US" dirty="0">
                <a:solidFill>
                  <a:srgbClr val="0078D7"/>
                </a:solidFill>
              </a:rPr>
              <a:t>Microsoft Azure’s big-data solution using Hadoop</a:t>
            </a:r>
          </a:p>
          <a:p>
            <a:pPr lvl="1"/>
            <a:r>
              <a:rPr lang="en-US" dirty="0">
                <a:solidFill>
                  <a:srgbClr val="0078D7"/>
                </a:solidFill>
              </a:rPr>
              <a:t>Open-source framework for storing and analyzing massive amounts of data on clusters built from commodity hardware</a:t>
            </a:r>
          </a:p>
          <a:p>
            <a:pPr lvl="1"/>
            <a:r>
              <a:rPr lang="en-US" dirty="0">
                <a:solidFill>
                  <a:srgbClr val="0078D7"/>
                </a:solidFill>
              </a:rPr>
              <a:t>Uses Hadoop Distributed File System (HDFS) for storage</a:t>
            </a:r>
          </a:p>
          <a:p>
            <a:r>
              <a:rPr lang="en-US" dirty="0">
                <a:solidFill>
                  <a:srgbClr val="0078D7"/>
                </a:solidFill>
              </a:rPr>
              <a:t>Employs the open-source Hortonworks Data Platform implementation of Hadoop</a:t>
            </a:r>
          </a:p>
          <a:p>
            <a:pPr lvl="1"/>
            <a:r>
              <a:rPr lang="en-US" dirty="0">
                <a:solidFill>
                  <a:srgbClr val="0078D7"/>
                </a:solidFill>
              </a:rPr>
              <a:t>Includes Hive, Pig, Storm, Spark, and more</a:t>
            </a:r>
          </a:p>
          <a:p>
            <a:r>
              <a:rPr lang="en-US" dirty="0">
                <a:solidFill>
                  <a:srgbClr val="0078D7"/>
                </a:solidFill>
              </a:rPr>
              <a:t>Integrates with popular BI tools </a:t>
            </a:r>
          </a:p>
          <a:p>
            <a:pPr lvl="1"/>
            <a:r>
              <a:rPr lang="en-US" dirty="0">
                <a:solidFill>
                  <a:srgbClr val="0078D7"/>
                </a:solidFill>
              </a:rPr>
              <a:t>Includes Power BI, Excel, SSAS, SSRS, Tableau</a:t>
            </a:r>
          </a:p>
        </p:txBody>
      </p:sp>
    </p:spTree>
    <p:extLst>
      <p:ext uri="{BB962C8B-B14F-4D97-AF65-F5344CB8AC3E}">
        <p14:creationId xmlns:p14="http://schemas.microsoft.com/office/powerpoint/2010/main" val="3016651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GB" sz="4800" b="1" dirty="0">
                <a:solidFill>
                  <a:schemeClr val="bg1"/>
                </a:solidFill>
              </a:rPr>
              <a:t>Differentiated experience on Azure</a:t>
            </a:r>
            <a:endParaRPr lang="en-US" sz="4800" b="1" dirty="0">
              <a:solidFill>
                <a:schemeClr val="bg1"/>
              </a:solidFill>
            </a:endParaRP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4"/>
            <a:ext cx="10515600" cy="5032375"/>
          </a:xfrm>
        </p:spPr>
        <p:txBody>
          <a:bodyPr>
            <a:normAutofit fontScale="92500" lnSpcReduction="20000"/>
          </a:bodyPr>
          <a:lstStyle/>
          <a:p>
            <a:endParaRPr lang="en-GB" dirty="0">
              <a:solidFill>
                <a:srgbClr val="0078D7"/>
              </a:solidFill>
            </a:endParaRPr>
          </a:p>
          <a:p>
            <a:r>
              <a:rPr lang="en-GB" dirty="0">
                <a:solidFill>
                  <a:srgbClr val="0078D7"/>
                </a:solidFill>
              </a:rPr>
              <a:t>Enhance Productivity</a:t>
            </a:r>
          </a:p>
          <a:p>
            <a:pPr lvl="1"/>
            <a:r>
              <a:rPr lang="en-GB" dirty="0">
                <a:solidFill>
                  <a:srgbClr val="0078D7"/>
                </a:solidFill>
              </a:rPr>
              <a:t>Get started quickly by launching your new Spark environment with one click.</a:t>
            </a:r>
          </a:p>
          <a:p>
            <a:pPr lvl="1"/>
            <a:r>
              <a:rPr lang="en-GB" dirty="0">
                <a:solidFill>
                  <a:srgbClr val="0078D7"/>
                </a:solidFill>
              </a:rPr>
              <a:t>Share your insights in powerful ways through rich integration with Power BI.</a:t>
            </a:r>
          </a:p>
          <a:p>
            <a:pPr lvl="1"/>
            <a:r>
              <a:rPr lang="en-GB" dirty="0">
                <a:solidFill>
                  <a:srgbClr val="0078D7"/>
                </a:solidFill>
              </a:rPr>
              <a:t>Improve collaboration amongst your analytics team through a unified workspace.</a:t>
            </a:r>
          </a:p>
          <a:p>
            <a:pPr lvl="1"/>
            <a:r>
              <a:rPr lang="en-GB" dirty="0">
                <a:solidFill>
                  <a:srgbClr val="0078D7"/>
                </a:solidFill>
              </a:rPr>
              <a:t>Innovate faster with native integration with rest of Azure platform</a:t>
            </a:r>
          </a:p>
          <a:p>
            <a:r>
              <a:rPr lang="en-GB" dirty="0">
                <a:solidFill>
                  <a:srgbClr val="0078D7"/>
                </a:solidFill>
              </a:rPr>
              <a:t>Build on the most compliant cloud</a:t>
            </a:r>
          </a:p>
          <a:p>
            <a:pPr lvl="1"/>
            <a:r>
              <a:rPr lang="en-GB" dirty="0">
                <a:solidFill>
                  <a:srgbClr val="0078D7"/>
                </a:solidFill>
              </a:rPr>
              <a:t>Simplify security and identity control with built-in integration with Active Directory.</a:t>
            </a:r>
          </a:p>
          <a:p>
            <a:pPr lvl="1"/>
            <a:r>
              <a:rPr lang="en-GB" dirty="0">
                <a:solidFill>
                  <a:srgbClr val="0078D7"/>
                </a:solidFill>
              </a:rPr>
              <a:t>Regulate access with fine-grained user permissions to Azure Databricks’ notebooks, clusters, jobs and data.</a:t>
            </a:r>
          </a:p>
          <a:p>
            <a:pPr lvl="1"/>
            <a:r>
              <a:rPr lang="en-GB" dirty="0">
                <a:solidFill>
                  <a:srgbClr val="0078D7"/>
                </a:solidFill>
              </a:rPr>
              <a:t>Build with confidence on the trusted cloud backed by unmatched support, compliance and SLAs.</a:t>
            </a:r>
          </a:p>
          <a:p>
            <a:r>
              <a:rPr lang="en-GB" dirty="0">
                <a:solidFill>
                  <a:srgbClr val="0078D7"/>
                </a:solidFill>
              </a:rPr>
              <a:t>Scale without limits</a:t>
            </a:r>
          </a:p>
          <a:p>
            <a:pPr lvl="1"/>
            <a:r>
              <a:rPr lang="en-GB" dirty="0">
                <a:solidFill>
                  <a:srgbClr val="0078D7"/>
                </a:solidFill>
              </a:rPr>
              <a:t>Operate at massive scale without limits globally.</a:t>
            </a:r>
          </a:p>
          <a:p>
            <a:pPr lvl="1"/>
            <a:r>
              <a:rPr lang="en-GB" dirty="0">
                <a:solidFill>
                  <a:srgbClr val="0078D7"/>
                </a:solidFill>
              </a:rPr>
              <a:t>Accelerate data processing with the fastest Spark engine.</a:t>
            </a:r>
          </a:p>
        </p:txBody>
      </p:sp>
    </p:spTree>
    <p:extLst>
      <p:ext uri="{BB962C8B-B14F-4D97-AF65-F5344CB8AC3E}">
        <p14:creationId xmlns:p14="http://schemas.microsoft.com/office/powerpoint/2010/main" val="3899891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5EC7E-6F28-4596-9DF5-F8193EA7F2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6EE120-4CC2-4D78-9E0A-6017103BABF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DAD1F25-7436-4A8B-9661-22B699F18043}"/>
              </a:ext>
            </a:extLst>
          </p:cNvPr>
          <p:cNvPicPr>
            <a:picLocks noChangeAspect="1"/>
          </p:cNvPicPr>
          <p:nvPr/>
        </p:nvPicPr>
        <p:blipFill rotWithShape="1">
          <a:blip r:embed="rId2"/>
          <a:srcRect l="1051" t="2222" r="1178" b="2000"/>
          <a:stretch/>
        </p:blipFill>
        <p:spPr>
          <a:xfrm>
            <a:off x="1" y="310476"/>
            <a:ext cx="12192000" cy="6547524"/>
          </a:xfrm>
          <a:prstGeom prst="rect">
            <a:avLst/>
          </a:prstGeom>
        </p:spPr>
      </p:pic>
    </p:spTree>
    <p:extLst>
      <p:ext uri="{BB962C8B-B14F-4D97-AF65-F5344CB8AC3E}">
        <p14:creationId xmlns:p14="http://schemas.microsoft.com/office/powerpoint/2010/main" val="1110736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Azure Databricks Core Artifacts </a:t>
            </a:r>
          </a:p>
        </p:txBody>
      </p:sp>
      <p:pic>
        <p:nvPicPr>
          <p:cNvPr id="5" name="Content Placeholder 4">
            <a:extLst>
              <a:ext uri="{FF2B5EF4-FFF2-40B4-BE49-F238E27FC236}">
                <a16:creationId xmlns:a16="http://schemas.microsoft.com/office/drawing/2014/main" id="{35AADE8F-688D-4FF9-AEB0-3DD7B336FF74}"/>
              </a:ext>
            </a:extLst>
          </p:cNvPr>
          <p:cNvPicPr>
            <a:picLocks noGrp="1" noChangeAspect="1"/>
          </p:cNvPicPr>
          <p:nvPr>
            <p:ph idx="1"/>
          </p:nvPr>
        </p:nvPicPr>
        <p:blipFill>
          <a:blip r:embed="rId2"/>
          <a:stretch>
            <a:fillRect/>
          </a:stretch>
        </p:blipFill>
        <p:spPr>
          <a:xfrm>
            <a:off x="2091106" y="2187257"/>
            <a:ext cx="8009787" cy="4351338"/>
          </a:xfrm>
          <a:prstGeom prst="rect">
            <a:avLst/>
          </a:prstGeom>
        </p:spPr>
      </p:pic>
    </p:spTree>
    <p:extLst>
      <p:ext uri="{BB962C8B-B14F-4D97-AF65-F5344CB8AC3E}">
        <p14:creationId xmlns:p14="http://schemas.microsoft.com/office/powerpoint/2010/main" val="66486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GB" sz="4800" b="1" dirty="0">
                <a:solidFill>
                  <a:schemeClr val="bg1"/>
                </a:solidFill>
              </a:rPr>
              <a:t>Integration with AAD </a:t>
            </a:r>
            <a:endParaRPr lang="en-US" sz="4800" b="1" dirty="0">
              <a:solidFill>
                <a:schemeClr val="bg1"/>
              </a:solidFill>
            </a:endParaRP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normAutofit lnSpcReduction="10000"/>
          </a:bodyPr>
          <a:lstStyle/>
          <a:p>
            <a:endParaRPr lang="en-GB" dirty="0">
              <a:solidFill>
                <a:srgbClr val="0078D7"/>
              </a:solidFill>
            </a:endParaRPr>
          </a:p>
          <a:p>
            <a:r>
              <a:rPr lang="en-GB" dirty="0">
                <a:solidFill>
                  <a:srgbClr val="0078D7"/>
                </a:solidFill>
              </a:rPr>
              <a:t>There is no need to define users—and their access control—separately in Databricks. </a:t>
            </a:r>
          </a:p>
          <a:p>
            <a:r>
              <a:rPr lang="en-GB" dirty="0">
                <a:solidFill>
                  <a:srgbClr val="0078D7"/>
                </a:solidFill>
              </a:rPr>
              <a:t>AAD users can be used directly in Azure Databricks for all user-based access control (Clusters, Jobs, Notebooks etc.).</a:t>
            </a:r>
          </a:p>
          <a:p>
            <a:r>
              <a:rPr lang="en-GB" dirty="0">
                <a:solidFill>
                  <a:srgbClr val="0078D7"/>
                </a:solidFill>
              </a:rPr>
              <a:t>Databricks has delegated user authentication to AAD enabling single-sign on (SSO) and unified authentication.</a:t>
            </a:r>
          </a:p>
          <a:p>
            <a:r>
              <a:rPr lang="en-GB" dirty="0">
                <a:solidFill>
                  <a:srgbClr val="0078D7"/>
                </a:solidFill>
              </a:rPr>
              <a:t>Notebooks, and their outputs, are stored in the Databricks account. However, </a:t>
            </a:r>
            <a:r>
              <a:rPr lang="en-GB" dirty="0" err="1">
                <a:solidFill>
                  <a:srgbClr val="0078D7"/>
                </a:solidFill>
              </a:rPr>
              <a:t>AADbased</a:t>
            </a:r>
            <a:r>
              <a:rPr lang="en-GB" dirty="0">
                <a:solidFill>
                  <a:srgbClr val="0078D7"/>
                </a:solidFill>
              </a:rPr>
              <a:t> access-control ensures that only authorized users can access them.</a:t>
            </a:r>
          </a:p>
        </p:txBody>
      </p:sp>
    </p:spTree>
    <p:extLst>
      <p:ext uri="{BB962C8B-B14F-4D97-AF65-F5344CB8AC3E}">
        <p14:creationId xmlns:p14="http://schemas.microsoft.com/office/powerpoint/2010/main" val="4186470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fontScale="90000"/>
          </a:bodyPr>
          <a:lstStyle/>
          <a:p>
            <a:r>
              <a:rPr lang="en-GB" sz="4800" b="1" dirty="0">
                <a:solidFill>
                  <a:schemeClr val="bg1"/>
                </a:solidFill>
              </a:rPr>
              <a:t>Clusters : Auto-scaling and Auto-termination </a:t>
            </a:r>
            <a:endParaRPr lang="en-US" sz="4800" b="1" dirty="0">
              <a:solidFill>
                <a:schemeClr val="bg1"/>
              </a:solidFill>
            </a:endParaRP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normAutofit/>
          </a:bodyPr>
          <a:lstStyle/>
          <a:p>
            <a:endParaRPr lang="en-GB" dirty="0">
              <a:solidFill>
                <a:srgbClr val="0078D7"/>
              </a:solidFill>
            </a:endParaRPr>
          </a:p>
          <a:p>
            <a:r>
              <a:rPr lang="en-GB" dirty="0">
                <a:solidFill>
                  <a:srgbClr val="0078D7"/>
                </a:solidFill>
              </a:rPr>
              <a:t>Simplifies cluster management and reduces costs by eliminating wastage</a:t>
            </a:r>
          </a:p>
          <a:p>
            <a:r>
              <a:rPr lang="en-GB" dirty="0">
                <a:solidFill>
                  <a:srgbClr val="0078D7"/>
                </a:solidFill>
              </a:rPr>
              <a:t>When creating Azure Databricks clusters you can choose Autoscaling and Auto Termination options.</a:t>
            </a:r>
          </a:p>
          <a:p>
            <a:r>
              <a:rPr lang="en-GB" dirty="0">
                <a:solidFill>
                  <a:srgbClr val="0078D7"/>
                </a:solidFill>
              </a:rPr>
              <a:t>Autoscaling: Just specify the min and max number of clusters. Azure Databricks automatically scales up or down based on load.</a:t>
            </a:r>
          </a:p>
          <a:p>
            <a:r>
              <a:rPr lang="en-GB" dirty="0">
                <a:solidFill>
                  <a:srgbClr val="0078D7"/>
                </a:solidFill>
              </a:rPr>
              <a:t>Auto Termination: After the specified minutes of inactivity the cluster is automatically terminated.</a:t>
            </a:r>
          </a:p>
        </p:txBody>
      </p:sp>
    </p:spTree>
    <p:extLst>
      <p:ext uri="{BB962C8B-B14F-4D97-AF65-F5344CB8AC3E}">
        <p14:creationId xmlns:p14="http://schemas.microsoft.com/office/powerpoint/2010/main" val="150624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Jobs </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4"/>
            <a:ext cx="10515600" cy="4879975"/>
          </a:xfrm>
        </p:spPr>
        <p:txBody>
          <a:bodyPr>
            <a:normAutofit/>
          </a:bodyPr>
          <a:lstStyle/>
          <a:p>
            <a:endParaRPr lang="en-GB" dirty="0">
              <a:solidFill>
                <a:srgbClr val="0078D7"/>
              </a:solidFill>
            </a:endParaRPr>
          </a:p>
          <a:p>
            <a:r>
              <a:rPr lang="en-GB" dirty="0">
                <a:solidFill>
                  <a:srgbClr val="0078D7"/>
                </a:solidFill>
              </a:rPr>
              <a:t>Jobs are the mechanism to submit Spark application code for execution on the Databricks clusters</a:t>
            </a:r>
          </a:p>
          <a:p>
            <a:r>
              <a:rPr lang="en-GB" dirty="0">
                <a:solidFill>
                  <a:srgbClr val="0078D7"/>
                </a:solidFill>
              </a:rPr>
              <a:t>Spark application code is submitted as a ‘Job’ for execution on Azure Databricks clusters</a:t>
            </a:r>
          </a:p>
          <a:p>
            <a:r>
              <a:rPr lang="en-GB" dirty="0">
                <a:solidFill>
                  <a:srgbClr val="0078D7"/>
                </a:solidFill>
              </a:rPr>
              <a:t>Jobs execute either ‘Notebooks’ or ‘Jars’</a:t>
            </a:r>
          </a:p>
          <a:p>
            <a:r>
              <a:rPr lang="en-GB" dirty="0">
                <a:solidFill>
                  <a:srgbClr val="0078D7"/>
                </a:solidFill>
              </a:rPr>
              <a:t>Azure Databricks provide a comprehensive set of graphical tools to create, manage and monitor Jobs.</a:t>
            </a:r>
          </a:p>
        </p:txBody>
      </p:sp>
    </p:spTree>
    <p:extLst>
      <p:ext uri="{BB962C8B-B14F-4D97-AF65-F5344CB8AC3E}">
        <p14:creationId xmlns:p14="http://schemas.microsoft.com/office/powerpoint/2010/main" val="623171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Workspaces</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4"/>
            <a:ext cx="10515600" cy="4879975"/>
          </a:xfrm>
        </p:spPr>
        <p:txBody>
          <a:bodyPr>
            <a:normAutofit/>
          </a:bodyPr>
          <a:lstStyle/>
          <a:p>
            <a:endParaRPr lang="en-GB" dirty="0">
              <a:solidFill>
                <a:srgbClr val="0078D7"/>
              </a:solidFill>
            </a:endParaRPr>
          </a:p>
          <a:p>
            <a:r>
              <a:rPr lang="en-GB" dirty="0">
                <a:solidFill>
                  <a:srgbClr val="0078D7"/>
                </a:solidFill>
              </a:rPr>
              <a:t>Workspaces enables users to organize—and share—their Notebooks, Libraries and Dashboards</a:t>
            </a:r>
          </a:p>
          <a:p>
            <a:r>
              <a:rPr lang="en-GB" dirty="0">
                <a:solidFill>
                  <a:srgbClr val="0078D7"/>
                </a:solidFill>
              </a:rPr>
              <a:t>Everything in a workspace is ordered into hierarchical folders </a:t>
            </a:r>
          </a:p>
          <a:p>
            <a:r>
              <a:rPr lang="en-GB" dirty="0">
                <a:solidFill>
                  <a:srgbClr val="0078D7"/>
                </a:solidFill>
              </a:rPr>
              <a:t>Fine grained access controls can be defined in workspaces to enable secure collaboration among </a:t>
            </a:r>
            <a:r>
              <a:rPr lang="en-GB" dirty="0" err="1">
                <a:solidFill>
                  <a:srgbClr val="0078D7"/>
                </a:solidFill>
              </a:rPr>
              <a:t>collegues</a:t>
            </a:r>
            <a:r>
              <a:rPr lang="en-GB" dirty="0">
                <a:solidFill>
                  <a:srgbClr val="0078D7"/>
                </a:solidFill>
              </a:rPr>
              <a:t>  </a:t>
            </a:r>
          </a:p>
        </p:txBody>
      </p:sp>
    </p:spTree>
    <p:extLst>
      <p:ext uri="{BB962C8B-B14F-4D97-AF65-F5344CB8AC3E}">
        <p14:creationId xmlns:p14="http://schemas.microsoft.com/office/powerpoint/2010/main" val="2703361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86584"/>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Notebooks</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86584"/>
            <a:ext cx="10515600" cy="4819015"/>
          </a:xfrm>
        </p:spPr>
        <p:txBody>
          <a:bodyPr>
            <a:normAutofit/>
          </a:bodyPr>
          <a:lstStyle/>
          <a:p>
            <a:endParaRPr lang="en-GB" dirty="0">
              <a:solidFill>
                <a:srgbClr val="0078D7"/>
              </a:solidFill>
            </a:endParaRPr>
          </a:p>
          <a:p>
            <a:r>
              <a:rPr lang="en-GB" dirty="0">
                <a:solidFill>
                  <a:srgbClr val="0078D7"/>
                </a:solidFill>
              </a:rPr>
              <a:t>Notebooks are not only for authoring Spark applications but can be run/executed directly on clusters</a:t>
            </a:r>
          </a:p>
          <a:p>
            <a:pPr lvl="1"/>
            <a:r>
              <a:rPr lang="en-GB" dirty="0" err="1">
                <a:solidFill>
                  <a:srgbClr val="0078D7"/>
                </a:solidFill>
              </a:rPr>
              <a:t>Shift+Enter</a:t>
            </a:r>
            <a:endParaRPr lang="en-GB" dirty="0">
              <a:solidFill>
                <a:srgbClr val="0078D7"/>
              </a:solidFill>
            </a:endParaRPr>
          </a:p>
          <a:p>
            <a:r>
              <a:rPr lang="en-GB" dirty="0">
                <a:solidFill>
                  <a:srgbClr val="0078D7"/>
                </a:solidFill>
              </a:rPr>
              <a:t>Notebooks support fine grained permissions—so they can be securely shared with colleagues for collaboration (see following slide for details on permissions and abilities)</a:t>
            </a:r>
          </a:p>
          <a:p>
            <a:r>
              <a:rPr lang="en-GB" dirty="0">
                <a:solidFill>
                  <a:srgbClr val="0078D7"/>
                </a:solidFill>
              </a:rPr>
              <a:t>Notebooks are well-suited for prototyping, rapid development, exploration, discovery and iterative development</a:t>
            </a:r>
          </a:p>
        </p:txBody>
      </p:sp>
    </p:spTree>
    <p:extLst>
      <p:ext uri="{BB962C8B-B14F-4D97-AF65-F5344CB8AC3E}">
        <p14:creationId xmlns:p14="http://schemas.microsoft.com/office/powerpoint/2010/main" val="3615827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Visualization </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4"/>
            <a:ext cx="10515600" cy="4879975"/>
          </a:xfrm>
        </p:spPr>
        <p:txBody>
          <a:bodyPr>
            <a:normAutofit/>
          </a:bodyPr>
          <a:lstStyle/>
          <a:p>
            <a:endParaRPr lang="en-GB" dirty="0">
              <a:solidFill>
                <a:srgbClr val="0078D7"/>
              </a:solidFill>
            </a:endParaRPr>
          </a:p>
          <a:p>
            <a:r>
              <a:rPr lang="en-GB" dirty="0">
                <a:solidFill>
                  <a:srgbClr val="0078D7"/>
                </a:solidFill>
              </a:rPr>
              <a:t>All notebooks, regardless of their language, support Databricks visualizations.</a:t>
            </a:r>
          </a:p>
          <a:p>
            <a:r>
              <a:rPr lang="en-GB" dirty="0">
                <a:solidFill>
                  <a:srgbClr val="0078D7"/>
                </a:solidFill>
              </a:rPr>
              <a:t>When you run the notebook the visualizations are rendered inside the notebook in-place</a:t>
            </a:r>
          </a:p>
          <a:p>
            <a:r>
              <a:rPr lang="en-GB" dirty="0">
                <a:solidFill>
                  <a:srgbClr val="0078D7"/>
                </a:solidFill>
              </a:rPr>
              <a:t>The visualizations are written in HTML.</a:t>
            </a:r>
          </a:p>
          <a:p>
            <a:pPr lvl="1"/>
            <a:r>
              <a:rPr lang="en-GB" dirty="0">
                <a:solidFill>
                  <a:srgbClr val="0078D7"/>
                </a:solidFill>
              </a:rPr>
              <a:t> You can save the HTML of the entire notebook by exporting to HTML.</a:t>
            </a:r>
          </a:p>
          <a:p>
            <a:pPr lvl="1"/>
            <a:r>
              <a:rPr lang="en-GB" dirty="0">
                <a:solidFill>
                  <a:srgbClr val="0078D7"/>
                </a:solidFill>
              </a:rPr>
              <a:t>If you use Matplotlib, the plots are rendered as images so you can just right click and download the image</a:t>
            </a:r>
          </a:p>
          <a:p>
            <a:r>
              <a:rPr lang="en-GB" dirty="0">
                <a:solidFill>
                  <a:srgbClr val="0078D7"/>
                </a:solidFill>
              </a:rPr>
              <a:t>You can change the plot type just by picking from the selection</a:t>
            </a:r>
          </a:p>
        </p:txBody>
      </p:sp>
    </p:spTree>
    <p:extLst>
      <p:ext uri="{BB962C8B-B14F-4D97-AF65-F5344CB8AC3E}">
        <p14:creationId xmlns:p14="http://schemas.microsoft.com/office/powerpoint/2010/main" val="1828361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Use cases – Modern Big Data Warehouse </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lstStyle/>
          <a:p>
            <a:endParaRPr lang="en-GB" dirty="0">
              <a:solidFill>
                <a:srgbClr val="002060"/>
              </a:solidFill>
            </a:endParaRPr>
          </a:p>
          <a:p>
            <a:endParaRPr lang="en-GB" dirty="0">
              <a:solidFill>
                <a:srgbClr val="002060"/>
              </a:solidFill>
            </a:endParaRPr>
          </a:p>
        </p:txBody>
      </p:sp>
      <p:pic>
        <p:nvPicPr>
          <p:cNvPr id="6" name="Picture 5">
            <a:extLst>
              <a:ext uri="{FF2B5EF4-FFF2-40B4-BE49-F238E27FC236}">
                <a16:creationId xmlns:a16="http://schemas.microsoft.com/office/drawing/2014/main" id="{338C3B21-8313-48D2-82F3-BE714A9671D4}"/>
              </a:ext>
            </a:extLst>
          </p:cNvPr>
          <p:cNvPicPr>
            <a:picLocks noChangeAspect="1"/>
          </p:cNvPicPr>
          <p:nvPr/>
        </p:nvPicPr>
        <p:blipFill rotWithShape="1">
          <a:blip r:embed="rId2"/>
          <a:srcRect t="18234" b="7254"/>
          <a:stretch/>
        </p:blipFill>
        <p:spPr>
          <a:xfrm>
            <a:off x="41528" y="1975326"/>
            <a:ext cx="12135232" cy="4633596"/>
          </a:xfrm>
          <a:prstGeom prst="rect">
            <a:avLst/>
          </a:prstGeom>
        </p:spPr>
      </p:pic>
    </p:spTree>
    <p:extLst>
      <p:ext uri="{BB962C8B-B14F-4D97-AF65-F5344CB8AC3E}">
        <p14:creationId xmlns:p14="http://schemas.microsoft.com/office/powerpoint/2010/main" val="88929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rgbClr val="FFFFFF"/>
                </a:solidFill>
              </a:rPr>
              <a:t>Apache Hadoop on Azure</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02296"/>
            <a:ext cx="10515600" cy="4872824"/>
          </a:xfrm>
        </p:spPr>
        <p:txBody>
          <a:bodyPr>
            <a:normAutofit lnSpcReduction="10000"/>
          </a:bodyPr>
          <a:lstStyle/>
          <a:p>
            <a:endParaRPr lang="en-US" dirty="0">
              <a:solidFill>
                <a:srgbClr val="0078D7"/>
              </a:solidFill>
            </a:endParaRPr>
          </a:p>
          <a:p>
            <a:r>
              <a:rPr lang="en-US" dirty="0">
                <a:solidFill>
                  <a:srgbClr val="0078D7"/>
                </a:solidFill>
              </a:rPr>
              <a:t>Automatic cluster provisioning and configuration</a:t>
            </a:r>
          </a:p>
          <a:p>
            <a:pPr lvl="1"/>
            <a:r>
              <a:rPr lang="en-US" dirty="0">
                <a:solidFill>
                  <a:srgbClr val="0078D7"/>
                </a:solidFill>
              </a:rPr>
              <a:t>Bypass an otherwise manual-intensive process</a:t>
            </a:r>
          </a:p>
          <a:p>
            <a:r>
              <a:rPr lang="en-US" dirty="0">
                <a:solidFill>
                  <a:srgbClr val="0078D7"/>
                </a:solidFill>
              </a:rPr>
              <a:t>Cluster scaling</a:t>
            </a:r>
          </a:p>
          <a:p>
            <a:pPr lvl="1"/>
            <a:r>
              <a:rPr lang="en-US" dirty="0">
                <a:solidFill>
                  <a:srgbClr val="0078D7"/>
                </a:solidFill>
              </a:rPr>
              <a:t>Change number of nodes without deleting/re-creating the cluster</a:t>
            </a:r>
          </a:p>
          <a:p>
            <a:r>
              <a:rPr lang="en-US" dirty="0">
                <a:solidFill>
                  <a:srgbClr val="0078D7"/>
                </a:solidFill>
              </a:rPr>
              <a:t>High availability/reliability</a:t>
            </a:r>
          </a:p>
          <a:p>
            <a:pPr lvl="1"/>
            <a:r>
              <a:rPr lang="en-US" dirty="0">
                <a:solidFill>
                  <a:srgbClr val="0078D7"/>
                </a:solidFill>
              </a:rPr>
              <a:t>Managed solution - 99.9% SLA</a:t>
            </a:r>
          </a:p>
          <a:p>
            <a:pPr lvl="1"/>
            <a:r>
              <a:rPr lang="en-US" dirty="0">
                <a:solidFill>
                  <a:srgbClr val="0078D7"/>
                </a:solidFill>
              </a:rPr>
              <a:t>HDInsight includes a secondary head node</a:t>
            </a:r>
          </a:p>
          <a:p>
            <a:r>
              <a:rPr lang="en-US" dirty="0">
                <a:solidFill>
                  <a:srgbClr val="0078D7"/>
                </a:solidFill>
              </a:rPr>
              <a:t>Reliable and economical storage</a:t>
            </a:r>
          </a:p>
          <a:p>
            <a:pPr lvl="1"/>
            <a:r>
              <a:rPr lang="en-US" dirty="0">
                <a:solidFill>
                  <a:srgbClr val="0078D7"/>
                </a:solidFill>
              </a:rPr>
              <a:t>HDFS mapped over Azure Blob Storage</a:t>
            </a:r>
          </a:p>
          <a:p>
            <a:pPr lvl="1"/>
            <a:r>
              <a:rPr lang="en-US" dirty="0">
                <a:solidFill>
                  <a:srgbClr val="0078D7"/>
                </a:solidFill>
              </a:rPr>
              <a:t>Accessed through “</a:t>
            </a:r>
            <a:r>
              <a:rPr lang="en-US" dirty="0" err="1">
                <a:solidFill>
                  <a:srgbClr val="0078D7"/>
                </a:solidFill>
              </a:rPr>
              <a:t>wasb</a:t>
            </a:r>
            <a:r>
              <a:rPr lang="en-US" dirty="0">
                <a:solidFill>
                  <a:srgbClr val="0078D7"/>
                </a:solidFill>
              </a:rPr>
              <a:t>://” protocol prefix</a:t>
            </a:r>
          </a:p>
        </p:txBody>
      </p:sp>
    </p:spTree>
    <p:extLst>
      <p:ext uri="{BB962C8B-B14F-4D97-AF65-F5344CB8AC3E}">
        <p14:creationId xmlns:p14="http://schemas.microsoft.com/office/powerpoint/2010/main" val="269121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fontScale="90000"/>
          </a:bodyPr>
          <a:lstStyle/>
          <a:p>
            <a:r>
              <a:rPr lang="en-US" sz="4800" b="1" dirty="0">
                <a:solidFill>
                  <a:schemeClr val="bg1"/>
                </a:solidFill>
              </a:rPr>
              <a:t>Use cases – Advanced Analytics on </a:t>
            </a:r>
            <a:r>
              <a:rPr lang="en-US" sz="4800" b="1">
                <a:solidFill>
                  <a:schemeClr val="bg1"/>
                </a:solidFill>
              </a:rPr>
              <a:t>Big Data</a:t>
            </a:r>
            <a:endParaRPr lang="en-US" sz="4800" b="1" dirty="0">
              <a:solidFill>
                <a:schemeClr val="bg1"/>
              </a:solidFill>
            </a:endParaRP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lstStyle/>
          <a:p>
            <a:endParaRPr lang="en-GB" dirty="0">
              <a:solidFill>
                <a:srgbClr val="002060"/>
              </a:solidFill>
            </a:endParaRPr>
          </a:p>
          <a:p>
            <a:endParaRPr lang="en-GB" dirty="0">
              <a:solidFill>
                <a:srgbClr val="002060"/>
              </a:solidFill>
            </a:endParaRPr>
          </a:p>
        </p:txBody>
      </p:sp>
      <p:pic>
        <p:nvPicPr>
          <p:cNvPr id="5" name="Picture 4">
            <a:extLst>
              <a:ext uri="{FF2B5EF4-FFF2-40B4-BE49-F238E27FC236}">
                <a16:creationId xmlns:a16="http://schemas.microsoft.com/office/drawing/2014/main" id="{F9A3E288-EEE3-4822-81EE-D1B7DE7FB8BF}"/>
              </a:ext>
            </a:extLst>
          </p:cNvPr>
          <p:cNvPicPr>
            <a:picLocks noChangeAspect="1"/>
          </p:cNvPicPr>
          <p:nvPr/>
        </p:nvPicPr>
        <p:blipFill>
          <a:blip r:embed="rId2"/>
          <a:stretch>
            <a:fillRect/>
          </a:stretch>
        </p:blipFill>
        <p:spPr>
          <a:xfrm>
            <a:off x="472439" y="1825625"/>
            <a:ext cx="11582402" cy="4900990"/>
          </a:xfrm>
          <a:prstGeom prst="rect">
            <a:avLst/>
          </a:prstGeom>
        </p:spPr>
      </p:pic>
    </p:spTree>
    <p:extLst>
      <p:ext uri="{BB962C8B-B14F-4D97-AF65-F5344CB8AC3E}">
        <p14:creationId xmlns:p14="http://schemas.microsoft.com/office/powerpoint/2010/main" val="307549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Use cases – </a:t>
            </a:r>
            <a:r>
              <a:rPr lang="en-GB" sz="4800" b="1" dirty="0">
                <a:solidFill>
                  <a:schemeClr val="bg1"/>
                </a:solidFill>
              </a:rPr>
              <a:t>Real-time analytics on Big Data</a:t>
            </a:r>
            <a:endParaRPr lang="en-US" sz="4800" b="1" dirty="0">
              <a:solidFill>
                <a:schemeClr val="bg1"/>
              </a:solidFill>
            </a:endParaRP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lstStyle/>
          <a:p>
            <a:endParaRPr lang="en-GB" dirty="0">
              <a:solidFill>
                <a:srgbClr val="002060"/>
              </a:solidFill>
            </a:endParaRPr>
          </a:p>
          <a:p>
            <a:endParaRPr lang="en-GB" dirty="0">
              <a:solidFill>
                <a:srgbClr val="002060"/>
              </a:solidFill>
            </a:endParaRPr>
          </a:p>
        </p:txBody>
      </p:sp>
      <p:pic>
        <p:nvPicPr>
          <p:cNvPr id="6" name="Picture 5">
            <a:extLst>
              <a:ext uri="{FF2B5EF4-FFF2-40B4-BE49-F238E27FC236}">
                <a16:creationId xmlns:a16="http://schemas.microsoft.com/office/drawing/2014/main" id="{D094FF36-87D4-4629-BF88-DFFAD7A150C5}"/>
              </a:ext>
            </a:extLst>
          </p:cNvPr>
          <p:cNvPicPr>
            <a:picLocks noChangeAspect="1"/>
          </p:cNvPicPr>
          <p:nvPr/>
        </p:nvPicPr>
        <p:blipFill>
          <a:blip r:embed="rId2"/>
          <a:stretch>
            <a:fillRect/>
          </a:stretch>
        </p:blipFill>
        <p:spPr>
          <a:xfrm>
            <a:off x="289559" y="1892459"/>
            <a:ext cx="11612882" cy="4875378"/>
          </a:xfrm>
          <a:prstGeom prst="rect">
            <a:avLst/>
          </a:prstGeom>
        </p:spPr>
      </p:pic>
    </p:spTree>
    <p:extLst>
      <p:ext uri="{BB962C8B-B14F-4D97-AF65-F5344CB8AC3E}">
        <p14:creationId xmlns:p14="http://schemas.microsoft.com/office/powerpoint/2010/main" val="2345621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B5CB9-4F62-41FE-9DCA-3AEE100A7DCC}"/>
              </a:ext>
            </a:extLst>
          </p:cNvPr>
          <p:cNvSpPr>
            <a:spLocks noGrp="1"/>
          </p:cNvSpPr>
          <p:nvPr>
            <p:ph type="title"/>
          </p:nvPr>
        </p:nvSpPr>
        <p:spPr>
          <a:xfrm>
            <a:off x="838200" y="2766218"/>
            <a:ext cx="10515600" cy="1325563"/>
          </a:xfrm>
        </p:spPr>
        <p:txBody>
          <a:bodyPr/>
          <a:lstStyle/>
          <a:p>
            <a:pPr algn="ctr"/>
            <a:r>
              <a:rPr lang="en-US" b="1" dirty="0">
                <a:solidFill>
                  <a:srgbClr val="FFFFFF"/>
                </a:solidFill>
              </a:rPr>
              <a:t>Demo</a:t>
            </a:r>
          </a:p>
        </p:txBody>
      </p:sp>
    </p:spTree>
    <p:extLst>
      <p:ext uri="{BB962C8B-B14F-4D97-AF65-F5344CB8AC3E}">
        <p14:creationId xmlns:p14="http://schemas.microsoft.com/office/powerpoint/2010/main" val="3236175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7FE069-FD29-462D-9246-A63C07599272}"/>
              </a:ext>
            </a:extLst>
          </p:cNvPr>
          <p:cNvSpPr/>
          <p:nvPr/>
        </p:nvSpPr>
        <p:spPr>
          <a:xfrm>
            <a:off x="0" y="3925956"/>
            <a:ext cx="12192000" cy="1015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ABE01D-ECBE-41BA-8A0B-6AF0A01AF282}"/>
              </a:ext>
            </a:extLst>
          </p:cNvPr>
          <p:cNvSpPr>
            <a:spLocks noGrp="1"/>
          </p:cNvSpPr>
          <p:nvPr>
            <p:ph type="ctrTitle"/>
          </p:nvPr>
        </p:nvSpPr>
        <p:spPr>
          <a:xfrm>
            <a:off x="0" y="3925956"/>
            <a:ext cx="10363200" cy="1015663"/>
          </a:xfrm>
        </p:spPr>
        <p:txBody>
          <a:bodyPr>
            <a:normAutofit/>
          </a:bodyPr>
          <a:lstStyle/>
          <a:p>
            <a:pPr algn="l"/>
            <a:r>
              <a:rPr lang="en-US" sz="5400" b="1" dirty="0">
                <a:solidFill>
                  <a:srgbClr val="0078D7"/>
                </a:solidFill>
              </a:rPr>
              <a:t>Azure Data Factory</a:t>
            </a:r>
          </a:p>
        </p:txBody>
      </p:sp>
      <p:cxnSp>
        <p:nvCxnSpPr>
          <p:cNvPr id="9" name="Straight Connector 8">
            <a:extLst>
              <a:ext uri="{FF2B5EF4-FFF2-40B4-BE49-F238E27FC236}">
                <a16:creationId xmlns:a16="http://schemas.microsoft.com/office/drawing/2014/main" id="{4D6CE5CF-4FE5-418F-94E6-D68006424FFC}"/>
              </a:ext>
            </a:extLst>
          </p:cNvPr>
          <p:cNvCxnSpPr>
            <a:cxnSpLocks/>
          </p:cNvCxnSpPr>
          <p:nvPr/>
        </p:nvCxnSpPr>
        <p:spPr>
          <a:xfrm flipH="1">
            <a:off x="7414591" y="3717235"/>
            <a:ext cx="910421" cy="1490869"/>
          </a:xfrm>
          <a:prstGeom prst="line">
            <a:avLst/>
          </a:prstGeom>
          <a:ln w="76200">
            <a:solidFill>
              <a:srgbClr val="0078D7"/>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6884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2627312"/>
            <a:ext cx="10515600" cy="1603375"/>
          </a:xfrm>
        </p:spPr>
        <p:txBody>
          <a:bodyPr>
            <a:normAutofit/>
          </a:bodyPr>
          <a:lstStyle/>
          <a:p>
            <a:pPr marL="0" indent="0" algn="ctr">
              <a:buNone/>
            </a:pPr>
            <a:r>
              <a:rPr lang="en-GB" dirty="0">
                <a:solidFill>
                  <a:schemeClr val="bg1"/>
                </a:solidFill>
              </a:rPr>
              <a:t>Azure Data Factory is a cloud service that orchestrates, manages, and monitors the integration and transformation of structured and unstructured data from on-premises and cloud sources at scale.</a:t>
            </a:r>
          </a:p>
        </p:txBody>
      </p:sp>
    </p:spTree>
    <p:extLst>
      <p:ext uri="{BB962C8B-B14F-4D97-AF65-F5344CB8AC3E}">
        <p14:creationId xmlns:p14="http://schemas.microsoft.com/office/powerpoint/2010/main" val="1292946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GB" sz="4800" b="1" dirty="0">
                <a:solidFill>
                  <a:schemeClr val="bg1"/>
                </a:solidFill>
              </a:rPr>
              <a:t>Hybrid data integration at scale, made easy</a:t>
            </a:r>
            <a:endParaRPr lang="en-US" sz="4800" b="1" dirty="0">
              <a:solidFill>
                <a:schemeClr val="bg1"/>
              </a:solidFill>
            </a:endParaRP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normAutofit/>
          </a:bodyPr>
          <a:lstStyle/>
          <a:p>
            <a:endParaRPr lang="en-GB" dirty="0">
              <a:solidFill>
                <a:srgbClr val="0078D7"/>
              </a:solidFill>
            </a:endParaRPr>
          </a:p>
          <a:p>
            <a:r>
              <a:rPr lang="en-GB" dirty="0">
                <a:solidFill>
                  <a:srgbClr val="0078D7"/>
                </a:solidFill>
              </a:rPr>
              <a:t>Hybrid data integration at scale, made easy</a:t>
            </a:r>
          </a:p>
          <a:p>
            <a:r>
              <a:rPr lang="en-GB" dirty="0">
                <a:solidFill>
                  <a:srgbClr val="0078D7"/>
                </a:solidFill>
              </a:rPr>
              <a:t>Create, schedule and monitor data pipelines</a:t>
            </a:r>
          </a:p>
          <a:p>
            <a:r>
              <a:rPr lang="en-GB" dirty="0">
                <a:solidFill>
                  <a:srgbClr val="0078D7"/>
                </a:solidFill>
              </a:rPr>
              <a:t>Fully managed ETL service in the cloud</a:t>
            </a:r>
          </a:p>
          <a:p>
            <a:r>
              <a:rPr lang="en-GB" dirty="0">
                <a:solidFill>
                  <a:srgbClr val="0078D7"/>
                </a:solidFill>
              </a:rPr>
              <a:t>Run your SQL Server Integration Services packages directly in Azure</a:t>
            </a:r>
          </a:p>
          <a:p>
            <a:r>
              <a:rPr lang="en-GB" dirty="0">
                <a:solidFill>
                  <a:srgbClr val="0078D7"/>
                </a:solidFill>
              </a:rPr>
              <a:t>Accelerate your data integration with multiple native data connectors</a:t>
            </a:r>
          </a:p>
          <a:p>
            <a:r>
              <a:rPr lang="en-GB" dirty="0">
                <a:solidFill>
                  <a:srgbClr val="0078D7"/>
                </a:solidFill>
              </a:rPr>
              <a:t>Modernise your data warehouse with big data integration</a:t>
            </a:r>
          </a:p>
          <a:p>
            <a:r>
              <a:rPr lang="en-GB" dirty="0">
                <a:solidFill>
                  <a:srgbClr val="0078D7"/>
                </a:solidFill>
              </a:rPr>
              <a:t>Orchestrate your data integration workflows wherever your data lives</a:t>
            </a:r>
          </a:p>
        </p:txBody>
      </p:sp>
    </p:spTree>
    <p:extLst>
      <p:ext uri="{BB962C8B-B14F-4D97-AF65-F5344CB8AC3E}">
        <p14:creationId xmlns:p14="http://schemas.microsoft.com/office/powerpoint/2010/main" val="2175274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Why Azure Data Factory?</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normAutofit fontScale="92500" lnSpcReduction="20000"/>
          </a:bodyPr>
          <a:lstStyle/>
          <a:p>
            <a:endParaRPr lang="en-GB" dirty="0">
              <a:solidFill>
                <a:srgbClr val="0078D7"/>
              </a:solidFill>
            </a:endParaRPr>
          </a:p>
          <a:p>
            <a:r>
              <a:rPr lang="en-GB" dirty="0">
                <a:solidFill>
                  <a:srgbClr val="0078D7"/>
                </a:solidFill>
              </a:rPr>
              <a:t>Productive</a:t>
            </a:r>
          </a:p>
          <a:p>
            <a:pPr lvl="1"/>
            <a:r>
              <a:rPr lang="en-GB" dirty="0">
                <a:solidFill>
                  <a:srgbClr val="0078D7"/>
                </a:solidFill>
              </a:rPr>
              <a:t>Build automated data integration solutions with a visual drag-and-drop UI. Move data seamlessly from over 60 sources without writing code.</a:t>
            </a:r>
          </a:p>
          <a:p>
            <a:r>
              <a:rPr lang="en-GB" dirty="0">
                <a:solidFill>
                  <a:srgbClr val="0078D7"/>
                </a:solidFill>
              </a:rPr>
              <a:t>Hybrid</a:t>
            </a:r>
          </a:p>
          <a:p>
            <a:pPr lvl="1"/>
            <a:r>
              <a:rPr lang="en-GB" dirty="0">
                <a:solidFill>
                  <a:srgbClr val="0078D7"/>
                </a:solidFill>
              </a:rPr>
              <a:t>Build data integration pipelines which span on-premises and cloud. Easily lift your SQL Server Integration Services (SSIS) packages to Azure.</a:t>
            </a:r>
          </a:p>
          <a:p>
            <a:r>
              <a:rPr lang="en-GB" dirty="0">
                <a:solidFill>
                  <a:srgbClr val="0078D7"/>
                </a:solidFill>
              </a:rPr>
              <a:t>Trusted</a:t>
            </a:r>
          </a:p>
          <a:p>
            <a:pPr lvl="1"/>
            <a:r>
              <a:rPr lang="en-GB" dirty="0">
                <a:solidFill>
                  <a:srgbClr val="0078D7"/>
                </a:solidFill>
              </a:rPr>
              <a:t>Data movement using Azure Data Factory has been certified by HIPAA/HITECH, ISO/IEC 27001, ISO/IEC 27018 and CSA STAR.</a:t>
            </a:r>
          </a:p>
          <a:p>
            <a:r>
              <a:rPr lang="en-GB" dirty="0">
                <a:solidFill>
                  <a:srgbClr val="0078D7"/>
                </a:solidFill>
              </a:rPr>
              <a:t>Scalable</a:t>
            </a:r>
          </a:p>
          <a:p>
            <a:pPr lvl="1"/>
            <a:r>
              <a:rPr lang="en-GB" dirty="0">
                <a:solidFill>
                  <a:srgbClr val="0078D7"/>
                </a:solidFill>
              </a:rPr>
              <a:t>Build serverless, cloud-based data integration with no infrastructure to manage. Take advantage of elastic capabilities to scale out with your customer growth.</a:t>
            </a:r>
          </a:p>
        </p:txBody>
      </p:sp>
    </p:spTree>
    <p:extLst>
      <p:ext uri="{BB962C8B-B14F-4D97-AF65-F5344CB8AC3E}">
        <p14:creationId xmlns:p14="http://schemas.microsoft.com/office/powerpoint/2010/main" val="2097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GB" sz="4800" b="1" dirty="0">
                <a:solidFill>
                  <a:schemeClr val="bg1"/>
                </a:solidFill>
              </a:rPr>
              <a:t>What comes with Azure Data Factory?</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4"/>
            <a:ext cx="10515600" cy="4819015"/>
          </a:xfrm>
        </p:spPr>
        <p:txBody>
          <a:bodyPr>
            <a:normAutofit lnSpcReduction="10000"/>
          </a:bodyPr>
          <a:lstStyle/>
          <a:p>
            <a:pPr marL="0" indent="0">
              <a:buNone/>
            </a:pPr>
            <a:endParaRPr lang="en-GB" dirty="0">
              <a:solidFill>
                <a:srgbClr val="0078D7"/>
              </a:solidFill>
            </a:endParaRPr>
          </a:p>
          <a:p>
            <a:r>
              <a:rPr lang="en-GB" dirty="0">
                <a:solidFill>
                  <a:srgbClr val="0078D7"/>
                </a:solidFill>
              </a:rPr>
              <a:t>Visual drag-and-drop UI</a:t>
            </a:r>
          </a:p>
          <a:p>
            <a:pPr lvl="1"/>
            <a:r>
              <a:rPr lang="en-GB" dirty="0">
                <a:solidFill>
                  <a:srgbClr val="0078D7"/>
                </a:solidFill>
              </a:rPr>
              <a:t>Maximise productivity by getting pipelines up and running quickly. </a:t>
            </a:r>
          </a:p>
          <a:p>
            <a:pPr lvl="1"/>
            <a:r>
              <a:rPr lang="en-GB" dirty="0">
                <a:solidFill>
                  <a:srgbClr val="0078D7"/>
                </a:solidFill>
              </a:rPr>
              <a:t>Use the code-free drag-&amp;-drop interface to build, deploy, monitor and manage your data integration. </a:t>
            </a:r>
          </a:p>
          <a:p>
            <a:pPr lvl="1"/>
            <a:r>
              <a:rPr lang="en-GB" dirty="0">
                <a:solidFill>
                  <a:srgbClr val="0078D7"/>
                </a:solidFill>
              </a:rPr>
              <a:t>Connect this visual tool directly to your Git repository for a seamless development workflow.</a:t>
            </a:r>
          </a:p>
          <a:p>
            <a:r>
              <a:rPr lang="en-GB" dirty="0">
                <a:solidFill>
                  <a:srgbClr val="0078D7"/>
                </a:solidFill>
              </a:rPr>
              <a:t>Multiple Language Support</a:t>
            </a:r>
          </a:p>
          <a:p>
            <a:pPr lvl="1"/>
            <a:r>
              <a:rPr lang="en-GB" dirty="0">
                <a:solidFill>
                  <a:srgbClr val="0078D7"/>
                </a:solidFill>
              </a:rPr>
              <a:t>Use the visual interface or write your own code in Python, .NET, or ARM to build pipelines using your existing skills. </a:t>
            </a:r>
          </a:p>
          <a:p>
            <a:pPr lvl="1"/>
            <a:r>
              <a:rPr lang="en-GB" dirty="0">
                <a:solidFill>
                  <a:srgbClr val="0078D7"/>
                </a:solidFill>
              </a:rPr>
              <a:t>Choose from a wide range of processing services and put them into managed data pipelines to use the best tool for the job or insert custom code as a processing step in any pipeline.</a:t>
            </a:r>
          </a:p>
        </p:txBody>
      </p:sp>
    </p:spTree>
    <p:extLst>
      <p:ext uri="{BB962C8B-B14F-4D97-AF65-F5344CB8AC3E}">
        <p14:creationId xmlns:p14="http://schemas.microsoft.com/office/powerpoint/2010/main" val="3060734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GB" sz="4800" b="1" dirty="0">
                <a:solidFill>
                  <a:schemeClr val="bg1"/>
                </a:solidFill>
              </a:rPr>
              <a:t>What comes with Azure Data Factory?</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4"/>
            <a:ext cx="10515600" cy="4819015"/>
          </a:xfrm>
        </p:spPr>
        <p:txBody>
          <a:bodyPr>
            <a:normAutofit fontScale="92500"/>
          </a:bodyPr>
          <a:lstStyle/>
          <a:p>
            <a:pPr marL="0" indent="0">
              <a:buNone/>
            </a:pPr>
            <a:endParaRPr lang="en-GB" dirty="0">
              <a:solidFill>
                <a:srgbClr val="0078D7"/>
              </a:solidFill>
            </a:endParaRPr>
          </a:p>
          <a:p>
            <a:r>
              <a:rPr lang="en-GB" dirty="0">
                <a:solidFill>
                  <a:srgbClr val="0078D7"/>
                </a:solidFill>
              </a:rPr>
              <a:t>SSIS package execution in Azure</a:t>
            </a:r>
          </a:p>
          <a:p>
            <a:pPr lvl="1"/>
            <a:r>
              <a:rPr lang="en-GB" dirty="0">
                <a:solidFill>
                  <a:srgbClr val="0078D7"/>
                </a:solidFill>
              </a:rPr>
              <a:t>Easily execute and schedule your SSIS packages in managed execution environment. </a:t>
            </a:r>
          </a:p>
          <a:p>
            <a:pPr lvl="1"/>
            <a:r>
              <a:rPr lang="en-GB" dirty="0">
                <a:solidFill>
                  <a:srgbClr val="0078D7"/>
                </a:solidFill>
              </a:rPr>
              <a:t>Gain high availability, scalability and lower TCO by lifting your SSIS packages to Azure.</a:t>
            </a:r>
          </a:p>
          <a:p>
            <a:r>
              <a:rPr lang="en-GB" dirty="0">
                <a:solidFill>
                  <a:srgbClr val="0078D7"/>
                </a:solidFill>
              </a:rPr>
              <a:t>Code-free data movement</a:t>
            </a:r>
          </a:p>
          <a:p>
            <a:pPr lvl="1"/>
            <a:r>
              <a:rPr lang="en-GB" dirty="0">
                <a:solidFill>
                  <a:srgbClr val="0078D7"/>
                </a:solidFill>
              </a:rPr>
              <a:t>Improve your TCO with more than 70 natively supported connectors including Azure data services, AWS S3 and Redshift, Google </a:t>
            </a:r>
            <a:r>
              <a:rPr lang="en-GB" dirty="0" err="1">
                <a:solidFill>
                  <a:srgbClr val="0078D7"/>
                </a:solidFill>
              </a:rPr>
              <a:t>BigQuery</a:t>
            </a:r>
            <a:r>
              <a:rPr lang="en-GB" dirty="0">
                <a:solidFill>
                  <a:srgbClr val="0078D7"/>
                </a:solidFill>
              </a:rPr>
              <a:t>, SAP HANA, Oracle, DB2, MongoDB and many more across multiple global points of presence.</a:t>
            </a:r>
          </a:p>
          <a:p>
            <a:r>
              <a:rPr lang="en-GB" dirty="0">
                <a:solidFill>
                  <a:srgbClr val="0078D7"/>
                </a:solidFill>
              </a:rPr>
              <a:t>Comprehensive control flow</a:t>
            </a:r>
          </a:p>
          <a:p>
            <a:pPr lvl="1"/>
            <a:r>
              <a:rPr lang="en-GB" dirty="0">
                <a:solidFill>
                  <a:srgbClr val="0078D7"/>
                </a:solidFill>
              </a:rPr>
              <a:t>Facilitate looping, branching, conditional constructs, on-demand executions and flexible scheduling with extensive control flow constructs.</a:t>
            </a:r>
          </a:p>
        </p:txBody>
      </p:sp>
    </p:spTree>
    <p:extLst>
      <p:ext uri="{BB962C8B-B14F-4D97-AF65-F5344CB8AC3E}">
        <p14:creationId xmlns:p14="http://schemas.microsoft.com/office/powerpoint/2010/main" val="675952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Data Factory Components</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02296"/>
            <a:ext cx="10515600" cy="4351338"/>
          </a:xfrm>
        </p:spPr>
        <p:txBody>
          <a:bodyPr>
            <a:normAutofit/>
          </a:bodyPr>
          <a:lstStyle/>
          <a:p>
            <a:endParaRPr lang="en-GB" dirty="0">
              <a:solidFill>
                <a:srgbClr val="0078D7"/>
              </a:solidFill>
            </a:endParaRPr>
          </a:p>
          <a:p>
            <a:r>
              <a:rPr lang="en-GB" dirty="0">
                <a:solidFill>
                  <a:srgbClr val="0078D7"/>
                </a:solidFill>
              </a:rPr>
              <a:t>Linked Servers</a:t>
            </a:r>
          </a:p>
          <a:p>
            <a:pPr lvl="1"/>
            <a:r>
              <a:rPr lang="en-GB" dirty="0">
                <a:solidFill>
                  <a:srgbClr val="0078D7"/>
                </a:solidFill>
              </a:rPr>
              <a:t>SQL Server Database – PaaS, IaaS, On Premise</a:t>
            </a:r>
          </a:p>
          <a:p>
            <a:pPr lvl="1"/>
            <a:r>
              <a:rPr lang="en-GB" dirty="0">
                <a:solidFill>
                  <a:srgbClr val="0078D7"/>
                </a:solidFill>
              </a:rPr>
              <a:t>Azure Storage – Blob, Table</a:t>
            </a:r>
          </a:p>
          <a:p>
            <a:r>
              <a:rPr lang="en-GB" dirty="0">
                <a:solidFill>
                  <a:srgbClr val="0078D7"/>
                </a:solidFill>
              </a:rPr>
              <a:t>Datasets</a:t>
            </a:r>
          </a:p>
          <a:p>
            <a:pPr lvl="1"/>
            <a:r>
              <a:rPr lang="en-GB" dirty="0" err="1">
                <a:solidFill>
                  <a:srgbClr val="0078D7"/>
                </a:solidFill>
              </a:rPr>
              <a:t>Input/Output</a:t>
            </a:r>
            <a:r>
              <a:rPr lang="en-GB" dirty="0">
                <a:solidFill>
                  <a:srgbClr val="0078D7"/>
                </a:solidFill>
              </a:rPr>
              <a:t> using JSON deployed with PowerShell</a:t>
            </a:r>
          </a:p>
          <a:p>
            <a:r>
              <a:rPr lang="en-GB" dirty="0">
                <a:solidFill>
                  <a:srgbClr val="0078D7"/>
                </a:solidFill>
              </a:rPr>
              <a:t>Pipelines</a:t>
            </a:r>
          </a:p>
          <a:p>
            <a:pPr lvl="1"/>
            <a:r>
              <a:rPr lang="en-GB" dirty="0">
                <a:solidFill>
                  <a:srgbClr val="0078D7"/>
                </a:solidFill>
              </a:rPr>
              <a:t>Activities using JSON deployed with PowerShell</a:t>
            </a:r>
          </a:p>
          <a:p>
            <a:pPr lvl="1"/>
            <a:r>
              <a:rPr lang="en-GB" dirty="0">
                <a:solidFill>
                  <a:srgbClr val="0078D7"/>
                </a:solidFill>
              </a:rPr>
              <a:t>Copy, HDInsight, Azure Machine Learning</a:t>
            </a:r>
          </a:p>
          <a:p>
            <a:endParaRPr lang="en-GB" dirty="0">
              <a:solidFill>
                <a:srgbClr val="0078D7"/>
              </a:solidFill>
            </a:endParaRPr>
          </a:p>
          <a:p>
            <a:endParaRPr lang="en-GB" dirty="0">
              <a:solidFill>
                <a:srgbClr val="0078D7"/>
              </a:solidFill>
            </a:endParaRPr>
          </a:p>
        </p:txBody>
      </p:sp>
    </p:spTree>
    <p:extLst>
      <p:ext uri="{BB962C8B-B14F-4D97-AF65-F5344CB8AC3E}">
        <p14:creationId xmlns:p14="http://schemas.microsoft.com/office/powerpoint/2010/main" val="426824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rgbClr val="FFFFFF"/>
                </a:solidFill>
              </a:rPr>
              <a:t>HDInsight Cluster Types</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02296"/>
            <a:ext cx="8214360" cy="4872824"/>
          </a:xfrm>
        </p:spPr>
        <p:txBody>
          <a:bodyPr>
            <a:normAutofit lnSpcReduction="10000"/>
          </a:bodyPr>
          <a:lstStyle/>
          <a:p>
            <a:endParaRPr lang="en-US" sz="3200" dirty="0">
              <a:solidFill>
                <a:srgbClr val="0078D7"/>
              </a:solidFill>
            </a:endParaRPr>
          </a:p>
          <a:p>
            <a:r>
              <a:rPr lang="en-US" sz="3200" dirty="0">
                <a:solidFill>
                  <a:srgbClr val="0078D7"/>
                </a:solidFill>
              </a:rPr>
              <a:t>Hadoop: Query workloads</a:t>
            </a:r>
          </a:p>
          <a:p>
            <a:pPr lvl="1"/>
            <a:r>
              <a:rPr lang="en-US" sz="2800" dirty="0">
                <a:solidFill>
                  <a:srgbClr val="0078D7"/>
                </a:solidFill>
              </a:rPr>
              <a:t>Reliable data storage, simple MapReduce</a:t>
            </a:r>
          </a:p>
          <a:p>
            <a:r>
              <a:rPr lang="en-US" sz="3200" dirty="0">
                <a:solidFill>
                  <a:srgbClr val="0078D7"/>
                </a:solidFill>
              </a:rPr>
              <a:t>HBase: NoSQL workloads</a:t>
            </a:r>
          </a:p>
          <a:p>
            <a:pPr lvl="1"/>
            <a:r>
              <a:rPr lang="en-US" sz="2800" dirty="0">
                <a:solidFill>
                  <a:srgbClr val="0078D7"/>
                </a:solidFill>
              </a:rPr>
              <a:t>Distributed database offering random access to large amounts of data</a:t>
            </a:r>
          </a:p>
          <a:p>
            <a:r>
              <a:rPr lang="en-US" sz="3200" dirty="0">
                <a:solidFill>
                  <a:srgbClr val="0078D7"/>
                </a:solidFill>
              </a:rPr>
              <a:t>Apache Storm: Stream workloads</a:t>
            </a:r>
          </a:p>
          <a:p>
            <a:pPr lvl="1"/>
            <a:r>
              <a:rPr lang="en-US" sz="2800" dirty="0">
                <a:solidFill>
                  <a:srgbClr val="0078D7"/>
                </a:solidFill>
              </a:rPr>
              <a:t>Real-time analysis of moving data streams</a:t>
            </a:r>
          </a:p>
          <a:p>
            <a:r>
              <a:rPr lang="en-US" sz="3200" dirty="0">
                <a:solidFill>
                  <a:srgbClr val="0078D7"/>
                </a:solidFill>
              </a:rPr>
              <a:t>Apache Spark: High-performance workloads</a:t>
            </a:r>
          </a:p>
          <a:p>
            <a:pPr lvl="1"/>
            <a:r>
              <a:rPr lang="en-US" sz="2800" dirty="0">
                <a:solidFill>
                  <a:srgbClr val="0078D7"/>
                </a:solidFill>
              </a:rPr>
              <a:t>In-memory parallel processing</a:t>
            </a:r>
          </a:p>
        </p:txBody>
      </p:sp>
      <p:pic>
        <p:nvPicPr>
          <p:cNvPr id="6" name="Picture 5">
            <a:extLst>
              <a:ext uri="{FF2B5EF4-FFF2-40B4-BE49-F238E27FC236}">
                <a16:creationId xmlns:a16="http://schemas.microsoft.com/office/drawing/2014/main" id="{EC6E599C-85D1-4B6C-BDA0-672933456A14}"/>
              </a:ext>
            </a:extLst>
          </p:cNvPr>
          <p:cNvPicPr>
            <a:picLocks noChangeAspect="1"/>
          </p:cNvPicPr>
          <p:nvPr/>
        </p:nvPicPr>
        <p:blipFill rotWithShape="1">
          <a:blip r:embed="rId3"/>
          <a:srcRect r="45450"/>
          <a:stretch/>
        </p:blipFill>
        <p:spPr>
          <a:xfrm>
            <a:off x="9360285" y="2252283"/>
            <a:ext cx="2523990" cy="3972849"/>
          </a:xfrm>
          <a:prstGeom prst="rect">
            <a:avLst/>
          </a:prstGeom>
          <a:ln>
            <a:solidFill>
              <a:schemeClr val="tx1"/>
            </a:solidFill>
          </a:ln>
        </p:spPr>
      </p:pic>
    </p:spTree>
    <p:extLst>
      <p:ext uri="{BB962C8B-B14F-4D97-AF65-F5344CB8AC3E}">
        <p14:creationId xmlns:p14="http://schemas.microsoft.com/office/powerpoint/2010/main" val="3146431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GB" sz="4800" b="1" dirty="0">
                <a:solidFill>
                  <a:schemeClr val="bg1"/>
                </a:solidFill>
              </a:rPr>
              <a:t>Data integration with Azure Data Factory</a:t>
            </a:r>
            <a:endParaRPr lang="en-US" sz="4800" b="1" dirty="0">
              <a:solidFill>
                <a:schemeClr val="bg1"/>
              </a:solidFill>
            </a:endParaRP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normAutofit fontScale="92500"/>
          </a:bodyPr>
          <a:lstStyle/>
          <a:p>
            <a:endParaRPr lang="en-GB" dirty="0">
              <a:solidFill>
                <a:srgbClr val="0078D7"/>
              </a:solidFill>
            </a:endParaRPr>
          </a:p>
          <a:p>
            <a:r>
              <a:rPr lang="en-GB" dirty="0">
                <a:solidFill>
                  <a:srgbClr val="0078D7"/>
                </a:solidFill>
              </a:rPr>
              <a:t>Step 1: Access and ingest data with built-in connectors</a:t>
            </a:r>
          </a:p>
          <a:p>
            <a:pPr lvl="1"/>
            <a:r>
              <a:rPr lang="en-GB" dirty="0">
                <a:solidFill>
                  <a:srgbClr val="0078D7"/>
                </a:solidFill>
              </a:rPr>
              <a:t>Move data from on-premises and cloud sources to a centralised data store in the cloud for further analysis by using the Copy Data activity in a data pipeline.</a:t>
            </a:r>
          </a:p>
          <a:p>
            <a:r>
              <a:rPr lang="en-GB" dirty="0">
                <a:solidFill>
                  <a:srgbClr val="0078D7"/>
                </a:solidFill>
              </a:rPr>
              <a:t>Step 2: Build scalable data flow with codeless UI, or write your own code</a:t>
            </a:r>
          </a:p>
          <a:p>
            <a:pPr lvl="1"/>
            <a:r>
              <a:rPr lang="en-GB" dirty="0">
                <a:solidFill>
                  <a:srgbClr val="0078D7"/>
                </a:solidFill>
              </a:rPr>
              <a:t>Build data integration and easily transform and integrate big data processing and machine learning with the visual interface.</a:t>
            </a:r>
          </a:p>
          <a:p>
            <a:r>
              <a:rPr lang="en-GB" dirty="0">
                <a:solidFill>
                  <a:srgbClr val="0078D7"/>
                </a:solidFill>
              </a:rPr>
              <a:t>Step 3: Schedule, run and monitor your pipelines</a:t>
            </a:r>
          </a:p>
          <a:p>
            <a:pPr lvl="1"/>
            <a:r>
              <a:rPr lang="en-GB" dirty="0">
                <a:solidFill>
                  <a:srgbClr val="0078D7"/>
                </a:solidFill>
              </a:rPr>
              <a:t>Invoke pipelines with on-demand and trigger-based scheduling. Visually monitor pipeline activity with logging and pipeline history and track error sources.</a:t>
            </a:r>
          </a:p>
        </p:txBody>
      </p:sp>
    </p:spTree>
    <p:extLst>
      <p:ext uri="{BB962C8B-B14F-4D97-AF65-F5344CB8AC3E}">
        <p14:creationId xmlns:p14="http://schemas.microsoft.com/office/powerpoint/2010/main" val="133624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a:xfrm>
            <a:off x="838200" y="365125"/>
            <a:ext cx="10515600" cy="1325563"/>
          </a:xfrm>
        </p:spPr>
        <p:txBody>
          <a:bodyPr>
            <a:normAutofit/>
          </a:bodyPr>
          <a:lstStyle/>
          <a:p>
            <a:r>
              <a:rPr lang="en-US" sz="4800" b="1" dirty="0">
                <a:solidFill>
                  <a:schemeClr val="bg1"/>
                </a:solidFill>
              </a:rPr>
              <a:t>Modernize your data warehouse</a:t>
            </a:r>
          </a:p>
        </p:txBody>
      </p:sp>
      <p:pic>
        <p:nvPicPr>
          <p:cNvPr id="2052" name="Picture 4" descr="https://azurecomcdn.azureedge.net/cvt-7850180e0c0ebb34f7d41a89465df1b6b0df56daf05d3ef00d21e138dc3bb769/images/page/services/data-factory/architectures/modernize.png">
            <a:extLst>
              <a:ext uri="{FF2B5EF4-FFF2-40B4-BE49-F238E27FC236}">
                <a16:creationId xmlns:a16="http://schemas.microsoft.com/office/drawing/2014/main" id="{5C42A7F4-6630-4F72-A533-92393F8257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50" t="12000" r="3250" b="12667"/>
          <a:stretch/>
        </p:blipFill>
        <p:spPr bwMode="auto">
          <a:xfrm>
            <a:off x="396241" y="1825625"/>
            <a:ext cx="11399519" cy="503237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FBCC26C8-6C81-4BE6-80E8-5E6F2668F2A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06005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B5CB9-4F62-41FE-9DCA-3AEE100A7DCC}"/>
              </a:ext>
            </a:extLst>
          </p:cNvPr>
          <p:cNvSpPr>
            <a:spLocks noGrp="1"/>
          </p:cNvSpPr>
          <p:nvPr>
            <p:ph type="title"/>
          </p:nvPr>
        </p:nvSpPr>
        <p:spPr>
          <a:xfrm>
            <a:off x="838200" y="2766218"/>
            <a:ext cx="10515600" cy="1325563"/>
          </a:xfrm>
        </p:spPr>
        <p:txBody>
          <a:bodyPr/>
          <a:lstStyle/>
          <a:p>
            <a:pPr algn="ctr"/>
            <a:r>
              <a:rPr lang="en-US" b="1" dirty="0">
                <a:solidFill>
                  <a:srgbClr val="FFFFFF"/>
                </a:solidFill>
              </a:rPr>
              <a:t>Demo</a:t>
            </a:r>
          </a:p>
        </p:txBody>
      </p:sp>
    </p:spTree>
    <p:extLst>
      <p:ext uri="{BB962C8B-B14F-4D97-AF65-F5344CB8AC3E}">
        <p14:creationId xmlns:p14="http://schemas.microsoft.com/office/powerpoint/2010/main" val="390686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7FE069-FD29-462D-9246-A63C07599272}"/>
              </a:ext>
            </a:extLst>
          </p:cNvPr>
          <p:cNvSpPr/>
          <p:nvPr/>
        </p:nvSpPr>
        <p:spPr>
          <a:xfrm>
            <a:off x="0" y="3925956"/>
            <a:ext cx="12192000" cy="1015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ABE01D-ECBE-41BA-8A0B-6AF0A01AF282}"/>
              </a:ext>
            </a:extLst>
          </p:cNvPr>
          <p:cNvSpPr>
            <a:spLocks noGrp="1"/>
          </p:cNvSpPr>
          <p:nvPr>
            <p:ph type="ctrTitle"/>
          </p:nvPr>
        </p:nvSpPr>
        <p:spPr>
          <a:xfrm>
            <a:off x="0" y="3925956"/>
            <a:ext cx="10363200" cy="1015663"/>
          </a:xfrm>
        </p:spPr>
        <p:txBody>
          <a:bodyPr>
            <a:normAutofit/>
          </a:bodyPr>
          <a:lstStyle/>
          <a:p>
            <a:pPr algn="l"/>
            <a:r>
              <a:rPr lang="en-US" sz="5400" b="1" dirty="0">
                <a:solidFill>
                  <a:srgbClr val="0078D7"/>
                </a:solidFill>
              </a:rPr>
              <a:t>Machine Learning Studio</a:t>
            </a:r>
          </a:p>
        </p:txBody>
      </p:sp>
      <p:cxnSp>
        <p:nvCxnSpPr>
          <p:cNvPr id="9" name="Straight Connector 8">
            <a:extLst>
              <a:ext uri="{FF2B5EF4-FFF2-40B4-BE49-F238E27FC236}">
                <a16:creationId xmlns:a16="http://schemas.microsoft.com/office/drawing/2014/main" id="{4D6CE5CF-4FE5-418F-94E6-D68006424FFC}"/>
              </a:ext>
            </a:extLst>
          </p:cNvPr>
          <p:cNvCxnSpPr>
            <a:cxnSpLocks/>
          </p:cNvCxnSpPr>
          <p:nvPr/>
        </p:nvCxnSpPr>
        <p:spPr>
          <a:xfrm flipH="1">
            <a:off x="7414591" y="3717235"/>
            <a:ext cx="910421" cy="1490869"/>
          </a:xfrm>
          <a:prstGeom prst="line">
            <a:avLst/>
          </a:prstGeom>
          <a:ln w="76200">
            <a:solidFill>
              <a:srgbClr val="0078D7"/>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3850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2627312"/>
            <a:ext cx="10515600" cy="1603375"/>
          </a:xfrm>
        </p:spPr>
        <p:txBody>
          <a:bodyPr>
            <a:normAutofit/>
          </a:bodyPr>
          <a:lstStyle/>
          <a:p>
            <a:pPr marL="0" indent="0" algn="ctr">
              <a:buNone/>
            </a:pPr>
            <a:r>
              <a:rPr lang="en-GB" dirty="0">
                <a:solidFill>
                  <a:schemeClr val="bg1"/>
                </a:solidFill>
              </a:rPr>
              <a:t>Azure Machine Learning Studio is a powerfully simple browser-based, visual drag-and-drop authoring environment where no coding is necessary. Go from idea to deployment in a matter of clicks.</a:t>
            </a:r>
          </a:p>
        </p:txBody>
      </p:sp>
    </p:spTree>
    <p:extLst>
      <p:ext uri="{BB962C8B-B14F-4D97-AF65-F5344CB8AC3E}">
        <p14:creationId xmlns:p14="http://schemas.microsoft.com/office/powerpoint/2010/main" val="257019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chemeClr val="bg1"/>
                </a:solidFill>
              </a:rPr>
              <a:t>What is machine learning?</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normAutofit/>
          </a:bodyPr>
          <a:lstStyle/>
          <a:p>
            <a:endParaRPr lang="en-GB" dirty="0">
              <a:solidFill>
                <a:srgbClr val="0078D7"/>
              </a:solidFill>
            </a:endParaRPr>
          </a:p>
          <a:p>
            <a:r>
              <a:rPr lang="en-GB" dirty="0">
                <a:solidFill>
                  <a:srgbClr val="0078D7"/>
                </a:solidFill>
              </a:rPr>
              <a:t>Machine learning (ML) enables computers to learn from data and experiences and to act without being explicitly programmed.</a:t>
            </a:r>
          </a:p>
          <a:p>
            <a:r>
              <a:rPr lang="en-GB" dirty="0">
                <a:solidFill>
                  <a:srgbClr val="0078D7"/>
                </a:solidFill>
              </a:rPr>
              <a:t>Azure Machine Learning is a cloud predictive analytics service that makes it possible to quickly create and deploy predictive models as analytics solutions.</a:t>
            </a:r>
          </a:p>
          <a:p>
            <a:r>
              <a:rPr lang="en-GB" dirty="0">
                <a:solidFill>
                  <a:srgbClr val="0078D7"/>
                </a:solidFill>
              </a:rPr>
              <a:t>With ML Studio you can build Artificial Intelligence (AI) applications that intelligently sense, process, and act on information - augmenting human capabilities, increasing speed and efficiency, and helping organizations achieve more.</a:t>
            </a:r>
          </a:p>
          <a:p>
            <a:endParaRPr lang="en-GB" dirty="0">
              <a:solidFill>
                <a:srgbClr val="0078D7"/>
              </a:solidFill>
            </a:endParaRPr>
          </a:p>
        </p:txBody>
      </p:sp>
    </p:spTree>
    <p:extLst>
      <p:ext uri="{BB962C8B-B14F-4D97-AF65-F5344CB8AC3E}">
        <p14:creationId xmlns:p14="http://schemas.microsoft.com/office/powerpoint/2010/main" val="2030776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GB" sz="4800" b="1" dirty="0">
                <a:solidFill>
                  <a:schemeClr val="bg1"/>
                </a:solidFill>
              </a:rPr>
              <a:t>Microsoft Azure Machine Learning Studio</a:t>
            </a:r>
            <a:endParaRPr lang="en-US" sz="4800" b="1" dirty="0">
              <a:solidFill>
                <a:schemeClr val="bg1"/>
              </a:solidFill>
            </a:endParaRP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normAutofit/>
          </a:bodyPr>
          <a:lstStyle/>
          <a:p>
            <a:endParaRPr lang="en-GB" dirty="0">
              <a:solidFill>
                <a:srgbClr val="0078D7"/>
              </a:solidFill>
            </a:endParaRPr>
          </a:p>
          <a:p>
            <a:r>
              <a:rPr lang="en-GB" dirty="0">
                <a:solidFill>
                  <a:srgbClr val="0078D7"/>
                </a:solidFill>
              </a:rPr>
              <a:t>A fully-managed cloud service that enables you to easily build, deploy, and share predictive analytics solutions.</a:t>
            </a:r>
          </a:p>
          <a:p>
            <a:r>
              <a:rPr lang="en-GB" dirty="0">
                <a:solidFill>
                  <a:srgbClr val="0078D7"/>
                </a:solidFill>
              </a:rPr>
              <a:t>Collaborative, drag-and-drop tool you can use to build, test, and deploy predictive analytics solutions on your data. </a:t>
            </a:r>
          </a:p>
          <a:p>
            <a:r>
              <a:rPr lang="en-GB" dirty="0">
                <a:solidFill>
                  <a:srgbClr val="0078D7"/>
                </a:solidFill>
              </a:rPr>
              <a:t>ML Studio publishes models as web services that can easily be consumed by custom apps or BI tools such as Excel.</a:t>
            </a:r>
          </a:p>
          <a:p>
            <a:endParaRPr lang="en-GB" dirty="0">
              <a:solidFill>
                <a:srgbClr val="0078D7"/>
              </a:solidFill>
            </a:endParaRPr>
          </a:p>
          <a:p>
            <a:endParaRPr lang="en-GB" dirty="0">
              <a:solidFill>
                <a:srgbClr val="0078D7"/>
              </a:solidFill>
            </a:endParaRPr>
          </a:p>
          <a:p>
            <a:endParaRPr lang="en-GB" dirty="0">
              <a:solidFill>
                <a:srgbClr val="0078D7"/>
              </a:solidFill>
            </a:endParaRPr>
          </a:p>
        </p:txBody>
      </p:sp>
    </p:spTree>
    <p:extLst>
      <p:ext uri="{BB962C8B-B14F-4D97-AF65-F5344CB8AC3E}">
        <p14:creationId xmlns:p14="http://schemas.microsoft.com/office/powerpoint/2010/main" val="285206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GB" sz="4800" b="1" dirty="0">
                <a:solidFill>
                  <a:schemeClr val="bg1"/>
                </a:solidFill>
              </a:rPr>
              <a:t>Microsoft Azure Machine Learning Studio</a:t>
            </a:r>
            <a:endParaRPr lang="en-US" sz="4800" b="1" dirty="0">
              <a:solidFill>
                <a:schemeClr val="bg1"/>
              </a:solidFill>
            </a:endParaRPr>
          </a:p>
        </p:txBody>
      </p:sp>
      <p:pic>
        <p:nvPicPr>
          <p:cNvPr id="6" name="Picture 2" descr="What is machine learning? Basic workflow to operationalize predictive analytics on Azure Machine Learning.">
            <a:extLst>
              <a:ext uri="{FF2B5EF4-FFF2-40B4-BE49-F238E27FC236}">
                <a16:creationId xmlns:a16="http://schemas.microsoft.com/office/drawing/2014/main" id="{24420E17-DF05-4D53-93A6-945FAB9C7C77}"/>
              </a:ext>
            </a:extLst>
          </p:cNvPr>
          <p:cNvPicPr>
            <a:picLocks noGrp="1" noChangeAspect="1" noChangeArrowheads="1"/>
          </p:cNvPicPr>
          <p:nvPr>
            <p:ph idx="1"/>
          </p:nvPr>
        </p:nvPicPr>
        <p:blipFill rotWithShape="1">
          <a:blip r:embed="rId3" cstate="print"/>
          <a:srcRect l="562" t="10523" r="973" b="3194"/>
          <a:stretch/>
        </p:blipFill>
        <p:spPr bwMode="auto">
          <a:xfrm>
            <a:off x="45719" y="2240279"/>
            <a:ext cx="12146281" cy="4167344"/>
          </a:xfrm>
          <a:prstGeom prst="rect">
            <a:avLst/>
          </a:prstGeom>
          <a:noFill/>
        </p:spPr>
      </p:pic>
    </p:spTree>
    <p:extLst>
      <p:ext uri="{BB962C8B-B14F-4D97-AF65-F5344CB8AC3E}">
        <p14:creationId xmlns:p14="http://schemas.microsoft.com/office/powerpoint/2010/main" val="22407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GB" sz="4800" b="1" dirty="0">
                <a:solidFill>
                  <a:schemeClr val="bg1"/>
                </a:solidFill>
              </a:rPr>
              <a:t>Five steps to create an experiment</a:t>
            </a:r>
            <a:endParaRPr lang="en-US" sz="4800" b="1" dirty="0">
              <a:solidFill>
                <a:schemeClr val="bg1"/>
              </a:solidFill>
            </a:endParaRP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25625"/>
            <a:ext cx="10515600" cy="4351338"/>
          </a:xfrm>
        </p:spPr>
        <p:txBody>
          <a:bodyPr>
            <a:normAutofit fontScale="92500" lnSpcReduction="20000"/>
          </a:bodyPr>
          <a:lstStyle/>
          <a:p>
            <a:pPr marL="0" indent="0">
              <a:buNone/>
            </a:pPr>
            <a:endParaRPr lang="en-GB" dirty="0">
              <a:solidFill>
                <a:srgbClr val="0078D7"/>
              </a:solidFill>
            </a:endParaRPr>
          </a:p>
          <a:p>
            <a:r>
              <a:rPr lang="sr-Latn-RS" dirty="0">
                <a:solidFill>
                  <a:srgbClr val="0078D7"/>
                </a:solidFill>
              </a:rPr>
              <a:t>Before you start: </a:t>
            </a:r>
          </a:p>
          <a:p>
            <a:pPr lvl="1"/>
            <a:r>
              <a:rPr lang="en-US" dirty="0">
                <a:solidFill>
                  <a:srgbClr val="0078D7"/>
                </a:solidFill>
              </a:rPr>
              <a:t>Open Machine Learning Studio</a:t>
            </a:r>
            <a:r>
              <a:rPr lang="sr-Latn-RS" dirty="0">
                <a:solidFill>
                  <a:srgbClr val="0078D7"/>
                </a:solidFill>
              </a:rPr>
              <a:t>: </a:t>
            </a:r>
            <a:r>
              <a:rPr lang="en-US" dirty="0">
                <a:solidFill>
                  <a:srgbClr val="0078D7"/>
                </a:solidFill>
                <a:hlinkClick r:id="rId3"/>
              </a:rPr>
              <a:t>https://studio.azureml.net</a:t>
            </a:r>
            <a:r>
              <a:rPr lang="sr-Latn-RS" dirty="0">
                <a:solidFill>
                  <a:srgbClr val="0078D7"/>
                </a:solidFill>
              </a:rPr>
              <a:t> and Sign In</a:t>
            </a:r>
            <a:r>
              <a:rPr lang="en-US" dirty="0">
                <a:solidFill>
                  <a:srgbClr val="0078D7"/>
                </a:solidFill>
              </a:rPr>
              <a:t>. </a:t>
            </a:r>
            <a:endParaRPr lang="sr-Latn-RS" dirty="0">
              <a:solidFill>
                <a:srgbClr val="0078D7"/>
              </a:solidFill>
            </a:endParaRPr>
          </a:p>
          <a:p>
            <a:pPr lvl="2"/>
            <a:r>
              <a:rPr lang="en-US" dirty="0">
                <a:solidFill>
                  <a:srgbClr val="0078D7"/>
                </a:solidFill>
              </a:rPr>
              <a:t>If you’ve signed into Machine Learning Studio before, click </a:t>
            </a:r>
            <a:r>
              <a:rPr lang="en-US" b="1" dirty="0">
                <a:solidFill>
                  <a:srgbClr val="0078D7"/>
                </a:solidFill>
              </a:rPr>
              <a:t>Sign In</a:t>
            </a:r>
            <a:r>
              <a:rPr lang="en-US" dirty="0">
                <a:solidFill>
                  <a:srgbClr val="0078D7"/>
                </a:solidFill>
              </a:rPr>
              <a:t>. </a:t>
            </a:r>
            <a:endParaRPr lang="sr-Latn-RS" dirty="0">
              <a:solidFill>
                <a:srgbClr val="0078D7"/>
              </a:solidFill>
            </a:endParaRPr>
          </a:p>
          <a:p>
            <a:pPr lvl="2"/>
            <a:r>
              <a:rPr lang="en-US" dirty="0">
                <a:solidFill>
                  <a:srgbClr val="0078D7"/>
                </a:solidFill>
              </a:rPr>
              <a:t>Otherwise, click </a:t>
            </a:r>
            <a:r>
              <a:rPr lang="en-US" b="1" dirty="0">
                <a:solidFill>
                  <a:srgbClr val="0078D7"/>
                </a:solidFill>
              </a:rPr>
              <a:t>Sign up here</a:t>
            </a:r>
            <a:r>
              <a:rPr lang="en-US" dirty="0">
                <a:solidFill>
                  <a:srgbClr val="0078D7"/>
                </a:solidFill>
              </a:rPr>
              <a:t> and choose between free and paid options.</a:t>
            </a:r>
          </a:p>
          <a:p>
            <a:r>
              <a:rPr lang="en-US" b="1" dirty="0">
                <a:solidFill>
                  <a:srgbClr val="0078D7"/>
                </a:solidFill>
              </a:rPr>
              <a:t>Create a model</a:t>
            </a:r>
            <a:endParaRPr lang="en-US" dirty="0">
              <a:solidFill>
                <a:srgbClr val="0078D7"/>
              </a:solidFill>
            </a:endParaRPr>
          </a:p>
          <a:p>
            <a:pPr lvl="1"/>
            <a:r>
              <a:rPr lang="en-US" dirty="0">
                <a:solidFill>
                  <a:srgbClr val="0078D7"/>
                </a:solidFill>
                <a:hlinkClick r:id="rId4"/>
              </a:rPr>
              <a:t>Step 1: Get data</a:t>
            </a:r>
            <a:endParaRPr lang="en-US" dirty="0">
              <a:solidFill>
                <a:srgbClr val="0078D7"/>
              </a:solidFill>
            </a:endParaRPr>
          </a:p>
          <a:p>
            <a:pPr lvl="1"/>
            <a:r>
              <a:rPr lang="en-US" dirty="0">
                <a:solidFill>
                  <a:srgbClr val="0078D7"/>
                </a:solidFill>
                <a:hlinkClick r:id="rId5"/>
              </a:rPr>
              <a:t>Step 2: Prepare the data</a:t>
            </a:r>
            <a:endParaRPr lang="en-US" dirty="0">
              <a:solidFill>
                <a:srgbClr val="0078D7"/>
              </a:solidFill>
            </a:endParaRPr>
          </a:p>
          <a:p>
            <a:pPr lvl="1"/>
            <a:r>
              <a:rPr lang="en-US" dirty="0">
                <a:solidFill>
                  <a:srgbClr val="0078D7"/>
                </a:solidFill>
                <a:hlinkClick r:id="rId6"/>
              </a:rPr>
              <a:t>Step 3: Define features</a:t>
            </a:r>
            <a:endParaRPr lang="en-US" dirty="0">
              <a:solidFill>
                <a:srgbClr val="0078D7"/>
              </a:solidFill>
            </a:endParaRPr>
          </a:p>
          <a:p>
            <a:r>
              <a:rPr lang="en-US" b="1" dirty="0">
                <a:solidFill>
                  <a:srgbClr val="0078D7"/>
                </a:solidFill>
              </a:rPr>
              <a:t>Train the model</a:t>
            </a:r>
            <a:endParaRPr lang="en-US" dirty="0">
              <a:solidFill>
                <a:srgbClr val="0078D7"/>
              </a:solidFill>
            </a:endParaRPr>
          </a:p>
          <a:p>
            <a:pPr lvl="1"/>
            <a:r>
              <a:rPr lang="en-US" dirty="0">
                <a:solidFill>
                  <a:srgbClr val="0078D7"/>
                </a:solidFill>
                <a:hlinkClick r:id="rId7"/>
              </a:rPr>
              <a:t>Step 4: Choose and apply a learning algorithm</a:t>
            </a:r>
            <a:endParaRPr lang="en-US" dirty="0">
              <a:solidFill>
                <a:srgbClr val="0078D7"/>
              </a:solidFill>
            </a:endParaRPr>
          </a:p>
          <a:p>
            <a:r>
              <a:rPr lang="en-US" b="1" dirty="0">
                <a:solidFill>
                  <a:srgbClr val="0078D7"/>
                </a:solidFill>
              </a:rPr>
              <a:t>Score and test the model</a:t>
            </a:r>
            <a:endParaRPr lang="en-US" dirty="0">
              <a:solidFill>
                <a:srgbClr val="0078D7"/>
              </a:solidFill>
            </a:endParaRPr>
          </a:p>
          <a:p>
            <a:pPr lvl="1"/>
            <a:r>
              <a:rPr lang="en-US" dirty="0">
                <a:solidFill>
                  <a:srgbClr val="0078D7"/>
                </a:solidFill>
                <a:hlinkClick r:id="rId8"/>
              </a:rPr>
              <a:t>Step 5: Predict new automobile prices</a:t>
            </a:r>
            <a:endParaRPr lang="en-US" sz="2800" dirty="0">
              <a:solidFill>
                <a:srgbClr val="0078D7"/>
              </a:solidFill>
            </a:endParaRPr>
          </a:p>
          <a:p>
            <a:endParaRPr lang="en-GB" dirty="0">
              <a:solidFill>
                <a:srgbClr val="0078D7"/>
              </a:solidFill>
            </a:endParaRPr>
          </a:p>
        </p:txBody>
      </p:sp>
    </p:spTree>
    <p:extLst>
      <p:ext uri="{BB962C8B-B14F-4D97-AF65-F5344CB8AC3E}">
        <p14:creationId xmlns:p14="http://schemas.microsoft.com/office/powerpoint/2010/main" val="3178435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
                                            <p:txEl>
                                              <p:pRg st="12" end="12"/>
                                            </p:txEl>
                                          </p:spTgt>
                                        </p:tgtEl>
                                        <p:attrNameLst>
                                          <p:attrName>style.visibility</p:attrName>
                                        </p:attrNameLst>
                                      </p:cBhvr>
                                      <p:to>
                                        <p:strVal val="visible"/>
                                      </p:to>
                                    </p:set>
                                    <p:animEffect transition="in" filter="fade">
                                      <p:cBhvr>
                                        <p:cTn id="60"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B5CB9-4F62-41FE-9DCA-3AEE100A7DCC}"/>
              </a:ext>
            </a:extLst>
          </p:cNvPr>
          <p:cNvSpPr>
            <a:spLocks noGrp="1"/>
          </p:cNvSpPr>
          <p:nvPr>
            <p:ph type="title"/>
          </p:nvPr>
        </p:nvSpPr>
        <p:spPr>
          <a:xfrm>
            <a:off x="838200" y="2766218"/>
            <a:ext cx="10515600" cy="1325563"/>
          </a:xfrm>
        </p:spPr>
        <p:txBody>
          <a:bodyPr/>
          <a:lstStyle/>
          <a:p>
            <a:pPr algn="ctr"/>
            <a:r>
              <a:rPr lang="en-US" b="1" dirty="0">
                <a:solidFill>
                  <a:srgbClr val="FFFFFF"/>
                </a:solidFill>
              </a:rPr>
              <a:t>Demo</a:t>
            </a:r>
          </a:p>
        </p:txBody>
      </p:sp>
    </p:spTree>
    <p:extLst>
      <p:ext uri="{BB962C8B-B14F-4D97-AF65-F5344CB8AC3E}">
        <p14:creationId xmlns:p14="http://schemas.microsoft.com/office/powerpoint/2010/main" val="320827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rgbClr val="FFFFFF"/>
                </a:solidFill>
              </a:rPr>
              <a:t>Apache Spark</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02296"/>
            <a:ext cx="10515600" cy="4872824"/>
          </a:xfrm>
        </p:spPr>
        <p:txBody>
          <a:bodyPr>
            <a:normAutofit lnSpcReduction="10000"/>
          </a:bodyPr>
          <a:lstStyle/>
          <a:p>
            <a:endParaRPr lang="en-US" dirty="0">
              <a:solidFill>
                <a:srgbClr val="0078D7"/>
              </a:solidFill>
            </a:endParaRPr>
          </a:p>
          <a:p>
            <a:r>
              <a:rPr lang="en-US" dirty="0">
                <a:solidFill>
                  <a:srgbClr val="0078D7"/>
                </a:solidFill>
              </a:rPr>
              <a:t>Interactive manipulation and visualization of data</a:t>
            </a:r>
          </a:p>
          <a:p>
            <a:pPr lvl="1"/>
            <a:r>
              <a:rPr lang="en-US" dirty="0">
                <a:solidFill>
                  <a:srgbClr val="0078D7"/>
                </a:solidFill>
              </a:rPr>
              <a:t>Scala, Python, and R Interactive Shells</a:t>
            </a:r>
          </a:p>
          <a:p>
            <a:pPr lvl="1"/>
            <a:r>
              <a:rPr lang="en-US" dirty="0" err="1">
                <a:solidFill>
                  <a:srgbClr val="0078D7"/>
                </a:solidFill>
              </a:rPr>
              <a:t>Jupyter</a:t>
            </a:r>
            <a:r>
              <a:rPr lang="en-US" dirty="0">
                <a:solidFill>
                  <a:srgbClr val="0078D7"/>
                </a:solidFill>
              </a:rPr>
              <a:t> Notebook with </a:t>
            </a:r>
            <a:r>
              <a:rPr lang="en-US" dirty="0" err="1">
                <a:solidFill>
                  <a:srgbClr val="0078D7"/>
                </a:solidFill>
              </a:rPr>
              <a:t>PySpark</a:t>
            </a:r>
            <a:r>
              <a:rPr lang="en-US" dirty="0">
                <a:solidFill>
                  <a:srgbClr val="0078D7"/>
                </a:solidFill>
              </a:rPr>
              <a:t> (Python) and Spark (Scala) kernels provide in-browser interaction</a:t>
            </a:r>
          </a:p>
          <a:p>
            <a:r>
              <a:rPr lang="en-US" dirty="0">
                <a:solidFill>
                  <a:srgbClr val="0078D7"/>
                </a:solidFill>
              </a:rPr>
              <a:t>Unified platform for processing multiple workloads</a:t>
            </a:r>
          </a:p>
          <a:p>
            <a:pPr lvl="1"/>
            <a:r>
              <a:rPr lang="en-US" dirty="0">
                <a:solidFill>
                  <a:srgbClr val="0078D7"/>
                </a:solidFill>
              </a:rPr>
              <a:t>Real-time processing, Machine Learning, Stream Analytics, Interactive Querying, Graphing</a:t>
            </a:r>
          </a:p>
          <a:p>
            <a:r>
              <a:rPr lang="en-US" dirty="0">
                <a:solidFill>
                  <a:srgbClr val="0078D7"/>
                </a:solidFill>
              </a:rPr>
              <a:t>Leverages in-memory processing for really big data</a:t>
            </a:r>
          </a:p>
          <a:p>
            <a:pPr lvl="1"/>
            <a:r>
              <a:rPr lang="en-US" dirty="0">
                <a:solidFill>
                  <a:srgbClr val="0078D7"/>
                </a:solidFill>
              </a:rPr>
              <a:t>Resilient distributed datasets (RDDs)</a:t>
            </a:r>
          </a:p>
          <a:p>
            <a:pPr lvl="1"/>
            <a:r>
              <a:rPr lang="en-US" dirty="0">
                <a:solidFill>
                  <a:srgbClr val="0078D7"/>
                </a:solidFill>
              </a:rPr>
              <a:t>APIs for processing large datasets</a:t>
            </a:r>
          </a:p>
          <a:p>
            <a:pPr lvl="1"/>
            <a:r>
              <a:rPr lang="en-US" dirty="0">
                <a:solidFill>
                  <a:srgbClr val="0078D7"/>
                </a:solidFill>
              </a:rPr>
              <a:t>Up to 100x faster than Hadoop</a:t>
            </a:r>
          </a:p>
        </p:txBody>
      </p:sp>
    </p:spTree>
    <p:extLst>
      <p:ext uri="{BB962C8B-B14F-4D97-AF65-F5344CB8AC3E}">
        <p14:creationId xmlns:p14="http://schemas.microsoft.com/office/powerpoint/2010/main" val="2534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3DF8D4-7CB5-4983-A880-344C16EBC5B0}"/>
              </a:ext>
            </a:extLst>
          </p:cNvPr>
          <p:cNvSpPr/>
          <p:nvPr/>
        </p:nvSpPr>
        <p:spPr>
          <a:xfrm>
            <a:off x="0" y="1802296"/>
            <a:ext cx="12192000" cy="5055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57B2F-7A4D-41F7-BE6C-BE29DFCD5454}"/>
              </a:ext>
            </a:extLst>
          </p:cNvPr>
          <p:cNvSpPr>
            <a:spLocks noGrp="1"/>
          </p:cNvSpPr>
          <p:nvPr>
            <p:ph type="title"/>
          </p:nvPr>
        </p:nvSpPr>
        <p:spPr/>
        <p:txBody>
          <a:bodyPr>
            <a:normAutofit/>
          </a:bodyPr>
          <a:lstStyle/>
          <a:p>
            <a:r>
              <a:rPr lang="en-US" sz="4800" b="1" dirty="0">
                <a:solidFill>
                  <a:srgbClr val="FFFFFF"/>
                </a:solidFill>
              </a:rPr>
              <a:t>Spark Components on HDInsight</a:t>
            </a:r>
          </a:p>
        </p:txBody>
      </p:sp>
      <p:sp>
        <p:nvSpPr>
          <p:cNvPr id="3" name="Content Placeholder 2">
            <a:extLst>
              <a:ext uri="{FF2B5EF4-FFF2-40B4-BE49-F238E27FC236}">
                <a16:creationId xmlns:a16="http://schemas.microsoft.com/office/drawing/2014/main" id="{4EA9070F-B1C7-43C7-A26C-8957DB784BAB}"/>
              </a:ext>
            </a:extLst>
          </p:cNvPr>
          <p:cNvSpPr>
            <a:spLocks noGrp="1"/>
          </p:cNvSpPr>
          <p:nvPr>
            <p:ph idx="1"/>
          </p:nvPr>
        </p:nvSpPr>
        <p:spPr>
          <a:xfrm>
            <a:off x="838200" y="1802296"/>
            <a:ext cx="6412817" cy="4872824"/>
          </a:xfrm>
        </p:spPr>
        <p:txBody>
          <a:bodyPr>
            <a:normAutofit/>
          </a:bodyPr>
          <a:lstStyle/>
          <a:p>
            <a:endParaRPr lang="en-US" dirty="0">
              <a:solidFill>
                <a:srgbClr val="0078D7"/>
              </a:solidFill>
            </a:endParaRPr>
          </a:p>
          <a:p>
            <a:r>
              <a:rPr lang="en-US" dirty="0">
                <a:solidFill>
                  <a:srgbClr val="0078D7"/>
                </a:solidFill>
              </a:rPr>
              <a:t>Spark Core</a:t>
            </a:r>
          </a:p>
          <a:p>
            <a:pPr lvl="1"/>
            <a:r>
              <a:rPr lang="en-US" dirty="0">
                <a:solidFill>
                  <a:srgbClr val="0078D7"/>
                </a:solidFill>
              </a:rPr>
              <a:t>Includes Spark SQL, Spark Streaming, </a:t>
            </a:r>
            <a:r>
              <a:rPr lang="en-US" dirty="0" err="1">
                <a:solidFill>
                  <a:srgbClr val="0078D7"/>
                </a:solidFill>
              </a:rPr>
              <a:t>GraphX</a:t>
            </a:r>
            <a:r>
              <a:rPr lang="en-US" dirty="0">
                <a:solidFill>
                  <a:srgbClr val="0078D7"/>
                </a:solidFill>
              </a:rPr>
              <a:t>, and </a:t>
            </a:r>
            <a:r>
              <a:rPr lang="en-US" dirty="0" err="1">
                <a:solidFill>
                  <a:srgbClr val="0078D7"/>
                </a:solidFill>
              </a:rPr>
              <a:t>MLlib</a:t>
            </a:r>
            <a:endParaRPr lang="en-US" dirty="0">
              <a:solidFill>
                <a:srgbClr val="0078D7"/>
              </a:solidFill>
            </a:endParaRPr>
          </a:p>
          <a:p>
            <a:r>
              <a:rPr lang="en-US" dirty="0">
                <a:solidFill>
                  <a:srgbClr val="0078D7"/>
                </a:solidFill>
              </a:rPr>
              <a:t>Anaconda</a:t>
            </a:r>
          </a:p>
          <a:p>
            <a:r>
              <a:rPr lang="en-US" dirty="0">
                <a:solidFill>
                  <a:srgbClr val="0078D7"/>
                </a:solidFill>
              </a:rPr>
              <a:t>Livy</a:t>
            </a:r>
          </a:p>
          <a:p>
            <a:r>
              <a:rPr lang="en-US" dirty="0" err="1">
                <a:solidFill>
                  <a:srgbClr val="0078D7"/>
                </a:solidFill>
              </a:rPr>
              <a:t>Jupyter</a:t>
            </a:r>
            <a:r>
              <a:rPr lang="en-US" dirty="0">
                <a:solidFill>
                  <a:srgbClr val="0078D7"/>
                </a:solidFill>
              </a:rPr>
              <a:t> Notebooks</a:t>
            </a:r>
          </a:p>
          <a:p>
            <a:r>
              <a:rPr lang="en-US" dirty="0">
                <a:solidFill>
                  <a:srgbClr val="0078D7"/>
                </a:solidFill>
              </a:rPr>
              <a:t>ODBC Driver for connecting from BI tools (Power BI, Tableau)</a:t>
            </a:r>
          </a:p>
        </p:txBody>
      </p:sp>
      <p:pic>
        <p:nvPicPr>
          <p:cNvPr id="7" name="Picture 6">
            <a:extLst>
              <a:ext uri="{FF2B5EF4-FFF2-40B4-BE49-F238E27FC236}">
                <a16:creationId xmlns:a16="http://schemas.microsoft.com/office/drawing/2014/main" id="{CC41CE20-30D4-4B36-A974-6AF727D26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4338" y="2015656"/>
            <a:ext cx="4674341" cy="4096331"/>
          </a:xfrm>
          <a:prstGeom prst="rect">
            <a:avLst/>
          </a:prstGeom>
        </p:spPr>
      </p:pic>
    </p:spTree>
    <p:extLst>
      <p:ext uri="{BB962C8B-B14F-4D97-AF65-F5344CB8AC3E}">
        <p14:creationId xmlns:p14="http://schemas.microsoft.com/office/powerpoint/2010/main" val="1996260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4.xml.rels><?xml version="1.0" encoding="UTF-8" standalone="yes"?>
<Relationships xmlns="http://schemas.openxmlformats.org/package/2006/relationships"><Relationship Id="rId1" Type="http://schemas.openxmlformats.org/officeDocument/2006/relationships/image" Target="../media/image7.png"/></Relationships>
</file>

<file path=ppt/theme/theme1.xml><?xml version="1.0" encoding="utf-8"?>
<a:theme xmlns:a="http://schemas.openxmlformats.org/drawingml/2006/main" name="6_COLOR TEMPLATE">
  <a:themeElements>
    <a:clrScheme name="Custom 1">
      <a:dk1>
        <a:srgbClr val="505050"/>
      </a:dk1>
      <a:lt1>
        <a:srgbClr val="FFFFFF"/>
      </a:lt1>
      <a:dk2>
        <a:srgbClr val="002050"/>
      </a:dk2>
      <a:lt2>
        <a:srgbClr val="CDF4FF"/>
      </a:lt2>
      <a:accent1>
        <a:srgbClr val="0078D7"/>
      </a:accent1>
      <a:accent2>
        <a:srgbClr val="D83B01"/>
      </a:accent2>
      <a:accent3>
        <a:srgbClr val="107C10"/>
      </a:accent3>
      <a:accent4>
        <a:srgbClr val="B4009E"/>
      </a:accent4>
      <a:accent5>
        <a:srgbClr val="5C2D91"/>
      </a:accent5>
      <a:accent6>
        <a:srgbClr val="008272"/>
      </a:accent6>
      <a:hlink>
        <a:srgbClr val="002050"/>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00"/>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accent2"/>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2D6B5C47-15D3-4853-A69E-31534ABCEC61}"/>
    </a:ext>
  </a:extLst>
</a:theme>
</file>

<file path=ppt/theme/theme2.xml><?xml version="1.0" encoding="utf-8"?>
<a:theme xmlns:a="http://schemas.openxmlformats.org/drawingml/2006/main" name="COLOR TEMPLATE">
  <a:themeElements>
    <a:clrScheme name="Custom 1">
      <a:dk1>
        <a:srgbClr val="505050"/>
      </a:dk1>
      <a:lt1>
        <a:srgbClr val="FFFFFF"/>
      </a:lt1>
      <a:dk2>
        <a:srgbClr val="002050"/>
      </a:dk2>
      <a:lt2>
        <a:srgbClr val="CDF4FF"/>
      </a:lt2>
      <a:accent1>
        <a:srgbClr val="0078D7"/>
      </a:accent1>
      <a:accent2>
        <a:srgbClr val="D83B01"/>
      </a:accent2>
      <a:accent3>
        <a:srgbClr val="107C10"/>
      </a:accent3>
      <a:accent4>
        <a:srgbClr val="B4009E"/>
      </a:accent4>
      <a:accent5>
        <a:srgbClr val="5C2D91"/>
      </a:accent5>
      <a:accent6>
        <a:srgbClr val="008272"/>
      </a:accent6>
      <a:hlink>
        <a:srgbClr val="002050"/>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400">
            <a:solidFill>
              <a:schemeClr val="tx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2D6B5C47-15D3-4853-A69E-31534ABCEC6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1144</TotalTime>
  <Words>3314</Words>
  <Application>Microsoft Office PowerPoint</Application>
  <PresentationFormat>Widescreen</PresentationFormat>
  <Paragraphs>455</Paragraphs>
  <Slides>80</Slides>
  <Notes>35</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80</vt:i4>
      </vt:variant>
    </vt:vector>
  </HeadingPairs>
  <TitlesOfParts>
    <vt:vector size="91" baseType="lpstr">
      <vt:lpstr>Arial</vt:lpstr>
      <vt:lpstr>Calibri</vt:lpstr>
      <vt:lpstr>Calibri Light</vt:lpstr>
      <vt:lpstr>Segoe UI</vt:lpstr>
      <vt:lpstr>Segoe UI Light</vt:lpstr>
      <vt:lpstr>Segoe UI Semibold</vt:lpstr>
      <vt:lpstr>Wingdings</vt:lpstr>
      <vt:lpstr>6_COLOR TEMPLATE</vt:lpstr>
      <vt:lpstr>COLOR TEMPLATE</vt:lpstr>
      <vt:lpstr>Office Theme</vt:lpstr>
      <vt:lpstr>1_MS1444_Windows Azure Template 16x9_r08a</vt:lpstr>
      <vt:lpstr> Data Solutions on Azure  </vt:lpstr>
      <vt:lpstr> Agenda</vt:lpstr>
      <vt:lpstr>Azure HDInsight</vt:lpstr>
      <vt:lpstr>PowerPoint Presentation</vt:lpstr>
      <vt:lpstr>Azure HDInsight</vt:lpstr>
      <vt:lpstr>Apache Hadoop on Azure</vt:lpstr>
      <vt:lpstr>HDInsight Cluster Types</vt:lpstr>
      <vt:lpstr>Apache Spark</vt:lpstr>
      <vt:lpstr>Spark Components on HDInsight</vt:lpstr>
      <vt:lpstr>Jupyter Notebooks on HDInsight</vt:lpstr>
      <vt:lpstr>Items of Note About HDInsight</vt:lpstr>
      <vt:lpstr>Demo</vt:lpstr>
      <vt:lpstr>Azure Event Hub </vt:lpstr>
      <vt:lpstr>PowerPoint Presentation</vt:lpstr>
      <vt:lpstr>Azure Event Hub </vt:lpstr>
      <vt:lpstr>Why Azure Event Hub ?</vt:lpstr>
      <vt:lpstr>Consume and Analyze Events</vt:lpstr>
      <vt:lpstr>Consume and Analyze Events</vt:lpstr>
      <vt:lpstr>Consume and Analyze Events</vt:lpstr>
      <vt:lpstr>Event Hub vs. IoT Hub</vt:lpstr>
      <vt:lpstr>Architecture </vt:lpstr>
      <vt:lpstr>Event Hubs - Important terminologies</vt:lpstr>
      <vt:lpstr>Demo</vt:lpstr>
      <vt:lpstr>Azure Stream Analytics </vt:lpstr>
      <vt:lpstr>PowerPoint Presentation</vt:lpstr>
      <vt:lpstr>Azure Stream Analytics</vt:lpstr>
      <vt:lpstr>Stream Analytics at Work</vt:lpstr>
      <vt:lpstr>Stream Analytics Query Language</vt:lpstr>
      <vt:lpstr>Windowing</vt:lpstr>
      <vt:lpstr>Building Real-Time Dashboards</vt:lpstr>
      <vt:lpstr>Demo</vt:lpstr>
      <vt:lpstr>Azure Data Lake Store</vt:lpstr>
      <vt:lpstr>PowerPoint Presentation</vt:lpstr>
      <vt:lpstr>Azure Databricks</vt:lpstr>
      <vt:lpstr>Built on Open-Source</vt:lpstr>
      <vt:lpstr>Azure Ecosystem Integration</vt:lpstr>
      <vt:lpstr>What Azure Data Lake Offers?</vt:lpstr>
      <vt:lpstr>Data Lakes vs Data Warehouses</vt:lpstr>
      <vt:lpstr>What is Azure Data Lake Store?</vt:lpstr>
      <vt:lpstr>Clusters : Auto-scaling and Auto-termination </vt:lpstr>
      <vt:lpstr>Azure Data Lake Store vs Azure Blob Storage</vt:lpstr>
      <vt:lpstr>Azure Data Lake Analytics</vt:lpstr>
      <vt:lpstr>Data Lake Analytics Key Capabilities</vt:lpstr>
      <vt:lpstr>Demo</vt:lpstr>
      <vt:lpstr>Azure Databricks</vt:lpstr>
      <vt:lpstr>PowerPoint Presentation</vt:lpstr>
      <vt:lpstr>Azure Databricks</vt:lpstr>
      <vt:lpstr>Apache Spark</vt:lpstr>
      <vt:lpstr>Advantages of a unified platform</vt:lpstr>
      <vt:lpstr>Differentiated experience on Azure</vt:lpstr>
      <vt:lpstr>PowerPoint Presentation</vt:lpstr>
      <vt:lpstr>Azure Databricks Core Artifacts </vt:lpstr>
      <vt:lpstr>Integration with AAD </vt:lpstr>
      <vt:lpstr>Clusters : Auto-scaling and Auto-termination </vt:lpstr>
      <vt:lpstr>Jobs </vt:lpstr>
      <vt:lpstr>Workspaces</vt:lpstr>
      <vt:lpstr>Notebooks</vt:lpstr>
      <vt:lpstr>Visualization </vt:lpstr>
      <vt:lpstr>Use cases – Modern Big Data Warehouse </vt:lpstr>
      <vt:lpstr>Use cases – Advanced Analytics on Big Data</vt:lpstr>
      <vt:lpstr>Use cases – Real-time analytics on Big Data</vt:lpstr>
      <vt:lpstr>Demo</vt:lpstr>
      <vt:lpstr>Azure Data Factory</vt:lpstr>
      <vt:lpstr>PowerPoint Presentation</vt:lpstr>
      <vt:lpstr>Hybrid data integration at scale, made easy</vt:lpstr>
      <vt:lpstr>Why Azure Data Factory?</vt:lpstr>
      <vt:lpstr>What comes with Azure Data Factory?</vt:lpstr>
      <vt:lpstr>What comes with Azure Data Factory?</vt:lpstr>
      <vt:lpstr>Data Factory Components</vt:lpstr>
      <vt:lpstr>Data integration with Azure Data Factory</vt:lpstr>
      <vt:lpstr>Modernize your data warehouse</vt:lpstr>
      <vt:lpstr>Demo</vt:lpstr>
      <vt:lpstr>Machine Learning Studio</vt:lpstr>
      <vt:lpstr>PowerPoint Presentation</vt:lpstr>
      <vt:lpstr>What is machine learning?</vt:lpstr>
      <vt:lpstr>Microsoft Azure Machine Learning Studio</vt:lpstr>
      <vt:lpstr>Microsoft Azure Machine Learning Studio</vt:lpstr>
      <vt:lpstr>Five steps to create an experiment</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dc:title>
  <dc:creator>Mohammed Ramees P</dc:creator>
  <cp:lastModifiedBy>Mohammed Ramees P</cp:lastModifiedBy>
  <cp:revision>92</cp:revision>
  <dcterms:created xsi:type="dcterms:W3CDTF">2018-04-28T09:02:50Z</dcterms:created>
  <dcterms:modified xsi:type="dcterms:W3CDTF">2018-06-23T06:58:08Z</dcterms:modified>
</cp:coreProperties>
</file>