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7" r:id="rId5"/>
    <p:sldId id="261" r:id="rId6"/>
    <p:sldId id="262" r:id="rId7"/>
    <p:sldId id="263" r:id="rId8"/>
    <p:sldId id="264" r:id="rId9"/>
    <p:sldId id="265" r:id="rId10"/>
    <p:sldId id="266" r:id="rId11"/>
    <p:sldId id="26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914" autoAdjust="0"/>
  </p:normalViewPr>
  <p:slideViewPr>
    <p:cSldViewPr snapToGrid="0">
      <p:cViewPr varScale="1">
        <p:scale>
          <a:sx n="51" d="100"/>
          <a:sy n="51" d="100"/>
        </p:scale>
        <p:origin x="125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F1768-E2A2-4802-8903-18C467C0076C}" type="datetimeFigureOut">
              <a:rPr lang="en-IN" smtClean="0"/>
              <a:t>14-09-2017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F0028-10EB-4C29-832D-47FD8337DE38}" type="slidenum">
              <a:rPr lang="en-IN" smtClean="0"/>
              <a:t>‹#›</a:t>
            </a:fld>
            <a:endParaRPr lang="en-IN"/>
          </a:p>
        </p:txBody>
      </p:sp>
    </p:spTree>
    <p:extLst>
      <p:ext uri="{BB962C8B-B14F-4D97-AF65-F5344CB8AC3E}">
        <p14:creationId xmlns:p14="http://schemas.microsoft.com/office/powerpoint/2010/main" val="22219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smtClean="0"/>
              <a:t>Manage</a:t>
            </a:r>
            <a:r>
              <a:rPr lang="en-IN" baseline="0" dirty="0" smtClean="0"/>
              <a:t> data for latest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baseline="0" dirty="0" smtClean="0">
                <a:solidFill>
                  <a:schemeClr val="tx1"/>
                </a:solidFill>
                <a:effectLst/>
                <a:latin typeface="+mn-lt"/>
                <a:ea typeface="+mn-ea"/>
                <a:cs typeface="+mn-cs"/>
              </a:rPr>
              <a:t>Its</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schema-free </a:t>
            </a:r>
            <a:r>
              <a:rPr lang="en-US" sz="1200" kern="1200" dirty="0" smtClean="0">
                <a:solidFill>
                  <a:schemeClr val="tx1"/>
                </a:solidFill>
                <a:effectLst/>
                <a:latin typeface="+mn-lt"/>
                <a:ea typeface="+mn-ea"/>
                <a:cs typeface="+mn-cs"/>
              </a:rPr>
              <a:t>&amp; </a:t>
            </a:r>
            <a:r>
              <a:rPr lang="en-US" sz="1200" kern="1200" dirty="0">
                <a:solidFill>
                  <a:schemeClr val="tx1"/>
                </a:solidFill>
                <a:effectLst/>
                <a:latin typeface="+mn-lt"/>
                <a:ea typeface="+mn-ea"/>
                <a:cs typeface="+mn-cs"/>
              </a:rPr>
              <a:t>combines rich and familiar SQL query capabilities with consistent low latencies on JSON-based data </a:t>
            </a:r>
            <a:r>
              <a:rPr lang="en-US" sz="1200" kern="1200" dirty="0" smtClean="0">
                <a:solidFill>
                  <a:schemeClr val="tx1"/>
                </a:solidFill>
                <a:effectLst/>
                <a:latin typeface="+mn-lt"/>
                <a:ea typeface="+mn-ea"/>
                <a:cs typeface="+mn-cs"/>
              </a:rPr>
              <a:t>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Targets </a:t>
            </a:r>
            <a:r>
              <a:rPr lang="en-US" sz="1200" kern="1200" dirty="0">
                <a:solidFill>
                  <a:schemeClr val="tx1"/>
                </a:solidFill>
                <a:effectLst/>
                <a:latin typeface="+mn-lt"/>
                <a:ea typeface="+mn-ea"/>
                <a:cs typeface="+mn-cs"/>
              </a:rPr>
              <a:t>solutions for web, mobile, gaming, and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The </a:t>
            </a:r>
            <a:r>
              <a:rPr lang="en-US" sz="1200" kern="1200" baseline="0" dirty="0">
                <a:solidFill>
                  <a:schemeClr val="tx1"/>
                </a:solidFill>
                <a:effectLst/>
                <a:latin typeface="+mn-lt"/>
                <a:ea typeface="+mn-ea"/>
                <a:cs typeface="+mn-cs"/>
              </a:rPr>
              <a:t>term “NoSQL” is more of a marketing buzzword, and actual means “no requirement for entity relationships and secondary indexing” in order to query information.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66380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Programming against DocumentDB is simple, approachable, and does not require you to adopt new tools or adhere to custom extensions to JSON or JavaScript. You can access all of the database functionality including CRUD, query, and JavaScript processing over a simple RESTful HTTP interface. DocumentDB embraces existing formats, languages, and standards while offering high value database capabilities on top of them.</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62489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DocumentDB is “schema-free” it provides automatic indexing of JSON documents without requiring explicit schema or creation of secondary indexes. If you’re familiar</a:t>
            </a:r>
            <a:r>
              <a:rPr lang="en-US" sz="1200" kern="1200" baseline="0" dirty="0">
                <a:solidFill>
                  <a:schemeClr val="tx1"/>
                </a:solidFill>
                <a:effectLst/>
                <a:latin typeface="+mn-lt"/>
                <a:ea typeface="+mn-ea"/>
                <a:cs typeface="+mn-cs"/>
              </a:rPr>
              <a:t> with legacy T-SQL or (Transactional </a:t>
            </a:r>
            <a:r>
              <a:rPr lang="en-US" sz="1200" kern="1200" dirty="0">
                <a:solidFill>
                  <a:schemeClr val="tx1"/>
                </a:solidFill>
                <a:effectLst/>
                <a:latin typeface="+mn-lt"/>
                <a:ea typeface="+mn-ea"/>
                <a:cs typeface="+mn-cs"/>
              </a:rPr>
              <a:t>Structured Query Language) commands you’ll</a:t>
            </a:r>
            <a:r>
              <a:rPr lang="en-US" sz="1200" kern="1200" baseline="0" dirty="0">
                <a:solidFill>
                  <a:schemeClr val="tx1"/>
                </a:solidFill>
                <a:effectLst/>
                <a:latin typeface="+mn-lt"/>
                <a:ea typeface="+mn-ea"/>
                <a:cs typeface="+mn-cs"/>
              </a:rPr>
              <a:t> be right at home querying DocumentDB content. Querying content typically consists or writing SELECT queries with option WHERE clauses and can be combined and joined across objects in the collection hierarchy.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132086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When modeling data stored</a:t>
            </a:r>
            <a:r>
              <a:rPr lang="en-US" b="0" baseline="0" dirty="0"/>
              <a:t> in DocumentDB</a:t>
            </a:r>
            <a:r>
              <a:rPr lang="en-US" b="0" dirty="0"/>
              <a:t> document stores</a:t>
            </a:r>
            <a:r>
              <a:rPr lang="en-US" b="0" baseline="0" dirty="0"/>
              <a:t> </a:t>
            </a:r>
            <a:r>
              <a:rPr lang="en-US" b="0" dirty="0"/>
              <a:t>entities are always exposed as self-contained documents represented in JSON.  Unlike relational database scenarios, DocumentDB </a:t>
            </a:r>
            <a:r>
              <a:rPr lang="en-US" dirty="0"/>
              <a:t>best practice concepts</a:t>
            </a:r>
            <a:r>
              <a:rPr lang="en-US" baseline="0" dirty="0"/>
              <a:t> maintain that everything gets stored as</a:t>
            </a:r>
            <a:r>
              <a:rPr lang="en-US" dirty="0"/>
              <a:t> “denormalized” and content gets embed via queries</a:t>
            </a:r>
            <a:r>
              <a:rPr lang="en-US" baseline="0" dirty="0"/>
              <a:t> and modeled queries</a:t>
            </a:r>
            <a:r>
              <a:rPr lang="en-US" dirty="0"/>
              <a:t> into a single document.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643707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Search can be integrated into</a:t>
            </a:r>
            <a:r>
              <a:rPr lang="en-US" sz="1200" kern="1200" baseline="0" dirty="0">
                <a:solidFill>
                  <a:schemeClr val="tx1"/>
                </a:solidFill>
                <a:effectLst/>
                <a:latin typeface="+mn-lt"/>
                <a:ea typeface="+mn-ea"/>
                <a:cs typeface="+mn-cs"/>
              </a:rPr>
              <a:t> your development ecosystems to add extremely performant search experience to any scenario, including </a:t>
            </a:r>
            <a:r>
              <a:rPr lang="en-US" sz="1200" kern="1200" dirty="0">
                <a:solidFill>
                  <a:schemeClr val="tx1"/>
                </a:solidFill>
                <a:effectLst/>
                <a:latin typeface="+mn-lt"/>
                <a:ea typeface="+mn-ea"/>
                <a:cs typeface="+mn-cs"/>
              </a:rPr>
              <a:t>web and mobile applications. Azure Search allows add a these experiences to your applications using a simple REST API or .NET SDK without managing search infrastructure or becoming an expert in search,</a:t>
            </a:r>
            <a:r>
              <a:rPr lang="en-US" sz="1200" kern="1200" baseline="0" dirty="0">
                <a:solidFill>
                  <a:schemeClr val="tx1"/>
                </a:solidFill>
                <a:effectLst/>
                <a:latin typeface="+mn-lt"/>
                <a:ea typeface="+mn-ea"/>
                <a:cs typeface="+mn-cs"/>
              </a:rPr>
              <a:t> and supports querying and indexing against all common datatypes and structures, including geospatial and mapping data.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598596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mechanism used by Azure Search to support</a:t>
            </a:r>
            <a:r>
              <a:rPr lang="en-US" sz="1200" kern="1200" baseline="0" dirty="0">
                <a:solidFill>
                  <a:schemeClr val="tx1"/>
                </a:solidFill>
                <a:effectLst/>
                <a:latin typeface="+mn-lt"/>
                <a:ea typeface="+mn-ea"/>
                <a:cs typeface="+mn-cs"/>
              </a:rPr>
              <a:t> ultra-fast querying is based on the concept of creating and managing indexes. </a:t>
            </a:r>
            <a:r>
              <a:rPr lang="en-US" dirty="0"/>
              <a:t>An </a:t>
            </a:r>
            <a:r>
              <a:rPr lang="en-US" i="1" dirty="0"/>
              <a:t>index</a:t>
            </a:r>
            <a:r>
              <a:rPr lang="en-US" dirty="0"/>
              <a:t> is a persistent store of </a:t>
            </a:r>
            <a:r>
              <a:rPr lang="en-US" i="1" dirty="0"/>
              <a:t>documents</a:t>
            </a:r>
            <a:r>
              <a:rPr lang="en-US" dirty="0"/>
              <a:t> (and other constructs) identified by the Azure Search service. A document is a single unit of searchable data in your index. In</a:t>
            </a:r>
            <a:r>
              <a:rPr lang="en-US" baseline="0" dirty="0"/>
              <a:t> Azure Search terminology, </a:t>
            </a:r>
            <a:r>
              <a:rPr lang="en-US" dirty="0"/>
              <a:t>an </a:t>
            </a:r>
            <a:r>
              <a:rPr lang="en-US" i="1" dirty="0"/>
              <a:t>index</a:t>
            </a:r>
            <a:r>
              <a:rPr lang="en-US" dirty="0"/>
              <a:t> is conceptually similar to a </a:t>
            </a:r>
            <a:r>
              <a:rPr lang="en-US" i="1" dirty="0"/>
              <a:t>table</a:t>
            </a:r>
            <a:r>
              <a:rPr lang="en-US" dirty="0"/>
              <a:t>, and </a:t>
            </a:r>
            <a:r>
              <a:rPr lang="en-US" i="1" dirty="0"/>
              <a:t>documents</a:t>
            </a:r>
            <a:r>
              <a:rPr lang="en-US" dirty="0"/>
              <a:t> are roughly equivalent to </a:t>
            </a:r>
            <a:r>
              <a:rPr lang="en-US" i="1" dirty="0"/>
              <a:t>rows</a:t>
            </a:r>
            <a:r>
              <a:rPr lang="en-US" dirty="0"/>
              <a:t> in a table. Azure Search is often</a:t>
            </a:r>
            <a:r>
              <a:rPr lang="en-US" baseline="0" dirty="0"/>
              <a:t> combined with support database storage mechanisms, such as SQL Server, Azure Blob Storage, and Azure DocumentDB to provide enhanced search experiences. Just as with Azure DocumentDB scenarios, Azure Search indexes and tuning can be managed via REST-</a:t>
            </a:r>
            <a:r>
              <a:rPr lang="en-US" baseline="0" dirty="0" err="1"/>
              <a:t>ful</a:t>
            </a:r>
            <a:r>
              <a:rPr lang="en-US" baseline="0" dirty="0"/>
              <a:t> HTTP calls or supported SDKs.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90407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familiar with DocumentDB querying techniques</a:t>
            </a:r>
            <a:r>
              <a:rPr lang="en-US" baseline="0" dirty="0"/>
              <a:t> and practice writing and adapting </a:t>
            </a:r>
            <a:r>
              <a:rPr lang="en-US" dirty="0"/>
              <a:t>classic SELECT, FROM and WHERE queries into more DocumentDB-centric logic visualizations, the Azure Portal provides a DocumentDB Query Playground</a:t>
            </a:r>
            <a:r>
              <a:rPr lang="en-US" baseline="0" dirty="0"/>
              <a:t> where you can experiment with various types of queries and data sources, including de-normalized, unstructured, and geospatial sample data.</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87097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58F967E-F5CD-48DF-8FD1-313400D6CA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1726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14-09-2017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82883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14-09-2017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266239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14-09-2017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129700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bg>
      <p:bgPr>
        <a:solidFill>
          <a:srgbClr val="00539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1240834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erci">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2057"/>
          <a:stretch/>
        </p:blipFill>
        <p:spPr>
          <a:xfrm>
            <a:off x="0" y="0"/>
            <a:ext cx="12191999" cy="6858000"/>
          </a:xfrm>
          <a:prstGeom prst="rect">
            <a:avLst/>
          </a:prstGeom>
        </p:spPr>
      </p:pic>
      <p:sp>
        <p:nvSpPr>
          <p:cNvPr id="3" name="Date Placeholder 2"/>
          <p:cNvSpPr>
            <a:spLocks noGrp="1"/>
          </p:cNvSpPr>
          <p:nvPr>
            <p:ph type="dt" sz="half" idx="10"/>
          </p:nvPr>
        </p:nvSpPr>
        <p:spPr/>
        <p:txBody>
          <a:bodyPr/>
          <a:lstStyle/>
          <a:p>
            <a:fld id="{125D806D-32F2-4101-81C7-805AA17F071B}" type="datetimeFigureOut">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0AE0F-4F8C-4E63-B5C1-3ACD7FE2C1CE}" type="slidenum">
              <a:rPr lang="en-US" smtClean="0"/>
              <a:t>‹#›</a:t>
            </a:fld>
            <a:endParaRPr lang="en-US"/>
          </a:p>
        </p:txBody>
      </p:sp>
      <p:sp>
        <p:nvSpPr>
          <p:cNvPr id="7" name="Rectangle 6"/>
          <p:cNvSpPr/>
          <p:nvPr userDrawn="1"/>
        </p:nvSpPr>
        <p:spPr>
          <a:xfrm>
            <a:off x="-1" y="4486276"/>
            <a:ext cx="8778240" cy="1431150"/>
          </a:xfrm>
          <a:prstGeom prst="rect">
            <a:avLst/>
          </a:prstGeom>
          <a:gradFill>
            <a:gsLst>
              <a:gs pos="0">
                <a:schemeClr val="tx2">
                  <a:lumMod val="0"/>
                  <a:alpha val="75000"/>
                </a:schemeClr>
              </a:gs>
              <a:gs pos="50000">
                <a:schemeClr val="accent1">
                  <a:satMod val="110000"/>
                  <a:lumMod val="100000"/>
                  <a:shade val="100000"/>
                </a:schemeClr>
              </a:gs>
              <a:gs pos="100000">
                <a:schemeClr val="accent1">
                  <a:lumMod val="99000"/>
                  <a:satMod val="120000"/>
                  <a:shade val="78000"/>
                </a:schemeClr>
              </a:gs>
            </a:gsLst>
          </a:gradFill>
          <a:effectLst>
            <a:outerShdw blurRad="57150" dist="19050" dir="5400000" algn="ctr" rotWithShape="0">
              <a:schemeClr val="tx2">
                <a:alpha val="0"/>
              </a:scheme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fr-BE"/>
          </a:p>
        </p:txBody>
      </p:sp>
      <p:sp>
        <p:nvSpPr>
          <p:cNvPr id="8" name="TextBox 7"/>
          <p:cNvSpPr txBox="1"/>
          <p:nvPr userDrawn="1"/>
        </p:nvSpPr>
        <p:spPr>
          <a:xfrm>
            <a:off x="257175" y="4772025"/>
            <a:ext cx="7077075" cy="923330"/>
          </a:xfrm>
          <a:prstGeom prst="rect">
            <a:avLst/>
          </a:prstGeom>
          <a:noFill/>
        </p:spPr>
        <p:txBody>
          <a:bodyPr wrap="square" rtlCol="0">
            <a:spAutoFit/>
          </a:bodyPr>
          <a:lstStyle/>
          <a:p>
            <a:r>
              <a:rPr lang="en-US" sz="5400" noProof="0" dirty="0">
                <a:solidFill>
                  <a:schemeClr val="bg1"/>
                </a:solidFill>
                <a:latin typeface="+mn-lt"/>
              </a:rPr>
              <a:t>Thanks</a:t>
            </a:r>
            <a:r>
              <a:rPr lang="en-US" sz="5400" baseline="0" noProof="0" dirty="0">
                <a:solidFill>
                  <a:schemeClr val="bg1"/>
                </a:solidFill>
                <a:latin typeface="+mn-lt"/>
              </a:rPr>
              <a:t> to our sponsor!</a:t>
            </a:r>
            <a:r>
              <a:rPr lang="en-US" sz="5400" noProof="0" dirty="0">
                <a:solidFill>
                  <a:schemeClr val="bg1"/>
                </a:solidFill>
                <a:latin typeface="+mn-lt"/>
              </a:rPr>
              <a:t> </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867775" y="4486274"/>
            <a:ext cx="1428750" cy="1428750"/>
          </a:xfrm>
          <a:prstGeom prst="rect">
            <a:avLst/>
          </a:prstGeom>
        </p:spPr>
      </p:pic>
    </p:spTree>
    <p:extLst>
      <p:ext uri="{BB962C8B-B14F-4D97-AF65-F5344CB8AC3E}">
        <p14:creationId xmlns:p14="http://schemas.microsoft.com/office/powerpoint/2010/main" val="72079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14-09-2017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18879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FB2D4A-8571-4CA4-87D9-670AE4FB995A}" type="datetimeFigureOut">
              <a:rPr lang="en-IN" smtClean="0"/>
              <a:t>14-09-2017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42757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3FB2D4A-8571-4CA4-87D9-670AE4FB995A}" type="datetimeFigureOut">
              <a:rPr lang="en-IN" smtClean="0"/>
              <a:t>14-09-2017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80088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3FB2D4A-8571-4CA4-87D9-670AE4FB995A}" type="datetimeFigureOut">
              <a:rPr lang="en-IN" smtClean="0"/>
              <a:t>14-09-2017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66626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3FB2D4A-8571-4CA4-87D9-670AE4FB995A}" type="datetimeFigureOut">
              <a:rPr lang="en-IN" smtClean="0"/>
              <a:t>14-09-2017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223865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B2D4A-8571-4CA4-87D9-670AE4FB995A}" type="datetimeFigureOut">
              <a:rPr lang="en-IN" smtClean="0"/>
              <a:t>14-09-2017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63934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B2D4A-8571-4CA4-87D9-670AE4FB995A}" type="datetimeFigureOut">
              <a:rPr lang="en-IN" smtClean="0"/>
              <a:t>14-09-2017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10710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B2D4A-8571-4CA4-87D9-670AE4FB995A}" type="datetimeFigureOut">
              <a:rPr lang="en-IN" smtClean="0"/>
              <a:t>14-09-2017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280662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B2D4A-8571-4CA4-87D9-670AE4FB995A}" type="datetimeFigureOut">
              <a:rPr lang="en-IN" smtClean="0"/>
              <a:t>14-09-2017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305C4-2AD7-477B-8F2A-EEE85BD432B9}" type="slidenum">
              <a:rPr lang="en-IN" smtClean="0"/>
              <a:t>‹#›</a:t>
            </a:fld>
            <a:endParaRPr lang="en-IN"/>
          </a:p>
        </p:txBody>
      </p:sp>
    </p:spTree>
    <p:extLst>
      <p:ext uri="{BB962C8B-B14F-4D97-AF65-F5344CB8AC3E}">
        <p14:creationId xmlns:p14="http://schemas.microsoft.com/office/powerpoint/2010/main" val="747263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9" y="2523067"/>
            <a:ext cx="10000540" cy="1853636"/>
          </a:xfrm>
          <a:solidFill>
            <a:schemeClr val="accent5">
              <a:lumMod val="20000"/>
              <a:lumOff val="80000"/>
              <a:alpha val="75000"/>
            </a:schemeClr>
          </a:solidFill>
        </p:spPr>
        <p:txBody>
          <a:bodyPr/>
          <a:lstStyle/>
          <a:p>
            <a:r>
              <a:rPr lang="en-IN" sz="6000" b="1" dirty="0">
                <a:solidFill>
                  <a:srgbClr val="002060"/>
                </a:solidFill>
              </a:rPr>
              <a:t>Azure </a:t>
            </a:r>
            <a:r>
              <a:rPr lang="en-IN" sz="6000" b="1" dirty="0" err="1" smtClean="0">
                <a:solidFill>
                  <a:srgbClr val="002060"/>
                </a:solidFill>
              </a:rPr>
              <a:t>DocumentDB</a:t>
            </a:r>
            <a:r>
              <a:rPr lang="en-IN" sz="6000" b="1" dirty="0" smtClean="0">
                <a:solidFill>
                  <a:srgbClr val="002060"/>
                </a:solidFill>
              </a:rPr>
              <a:t> everything you need to know!! </a:t>
            </a:r>
            <a:endParaRPr lang="en-IN" sz="6000" b="1" dirty="0">
              <a:solidFill>
                <a:srgbClr val="00206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830" y="2523067"/>
            <a:ext cx="1876425" cy="1876425"/>
          </a:xfrm>
          <a:prstGeom prst="rect">
            <a:avLst/>
          </a:prstGeom>
        </p:spPr>
      </p:pic>
      <p:sp>
        <p:nvSpPr>
          <p:cNvPr id="4" name="Title 1"/>
          <p:cNvSpPr txBox="1">
            <a:spLocks/>
          </p:cNvSpPr>
          <p:nvPr/>
        </p:nvSpPr>
        <p:spPr>
          <a:xfrm>
            <a:off x="1589" y="4376703"/>
            <a:ext cx="5977466" cy="940364"/>
          </a:xfrm>
          <a:prstGeom prst="rect">
            <a:avLst/>
          </a:prstGeom>
          <a:solidFill>
            <a:schemeClr val="accent5">
              <a:lumMod val="20000"/>
              <a:lumOff val="80000"/>
              <a:alpha val="75000"/>
            </a:schemeClr>
          </a:solidFill>
        </p:spPr>
        <p:txBody>
          <a:bodyPr vert="horz" wrap="square" lIns="0" tIns="0" rIns="0" bIns="0" rtlCol="0" anchor="b" anchorCtr="0">
            <a:noAutofit/>
          </a:bodyPr>
          <a:lstStyle>
            <a:lvl1pPr algn="l" defTabSz="914363"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IN" sz="3200" dirty="0" smtClean="0">
                <a:solidFill>
                  <a:schemeClr val="tx1"/>
                </a:solidFill>
                <a:latin typeface="+mn-lt"/>
              </a:rPr>
              <a:t>Abdul Rasheed Feroz Khan</a:t>
            </a:r>
            <a:endParaRPr lang="en-IN" sz="3200" dirty="0">
              <a:solidFill>
                <a:schemeClr val="tx1"/>
              </a:solidFill>
              <a:latin typeface="+mn-lt"/>
            </a:endParaRPr>
          </a:p>
          <a:p>
            <a:r>
              <a:rPr lang="en-IN" sz="3200" dirty="0" smtClean="0">
                <a:solidFill>
                  <a:schemeClr val="tx1"/>
                </a:solidFill>
                <a:latin typeface="+mn-lt"/>
              </a:rPr>
              <a:t>Founder / Director - </a:t>
            </a:r>
            <a:r>
              <a:rPr lang="en-IN" sz="3200" dirty="0" err="1" smtClean="0">
                <a:solidFill>
                  <a:schemeClr val="tx1"/>
                </a:solidFill>
                <a:latin typeface="+mn-lt"/>
              </a:rPr>
              <a:t>CodeSizzler</a:t>
            </a:r>
            <a:endParaRPr lang="en-IN" sz="3200" dirty="0">
              <a:solidFill>
                <a:schemeClr val="tx1"/>
              </a:solidFill>
              <a:latin typeface="+mn-lt"/>
            </a:endParaRPr>
          </a:p>
        </p:txBody>
      </p:sp>
      <p:sp>
        <p:nvSpPr>
          <p:cNvPr id="5" name="Title 1"/>
          <p:cNvSpPr txBox="1">
            <a:spLocks/>
          </p:cNvSpPr>
          <p:nvPr/>
        </p:nvSpPr>
        <p:spPr>
          <a:xfrm>
            <a:off x="1589" y="5317067"/>
            <a:ext cx="5977466" cy="1202266"/>
          </a:xfrm>
          <a:prstGeom prst="rect">
            <a:avLst/>
          </a:prstGeom>
          <a:solidFill>
            <a:schemeClr val="accent5">
              <a:lumMod val="20000"/>
              <a:lumOff val="80000"/>
              <a:alpha val="75000"/>
            </a:schemeClr>
          </a:solidFill>
        </p:spPr>
        <p:txBody>
          <a:bodyPr vert="horz" wrap="square" lIns="0" tIns="0" rIns="0" bIns="0" rtlCol="0" anchor="b" anchorCtr="0">
            <a:noAutofit/>
          </a:bodyPr>
          <a:lstStyle>
            <a:lvl1pPr algn="l" defTabSz="914363"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endParaRPr lang="en-IN" sz="3200" dirty="0">
              <a:solidFill>
                <a:schemeClr val="tx1"/>
              </a:solidFill>
              <a:latin typeface="+mn-lt"/>
            </a:endParaRPr>
          </a:p>
          <a:p>
            <a:r>
              <a:rPr lang="en-IN" sz="2800" b="1" dirty="0">
                <a:solidFill>
                  <a:schemeClr val="tx1"/>
                </a:solidFill>
                <a:latin typeface="+mn-lt"/>
              </a:rPr>
              <a:t>6</a:t>
            </a:r>
            <a:r>
              <a:rPr lang="en-IN" sz="2800" b="1" baseline="30000" dirty="0">
                <a:solidFill>
                  <a:schemeClr val="tx1"/>
                </a:solidFill>
                <a:latin typeface="+mn-lt"/>
              </a:rPr>
              <a:t>th</a:t>
            </a:r>
            <a:r>
              <a:rPr lang="en-IN" sz="2800" b="1" dirty="0">
                <a:solidFill>
                  <a:schemeClr val="tx1"/>
                </a:solidFill>
                <a:latin typeface="+mn-lt"/>
              </a:rPr>
              <a:t>  April 2017  </a:t>
            </a:r>
          </a:p>
          <a:p>
            <a:endParaRPr lang="en-IN" sz="3200" dirty="0">
              <a:solidFill>
                <a:schemeClr val="tx1"/>
              </a:solidFill>
              <a:latin typeface="+mn-lt"/>
            </a:endParaRPr>
          </a:p>
        </p:txBody>
      </p:sp>
    </p:spTree>
    <p:extLst>
      <p:ext uri="{BB962C8B-B14F-4D97-AF65-F5344CB8AC3E}">
        <p14:creationId xmlns:p14="http://schemas.microsoft.com/office/powerpoint/2010/main" val="82151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DocumentDB</a:t>
            </a:r>
          </a:p>
        </p:txBody>
      </p:sp>
      <p:sp>
        <p:nvSpPr>
          <p:cNvPr id="3" name="Content Placeholder 2"/>
          <p:cNvSpPr>
            <a:spLocks noGrp="1"/>
          </p:cNvSpPr>
          <p:nvPr>
            <p:ph idx="1"/>
          </p:nvPr>
        </p:nvSpPr>
        <p:spPr>
          <a:xfrm>
            <a:off x="838200" y="1825625"/>
            <a:ext cx="3445042" cy="4200826"/>
          </a:xfrm>
        </p:spPr>
        <p:txBody>
          <a:bodyPr>
            <a:normAutofit lnSpcReduction="10000"/>
          </a:bodyPr>
          <a:lstStyle/>
          <a:p>
            <a:pPr marL="0" indent="0">
              <a:buNone/>
            </a:pPr>
            <a:r>
              <a:rPr lang="en-US" dirty="0"/>
              <a:t>Azure DocumentDB is a fully managed NoSQL “database as a service” built for ultra-fast and predictable performance, high availability, elastic scaling, and global distribution, and is especially focused on ease of development.</a:t>
            </a:r>
          </a:p>
        </p:txBody>
      </p:sp>
      <p:grpSp>
        <p:nvGrpSpPr>
          <p:cNvPr id="15" name="Group 14"/>
          <p:cNvGrpSpPr/>
          <p:nvPr/>
        </p:nvGrpSpPr>
        <p:grpSpPr>
          <a:xfrm>
            <a:off x="4895953" y="1825625"/>
            <a:ext cx="6217621" cy="4287797"/>
            <a:chOff x="4815566" y="1825625"/>
            <a:chExt cx="6217621" cy="4287797"/>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5566" y="1825625"/>
              <a:ext cx="3625049" cy="3186999"/>
            </a:xfrm>
            <a:prstGeom prst="rect">
              <a:avLst/>
            </a:prstGeom>
            <a:ln>
              <a:solidFill>
                <a:srgbClr val="212121"/>
              </a:solidFill>
            </a:ln>
          </p:spPr>
        </p:pic>
        <p:pic>
          <p:nvPicPr>
            <p:cNvPr id="13" name="Picture 12"/>
            <p:cNvPicPr>
              <a:picLocks noChangeAspect="1"/>
            </p:cNvPicPr>
            <p:nvPr/>
          </p:nvPicPr>
          <p:blipFill>
            <a:blip r:embed="rId4"/>
            <a:stretch>
              <a:fillRect/>
            </a:stretch>
          </p:blipFill>
          <p:spPr>
            <a:xfrm>
              <a:off x="8124224" y="2384563"/>
              <a:ext cx="2908963" cy="2527876"/>
            </a:xfrm>
            <a:prstGeom prst="rect">
              <a:avLst/>
            </a:prstGeom>
            <a:ln>
              <a:solidFill>
                <a:srgbClr val="212121"/>
              </a:solidFill>
            </a:ln>
          </p:spPr>
        </p:pic>
        <p:grpSp>
          <p:nvGrpSpPr>
            <p:cNvPr id="11" name="Group 10"/>
            <p:cNvGrpSpPr/>
            <p:nvPr/>
          </p:nvGrpSpPr>
          <p:grpSpPr>
            <a:xfrm>
              <a:off x="6865164" y="4524324"/>
              <a:ext cx="2518120" cy="1589098"/>
              <a:chOff x="5373549" y="3780424"/>
              <a:chExt cx="3419856" cy="2158152"/>
            </a:xfrm>
          </p:grpSpPr>
          <p:sp>
            <p:nvSpPr>
              <p:cNvPr id="7" name="Rectangle 6"/>
              <p:cNvSpPr/>
              <p:nvPr/>
            </p:nvSpPr>
            <p:spPr>
              <a:xfrm>
                <a:off x="5373549" y="5591041"/>
                <a:ext cx="3419856" cy="34753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3598" y="3780424"/>
                <a:ext cx="3399559" cy="1811145"/>
              </a:xfrm>
              <a:prstGeom prst="rect">
                <a:avLst/>
              </a:prstGeom>
              <a:ln>
                <a:solidFill>
                  <a:srgbClr val="212121"/>
                </a:solidFill>
              </a:ln>
            </p:spPr>
          </p:pic>
        </p:grpSp>
      </p:grpSp>
      <p:sp>
        <p:nvSpPr>
          <p:cNvPr id="12" name="Rectangle 11"/>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16" name="Picture 15"/>
          <p:cNvPicPr>
            <a:picLocks noChangeAspect="1"/>
          </p:cNvPicPr>
          <p:nvPr/>
        </p:nvPicPr>
        <p:blipFill>
          <a:blip r:embed="rId6"/>
          <a:stretch>
            <a:fillRect/>
          </a:stretch>
        </p:blipFill>
        <p:spPr>
          <a:xfrm>
            <a:off x="7727793" y="6298294"/>
            <a:ext cx="4455555" cy="559706"/>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spTree>
    <p:extLst>
      <p:ext uri="{BB962C8B-B14F-4D97-AF65-F5344CB8AC3E}">
        <p14:creationId xmlns:p14="http://schemas.microsoft.com/office/powerpoint/2010/main" val="289003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998090" y="1825625"/>
            <a:ext cx="5084522" cy="2891360"/>
          </a:xfrm>
          <a:prstGeom prst="rect">
            <a:avLst/>
          </a:prstGeom>
          <a:ln>
            <a:solidFill>
              <a:srgbClr val="212121"/>
            </a:solidFill>
          </a:ln>
        </p:spPr>
      </p:pic>
      <p:sp>
        <p:nvSpPr>
          <p:cNvPr id="2" name="Title 1"/>
          <p:cNvSpPr>
            <a:spLocks noGrp="1"/>
          </p:cNvSpPr>
          <p:nvPr>
            <p:ph type="title"/>
          </p:nvPr>
        </p:nvSpPr>
        <p:spPr/>
        <p:txBody>
          <a:bodyPr/>
          <a:lstStyle/>
          <a:p>
            <a:r>
              <a:rPr lang="en-US" dirty="0"/>
              <a:t>DocumentDB Development</a:t>
            </a:r>
          </a:p>
        </p:txBody>
      </p:sp>
      <p:sp>
        <p:nvSpPr>
          <p:cNvPr id="3" name="Content Placeholder 2"/>
          <p:cNvSpPr>
            <a:spLocks noGrp="1"/>
          </p:cNvSpPr>
          <p:nvPr>
            <p:ph idx="1"/>
          </p:nvPr>
        </p:nvSpPr>
        <p:spPr>
          <a:xfrm>
            <a:off x="838199" y="1825625"/>
            <a:ext cx="3794091" cy="4200826"/>
          </a:xfrm>
        </p:spPr>
        <p:txBody>
          <a:bodyPr>
            <a:normAutofit/>
          </a:bodyPr>
          <a:lstStyle/>
          <a:p>
            <a:pPr marL="0" indent="0">
              <a:buNone/>
            </a:pPr>
            <a:r>
              <a:rPr lang="en-US" dirty="0"/>
              <a:t>Developing solutions against DocumentDB is designed to be simple and “approachable”, meaning you can start leveraging existing programming skills from the beginning— without needing to learn another proprietary language.</a:t>
            </a:r>
          </a:p>
        </p:txBody>
      </p:sp>
      <p:grpSp>
        <p:nvGrpSpPr>
          <p:cNvPr id="12" name="Group 11"/>
          <p:cNvGrpSpPr/>
          <p:nvPr/>
        </p:nvGrpSpPr>
        <p:grpSpPr>
          <a:xfrm>
            <a:off x="6696747" y="2348140"/>
            <a:ext cx="4436825" cy="3712533"/>
            <a:chOff x="5449764" y="1825625"/>
            <a:chExt cx="4687196" cy="3922032"/>
          </a:xfrm>
        </p:grpSpPr>
        <p:pic>
          <p:nvPicPr>
            <p:cNvPr id="9" name="Picture 8"/>
            <p:cNvPicPr>
              <a:picLocks noChangeAspect="1"/>
            </p:cNvPicPr>
            <p:nvPr/>
          </p:nvPicPr>
          <p:blipFill>
            <a:blip r:embed="rId4"/>
            <a:stretch>
              <a:fillRect/>
            </a:stretch>
          </p:blipFill>
          <p:spPr>
            <a:xfrm>
              <a:off x="5459812" y="1825625"/>
              <a:ext cx="4677148" cy="3687572"/>
            </a:xfrm>
            <a:prstGeom prst="rect">
              <a:avLst/>
            </a:prstGeom>
            <a:ln>
              <a:solidFill>
                <a:srgbClr val="212121"/>
              </a:solidFill>
            </a:ln>
          </p:spPr>
        </p:pic>
        <p:sp>
          <p:nvSpPr>
            <p:cNvPr id="7" name="Rectangle 6"/>
            <p:cNvSpPr/>
            <p:nvPr/>
          </p:nvSpPr>
          <p:spPr>
            <a:xfrm>
              <a:off x="5449764" y="5515172"/>
              <a:ext cx="4687196" cy="23248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8" name="Rectangle 7"/>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13" name="Picture 12"/>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150626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a:t>
            </a:r>
          </a:p>
        </p:txBody>
      </p:sp>
      <p:sp>
        <p:nvSpPr>
          <p:cNvPr id="3" name="Content Placeholder 2"/>
          <p:cNvSpPr>
            <a:spLocks noGrp="1"/>
          </p:cNvSpPr>
          <p:nvPr>
            <p:ph idx="1"/>
          </p:nvPr>
        </p:nvSpPr>
        <p:spPr>
          <a:xfrm>
            <a:off x="838200" y="1550322"/>
            <a:ext cx="10515600" cy="921573"/>
          </a:xfrm>
        </p:spPr>
        <p:txBody>
          <a:bodyPr>
            <a:normAutofit/>
          </a:bodyPr>
          <a:lstStyle/>
          <a:p>
            <a:pPr marL="0" indent="0">
              <a:buNone/>
            </a:pPr>
            <a:r>
              <a:rPr lang="en-US" dirty="0"/>
              <a:t>Azure DocumentDB supports querying of documents using a familiar SQL (Structured Query Language) over hierarchical JSON documents.</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SELECT, FROM, and WHERE statements</a:t>
            </a:r>
          </a:p>
          <a:p>
            <a:pPr marL="687388" indent="-342900"/>
            <a:r>
              <a:rPr lang="en-US" dirty="0"/>
              <a:t>HAVING and ORDER BY statements</a:t>
            </a:r>
          </a:p>
          <a:p>
            <a:pPr marL="687388" indent="-342900"/>
            <a:r>
              <a:rPr lang="en-US" dirty="0"/>
              <a:t>Full Geospatial and Geometry support, such as ST_DISTANCE and ST_WITHIN</a:t>
            </a:r>
          </a:p>
        </p:txBody>
      </p:sp>
      <p:pic>
        <p:nvPicPr>
          <p:cNvPr id="4" name="Picture 3"/>
          <p:cNvPicPr>
            <a:picLocks noChangeAspect="1"/>
          </p:cNvPicPr>
          <p:nvPr/>
        </p:nvPicPr>
        <p:blipFill>
          <a:blip r:embed="rId3"/>
          <a:stretch>
            <a:fillRect/>
          </a:stretch>
        </p:blipFill>
        <p:spPr>
          <a:xfrm>
            <a:off x="6108366" y="2785450"/>
            <a:ext cx="4281630" cy="2519574"/>
          </a:xfrm>
          <a:prstGeom prst="rect">
            <a:avLst/>
          </a:prstGeom>
          <a:ln>
            <a:solidFill>
              <a:srgbClr val="212121"/>
            </a:solidFill>
          </a:ln>
        </p:spPr>
      </p:pic>
      <p:pic>
        <p:nvPicPr>
          <p:cNvPr id="5" name="Picture 4"/>
          <p:cNvPicPr>
            <a:picLocks noChangeAspect="1"/>
          </p:cNvPicPr>
          <p:nvPr/>
        </p:nvPicPr>
        <p:blipFill>
          <a:blip r:embed="rId4"/>
          <a:stretch>
            <a:fillRect/>
          </a:stretch>
        </p:blipFill>
        <p:spPr>
          <a:xfrm>
            <a:off x="6929491" y="4007374"/>
            <a:ext cx="3740827" cy="1998087"/>
          </a:xfrm>
          <a:prstGeom prst="rect">
            <a:avLst/>
          </a:prstGeom>
          <a:ln>
            <a:solidFill>
              <a:srgbClr val="212121"/>
            </a:solidFill>
          </a:ln>
        </p:spPr>
      </p:pic>
      <p:sp>
        <p:nvSpPr>
          <p:cNvPr id="8" name="Rectangle 7"/>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10" name="Picture 9"/>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332584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808883" y="2952508"/>
            <a:ext cx="4320942" cy="2650441"/>
          </a:xfrm>
          <a:prstGeom prst="rect">
            <a:avLst/>
          </a:prstGeom>
          <a:ln>
            <a:solidFill>
              <a:srgbClr val="212121"/>
            </a:solidFill>
          </a:ln>
        </p:spPr>
      </p:pic>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idx="1"/>
          </p:nvPr>
        </p:nvSpPr>
        <p:spPr>
          <a:xfrm>
            <a:off x="838201" y="2875884"/>
            <a:ext cx="3854380" cy="3332921"/>
          </a:xfrm>
        </p:spPr>
        <p:txBody>
          <a:bodyPr>
            <a:normAutofit fontScale="92500" lnSpcReduction="20000"/>
          </a:bodyPr>
          <a:lstStyle/>
          <a:p>
            <a:pPr marL="687388" indent="-342900"/>
            <a:r>
              <a:rPr lang="en-US" dirty="0"/>
              <a:t>Normalizing is referred to as </a:t>
            </a:r>
            <a:r>
              <a:rPr lang="en-US" b="1" dirty="0"/>
              <a:t>referencing</a:t>
            </a:r>
          </a:p>
          <a:p>
            <a:pPr marL="687388" indent="-342900"/>
            <a:r>
              <a:rPr lang="en-US" dirty="0"/>
              <a:t>Denormalizing is referred to as </a:t>
            </a:r>
            <a:r>
              <a:rPr lang="en-US" b="1" dirty="0"/>
              <a:t>embedding</a:t>
            </a:r>
          </a:p>
          <a:p>
            <a:pPr marL="687388" indent="-342900"/>
            <a:r>
              <a:rPr lang="en-US" dirty="0"/>
              <a:t>In some scenarios a </a:t>
            </a:r>
            <a:r>
              <a:rPr lang="en-US" b="1" dirty="0"/>
              <a:t>hybrid</a:t>
            </a:r>
            <a:r>
              <a:rPr lang="en-US" dirty="0"/>
              <a:t> model is acceptable, based on performance</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Modeling</a:t>
            </a:r>
            <a:r>
              <a:rPr lang="en-US" dirty="0"/>
              <a:t> is the technique of creating a logical connections and relationships between data sources.</a:t>
            </a:r>
          </a:p>
        </p:txBody>
      </p:sp>
      <p:pic>
        <p:nvPicPr>
          <p:cNvPr id="6" name="Picture 5"/>
          <p:cNvPicPr>
            <a:picLocks noChangeAspect="1"/>
          </p:cNvPicPr>
          <p:nvPr/>
        </p:nvPicPr>
        <p:blipFill>
          <a:blip r:embed="rId4"/>
          <a:stretch>
            <a:fillRect/>
          </a:stretch>
        </p:blipFill>
        <p:spPr>
          <a:xfrm>
            <a:off x="7658644" y="3512925"/>
            <a:ext cx="3257110" cy="2797437"/>
          </a:xfrm>
          <a:prstGeom prst="rect">
            <a:avLst/>
          </a:prstGeom>
          <a:ln>
            <a:solidFill>
              <a:srgbClr val="212121"/>
            </a:solidFill>
          </a:ln>
        </p:spPr>
      </p:pic>
      <p:sp>
        <p:nvSpPr>
          <p:cNvPr id="12" name="Bent Arrow 11"/>
          <p:cNvSpPr/>
          <p:nvPr/>
        </p:nvSpPr>
        <p:spPr>
          <a:xfrm flipV="1">
            <a:off x="6948437" y="4140188"/>
            <a:ext cx="1276141" cy="804312"/>
          </a:xfrm>
          <a:prstGeom prst="bentArrow">
            <a:avLst/>
          </a:prstGeom>
          <a:solidFill>
            <a:srgbClr val="005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7658642" y="2558587"/>
            <a:ext cx="1218475" cy="369332"/>
          </a:xfrm>
          <a:prstGeom prst="rect">
            <a:avLst/>
          </a:prstGeom>
          <a:noFill/>
        </p:spPr>
        <p:txBody>
          <a:bodyPr wrap="none" rtlCol="0">
            <a:spAutoFit/>
          </a:bodyPr>
          <a:lstStyle/>
          <a:p>
            <a:r>
              <a:rPr lang="en-US" i="1" dirty="0"/>
              <a:t>referenced</a:t>
            </a:r>
          </a:p>
        </p:txBody>
      </p:sp>
      <p:sp>
        <p:nvSpPr>
          <p:cNvPr id="14" name="TextBox 13"/>
          <p:cNvSpPr txBox="1"/>
          <p:nvPr/>
        </p:nvSpPr>
        <p:spPr>
          <a:xfrm>
            <a:off x="9554484" y="3143593"/>
            <a:ext cx="1220206" cy="369332"/>
          </a:xfrm>
          <a:prstGeom prst="rect">
            <a:avLst/>
          </a:prstGeom>
          <a:noFill/>
        </p:spPr>
        <p:txBody>
          <a:bodyPr wrap="none" rtlCol="0">
            <a:spAutoFit/>
          </a:bodyPr>
          <a:lstStyle/>
          <a:p>
            <a:r>
              <a:rPr lang="en-US" i="1" dirty="0"/>
              <a:t>embedded</a:t>
            </a:r>
          </a:p>
        </p:txBody>
      </p:sp>
      <p:sp>
        <p:nvSpPr>
          <p:cNvPr id="10" name="Rectangle 9"/>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16" name="Picture 15"/>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252848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sp>
        <p:nvSpPr>
          <p:cNvPr id="3" name="Content Placeholder 2"/>
          <p:cNvSpPr>
            <a:spLocks noGrp="1"/>
          </p:cNvSpPr>
          <p:nvPr>
            <p:ph idx="1"/>
          </p:nvPr>
        </p:nvSpPr>
        <p:spPr>
          <a:xfrm>
            <a:off x="838200" y="1825625"/>
            <a:ext cx="3445042" cy="4200826"/>
          </a:xfrm>
        </p:spPr>
        <p:txBody>
          <a:bodyPr>
            <a:normAutofit/>
          </a:bodyPr>
          <a:lstStyle/>
          <a:p>
            <a:pPr marL="0" indent="0">
              <a:buNone/>
            </a:pPr>
            <a:r>
              <a:rPr lang="en-US" dirty="0"/>
              <a:t>Azure Search is “delegated” cloud-based search service that can be populated and indexed to provide ultra-high performing queries against data sources, including Azure DocumentDB.</a:t>
            </a:r>
          </a:p>
        </p:txBody>
      </p:sp>
      <p:pic>
        <p:nvPicPr>
          <p:cNvPr id="4" name="Picture 3"/>
          <p:cNvPicPr>
            <a:picLocks noChangeAspect="1"/>
          </p:cNvPicPr>
          <p:nvPr/>
        </p:nvPicPr>
        <p:blipFill>
          <a:blip r:embed="rId3"/>
          <a:stretch>
            <a:fillRect/>
          </a:stretch>
        </p:blipFill>
        <p:spPr>
          <a:xfrm>
            <a:off x="5646062" y="1869783"/>
            <a:ext cx="4110887" cy="3449885"/>
          </a:xfrm>
          <a:prstGeom prst="rect">
            <a:avLst/>
          </a:prstGeom>
          <a:ln>
            <a:solidFill>
              <a:schemeClr val="dk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6464" y="1401285"/>
            <a:ext cx="1502467" cy="1502467"/>
          </a:xfrm>
          <a:prstGeom prst="rect">
            <a:avLst/>
          </a:prstGeom>
        </p:spPr>
      </p:pic>
      <p:sp>
        <p:nvSpPr>
          <p:cNvPr id="6" name="Rectangle 5"/>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8" name="Picture 7"/>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208170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 Indexing</a:t>
            </a:r>
          </a:p>
        </p:txBody>
      </p:sp>
      <p:sp>
        <p:nvSpPr>
          <p:cNvPr id="3" name="Content Placeholder 2"/>
          <p:cNvSpPr>
            <a:spLocks noGrp="1"/>
          </p:cNvSpPr>
          <p:nvPr>
            <p:ph idx="1"/>
          </p:nvPr>
        </p:nvSpPr>
        <p:spPr>
          <a:xfrm>
            <a:off x="838200" y="1825624"/>
            <a:ext cx="4766953" cy="4408027"/>
          </a:xfrm>
        </p:spPr>
        <p:txBody>
          <a:bodyPr>
            <a:normAutofit/>
          </a:bodyPr>
          <a:lstStyle/>
          <a:p>
            <a:pPr marL="687388" indent="-342900"/>
            <a:r>
              <a:rPr lang="en-US" dirty="0"/>
              <a:t>Ultra-fast performance</a:t>
            </a:r>
          </a:p>
          <a:p>
            <a:pPr marL="687388" indent="-342900"/>
            <a:r>
              <a:rPr lang="en-US" dirty="0"/>
              <a:t>Can be managed at a granular level</a:t>
            </a:r>
          </a:p>
          <a:p>
            <a:pPr marL="687388" indent="-342900"/>
            <a:r>
              <a:rPr lang="en-US" dirty="0"/>
              <a:t>Supports both rudimentary and extended datatypes</a:t>
            </a:r>
          </a:p>
          <a:p>
            <a:pPr marL="687388" indent="-342900"/>
            <a:r>
              <a:rPr lang="en-US" dirty="0"/>
              <a:t>Can be managed programmatically</a:t>
            </a:r>
          </a:p>
        </p:txBody>
      </p:sp>
      <p:pic>
        <p:nvPicPr>
          <p:cNvPr id="7" name="Picture 6"/>
          <p:cNvPicPr>
            <a:picLocks noChangeAspect="1"/>
          </p:cNvPicPr>
          <p:nvPr/>
        </p:nvPicPr>
        <p:blipFill>
          <a:blip r:embed="rId3"/>
          <a:stretch>
            <a:fillRect/>
          </a:stretch>
        </p:blipFill>
        <p:spPr>
          <a:xfrm>
            <a:off x="5915340" y="2006494"/>
            <a:ext cx="5198137" cy="3131971"/>
          </a:xfrm>
          <a:prstGeom prst="rect">
            <a:avLst/>
          </a:prstGeom>
          <a:ln>
            <a:solidFill>
              <a:srgbClr val="212121"/>
            </a:solidFill>
          </a:ln>
        </p:spPr>
      </p:pic>
      <p:sp>
        <p:nvSpPr>
          <p:cNvPr id="5" name="Rectangle 4"/>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8" name="Picture 7"/>
          <p:cNvPicPr>
            <a:picLocks noChangeAspect="1"/>
          </p:cNvPicPr>
          <p:nvPr/>
        </p:nvPicPr>
        <p:blipFill>
          <a:blip r:embed="rId5"/>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428677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Data</a:t>
            </a:r>
          </a:p>
        </p:txBody>
      </p:sp>
      <p:sp>
        <p:nvSpPr>
          <p:cNvPr id="3" name="Content Placeholder 2"/>
          <p:cNvSpPr>
            <a:spLocks noGrp="1"/>
          </p:cNvSpPr>
          <p:nvPr>
            <p:ph idx="1"/>
          </p:nvPr>
        </p:nvSpPr>
        <p:spPr>
          <a:xfrm>
            <a:off x="838199" y="1825624"/>
            <a:ext cx="5170715" cy="4408027"/>
          </a:xfrm>
        </p:spPr>
        <p:txBody>
          <a:bodyPr>
            <a:normAutofit/>
          </a:bodyPr>
          <a:lstStyle/>
          <a:p>
            <a:pPr marL="0" indent="0">
              <a:buNone/>
            </a:pPr>
            <a:r>
              <a:rPr lang="en-US" dirty="0"/>
              <a:t>Before you start working with live data, or restructure and re-modeling your data schemas and relationships, its often helpful to “practice” in a safe environment. The Azure DocumentDB Query Playground has been designed for this purpose and located at: </a:t>
            </a:r>
            <a:r>
              <a:rPr lang="en-US" dirty="0">
                <a:hlinkClick r:id="rId3"/>
              </a:rPr>
              <a:t>https://www.documentdb.com/sql/demo</a:t>
            </a:r>
            <a:endParaRPr lang="en-US" dirty="0"/>
          </a:p>
        </p:txBody>
      </p:sp>
      <p:pic>
        <p:nvPicPr>
          <p:cNvPr id="5" name="Picture 4"/>
          <p:cNvPicPr>
            <a:picLocks noChangeAspect="1"/>
          </p:cNvPicPr>
          <p:nvPr/>
        </p:nvPicPr>
        <p:blipFill>
          <a:blip r:embed="rId4"/>
          <a:stretch>
            <a:fillRect/>
          </a:stretch>
        </p:blipFill>
        <p:spPr>
          <a:xfrm>
            <a:off x="6362971" y="1825624"/>
            <a:ext cx="4990829" cy="3758679"/>
          </a:xfrm>
          <a:prstGeom prst="rect">
            <a:avLst/>
          </a:prstGeom>
          <a:ln>
            <a:solidFill>
              <a:srgbClr val="212121"/>
            </a:solidFill>
          </a:ln>
        </p:spPr>
      </p:pic>
      <p:sp>
        <p:nvSpPr>
          <p:cNvPr id="6" name="Rectangle 5"/>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8" name="Picture 7"/>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238081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6000" r="-16000"/>
          </a:stretch>
        </a:blipFill>
        <a:effectLst/>
      </p:bgPr>
    </p:bg>
    <p:spTree>
      <p:nvGrpSpPr>
        <p:cNvPr id="1" name=""/>
        <p:cNvGrpSpPr/>
        <p:nvPr/>
      </p:nvGrpSpPr>
      <p:grpSpPr>
        <a:xfrm>
          <a:off x="0" y="0"/>
          <a:ext cx="0" cy="0"/>
          <a:chOff x="0" y="0"/>
          <a:chExt cx="0" cy="0"/>
        </a:xfrm>
      </p:grpSpPr>
      <p:sp>
        <p:nvSpPr>
          <p:cNvPr id="13" name="Snip Single Corner Rectangle 4"/>
          <p:cNvSpPr/>
          <p:nvPr/>
        </p:nvSpPr>
        <p:spPr>
          <a:xfrm>
            <a:off x="-1" y="1"/>
            <a:ext cx="10325101" cy="4323146"/>
          </a:xfrm>
          <a:prstGeom prst="snip1Rect">
            <a:avLst>
              <a:gd name="adj" fmla="val 50000"/>
            </a:avLst>
          </a:prstGeom>
          <a:solidFill>
            <a:schemeClr val="bg1">
              <a:lumMod val="8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Picture 1"/>
          <p:cNvPicPr>
            <a:picLocks noChangeAspect="1"/>
          </p:cNvPicPr>
          <p:nvPr/>
        </p:nvPicPr>
        <p:blipFill>
          <a:blip r:embed="rId4"/>
          <a:stretch>
            <a:fillRect/>
          </a:stretch>
        </p:blipFill>
        <p:spPr>
          <a:xfrm>
            <a:off x="169805" y="5270797"/>
            <a:ext cx="4115157" cy="737680"/>
          </a:xfrm>
          <a:prstGeom prst="rect">
            <a:avLst/>
          </a:prstGeom>
        </p:spPr>
      </p:pic>
      <p:pic>
        <p:nvPicPr>
          <p:cNvPr id="7" name="Picture 6"/>
          <p:cNvPicPr>
            <a:picLocks noChangeAspect="1"/>
          </p:cNvPicPr>
          <p:nvPr/>
        </p:nvPicPr>
        <p:blipFill>
          <a:blip r:embed="rId5" cstate="screen">
            <a:biLevel thresh="50000"/>
            <a:extLst>
              <a:ext uri="{28A0092B-C50C-407E-A947-70E740481C1C}">
                <a14:useLocalDpi xmlns:a14="http://schemas.microsoft.com/office/drawing/2010/main"/>
              </a:ext>
            </a:extLst>
          </a:blip>
          <a:stretch>
            <a:fillRect/>
          </a:stretch>
        </p:blipFill>
        <p:spPr>
          <a:xfrm>
            <a:off x="251256" y="5609571"/>
            <a:ext cx="329925" cy="268227"/>
          </a:xfrm>
          <a:prstGeom prst="rect">
            <a:avLst/>
          </a:prstGeom>
        </p:spPr>
      </p:pic>
      <p:pic>
        <p:nvPicPr>
          <p:cNvPr id="1028" name="Picture 4" descr="Afficher l'image d'origine"/>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3511" y="468278"/>
            <a:ext cx="6371223" cy="1360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2908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19DA7A59E8614DB49DF5124D52DA80" ma:contentTypeVersion="2" ma:contentTypeDescription="Create a new document." ma:contentTypeScope="" ma:versionID="4bb5ab440cb64310461f8063c78ed9bd">
  <xsd:schema xmlns:xsd="http://www.w3.org/2001/XMLSchema" xmlns:xs="http://www.w3.org/2001/XMLSchema" xmlns:p="http://schemas.microsoft.com/office/2006/metadata/properties" xmlns:ns2="ba0bc190-1a14-4d9a-b8d2-51c9828d1f23" targetNamespace="http://schemas.microsoft.com/office/2006/metadata/properties" ma:root="true" ma:fieldsID="af1dcb8a0498cd5b8faa48b0c7a83103" ns2:_="">
    <xsd:import namespace="ba0bc190-1a14-4d9a-b8d2-51c9828d1f2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0bc190-1a14-4d9a-b8d2-51c9828d1f2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902442-8967-4FD8-A319-28C68E39E4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0bc190-1a14-4d9a-b8d2-51c9828d1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11196C-9418-43E0-8FDF-FAB7B6E6097C}">
  <ds:schemaRefs>
    <ds:schemaRef ds:uri="http://schemas.microsoft.com/sharepoint/v3/contenttype/forms"/>
  </ds:schemaRefs>
</ds:datastoreItem>
</file>

<file path=customXml/itemProps3.xml><?xml version="1.0" encoding="utf-8"?>
<ds:datastoreItem xmlns:ds="http://schemas.openxmlformats.org/officeDocument/2006/customXml" ds:itemID="{57F1D34A-88A3-4664-B5D5-51505C39ECBE}">
  <ds:schemaRefs>
    <ds:schemaRef ds:uri="http://purl.org/dc/elements/1.1/"/>
    <ds:schemaRef ds:uri="http://purl.org/dc/terms/"/>
    <ds:schemaRef ds:uri="http://www.w3.org/XML/1998/namespace"/>
    <ds:schemaRef ds:uri="http://schemas.microsoft.com/office/2006/documentManagement/types"/>
    <ds:schemaRef ds:uri="ba0bc190-1a14-4d9a-b8d2-51c9828d1f23"/>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431</TotalTime>
  <Words>854</Words>
  <Application>Microsoft Office PowerPoint</Application>
  <PresentationFormat>Widescreen</PresentationFormat>
  <Paragraphs>55</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Azure DocumentDB everything you need to know!! </vt:lpstr>
      <vt:lpstr>Azure DocumentDB</vt:lpstr>
      <vt:lpstr>DocumentDB Development</vt:lpstr>
      <vt:lpstr>Querying Data</vt:lpstr>
      <vt:lpstr>Modeling</vt:lpstr>
      <vt:lpstr>Azure Search</vt:lpstr>
      <vt:lpstr>Azure Search Indexing</vt:lpstr>
      <vt:lpstr>Exploring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 Title &gt;&gt;</dc:title>
  <dc:creator>Dipti Chhatrapati</dc:creator>
  <cp:lastModifiedBy>Abdul Rasheed Feroz Khan.J</cp:lastModifiedBy>
  <cp:revision>10</cp:revision>
  <dcterms:created xsi:type="dcterms:W3CDTF">2017-02-26T16:16:45Z</dcterms:created>
  <dcterms:modified xsi:type="dcterms:W3CDTF">2017-09-14T04:37:33Z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0x010100F619DA7A59E8614DB49DF5124D52DA80</vt:lpwstr>
  </property>
</Properties>
</file>