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833937" y="8947546"/>
            <a:ext cx="14716127" cy="64770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  <a:lvl2pPr marL="888999" indent="-444499" algn="ctr">
              <a:spcBef>
                <a:spcPts val="0"/>
              </a:spcBef>
              <a:buClrTx/>
              <a:defRPr i="1" sz="3200"/>
            </a:lvl2pPr>
            <a:lvl3pPr marL="1333499" indent="-444499" algn="ctr">
              <a:spcBef>
                <a:spcPts val="0"/>
              </a:spcBef>
              <a:buClrTx/>
              <a:defRPr i="1" sz="3200"/>
            </a:lvl3pPr>
            <a:lvl4pPr marL="1777999" indent="-444499" algn="ctr">
              <a:spcBef>
                <a:spcPts val="0"/>
              </a:spcBef>
              <a:buClrTx/>
              <a:defRPr i="1" sz="3200"/>
            </a:lvl4pPr>
            <a:lvl5pPr marL="2222499" indent="-444499" algn="ctr">
              <a:spcBef>
                <a:spcPts val="0"/>
              </a:spcBef>
              <a:buClrTx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4833937" y="6055914"/>
            <a:ext cx="14716127" cy="8636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69" y="946546"/>
            <a:ext cx="13722212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7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40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6"/>
            <a:ext cx="7500939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buClrTx/>
              <a:defRPr sz="3800"/>
            </a:lvl1pPr>
            <a:lvl2pPr marL="808263" indent="-465363">
              <a:spcBef>
                <a:spcPts val="4500"/>
              </a:spcBef>
              <a:buClrTx/>
              <a:defRPr sz="3800"/>
            </a:lvl2pPr>
            <a:lvl3pPr marL="1151164" indent="-465363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7" y="6983014"/>
            <a:ext cx="7500941" cy="54828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7" y="892967"/>
            <a:ext cx="7500941" cy="54828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8" cy="47767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055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500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944686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3891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8336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278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722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167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70-535 - Architecting Microsoft Azure Solutions"/>
          <p:cNvSpPr txBox="1"/>
          <p:nvPr>
            <p:ph type="ctrTitle"/>
          </p:nvPr>
        </p:nvSpPr>
        <p:spPr>
          <a:xfrm>
            <a:off x="2999833" y="3278980"/>
            <a:ext cx="18384333" cy="4643439"/>
          </a:xfrm>
          <a:prstGeom prst="rect">
            <a:avLst/>
          </a:prstGeom>
        </p:spPr>
        <p:txBody>
          <a:bodyPr/>
          <a:lstStyle/>
          <a:p>
            <a:pPr/>
            <a:r>
              <a:t>70-532 - Developing  Microsoft Azure Solutions</a:t>
            </a:r>
          </a:p>
        </p:txBody>
      </p:sp>
      <p:sp>
        <p:nvSpPr>
          <p:cNvPr id="120" name="Abdul Rasheed Feroz Khan…"/>
          <p:cNvSpPr txBox="1"/>
          <p:nvPr>
            <p:ph type="subTitle" sz="quarter" idx="1"/>
          </p:nvPr>
        </p:nvSpPr>
        <p:spPr>
          <a:xfrm>
            <a:off x="4833937" y="8319040"/>
            <a:ext cx="14716127" cy="1589486"/>
          </a:xfrm>
          <a:prstGeom prst="rect">
            <a:avLst/>
          </a:prstGeom>
        </p:spPr>
        <p:txBody>
          <a:bodyPr/>
          <a:lstStyle/>
          <a:p>
            <a:pPr defTabSz="484703">
              <a:defRPr b="1" sz="3100"/>
            </a:pPr>
            <a:r>
              <a:t>Abdul Rasheed Feroz Khan</a:t>
            </a:r>
          </a:p>
          <a:p>
            <a:pPr defTabSz="484703">
              <a:defRPr sz="3100"/>
            </a:pPr>
            <a:r>
              <a:t>Director - CodeSizzler</a:t>
            </a:r>
          </a:p>
          <a:p>
            <a:pPr defTabSz="484703">
              <a:defRPr sz="3100"/>
            </a:pPr>
            <a:r>
              <a:t>Microsoft Most Valuable Professional - Azure.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ll set for the day!!"/>
          <p:cNvSpPr txBox="1"/>
          <p:nvPr>
            <p:ph type="ctrTitle"/>
          </p:nvPr>
        </p:nvSpPr>
        <p:spPr>
          <a:xfrm>
            <a:off x="4833937" y="3278980"/>
            <a:ext cx="14716127" cy="4643439"/>
          </a:xfrm>
          <a:prstGeom prst="rect">
            <a:avLst/>
          </a:prstGeom>
        </p:spPr>
        <p:txBody>
          <a:bodyPr/>
          <a:lstStyle/>
          <a:p>
            <a:pPr/>
            <a:r>
              <a:t>All set for the day!!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20543775_1778716739086636_9030663918421253656_o.png" descr="20543775_1778716739086636_9030663918421253656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-2"/>
            <a:ext cx="13716000" cy="13716003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0569fc20170727020440.jpg" descr="0569fc2017072702044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575" t="0" r="7575" b="0"/>
          <a:stretch>
            <a:fillRect/>
          </a:stretch>
        </p:blipFill>
        <p:spPr>
          <a:xfrm>
            <a:off x="16075375" y="4417407"/>
            <a:ext cx="5651646" cy="6660868"/>
          </a:xfrm>
          <a:prstGeom prst="rect">
            <a:avLst/>
          </a:prstGeom>
        </p:spPr>
      </p:pic>
      <p:sp>
        <p:nvSpPr>
          <p:cNvPr id="123" name="Founder &amp; Director - CodeSizzler…"/>
          <p:cNvSpPr txBox="1"/>
          <p:nvPr>
            <p:ph type="body" sz="half" idx="1"/>
          </p:nvPr>
        </p:nvSpPr>
        <p:spPr>
          <a:xfrm>
            <a:off x="1843996" y="3327589"/>
            <a:ext cx="13619727" cy="8840391"/>
          </a:xfrm>
          <a:prstGeom prst="rect">
            <a:avLst/>
          </a:prstGeom>
        </p:spPr>
        <p:txBody>
          <a:bodyPr/>
          <a:lstStyle/>
          <a:p>
            <a:pPr marL="441850" indent="-441850" defTabSz="673655">
              <a:spcBef>
                <a:spcPts val="4800"/>
              </a:spcBef>
              <a:defRPr sz="3600"/>
            </a:pPr>
            <a:r>
              <a:t>Founder &amp; Director - CodeSizzler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Microsoft Most Valuable Professional - Azure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C# Corner Most Valuable Professional 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Microsoft Certified Trainer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7 years of experience as Cloud Consultant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Azure - AWS - GCP - IoT - Machine Learning - Cognitive Services - Bot - Xamarin - Big Data</a:t>
            </a:r>
          </a:p>
          <a:p>
            <a:pPr marL="441850" indent="-441850" defTabSz="673655">
              <a:spcBef>
                <a:spcPts val="4800"/>
              </a:spcBef>
              <a:defRPr sz="3600"/>
            </a:pPr>
            <a:r>
              <a:t>Consultant for Accenture, Adobe, Deloitte., Infosys, Johnson Controls, Microsoft, Wipro, etc.,</a:t>
            </a:r>
          </a:p>
        </p:txBody>
      </p:sp>
      <p:sp>
        <p:nvSpPr>
          <p:cNvPr id="124" name="About the Instructor"/>
          <p:cNvSpPr txBox="1"/>
          <p:nvPr/>
        </p:nvSpPr>
        <p:spPr>
          <a:xfrm>
            <a:off x="3415729" y="419091"/>
            <a:ext cx="18215297" cy="182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z="11200">
                <a:solidFill>
                  <a:srgbClr val="FFFFFF"/>
                </a:solidFill>
              </a:defRPr>
            </a:lvl1pPr>
          </a:lstStyle>
          <a:p>
            <a:pPr/>
            <a:r>
              <a:t>About the Instructor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urse Content"/>
          <p:cNvSpPr txBox="1"/>
          <p:nvPr>
            <p:ph type="title"/>
          </p:nvPr>
        </p:nvSpPr>
        <p:spPr>
          <a:xfrm>
            <a:off x="4387453" y="357186"/>
            <a:ext cx="15609094" cy="3036097"/>
          </a:xfrm>
          <a:prstGeom prst="rect">
            <a:avLst/>
          </a:prstGeom>
        </p:spPr>
        <p:txBody>
          <a:bodyPr/>
          <a:lstStyle/>
          <a:p>
            <a:pPr/>
            <a:r>
              <a:t>Course Content</a:t>
            </a:r>
          </a:p>
        </p:txBody>
      </p:sp>
      <p:sp>
        <p:nvSpPr>
          <p:cNvPr id="127" name="Design Compute Infrastructure (20-25%)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Create and Manage Azure Resource Manager Virtual Machines (20-25%)</a:t>
            </a:r>
          </a:p>
          <a:p>
            <a:pPr/>
            <a:r>
              <a:t>Design and Implement a Storage and Data Strategy (25-30%)</a:t>
            </a:r>
          </a:p>
          <a:p>
            <a:pPr/>
            <a:r>
              <a:t>Manage, Identity, Application and Network Services (10-15%)</a:t>
            </a:r>
          </a:p>
          <a:p>
            <a:pPr/>
            <a:r>
              <a:t>Design and Implement Azure Compute, Web and Mobile Services (35-40%)</a:t>
            </a:r>
          </a:p>
        </p:txBody>
      </p:sp>
      <p:sp>
        <p:nvSpPr>
          <p:cNvPr id="128" name="Slide Number"/>
          <p:cNvSpPr txBox="1"/>
          <p:nvPr>
            <p:ph type="sldNum" sz="quarter" idx="4294967295"/>
          </p:nvPr>
        </p:nvSpPr>
        <p:spPr>
          <a:xfrm>
            <a:off x="12031775" y="13073062"/>
            <a:ext cx="310922" cy="4776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o can take this course?"/>
          <p:cNvSpPr txBox="1"/>
          <p:nvPr>
            <p:ph type="title"/>
          </p:nvPr>
        </p:nvSpPr>
        <p:spPr>
          <a:xfrm>
            <a:off x="4691562" y="5339953"/>
            <a:ext cx="15609094" cy="3036095"/>
          </a:xfrm>
          <a:prstGeom prst="rect">
            <a:avLst/>
          </a:prstGeom>
        </p:spPr>
        <p:txBody>
          <a:bodyPr/>
          <a:lstStyle>
            <a:lvl1pPr defTabSz="722947">
              <a:defRPr sz="9800"/>
            </a:lvl1pPr>
          </a:lstStyle>
          <a:p>
            <a:pPr/>
            <a:r>
              <a:t>Who can take this course?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genda - Day 1- Design Compute Insfrastructure on Azure"/>
          <p:cNvSpPr txBox="1"/>
          <p:nvPr>
            <p:ph type="title"/>
          </p:nvPr>
        </p:nvSpPr>
        <p:spPr>
          <a:xfrm>
            <a:off x="4387453" y="357186"/>
            <a:ext cx="15609094" cy="3036097"/>
          </a:xfrm>
          <a:prstGeom prst="rect">
            <a:avLst/>
          </a:prstGeom>
        </p:spPr>
        <p:txBody>
          <a:bodyPr/>
          <a:lstStyle>
            <a:lvl1pPr defTabSz="487496">
              <a:defRPr sz="6622"/>
            </a:lvl1pPr>
          </a:lstStyle>
          <a:p>
            <a:pPr/>
            <a:r>
              <a:t>Agenda - Day 1- Design and Implement Azure Compute, Web &amp; Mobile Services </a:t>
            </a:r>
          </a:p>
        </p:txBody>
      </p:sp>
      <p:sp>
        <p:nvSpPr>
          <p:cNvPr id="133" name="Virtual Machines on Azure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Web Apps</a:t>
            </a:r>
          </a:p>
          <a:p>
            <a:pPr/>
            <a:r>
              <a:t>Mobile Apps</a:t>
            </a:r>
          </a:p>
          <a:p>
            <a:pPr/>
            <a:r>
              <a:t>Logic Apps</a:t>
            </a:r>
          </a:p>
          <a:p>
            <a:pPr/>
            <a:r>
              <a:t>API Management on Azure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genda - Day 2- Design Data Implementation"/>
          <p:cNvSpPr txBox="1"/>
          <p:nvPr>
            <p:ph type="title"/>
          </p:nvPr>
        </p:nvSpPr>
        <p:spPr>
          <a:xfrm>
            <a:off x="4387453" y="357186"/>
            <a:ext cx="15609094" cy="3036097"/>
          </a:xfrm>
          <a:prstGeom prst="rect">
            <a:avLst/>
          </a:prstGeom>
        </p:spPr>
        <p:txBody>
          <a:bodyPr/>
          <a:lstStyle>
            <a:lvl1pPr defTabSz="627978">
              <a:defRPr sz="8554"/>
            </a:lvl1pPr>
          </a:lstStyle>
          <a:p>
            <a:pPr/>
            <a:r>
              <a:t>Agenda - Day 2 - Create and Manage ARM Virtual Machines</a:t>
            </a:r>
          </a:p>
        </p:txBody>
      </p:sp>
      <p:sp>
        <p:nvSpPr>
          <p:cNvPr id="136" name="Azure Storage Solutions - Blobs, Files, Tables and Queues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Virtual Machines on different deployment methods</a:t>
            </a:r>
          </a:p>
          <a:p>
            <a:pPr/>
            <a:r>
              <a:t>Virtual Network</a:t>
            </a:r>
          </a:p>
          <a:p>
            <a:pPr/>
            <a:r>
              <a:t>Load Balancer</a:t>
            </a:r>
          </a:p>
          <a:p>
            <a:pPr/>
            <a:r>
              <a:t>Traffic Manager </a:t>
            </a:r>
          </a:p>
          <a:p>
            <a:pPr/>
            <a:r>
              <a:t>Scaling and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genda - Day 3 - Network Implementation"/>
          <p:cNvSpPr txBox="1"/>
          <p:nvPr>
            <p:ph type="title"/>
          </p:nvPr>
        </p:nvSpPr>
        <p:spPr>
          <a:xfrm>
            <a:off x="4387453" y="357186"/>
            <a:ext cx="15609094" cy="3036097"/>
          </a:xfrm>
          <a:prstGeom prst="rect">
            <a:avLst/>
          </a:prstGeom>
        </p:spPr>
        <p:txBody>
          <a:bodyPr/>
          <a:lstStyle>
            <a:lvl1pPr defTabSz="510663">
              <a:defRPr sz="6956"/>
            </a:lvl1pPr>
          </a:lstStyle>
          <a:p>
            <a:pPr/>
            <a:r>
              <a:t>Agenda - Day 3 - Design &amp; Implement a Storage and Data Strategy</a:t>
            </a:r>
          </a:p>
        </p:txBody>
      </p:sp>
      <p:sp>
        <p:nvSpPr>
          <p:cNvPr id="139" name="Virtual Networks on Azure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Azure Storage</a:t>
            </a:r>
          </a:p>
          <a:p>
            <a:pPr/>
            <a:r>
              <a:t>Tables API</a:t>
            </a:r>
          </a:p>
          <a:p>
            <a:pPr/>
            <a:r>
              <a:t>Manage access and monitor the storage</a:t>
            </a:r>
          </a:p>
          <a:p>
            <a:pPr/>
            <a:r>
              <a:t>Azure SQL Databases</a:t>
            </a:r>
          </a:p>
          <a:p>
            <a:pPr/>
            <a:r>
              <a:t>Azure CosmosDB</a:t>
            </a:r>
          </a:p>
          <a:p>
            <a:pPr/>
            <a:r>
              <a:t>Azure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genda - Day 3 (Cont.)"/>
          <p:cNvSpPr txBox="1"/>
          <p:nvPr>
            <p:ph type="title"/>
          </p:nvPr>
        </p:nvSpPr>
        <p:spPr>
          <a:xfrm>
            <a:off x="4387453" y="357186"/>
            <a:ext cx="15609094" cy="3036097"/>
          </a:xfrm>
          <a:prstGeom prst="rect">
            <a:avLst/>
          </a:prstGeom>
        </p:spPr>
        <p:txBody>
          <a:bodyPr/>
          <a:lstStyle>
            <a:lvl1pPr defTabSz="566856">
              <a:defRPr sz="7728"/>
            </a:lvl1pPr>
          </a:lstStyle>
          <a:p>
            <a:pPr/>
            <a:r>
              <a:t>Agenda - Day 4 - Manage Identity, Application &amp; Network Services</a:t>
            </a:r>
          </a:p>
        </p:txBody>
      </p:sp>
      <p:sp>
        <p:nvSpPr>
          <p:cNvPr id="142" name="Designing an Identity Solution (AD)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Azure AD</a:t>
            </a:r>
          </a:p>
          <a:p>
            <a:pPr/>
            <a:r>
              <a:t>Single Sign On (SSO), Multi - Factor Authentication (MFA)</a:t>
            </a:r>
          </a:p>
          <a:p>
            <a:pPr/>
            <a:r>
              <a:t>AD B2B and AD B2C</a:t>
            </a:r>
          </a:p>
          <a:p>
            <a:pPr/>
            <a:r>
              <a:t>Azure Key Vault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genda - Day 4 - Platform Services"/>
          <p:cNvSpPr txBox="1"/>
          <p:nvPr>
            <p:ph type="title"/>
          </p:nvPr>
        </p:nvSpPr>
        <p:spPr>
          <a:xfrm>
            <a:off x="4387453" y="5339952"/>
            <a:ext cx="15609094" cy="3036096"/>
          </a:xfrm>
          <a:prstGeom prst="rect">
            <a:avLst/>
          </a:prstGeom>
        </p:spPr>
        <p:txBody>
          <a:bodyPr/>
          <a:lstStyle>
            <a:lvl1pPr defTabSz="690085">
              <a:defRPr sz="9400"/>
            </a:lvl1pPr>
          </a:lstStyle>
          <a:p>
            <a:pPr/>
            <a:r>
              <a:t>Agenda - Day 5 - Wrap and  Case Study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