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27"/>
  </p:notesMasterIdLst>
  <p:sldIdLst>
    <p:sldId id="1702" r:id="rId4"/>
    <p:sldId id="1703" r:id="rId5"/>
    <p:sldId id="435" r:id="rId6"/>
    <p:sldId id="257" r:id="rId7"/>
    <p:sldId id="260" r:id="rId8"/>
    <p:sldId id="261" r:id="rId9"/>
    <p:sldId id="262" r:id="rId10"/>
    <p:sldId id="442" r:id="rId11"/>
    <p:sldId id="443" r:id="rId12"/>
    <p:sldId id="444" r:id="rId13"/>
    <p:sldId id="445" r:id="rId14"/>
    <p:sldId id="450" r:id="rId15"/>
    <p:sldId id="446" r:id="rId16"/>
    <p:sldId id="447" r:id="rId17"/>
    <p:sldId id="451" r:id="rId18"/>
    <p:sldId id="1675" r:id="rId19"/>
    <p:sldId id="1685" r:id="rId20"/>
    <p:sldId id="1686" r:id="rId21"/>
    <p:sldId id="1698" r:id="rId22"/>
    <p:sldId id="1699" r:id="rId23"/>
    <p:sldId id="1700" r:id="rId24"/>
    <p:sldId id="1701" r:id="rId25"/>
    <p:sldId id="4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D9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7217" autoAdjust="0"/>
  </p:normalViewPr>
  <p:slideViewPr>
    <p:cSldViewPr snapToGrid="0">
      <p:cViewPr varScale="1">
        <p:scale>
          <a:sx n="111" d="100"/>
          <a:sy n="111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40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recurrence - time-based trigger with an interval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-  pull a certain endpoint at a given time interval, monitor a website for changes to data on their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event-based  - events that occur in Azure, such as a message being written to the Service Bus queue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 - expose Logic Apps as a webhook and allow them to be called by HTTP endpoints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Middle one – design ideas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4C4E6-F21E-4F16-B366-370D7E7427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7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06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18D1-74B3-4E8B-B743-F4E7BCD8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BD0F-0D5C-4CBF-B997-27D8D358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FB37-6D53-44B7-A669-F0B69742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D23-8997-4A12-B284-4877B5307D9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C379-C3E9-4DAC-BD9A-C7F15CD8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D985-3EA3-4EBB-8172-1E3FFCE7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FF1F-4EBE-476F-830A-3A8435F2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06-E6B1-42A1-8505-0F37103C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B5E0-8793-451A-A310-6537C690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077B-0242-457E-9537-8035BC2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B905-27AC-4399-B7B7-BD8A82A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91CD-0A95-402A-AD66-2226594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55C7-E095-4522-B6E9-739040F9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1A01-EB0A-4C48-88A0-25ECCC0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0A7-EDB9-4ACF-BEF0-9E19FCA9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C911-4DB8-4F62-AA9D-33E7CA15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6BA6-B6E2-40FA-AA69-597C3A56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6FA3-FF42-49D0-A708-76A9BE07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07BE-31E5-4487-B986-5D690475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B7A-CA63-4650-A0E2-344DDDD8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5184-904A-4A4C-BA0F-68699A6A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30DC-DD16-4FD7-A077-8B05800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4633-7813-49C2-980C-FCB66D4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D479-28DB-415E-99C1-AA6D06CAD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63AE-277C-4F44-8425-3A8D793A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02A0-C27B-4654-BD52-962D0249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F7B8-5514-4D4F-A60B-5864577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33346-B213-41E6-9482-C99BF07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F41-C7BE-4CD3-9AFB-05EE5D1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21AD-A7F9-4FB5-BBCA-2E996CB8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6AE6E-73FB-4FD6-86AD-A30FB8C3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4849D-25E0-4834-8363-2EF63DEC8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9FA05-2494-48AA-B980-B3874B3D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42CD6-4027-4AE7-991D-D1238D23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32A4-6646-426A-96C8-BC197A96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8999C-66EB-4610-AA37-9D107727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449F-7312-40EB-A519-BD69D50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C4041-5E0B-4E86-86F6-CD1B9D61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62D7E-F8F2-49B5-BCDD-DD85505B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0984-1355-4A79-BF50-04E1D83B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9F694-0248-4AC7-A0A1-55C98CE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1E08-A31A-4576-825F-665B5FBF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2514-AF93-414F-9E3F-494193E0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351D-62F7-4B6C-8669-7F6F7BE5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A30E-75AC-4853-B926-B6DC9F67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B332F-0458-4885-8C5E-8F29B2CB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83059-E829-44F0-AB8F-E7F5C5C0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9782-0359-4B59-8070-67CD17E2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3665B-3717-432D-9661-C836622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13E-5D10-4C5F-99A6-627B874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3102F-46B0-4B30-9FF9-F41306272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9FC3-305F-44F4-89A8-1E752E16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26ED-8484-4B14-BD8F-2640C93B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B453B-84B8-4636-B15E-2B12AE2D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0E72-355C-431C-92F9-72ACA525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7700-EF79-437B-97B2-AFBB909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0631-CF6D-4353-9EBE-9260309B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8B0-87D4-4202-9B51-E1D08407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189B-A4A4-4DA6-A1FF-5888A3F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16E1-69C0-43BF-8C19-530D20BA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93E8D-3370-4D55-B002-DBE61F8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7F50-78E6-42D1-9DB3-A59604E25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9EED-5228-441D-BA6C-993083B9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0AC0-628A-437E-9823-93BFAAE2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32C8-3B86-422D-865E-3E64C8A8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BF06-0373-4F53-97D0-87EE936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48F5-45D6-41AB-90DF-D61F805A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8A0C-F15B-4EB1-A0D2-1F79C7975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DDF1-1C3C-4809-8608-48D73F0232B1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664B-00A0-420F-8835-88E0EDE18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EA09-3A14-4115-BDBB-E2DB53E1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r>
              <a:rPr lang="en-US" dirty="0"/>
              <a:t>Containers on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pPr algn="ctr"/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Khan,</a:t>
            </a:r>
          </a:p>
          <a:p>
            <a:pPr algn="ctr"/>
            <a:r>
              <a:rPr lang="en-US" dirty="0"/>
              <a:t>Microsoft MVP – Azure.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4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 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Facilitates deployment and management of containers</a:t>
            </a:r>
          </a:p>
          <a:p>
            <a:r>
              <a:rPr lang="en-GB" dirty="0">
                <a:solidFill>
                  <a:srgbClr val="002060"/>
                </a:solidFill>
              </a:rPr>
              <a:t>Containers by design are intended to be deployed in large  volumes with some applications using dozens to even  thousands of containers</a:t>
            </a:r>
          </a:p>
          <a:p>
            <a:r>
              <a:rPr lang="en-GB" dirty="0">
                <a:solidFill>
                  <a:srgbClr val="002060"/>
                </a:solidFill>
              </a:rPr>
              <a:t>With this type of scale, automating container deployment and  management with orchestration software becomes necessary</a:t>
            </a:r>
          </a:p>
          <a:p>
            <a:r>
              <a:rPr lang="en-GB" dirty="0">
                <a:solidFill>
                  <a:srgbClr val="002060"/>
                </a:solidFill>
              </a:rPr>
              <a:t>Azure Container service supports Kubernetes, DC/OS, and  Docker Swarm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Facilitate  load balancing, scalability,  and high availability</a:t>
            </a:r>
          </a:p>
          <a:p>
            <a:r>
              <a:rPr lang="en-GB" dirty="0">
                <a:solidFill>
                  <a:srgbClr val="002060"/>
                </a:solidFill>
              </a:rPr>
              <a:t>A cluster is composed of master nodes which control the  orchestration, and agent nodes that host the containers</a:t>
            </a:r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D46ADB4-609B-4CB8-9C76-2CCF602648F0}"/>
              </a:ext>
            </a:extLst>
          </p:cNvPr>
          <p:cNvSpPr/>
          <p:nvPr/>
        </p:nvSpPr>
        <p:spPr>
          <a:xfrm>
            <a:off x="6583680" y="2720467"/>
            <a:ext cx="5013960" cy="2561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6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Open-source orchestration engine from Google</a:t>
            </a:r>
          </a:p>
          <a:p>
            <a:r>
              <a:rPr lang="en-GB" dirty="0">
                <a:solidFill>
                  <a:srgbClr val="002060"/>
                </a:solidFill>
              </a:rPr>
              <a:t>Provides a robust framework for container orchestration, yet  remains lightweight and scalable</a:t>
            </a:r>
          </a:p>
          <a:p>
            <a:r>
              <a:rPr lang="en-GB" dirty="0">
                <a:solidFill>
                  <a:srgbClr val="002060"/>
                </a:solidFill>
              </a:rPr>
              <a:t>Supported by Azure Container Service and tightly integrated  with ACS, allowing Kubernetes to modify deployments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BCE4AC2-857B-4BBF-AF16-859DDE3073DB}"/>
              </a:ext>
            </a:extLst>
          </p:cNvPr>
          <p:cNvSpPr/>
          <p:nvPr/>
        </p:nvSpPr>
        <p:spPr>
          <a:xfrm>
            <a:off x="5132833" y="4652964"/>
            <a:ext cx="6220967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DC/OS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err="1">
                <a:solidFill>
                  <a:srgbClr val="002060"/>
                </a:solidFill>
              </a:rPr>
              <a:t>Datacenter</a:t>
            </a:r>
            <a:r>
              <a:rPr lang="en-GB" dirty="0">
                <a:solidFill>
                  <a:srgbClr val="002060"/>
                </a:solidFill>
              </a:rPr>
              <a:t> Operating System built on Apache Mesos</a:t>
            </a:r>
          </a:p>
          <a:p>
            <a:r>
              <a:rPr lang="en-GB" dirty="0">
                <a:solidFill>
                  <a:srgbClr val="002060"/>
                </a:solidFill>
              </a:rPr>
              <a:t>Creates logical data </a:t>
            </a:r>
            <a:r>
              <a:rPr lang="en-GB" dirty="0" err="1">
                <a:solidFill>
                  <a:srgbClr val="002060"/>
                </a:solidFill>
              </a:rPr>
              <a:t>centers</a:t>
            </a:r>
            <a:r>
              <a:rPr lang="en-GB" dirty="0">
                <a:solidFill>
                  <a:srgbClr val="002060"/>
                </a:solidFill>
              </a:rPr>
              <a:t> and abstracts underlying hardware</a:t>
            </a:r>
          </a:p>
          <a:p>
            <a:r>
              <a:rPr lang="en-GB" dirty="0">
                <a:solidFill>
                  <a:srgbClr val="002060"/>
                </a:solidFill>
              </a:rPr>
              <a:t>Provides resources traditionally provided by infrastructure,  including networking, DNS, and load balancing</a:t>
            </a:r>
          </a:p>
          <a:p>
            <a:r>
              <a:rPr lang="en-GB" dirty="0">
                <a:solidFill>
                  <a:srgbClr val="002060"/>
                </a:solidFill>
              </a:rPr>
              <a:t>Natively supported by Azure Container Service</a:t>
            </a:r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FE63FC7-8701-4C07-8BBB-28CD80D59AFD}"/>
              </a:ext>
            </a:extLst>
          </p:cNvPr>
          <p:cNvSpPr/>
          <p:nvPr/>
        </p:nvSpPr>
        <p:spPr>
          <a:xfrm>
            <a:off x="8273796" y="4623816"/>
            <a:ext cx="3567684" cy="144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0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122920" cy="4351338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pPr marL="2413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Docker’s own orchestration engine</a:t>
            </a:r>
          </a:p>
          <a:p>
            <a:pPr marL="241300" marR="193040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Current releases of the Docker engine have  “Swarm Mode” built in and can many of the same things that other orchestration engines do</a:t>
            </a:r>
          </a:p>
          <a:p>
            <a:pPr marL="241300" marR="370205">
              <a:lnSpc>
                <a:spcPts val="2810"/>
              </a:lnSpc>
              <a:spcBef>
                <a:spcPts val="1050"/>
              </a:spcBef>
              <a:buFont typeface="Arial"/>
              <a:buChar char="•"/>
              <a:tabLst>
                <a:tab pos="330835" algn="l"/>
                <a:tab pos="332105" algn="l"/>
              </a:tabLst>
            </a:pPr>
            <a:r>
              <a:rPr lang="en-GB" dirty="0">
                <a:solidFill>
                  <a:srgbClr val="002060"/>
                </a:solidFill>
              </a:rPr>
              <a:t>Lacks a GUI, but makes up for it with tight  integration with Docker</a:t>
            </a:r>
          </a:p>
          <a:p>
            <a:pPr marL="241300" marR="88519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Natively supported by Azure Container  Service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1938E8D-8C07-4647-84CA-81CC3450F22B}"/>
              </a:ext>
            </a:extLst>
          </p:cNvPr>
          <p:cNvSpPr/>
          <p:nvPr/>
        </p:nvSpPr>
        <p:spPr>
          <a:xfrm>
            <a:off x="8336549" y="2540597"/>
            <a:ext cx="3532009" cy="2921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4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Lifecycle management of Containerized Applications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Bitnami">
            <a:extLst>
              <a:ext uri="{FF2B5EF4-FFF2-40B4-BE49-F238E27FC236}">
                <a16:creationId xmlns:a16="http://schemas.microsoft.com/office/drawing/2014/main" id="{77F1A2B9-A9E7-43F7-B797-9E0815046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t="18222" r="15356" b="16667"/>
          <a:stretch/>
        </p:blipFill>
        <p:spPr bwMode="auto">
          <a:xfrm>
            <a:off x="3741420" y="2097488"/>
            <a:ext cx="470916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3BEF6-11F0-47CA-AC67-9973BECFAC3B}"/>
              </a:ext>
            </a:extLst>
          </p:cNvPr>
          <p:cNvSpPr txBox="1"/>
          <p:nvPr/>
        </p:nvSpPr>
        <p:spPr>
          <a:xfrm>
            <a:off x="4892040" y="645159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Source: The New Stack </a:t>
            </a:r>
          </a:p>
        </p:txBody>
      </p:sp>
    </p:spTree>
    <p:extLst>
      <p:ext uri="{BB962C8B-B14F-4D97-AF65-F5344CB8AC3E}">
        <p14:creationId xmlns:p14="http://schemas.microsoft.com/office/powerpoint/2010/main" val="29590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8012-855C-4F0C-8CF2-B0B75A3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167"/>
            <a:ext cx="12192000" cy="899665"/>
          </a:xfrm>
        </p:spPr>
        <p:txBody>
          <a:bodyPr/>
          <a:lstStyle/>
          <a:p>
            <a:pPr algn="ctr"/>
            <a:r>
              <a:rPr lang="en-IN" sz="6000" b="1" dirty="0"/>
              <a:t>Customer Stories</a:t>
            </a:r>
          </a:p>
        </p:txBody>
      </p:sp>
    </p:spTree>
    <p:extLst>
      <p:ext uri="{BB962C8B-B14F-4D97-AF65-F5344CB8AC3E}">
        <p14:creationId xmlns:p14="http://schemas.microsoft.com/office/powerpoint/2010/main" val="5103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746A6-1387-4478-B725-9B47A853BD58}"/>
              </a:ext>
            </a:extLst>
          </p:cNvPr>
          <p:cNvSpPr txBox="1"/>
          <p:nvPr/>
        </p:nvSpPr>
        <p:spPr>
          <a:xfrm>
            <a:off x="4151376" y="2505390"/>
            <a:ext cx="8040624" cy="27699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5333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“Red Hat really impressed us with its enterprise grade support. We were surprised that Red Hat open source and Azure support resided in the same office”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Richard Hum: Studio Head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Throwback Entertainment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5333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Picture 2" descr="Story logo">
            <a:extLst>
              <a:ext uri="{FF2B5EF4-FFF2-40B4-BE49-F238E27FC236}">
                <a16:creationId xmlns:a16="http://schemas.microsoft.com/office/drawing/2014/main" id="{41D348EA-C009-45F0-A15B-A9C97FB0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2" y="2505390"/>
            <a:ext cx="3921254" cy="21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Customer 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E6585"/>
                </a:solidFill>
              </a:rPr>
              <a:t>Canadian-based Throwback Entertainment develops, creates and publishes immersive and interactive gaming titles. Its portfolio of games has accumulated over US$3.5 billion in revenue, sold over 200 million copies and distributed to over 35 countries worldwide. Notable games include </a:t>
            </a:r>
            <a:r>
              <a:rPr lang="en-GB" dirty="0" err="1">
                <a:solidFill>
                  <a:srgbClr val="4E6585"/>
                </a:solidFill>
              </a:rPr>
              <a:t>Vexx</a:t>
            </a:r>
            <a:r>
              <a:rPr lang="en-GB" dirty="0">
                <a:solidFill>
                  <a:srgbClr val="4E6585"/>
                </a:solidFill>
              </a:rPr>
              <a:t>, Extreme G Racing, Gladiator: Sword of Vengeance, Deflector, Aggressive Inline, SX Superstar and more</a:t>
            </a:r>
            <a:endParaRPr lang="en-US" dirty="0">
              <a:solidFill>
                <a:srgbClr val="4E6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E6585"/>
                </a:solidFill>
              </a:rPr>
              <a:t>Business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E6585"/>
                </a:solidFill>
              </a:rPr>
              <a:t>When Throwback acquired Acclaim Entertainment it gained an entire gaming library. Alongside selling these games it has also been redeveloping some of them. It wanted to rework a previous classic, released in 1999, called Iggy’s </a:t>
            </a:r>
            <a:r>
              <a:rPr lang="en-GB" dirty="0" err="1">
                <a:solidFill>
                  <a:srgbClr val="4E6585"/>
                </a:solidFill>
              </a:rPr>
              <a:t>Reckin</a:t>
            </a:r>
            <a:r>
              <a:rPr lang="en-GB" dirty="0">
                <a:solidFill>
                  <a:srgbClr val="4E6585"/>
                </a:solidFill>
              </a:rPr>
              <a:t> Balls by bringing it up to date and enabling groups of players to play against each other.</a:t>
            </a:r>
            <a:endParaRPr lang="en-US" dirty="0">
              <a:solidFill>
                <a:srgbClr val="4E6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Agneda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Containers</a:t>
            </a:r>
          </a:p>
          <a:p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and its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Running a Container</a:t>
            </a:r>
          </a:p>
          <a:p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on Azure?</a:t>
            </a:r>
          </a:p>
          <a:p>
            <a:r>
              <a:rPr lang="en-US" dirty="0">
                <a:solidFill>
                  <a:schemeClr val="bg1"/>
                </a:solidFill>
              </a:rPr>
              <a:t>Azure Container Services</a:t>
            </a:r>
          </a:p>
          <a:p>
            <a:r>
              <a:rPr lang="en-US" dirty="0">
                <a:solidFill>
                  <a:schemeClr val="bg1"/>
                </a:solidFill>
              </a:rPr>
              <a:t>Customer Stories</a:t>
            </a:r>
          </a:p>
          <a:p>
            <a:r>
              <a:rPr lang="en-US" dirty="0">
                <a:solidFill>
                  <a:schemeClr val="bg1"/>
                </a:solidFill>
              </a:rPr>
              <a:t>Hands on Lab</a:t>
            </a:r>
          </a:p>
        </p:txBody>
      </p:sp>
    </p:spTree>
    <p:extLst>
      <p:ext uri="{BB962C8B-B14F-4D97-AF65-F5344CB8AC3E}">
        <p14:creationId xmlns:p14="http://schemas.microsoft.com/office/powerpoint/2010/main" val="11950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Tactics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It decided to use the Red Hat open source software to redevelop the game and also chose to host it from the Azure platform because of its flexibility, always-on availability and close support for Red Hat. Importantly it also chose Red Hat on Azure to host Docker containers managed by Kubernetes, which was considered important to develop a cutting-edge back-end for cloud gaming</a:t>
            </a:r>
          </a:p>
        </p:txBody>
      </p:sp>
    </p:spTree>
    <p:extLst>
      <p:ext uri="{BB962C8B-B14F-4D97-AF65-F5344CB8AC3E}">
        <p14:creationId xmlns:p14="http://schemas.microsoft.com/office/powerpoint/2010/main" val="12429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Throwback has been able to launch the game successfully from Azure with a raft of new features such as 8-player groups and HD graphics. As such it has created a high-profit game that has been radically modernized while retaining its original features. Supported by Azure, the game has been successfully launched as a game for all age groups and one that is characterised from the back-end by security, stability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312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Software and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3898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Red Hat Linux</a:t>
            </a:r>
          </a:p>
          <a:p>
            <a:r>
              <a:rPr lang="en-US" dirty="0">
                <a:solidFill>
                  <a:srgbClr val="002060"/>
                </a:solidFill>
              </a:rPr>
              <a:t>Docker</a:t>
            </a:r>
          </a:p>
          <a:p>
            <a:r>
              <a:rPr lang="en-US" dirty="0">
                <a:solidFill>
                  <a:srgbClr val="002060"/>
                </a:solidFill>
              </a:rPr>
              <a:t>Kubernetes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CC3E8DE-AD32-4444-B9F9-3E78D9EF12C0}"/>
              </a:ext>
            </a:extLst>
          </p:cNvPr>
          <p:cNvSpPr txBox="1">
            <a:spLocks/>
          </p:cNvSpPr>
          <p:nvPr/>
        </p:nvSpPr>
        <p:spPr>
          <a:xfrm>
            <a:off x="838200" y="2725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Open Source Technologies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AB8BF0E-6918-4F4E-97DB-BEE0DD2EA308}"/>
              </a:ext>
            </a:extLst>
          </p:cNvPr>
          <p:cNvSpPr txBox="1">
            <a:spLocks/>
          </p:cNvSpPr>
          <p:nvPr/>
        </p:nvSpPr>
        <p:spPr>
          <a:xfrm>
            <a:off x="914400" y="1478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0759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921167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" y="2921167"/>
            <a:ext cx="12192000" cy="1015663"/>
          </a:xfrm>
        </p:spPr>
        <p:txBody>
          <a:bodyPr>
            <a:noAutofit/>
          </a:bodyPr>
          <a:lstStyle/>
          <a:p>
            <a:pPr algn="l"/>
            <a:r>
              <a:rPr lang="en-US" sz="7200" b="1" dirty="0">
                <a:solidFill>
                  <a:srgbClr val="002060"/>
                </a:solidFill>
              </a:rPr>
              <a:t>Demo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4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91A53E-0871-412F-949A-E8FBF50B1613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E7CB3-A51A-4473-89EB-C1806A0F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30D5-A631-4206-96DC-A1DB9C1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endParaRPr lang="en-GB" sz="2400" dirty="0">
              <a:solidFill>
                <a:srgbClr val="002060"/>
              </a:solidFill>
              <a:cs typeface="Segoe UI" panose="020B0502040204020203" pitchFamily="34" charset="0"/>
            </a:endParaRPr>
          </a:p>
          <a:p>
            <a:pPr marL="285750" indent="-285750"/>
            <a:r>
              <a:rPr lang="en-GB" dirty="0">
                <a:solidFill>
                  <a:srgbClr val="002060"/>
                </a:solidFill>
                <a:cs typeface="Segoe UI" panose="020B0502040204020203" pitchFamily="34" charset="0"/>
              </a:rPr>
              <a:t>Light weight alternatives to Virtual Machines </a:t>
            </a:r>
          </a:p>
          <a:p>
            <a:pPr marL="285750" indent="-285750"/>
            <a:r>
              <a:rPr lang="en-GB" dirty="0">
                <a:solidFill>
                  <a:srgbClr val="00206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Smaller, less expensive, faster to start up, and self-contained </a:t>
            </a:r>
          </a:p>
          <a:p>
            <a:pPr marL="285750" indent="-285750"/>
            <a:endParaRPr lang="en-GB" sz="2400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/>
            <a:endParaRPr lang="en-GB" sz="2400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mage result for virtual machine and containers">
            <a:extLst>
              <a:ext uri="{FF2B5EF4-FFF2-40B4-BE49-F238E27FC236}">
                <a16:creationId xmlns:a16="http://schemas.microsoft.com/office/drawing/2014/main" id="{0A71317B-6747-42BC-A82D-65EA9E90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3429000"/>
            <a:ext cx="6096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9925B-F245-4A5A-8606-379E9C705EC3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950D0-D6BD-45DA-9332-C2FC7F31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47B5-2837-4BBA-9ADA-BAC7A936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272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Leading Open-Source containerization platform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4D9CD7"/>
                </a:solidFill>
              </a:rPr>
              <a:t>“</a:t>
            </a:r>
            <a:r>
              <a:rPr lang="en-GB" sz="2000" i="1" spc="-55" dirty="0">
                <a:solidFill>
                  <a:srgbClr val="4D9CD6"/>
                </a:solidFill>
                <a:latin typeface="Arial"/>
                <a:cs typeface="Arial"/>
              </a:rPr>
              <a:t>Docker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containers </a:t>
            </a:r>
            <a:r>
              <a:rPr lang="en-GB" sz="2000" i="1" spc="-10" dirty="0">
                <a:solidFill>
                  <a:srgbClr val="4D9CD6"/>
                </a:solidFill>
                <a:latin typeface="Arial"/>
                <a:cs typeface="Arial"/>
              </a:rPr>
              <a:t>wrap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up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piece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of  </a:t>
            </a:r>
            <a:r>
              <a:rPr lang="en-GB" sz="2000" i="1" spc="-40" dirty="0">
                <a:solidFill>
                  <a:srgbClr val="4D9CD6"/>
                </a:solidFill>
                <a:latin typeface="Arial"/>
                <a:cs typeface="Arial"/>
              </a:rPr>
              <a:t>software </a:t>
            </a:r>
            <a:r>
              <a:rPr lang="en-GB" sz="2000" i="1" spc="35" dirty="0">
                <a:solidFill>
                  <a:srgbClr val="4D9CD6"/>
                </a:solidFill>
                <a:latin typeface="Arial"/>
                <a:cs typeface="Arial"/>
              </a:rPr>
              <a:t>in </a:t>
            </a:r>
            <a:r>
              <a:rPr lang="en-GB" sz="2000" i="1" spc="-30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40" dirty="0">
                <a:solidFill>
                  <a:srgbClr val="4D9CD6"/>
                </a:solidFill>
                <a:latin typeface="Arial"/>
                <a:cs typeface="Arial"/>
              </a:rPr>
              <a:t>complete filesystem </a:t>
            </a:r>
            <a:r>
              <a:rPr lang="en-GB" sz="2000" i="1" spc="30" dirty="0">
                <a:solidFill>
                  <a:srgbClr val="4D9CD6"/>
                </a:solidFill>
                <a:latin typeface="Arial"/>
                <a:cs typeface="Arial"/>
              </a:rPr>
              <a:t>that 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contains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everything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-95" dirty="0">
                <a:solidFill>
                  <a:srgbClr val="4D9CD6"/>
                </a:solidFill>
                <a:latin typeface="Arial"/>
                <a:cs typeface="Arial"/>
              </a:rPr>
              <a:t>needs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to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run: </a:t>
            </a:r>
            <a:r>
              <a:rPr lang="en-GB" sz="2000" i="1" spc="-90" dirty="0">
                <a:solidFill>
                  <a:srgbClr val="4D9CD6"/>
                </a:solidFill>
                <a:latin typeface="Arial"/>
                <a:cs typeface="Arial"/>
              </a:rPr>
              <a:t>code,  </a:t>
            </a:r>
            <a:r>
              <a:rPr lang="en-GB" sz="2000" i="1" dirty="0">
                <a:solidFill>
                  <a:srgbClr val="4D9CD6"/>
                </a:solidFill>
                <a:latin typeface="Arial"/>
                <a:cs typeface="Arial"/>
              </a:rPr>
              <a:t>runtime,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system </a:t>
            </a:r>
            <a:r>
              <a:rPr lang="en-GB" sz="2000" i="1" spc="-45" dirty="0">
                <a:solidFill>
                  <a:srgbClr val="4D9CD6"/>
                </a:solidFill>
                <a:latin typeface="Arial"/>
                <a:cs typeface="Arial"/>
              </a:rPr>
              <a:t>tools,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system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libraries </a:t>
            </a:r>
            <a:r>
              <a:rPr lang="en-GB" sz="2000" i="1" spc="-105" dirty="0">
                <a:solidFill>
                  <a:srgbClr val="4D9CD6"/>
                </a:solidFill>
                <a:latin typeface="Arial"/>
                <a:cs typeface="Arial"/>
              </a:rPr>
              <a:t>–  </a:t>
            </a:r>
            <a:r>
              <a:rPr lang="en-GB" sz="2000" i="1" spc="10" dirty="0">
                <a:solidFill>
                  <a:srgbClr val="4D9CD6"/>
                </a:solidFill>
                <a:latin typeface="Arial"/>
                <a:cs typeface="Arial"/>
              </a:rPr>
              <a:t>anything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you </a:t>
            </a:r>
            <a:r>
              <a:rPr lang="en-GB" sz="2000" i="1" spc="-50" dirty="0">
                <a:solidFill>
                  <a:srgbClr val="4D9CD6"/>
                </a:solidFill>
                <a:latin typeface="Arial"/>
                <a:cs typeface="Arial"/>
              </a:rPr>
              <a:t>can </a:t>
            </a:r>
            <a:r>
              <a:rPr lang="en-GB" sz="2000" i="1" spc="5" dirty="0">
                <a:solidFill>
                  <a:srgbClr val="4D9CD6"/>
                </a:solidFill>
                <a:latin typeface="Arial"/>
                <a:cs typeface="Arial"/>
              </a:rPr>
              <a:t>install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on </a:t>
            </a:r>
            <a:r>
              <a:rPr lang="en-GB" sz="2000" i="1" spc="-30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95" dirty="0">
                <a:solidFill>
                  <a:srgbClr val="4D9CD6"/>
                </a:solidFill>
                <a:latin typeface="Arial"/>
                <a:cs typeface="Arial"/>
              </a:rPr>
              <a:t>server.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This  </a:t>
            </a:r>
            <a:r>
              <a:rPr lang="en-GB" sz="2000" i="1" spc="-45" dirty="0">
                <a:solidFill>
                  <a:srgbClr val="4D9CD6"/>
                </a:solidFill>
                <a:latin typeface="Arial"/>
                <a:cs typeface="Arial"/>
              </a:rPr>
              <a:t>guarantees </a:t>
            </a:r>
            <a:r>
              <a:rPr lang="en-GB" sz="2000" i="1" spc="30" dirty="0">
                <a:solidFill>
                  <a:srgbClr val="4D9CD6"/>
                </a:solidFill>
                <a:latin typeface="Arial"/>
                <a:cs typeface="Arial"/>
              </a:rPr>
              <a:t>that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45" dirty="0">
                <a:solidFill>
                  <a:srgbClr val="4D9CD6"/>
                </a:solidFill>
                <a:latin typeface="Arial"/>
                <a:cs typeface="Arial"/>
              </a:rPr>
              <a:t>will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always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run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the </a:t>
            </a:r>
            <a:r>
              <a:rPr lang="en-GB" sz="2000" i="1" spc="-85" dirty="0">
                <a:solidFill>
                  <a:srgbClr val="4D9CD6"/>
                </a:solidFill>
                <a:latin typeface="Arial"/>
                <a:cs typeface="Arial"/>
              </a:rPr>
              <a:t>same,  </a:t>
            </a:r>
            <a:r>
              <a:rPr lang="en-GB" sz="2000" i="1" spc="-60" dirty="0">
                <a:solidFill>
                  <a:srgbClr val="4D9CD6"/>
                </a:solidFill>
                <a:latin typeface="Arial"/>
                <a:cs typeface="Arial"/>
              </a:rPr>
              <a:t>regardless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of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the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environment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-65" dirty="0">
                <a:solidFill>
                  <a:srgbClr val="4D9CD6"/>
                </a:solidFill>
                <a:latin typeface="Arial"/>
                <a:cs typeface="Arial"/>
              </a:rPr>
              <a:t>is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running</a:t>
            </a:r>
            <a:r>
              <a:rPr lang="en-GB" sz="2000" i="1" spc="90" dirty="0">
                <a:solidFill>
                  <a:srgbClr val="4D9CD6"/>
                </a:solidFill>
                <a:latin typeface="Arial"/>
                <a:cs typeface="Arial"/>
              </a:rPr>
              <a:t> </a:t>
            </a:r>
            <a:r>
              <a:rPr lang="en-GB" sz="2000" i="1" spc="35" dirty="0">
                <a:solidFill>
                  <a:srgbClr val="4D9CD6"/>
                </a:solidFill>
                <a:latin typeface="Arial"/>
                <a:cs typeface="Arial"/>
              </a:rPr>
              <a:t>in</a:t>
            </a:r>
            <a:r>
              <a:rPr lang="en-US" sz="2000" dirty="0">
                <a:solidFill>
                  <a:srgbClr val="4D9CD7"/>
                </a:solidFill>
              </a:rPr>
              <a:t>”</a:t>
            </a:r>
          </a:p>
          <a:p>
            <a:r>
              <a:rPr lang="en-US" dirty="0">
                <a:solidFill>
                  <a:srgbClr val="002060"/>
                </a:solidFill>
              </a:rPr>
              <a:t>Support Natively in Azure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https://docs.docker.com/docker-for-azure/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 descr="Image result for docker">
            <a:extLst>
              <a:ext uri="{FF2B5EF4-FFF2-40B4-BE49-F238E27FC236}">
                <a16:creationId xmlns:a16="http://schemas.microsoft.com/office/drawing/2014/main" id="{B7F16C88-3395-4184-B19E-5B19E0A1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40" y="1972469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E82365-6045-4BF3-9BA1-05CFF392858A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0A755-99FF-4B1A-9C0D-DB5CAC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Architecture </a:t>
            </a:r>
          </a:p>
        </p:txBody>
      </p:sp>
      <p:sp>
        <p:nvSpPr>
          <p:cNvPr id="9" name="AutoShape 8" descr="Image result">
            <a:extLst>
              <a:ext uri="{FF2B5EF4-FFF2-40B4-BE49-F238E27FC236}">
                <a16:creationId xmlns:a16="http://schemas.microsoft.com/office/drawing/2014/main" id="{E08453F1-A934-4930-858F-292D07245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9BE438-1DE4-4103-9F53-B00265A94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0"/>
          <a:stretch/>
        </p:blipFill>
        <p:spPr>
          <a:xfrm>
            <a:off x="1569720" y="1797368"/>
            <a:ext cx="9052560" cy="5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8B474F-9D12-4866-AF0C-CEDA9C3AA772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CLI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0E6BF-9225-41C4-A67D-682C7046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7536"/>
            <a:ext cx="10668000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Command-line interface for Docker, available for Linux, OS X,  and Windows (available separately or as part of Docker Toolbox)</a:t>
            </a:r>
          </a:p>
          <a:p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E84D71A-1692-4FDC-B963-23B99687DC01}"/>
              </a:ext>
            </a:extLst>
          </p:cNvPr>
          <p:cNvSpPr/>
          <p:nvPr/>
        </p:nvSpPr>
        <p:spPr>
          <a:xfrm>
            <a:off x="2958084" y="3312287"/>
            <a:ext cx="6275832" cy="318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Running a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>
                <a:solidFill>
                  <a:srgbClr val="002060"/>
                </a:solidFill>
                <a:latin typeface="Courier New"/>
                <a:cs typeface="Courier New"/>
              </a:rPr>
              <a:t>docker run -i </a:t>
            </a:r>
            <a:r>
              <a:rPr lang="de-DE" sz="3600" b="1" spc="5" dirty="0">
                <a:solidFill>
                  <a:srgbClr val="002060"/>
                </a:solidFill>
                <a:latin typeface="Courier New"/>
                <a:cs typeface="Courier New"/>
              </a:rPr>
              <a:t>-t </a:t>
            </a:r>
            <a:r>
              <a:rPr lang="de-DE"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ubuntu</a:t>
            </a:r>
            <a:r>
              <a:rPr lang="de-DE" sz="3600" b="1" spc="-1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de-DE"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/bin/bash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docker     - Docker CLI Command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run -i –t  - Run Container with interactive terminal 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ubuntu     - Pull Ubuntu image from Docker hub or local registry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/bin/bash  - Command to execute in the container </a:t>
            </a:r>
          </a:p>
        </p:txBody>
      </p:sp>
    </p:spTree>
    <p:extLst>
      <p:ext uri="{BB962C8B-B14F-4D97-AF65-F5344CB8AC3E}">
        <p14:creationId xmlns:p14="http://schemas.microsoft.com/office/powerpoint/2010/main" val="25997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Common Docker CLI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docker run - Use an image to run a container  </a:t>
            </a:r>
          </a:p>
          <a:p>
            <a:r>
              <a:rPr lang="en-US" dirty="0">
                <a:solidFill>
                  <a:srgbClr val="002060"/>
                </a:solidFill>
              </a:rPr>
              <a:t>docker pull - Pull an image from a registry  </a:t>
            </a:r>
          </a:p>
          <a:p>
            <a:r>
              <a:rPr lang="en-US" dirty="0">
                <a:solidFill>
                  <a:srgbClr val="002060"/>
                </a:solidFill>
              </a:rPr>
              <a:t>docker build - Build a Docker image  </a:t>
            </a:r>
          </a:p>
          <a:p>
            <a:r>
              <a:rPr lang="en-US" dirty="0">
                <a:solidFill>
                  <a:srgbClr val="002060"/>
                </a:solidFill>
              </a:rPr>
              <a:t>docker images - List available Docker images  </a:t>
            </a:r>
          </a:p>
          <a:p>
            <a:r>
              <a:rPr lang="en-US" dirty="0">
                <a:solidFill>
                  <a:srgbClr val="002060"/>
                </a:solidFill>
              </a:rPr>
              <a:t>docker </a:t>
            </a:r>
            <a:r>
              <a:rPr lang="en-US" dirty="0" err="1">
                <a:solidFill>
                  <a:srgbClr val="002060"/>
                </a:solidFill>
              </a:rPr>
              <a:t>ps</a:t>
            </a:r>
            <a:r>
              <a:rPr lang="en-US" dirty="0">
                <a:solidFill>
                  <a:srgbClr val="002060"/>
                </a:solidFill>
              </a:rPr>
              <a:t> - List running Docker containers</a:t>
            </a:r>
          </a:p>
          <a:p>
            <a:r>
              <a:rPr lang="en-US" dirty="0">
                <a:solidFill>
                  <a:srgbClr val="002060"/>
                </a:solidFill>
              </a:rPr>
              <a:t>docker exec - Execute a command in a container</a:t>
            </a:r>
          </a:p>
          <a:p>
            <a:r>
              <a:rPr lang="en-US" dirty="0">
                <a:solidFill>
                  <a:srgbClr val="002060"/>
                </a:solidFill>
              </a:rPr>
              <a:t>docker stop - Stop a 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2573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Container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endParaRPr lang="en-GB" dirty="0">
              <a:solidFill>
                <a:srgbClr val="002060"/>
              </a:solidFill>
            </a:endParaRPr>
          </a:p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Provides robust, ready-to-use Docker hosting environment</a:t>
            </a:r>
          </a:p>
          <a:p>
            <a:pPr marL="2413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Uses open-source orchestration tools (DC/OS and Swarm)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61C4F1-B416-48E4-AD5E-FA0B99CB14ED}"/>
              </a:ext>
            </a:extLst>
          </p:cNvPr>
          <p:cNvSpPr/>
          <p:nvPr/>
        </p:nvSpPr>
        <p:spPr>
          <a:xfrm>
            <a:off x="3002280" y="3548532"/>
            <a:ext cx="5836920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3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LOR TEMPLATE">
  <a:themeElements>
    <a:clrScheme name="Custom 2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78D7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910</Words>
  <Application>Microsoft Macintosh PowerPoint</Application>
  <PresentationFormat>Widescreen</PresentationFormat>
  <Paragraphs>103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Segoe UI</vt:lpstr>
      <vt:lpstr>Segoe UI Light</vt:lpstr>
      <vt:lpstr>Office Theme</vt:lpstr>
      <vt:lpstr>2_COLOR TEMPLATE</vt:lpstr>
      <vt:lpstr>1_Office Theme</vt:lpstr>
      <vt:lpstr>Containers on Azure  </vt:lpstr>
      <vt:lpstr>Agneda:</vt:lpstr>
      <vt:lpstr>Containers</vt:lpstr>
      <vt:lpstr>Dockers</vt:lpstr>
      <vt:lpstr>Docker Architecture </vt:lpstr>
      <vt:lpstr>Docker CLI </vt:lpstr>
      <vt:lpstr>Running a Container</vt:lpstr>
      <vt:lpstr>Common Docker CLI Commands</vt:lpstr>
      <vt:lpstr>Azure Container Service</vt:lpstr>
      <vt:lpstr>Container Orchestration</vt:lpstr>
      <vt:lpstr>Container Clusters</vt:lpstr>
      <vt:lpstr>Kubernetes</vt:lpstr>
      <vt:lpstr>DC/OS</vt:lpstr>
      <vt:lpstr>Docker Swarm</vt:lpstr>
      <vt:lpstr>Lifecycle management of Containerized Applications</vt:lpstr>
      <vt:lpstr>Customer Stories</vt:lpstr>
      <vt:lpstr>PowerPoint Presentation</vt:lpstr>
      <vt:lpstr>Customer profile</vt:lpstr>
      <vt:lpstr>Business goal</vt:lpstr>
      <vt:lpstr>Tactics</vt:lpstr>
      <vt:lpstr>Results</vt:lpstr>
      <vt:lpstr>Software and Services</vt:lpstr>
      <vt:lpstr>Demo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Abdul Rasheed Feroz Khan</cp:lastModifiedBy>
  <cp:revision>60</cp:revision>
  <dcterms:created xsi:type="dcterms:W3CDTF">2018-04-28T09:02:50Z</dcterms:created>
  <dcterms:modified xsi:type="dcterms:W3CDTF">2018-06-07T10:11:08Z</dcterms:modified>
</cp:coreProperties>
</file>