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05" r:id="rId2"/>
    <p:sldId id="647" r:id="rId3"/>
    <p:sldId id="256" r:id="rId4"/>
    <p:sldId id="303" r:id="rId5"/>
    <p:sldId id="304" r:id="rId6"/>
    <p:sldId id="257" r:id="rId7"/>
    <p:sldId id="260" r:id="rId8"/>
    <p:sldId id="261" r:id="rId9"/>
    <p:sldId id="262" r:id="rId10"/>
    <p:sldId id="263" r:id="rId11"/>
    <p:sldId id="258" r:id="rId12"/>
    <p:sldId id="264" r:id="rId13"/>
    <p:sldId id="265" r:id="rId14"/>
    <p:sldId id="266" r:id="rId15"/>
    <p:sldId id="259" r:id="rId16"/>
    <p:sldId id="267" r:id="rId17"/>
    <p:sldId id="268" r:id="rId18"/>
    <p:sldId id="269" r:id="rId19"/>
    <p:sldId id="270" r:id="rId20"/>
    <p:sldId id="271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5849A-650B-4567-A495-7BA20A58C9A8}" type="datetimeFigureOut">
              <a:rPr lang="en-IN" smtClean="0"/>
              <a:t>29-04-2018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C8CB1-7C1C-4A1C-9D8E-0B83D0A83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1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CD5F8F-46C9-46A5-9E1B-00B0A72B40B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66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4C4E6-F21E-4F16-B366-370D7E7427D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7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820A-F751-433C-A0B8-B43C2D6B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449F0-14E3-403A-BBF9-24F935A2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5F67-5B74-463B-BEDC-EC9368CB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7C9A-2990-46CD-B670-8EA73930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341D-0B44-4683-A7C5-31744BDA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DC43-9DA2-4FAF-A674-19784D70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E1E77-F622-4245-A139-0A9087B27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E982-A790-4C6F-A0F6-7966C848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5FDA4-FE53-4C05-BB80-A4AED60C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4C9A8-5D2F-4C86-A14A-A1C37748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9ABC6-8C87-4636-BE46-8B4664D71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A5225-B31B-4574-894C-1AF44E69C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6066-DC08-450F-821F-C62F527B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B4170-4DA6-4429-B4E5-E8A6E3CA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AA7A-DEFC-4088-A88A-E8FAC93D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5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-7199" y="1"/>
            <a:ext cx="12199200" cy="51623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8315" y="6029312"/>
            <a:ext cx="1673267" cy="3686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3" y="208417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58"/>
            <a:ext cx="6276530" cy="169876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6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4749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465052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E353-7CE1-44B4-93D7-CC0B2769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F862-05F5-4195-BC1B-62A4EE2B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70C5-F146-474D-9522-A1EDDE2E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A41F-9BC6-4AF8-B70B-FB344382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35A4-305A-467A-950C-09074FBB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0255-E75E-4450-9639-3578B263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D47A9-95DC-4F2F-8E66-2837D438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C643-4A81-491A-B138-886FB626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58DB-F64B-4A1E-884E-3777EA18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F87C3-7EB5-4C07-A665-1B7C014E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ABDF-3F80-4818-B54A-2779DD89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A77E-13C8-4FA3-ADEB-F3C1F4E27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DB5D0-689A-44AD-A1C9-EC14195C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92E8C-9CCD-4221-A404-DA5CF3DB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EFF7-33E7-4AB8-87F9-01379B76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A1FBB-DCB5-492D-B3DE-659A8F7B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FEAE-E7DD-41CE-9C4D-7319C8A4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EB357-643F-464E-AA6C-99BB7AB66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CA8A4-C4D9-4922-84CD-93BEEB651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66C01-C586-48D2-BBB3-7D8AF935B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17EF4-AE78-4E97-9DD8-D9E8B49AA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8CE50-2AF1-4D15-9FCB-D1FF7B61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24A7F2-5255-4CD0-8CA9-61ADEB3E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6297E-A73F-438F-9AAB-A7F8F05B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EE01-5F2F-4F52-8944-AB9BC781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B3D40-BF3B-4FDD-9671-02E93791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D50C6-291D-4EB0-8B4E-052D38DB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0952C-8145-46AB-A2A6-E5DEA7B2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185AE-B2A5-40C5-A6F8-C0DD67A6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CBB6C-D680-4CA6-A66D-BD1725E4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2C0F-60AC-4483-97CE-75C5598D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52C-3727-4A4B-86BE-CE845191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1721-9251-4A4D-B310-BE3FD8BCE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3FFEC-DDCA-4AD1-A76F-2A905A98F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1FF2D-5864-4251-A3DA-79C9ECCA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D38D-125F-47CD-B2D7-191891AF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8AA65-D17E-4AB7-8D84-6A2874D9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F0A4-0B0D-4C11-8791-200F427A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DF5FD-0BD2-4AC9-B69B-1825922AE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B7A38-BB63-4820-AD9D-598625C5B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D0742-0BCD-4B1B-87EE-4F2D44F0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C64-7AE5-4241-A504-71455322F0A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0F867-9D7F-458E-A424-4ACE2E20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52374-0FA8-4447-8CE6-955E0A6B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3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C00CE-8F67-4F0C-8722-C6FC1D21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0A695-C2CE-4381-B463-37D69ADC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9F5F-4E36-4416-A1CC-FD84FCDEA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3C64-7AE5-4241-A504-71455322F0AE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07F0-4D5D-4C21-802C-1107889E4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B09D-C4DB-4A7E-9DF7-C461CEE32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95EA-8F53-45A0-A873-40F51A14C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864" y="1631852"/>
            <a:ext cx="6277260" cy="5225663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14" y="1631852"/>
            <a:ext cx="6274911" cy="3526917"/>
          </a:xfrm>
        </p:spPr>
        <p:txBody>
          <a:bodyPr/>
          <a:lstStyle/>
          <a:p>
            <a:pPr algn="ctr"/>
            <a:r>
              <a:rPr lang="en-US" dirty="0" err="1"/>
              <a:t>Serverless</a:t>
            </a:r>
            <a:r>
              <a:rPr lang="en-US" dirty="0"/>
              <a:t> Compute on Azure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594" y="5158750"/>
            <a:ext cx="6276530" cy="1698765"/>
          </a:xfrm>
        </p:spPr>
        <p:txBody>
          <a:bodyPr/>
          <a:lstStyle/>
          <a:p>
            <a:r>
              <a:rPr lang="en-US" dirty="0"/>
              <a:t>Speaker name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6348" y="2894651"/>
            <a:ext cx="369345" cy="634443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0" marR="0" lvl="0" indent="0" algn="l" defTabSz="91422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err="1">
              <a:ln>
                <a:noFill/>
              </a:ln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11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Logic Apps - Triggers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A489A5-F716-4B4E-9E4B-4B4A2483F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24215"/>
            <a:ext cx="4462670" cy="9541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Custom Select Actions with Triggers </a:t>
            </a:r>
          </a:p>
        </p:txBody>
      </p:sp>
      <p:sp>
        <p:nvSpPr>
          <p:cNvPr id="5" name="object 15">
            <a:extLst>
              <a:ext uri="{FF2B5EF4-FFF2-40B4-BE49-F238E27FC236}">
                <a16:creationId xmlns:a16="http://schemas.microsoft.com/office/drawing/2014/main" id="{AA4E3186-2980-44F5-90E8-1DFE163C955D}"/>
              </a:ext>
            </a:extLst>
          </p:cNvPr>
          <p:cNvSpPr/>
          <p:nvPr/>
        </p:nvSpPr>
        <p:spPr>
          <a:xfrm>
            <a:off x="5105400" y="2382011"/>
            <a:ext cx="5847588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088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DA31-36BA-4BD3-BAD7-5E82BC98B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6" y="259451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Actions </a:t>
            </a:r>
          </a:p>
        </p:txBody>
      </p:sp>
    </p:spTree>
    <p:extLst>
      <p:ext uri="{BB962C8B-B14F-4D97-AF65-F5344CB8AC3E}">
        <p14:creationId xmlns:p14="http://schemas.microsoft.com/office/powerpoint/2010/main" val="287424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Logic Apps - Actions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A489A5-F716-4B4E-9E4B-4B4A2483F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24215"/>
            <a:ext cx="4462670" cy="9541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Search Actions </a:t>
            </a: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2D81EECD-8C3F-4824-BF15-13C125975444}"/>
              </a:ext>
            </a:extLst>
          </p:cNvPr>
          <p:cNvSpPr/>
          <p:nvPr/>
        </p:nvSpPr>
        <p:spPr>
          <a:xfrm>
            <a:off x="5441474" y="2862037"/>
            <a:ext cx="6452616" cy="132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987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Logic Apps - Actions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A489A5-F716-4B4E-9E4B-4B4A2483F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24215"/>
            <a:ext cx="4462670" cy="9541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List by connectors 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63AC0329-7E83-4192-8210-DC2268B739DD}"/>
              </a:ext>
            </a:extLst>
          </p:cNvPr>
          <p:cNvSpPr/>
          <p:nvPr/>
        </p:nvSpPr>
        <p:spPr>
          <a:xfrm>
            <a:off x="6343976" y="1418113"/>
            <a:ext cx="4634483" cy="5166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090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Logic Apps - Actions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A489A5-F716-4B4E-9E4B-4B4A2483F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079236"/>
            <a:ext cx="4462670" cy="9541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Premium actions through integration accounts </a:t>
            </a:r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70C2790C-121D-4CE1-B6D6-DBBE60DE0532}"/>
              </a:ext>
            </a:extLst>
          </p:cNvPr>
          <p:cNvSpPr/>
          <p:nvPr/>
        </p:nvSpPr>
        <p:spPr>
          <a:xfrm>
            <a:off x="6549716" y="2031024"/>
            <a:ext cx="4693920" cy="3259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845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3500-8BBB-4AA4-B228-A3DB78DE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035" y="287319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Flow Control </a:t>
            </a:r>
          </a:p>
        </p:txBody>
      </p:sp>
    </p:spTree>
    <p:extLst>
      <p:ext uri="{BB962C8B-B14F-4D97-AF65-F5344CB8AC3E}">
        <p14:creationId xmlns:p14="http://schemas.microsoft.com/office/powerpoint/2010/main" val="283216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Logic Apps - Flow control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A489A5-F716-4B4E-9E4B-4B4A2483F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24215"/>
            <a:ext cx="4462670" cy="9541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Then </a:t>
            </a: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7FD42E7F-DB84-41FC-A49F-B4A72D20398D}"/>
              </a:ext>
            </a:extLst>
          </p:cNvPr>
          <p:cNvSpPr/>
          <p:nvPr/>
        </p:nvSpPr>
        <p:spPr>
          <a:xfrm>
            <a:off x="5006340" y="1588008"/>
            <a:ext cx="6333744" cy="4320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156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Logic Apps - Flow control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A489A5-F716-4B4E-9E4B-4B4A2483F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24215"/>
            <a:ext cx="4462670" cy="9541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Switch </a:t>
            </a: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CE6410B7-02F1-45EC-BF05-B9ADE0C1A131}"/>
              </a:ext>
            </a:extLst>
          </p:cNvPr>
          <p:cNvSpPr/>
          <p:nvPr/>
        </p:nvSpPr>
        <p:spPr>
          <a:xfrm>
            <a:off x="4901184" y="1344167"/>
            <a:ext cx="6481571" cy="5027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9352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Logic Apps - Flow control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A489A5-F716-4B4E-9E4B-4B4A2483F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24215"/>
            <a:ext cx="4462670" cy="9541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For each </a:t>
            </a:r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02613CA9-7470-439F-B3CE-8CAB4786F468}"/>
              </a:ext>
            </a:extLst>
          </p:cNvPr>
          <p:cNvSpPr/>
          <p:nvPr/>
        </p:nvSpPr>
        <p:spPr>
          <a:xfrm>
            <a:off x="4791455" y="2471927"/>
            <a:ext cx="7135368" cy="2327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426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Logic Apps - Flow control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A489A5-F716-4B4E-9E4B-4B4A2483F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24215"/>
            <a:ext cx="4462670" cy="9541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Do until </a:t>
            </a:r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82033E54-FC2E-422A-9D8A-BD684BA112C9}"/>
              </a:ext>
            </a:extLst>
          </p:cNvPr>
          <p:cNvSpPr/>
          <p:nvPr/>
        </p:nvSpPr>
        <p:spPr>
          <a:xfrm>
            <a:off x="4771644" y="2071116"/>
            <a:ext cx="7078980" cy="3145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692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87BA03-D5CF-4A73-8068-80331EBD5C2C}"/>
              </a:ext>
            </a:extLst>
          </p:cNvPr>
          <p:cNvSpPr/>
          <p:nvPr/>
        </p:nvSpPr>
        <p:spPr bwMode="auto">
          <a:xfrm>
            <a:off x="-1" y="0"/>
            <a:ext cx="5638907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3F4084-330A-4264-8FB3-36114FE0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8" y="2792453"/>
            <a:ext cx="11653523" cy="1158793"/>
          </a:xfrm>
        </p:spPr>
        <p:txBody>
          <a:bodyPr/>
          <a:lstStyle/>
          <a:p>
            <a:r>
              <a:rPr lang="en-US" b="1" dirty="0">
                <a:solidFill>
                  <a:srgbClr val="0078D7"/>
                </a:solidFill>
              </a:rPr>
              <a:t>Agenda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8D66B02-1072-49DA-83AC-F9DE48B5C2E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641975" y="428625"/>
            <a:ext cx="6550025" cy="5886450"/>
          </a:xfrm>
        </p:spPr>
        <p:txBody>
          <a:bodyPr>
            <a:normAutofit/>
          </a:bodyPr>
          <a:lstStyle/>
          <a:p>
            <a:pPr lvl="0"/>
            <a:endParaRPr lang="en-US" sz="3600" dirty="0">
              <a:solidFill>
                <a:schemeClr val="bg1"/>
              </a:solidFill>
            </a:endParaRPr>
          </a:p>
          <a:p>
            <a:pPr lvl="0"/>
            <a:endParaRPr lang="en-US" sz="3600" dirty="0">
              <a:solidFill>
                <a:schemeClr val="bg1"/>
              </a:solidFill>
            </a:endParaRPr>
          </a:p>
          <a:p>
            <a:pPr marL="0" lv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Azure Container Instances</a:t>
            </a:r>
          </a:p>
          <a:p>
            <a:pPr lvl="0"/>
            <a:endParaRPr lang="en-US" sz="3600" dirty="0">
              <a:solidFill>
                <a:schemeClr val="bg1"/>
              </a:solidFill>
            </a:endParaRPr>
          </a:p>
          <a:p>
            <a:pPr lvl="0"/>
            <a:r>
              <a:rPr lang="en-US" sz="3600" dirty="0">
                <a:solidFill>
                  <a:schemeClr val="bg1"/>
                </a:solidFill>
              </a:rPr>
              <a:t>Azure Logic Apps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1891075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Logic Apps - Flow control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A489A5-F716-4B4E-9E4B-4B4A2483F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24215"/>
            <a:ext cx="4462670" cy="9541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Scope </a:t>
            </a:r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9E29256E-20C6-4DCA-B428-FA203721066A}"/>
              </a:ext>
            </a:extLst>
          </p:cNvPr>
          <p:cNvSpPr/>
          <p:nvPr/>
        </p:nvSpPr>
        <p:spPr>
          <a:xfrm>
            <a:off x="4835652" y="2744723"/>
            <a:ext cx="7004304" cy="1732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531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251" y="2667000"/>
            <a:ext cx="10363200" cy="1015663"/>
          </a:xfrm>
        </p:spPr>
        <p:txBody>
          <a:bodyPr/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Azure Functions </a:t>
            </a:r>
          </a:p>
        </p:txBody>
      </p:sp>
    </p:spTree>
    <p:extLst>
      <p:ext uri="{BB962C8B-B14F-4D97-AF65-F5344CB8AC3E}">
        <p14:creationId xmlns:p14="http://schemas.microsoft.com/office/powerpoint/2010/main" val="832681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5656" y="4545139"/>
            <a:ext cx="235712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chemeClr val="bg1"/>
                </a:solidFill>
                <a:latin typeface="Verdana"/>
                <a:cs typeface="Verdana"/>
              </a:rPr>
              <a:t>Time</a:t>
            </a:r>
            <a:endParaRPr sz="20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065" marR="5080" algn="ctr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solidFill>
                  <a:schemeClr val="bg1"/>
                </a:solidFill>
                <a:latin typeface="Verdana"/>
                <a:cs typeface="Verdana"/>
              </a:rPr>
              <a:t>Run </a:t>
            </a:r>
            <a:r>
              <a:rPr sz="2000" spc="-2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2000" spc="-3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chemeClr val="bg1"/>
                </a:solidFill>
                <a:latin typeface="Verdana"/>
                <a:cs typeface="Verdana"/>
              </a:rPr>
              <a:t>background  </a:t>
            </a:r>
            <a:r>
              <a:rPr sz="2000" spc="-15" dirty="0">
                <a:solidFill>
                  <a:schemeClr val="bg1"/>
                </a:solidFill>
                <a:latin typeface="Verdana"/>
                <a:cs typeface="Verdana"/>
              </a:rPr>
              <a:t>task </a:t>
            </a:r>
            <a:r>
              <a:rPr sz="2000" spc="35" dirty="0">
                <a:solidFill>
                  <a:schemeClr val="bg1"/>
                </a:solidFill>
                <a:latin typeface="Verdana"/>
                <a:cs typeface="Verdana"/>
              </a:rPr>
              <a:t>on </a:t>
            </a:r>
            <a:r>
              <a:rPr sz="2000" spc="-25" dirty="0">
                <a:solidFill>
                  <a:schemeClr val="bg1"/>
                </a:solidFill>
                <a:latin typeface="Verdana"/>
                <a:cs typeface="Verdana"/>
              </a:rPr>
              <a:t>a </a:t>
            </a:r>
            <a:r>
              <a:rPr sz="2000" dirty="0">
                <a:solidFill>
                  <a:schemeClr val="bg1"/>
                </a:solidFill>
                <a:latin typeface="Verdana"/>
                <a:cs typeface="Verdana"/>
              </a:rPr>
              <a:t>regular  </a:t>
            </a:r>
            <a:r>
              <a:rPr sz="2000" spc="20" dirty="0">
                <a:solidFill>
                  <a:schemeClr val="bg1"/>
                </a:solidFill>
                <a:latin typeface="Verdana"/>
                <a:cs typeface="Verdana"/>
              </a:rPr>
              <a:t>schedule</a:t>
            </a:r>
            <a:endParaRPr sz="2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3790" y="519061"/>
            <a:ext cx="753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chemeClr val="bg1"/>
                </a:solidFill>
              </a:rPr>
              <a:t>Azure </a:t>
            </a:r>
            <a:r>
              <a:rPr sz="3600" spc="20" dirty="0">
                <a:solidFill>
                  <a:schemeClr val="bg1"/>
                </a:solidFill>
              </a:rPr>
              <a:t>Functions </a:t>
            </a:r>
            <a:r>
              <a:rPr sz="3600" spc="-715" dirty="0">
                <a:solidFill>
                  <a:schemeClr val="bg1"/>
                </a:solidFill>
              </a:rPr>
              <a:t>= </a:t>
            </a:r>
            <a:r>
              <a:rPr lang="en-IN" sz="3600" spc="-715" dirty="0">
                <a:solidFill>
                  <a:schemeClr val="bg1"/>
                </a:solidFill>
              </a:rPr>
              <a:t>          </a:t>
            </a:r>
            <a:r>
              <a:rPr sz="3600" spc="-40" dirty="0">
                <a:solidFill>
                  <a:schemeClr val="bg1"/>
                </a:solidFill>
              </a:rPr>
              <a:t>Events</a:t>
            </a:r>
            <a:r>
              <a:rPr lang="en-IN" sz="3600" spc="-40" dirty="0">
                <a:solidFill>
                  <a:schemeClr val="bg1"/>
                </a:solidFill>
              </a:rPr>
              <a:t> </a:t>
            </a:r>
            <a:r>
              <a:rPr sz="3600" spc="-715" dirty="0">
                <a:solidFill>
                  <a:schemeClr val="bg1"/>
                </a:solidFill>
              </a:rPr>
              <a:t>+</a:t>
            </a:r>
            <a:r>
              <a:rPr lang="en-IN" sz="3600" spc="-715" dirty="0">
                <a:solidFill>
                  <a:schemeClr val="bg1"/>
                </a:solidFill>
              </a:rPr>
              <a:t>                     </a:t>
            </a:r>
            <a:r>
              <a:rPr sz="3600" spc="-835" dirty="0">
                <a:solidFill>
                  <a:schemeClr val="bg1"/>
                </a:solidFill>
              </a:rPr>
              <a:t> </a:t>
            </a:r>
            <a:r>
              <a:rPr lang="en-IN" sz="3600" spc="-835" dirty="0">
                <a:solidFill>
                  <a:schemeClr val="bg1"/>
                </a:solidFill>
              </a:rPr>
              <a:t>                           </a:t>
            </a:r>
            <a:r>
              <a:rPr sz="3600" spc="75" dirty="0">
                <a:solidFill>
                  <a:schemeClr val="bg1"/>
                </a:solidFill>
              </a:rPr>
              <a:t>Code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5830" y="4545139"/>
            <a:ext cx="286321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chemeClr val="bg1"/>
                </a:solidFill>
                <a:latin typeface="Verdana"/>
                <a:cs typeface="Verdana"/>
              </a:rPr>
              <a:t>Data</a:t>
            </a:r>
            <a:endParaRPr sz="20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sz="2000" spc="20" dirty="0">
                <a:solidFill>
                  <a:schemeClr val="bg1"/>
                </a:solidFill>
                <a:latin typeface="Verdana"/>
                <a:cs typeface="Verdana"/>
              </a:rPr>
              <a:t>Process </a:t>
            </a:r>
            <a:r>
              <a:rPr sz="2000" spc="-10" dirty="0">
                <a:solidFill>
                  <a:schemeClr val="bg1"/>
                </a:solidFill>
                <a:latin typeface="Verdana"/>
                <a:cs typeface="Verdana"/>
              </a:rPr>
              <a:t>messages </a:t>
            </a:r>
            <a:r>
              <a:rPr sz="2000" dirty="0">
                <a:solidFill>
                  <a:schemeClr val="bg1"/>
                </a:solidFill>
                <a:latin typeface="Verdana"/>
                <a:cs typeface="Verdana"/>
              </a:rPr>
              <a:t>in</a:t>
            </a:r>
            <a:r>
              <a:rPr sz="2000" spc="-45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chemeClr val="bg1"/>
                </a:solidFill>
                <a:latin typeface="Verdana"/>
                <a:cs typeface="Verdana"/>
              </a:rPr>
              <a:t>a  </a:t>
            </a:r>
            <a:r>
              <a:rPr sz="2000" spc="15" dirty="0">
                <a:solidFill>
                  <a:schemeClr val="bg1"/>
                </a:solidFill>
                <a:latin typeface="Verdana"/>
                <a:cs typeface="Verdana"/>
              </a:rPr>
              <a:t>queue</a:t>
            </a:r>
            <a:r>
              <a:rPr sz="2000" spc="-14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chemeClr val="bg1"/>
                </a:solidFill>
                <a:latin typeface="Verdana"/>
                <a:cs typeface="Verdana"/>
              </a:rPr>
              <a:t>or</a:t>
            </a:r>
            <a:r>
              <a:rPr sz="2000" spc="-13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chemeClr val="bg1"/>
                </a:solidFill>
                <a:latin typeface="Verdana"/>
                <a:cs typeface="Verdana"/>
              </a:rPr>
              <a:t>new</a:t>
            </a:r>
            <a:r>
              <a:rPr sz="2000" spc="-1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chemeClr val="bg1"/>
                </a:solidFill>
                <a:latin typeface="Verdana"/>
                <a:cs typeface="Verdana"/>
              </a:rPr>
              <a:t>items</a:t>
            </a:r>
            <a:r>
              <a:rPr sz="2000" spc="-1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chemeClr val="bg1"/>
                </a:solidFill>
                <a:latin typeface="Verdana"/>
                <a:cs typeface="Verdana"/>
              </a:rPr>
              <a:t>in  </a:t>
            </a:r>
            <a:r>
              <a:rPr sz="2000" spc="80" dirty="0">
                <a:solidFill>
                  <a:schemeClr val="bg1"/>
                </a:solidFill>
                <a:latin typeface="Verdana"/>
                <a:cs typeface="Verdana"/>
              </a:rPr>
              <a:t>blob</a:t>
            </a:r>
            <a:r>
              <a:rPr sz="2000" spc="-1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chemeClr val="bg1"/>
                </a:solidFill>
                <a:latin typeface="Verdana"/>
                <a:cs typeface="Verdana"/>
              </a:rPr>
              <a:t>storage</a:t>
            </a:r>
            <a:endParaRPr sz="2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9950" y="4545393"/>
            <a:ext cx="259397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88694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chemeClr val="bg1"/>
                </a:solidFill>
                <a:latin typeface="Verdana"/>
                <a:cs typeface="Verdana"/>
              </a:rPr>
              <a:t>Web  </a:t>
            </a:r>
            <a:r>
              <a:rPr sz="2000" spc="40" dirty="0">
                <a:solidFill>
                  <a:schemeClr val="bg1"/>
                </a:solidFill>
                <a:latin typeface="Verdana"/>
                <a:cs typeface="Verdana"/>
              </a:rPr>
              <a:t>Respond </a:t>
            </a:r>
            <a:r>
              <a:rPr sz="2000" spc="50" dirty="0">
                <a:solidFill>
                  <a:schemeClr val="bg1"/>
                </a:solidFill>
                <a:latin typeface="Verdana"/>
                <a:cs typeface="Verdana"/>
              </a:rPr>
              <a:t>to </a:t>
            </a:r>
            <a:r>
              <a:rPr sz="2000" spc="-25" dirty="0">
                <a:solidFill>
                  <a:schemeClr val="bg1"/>
                </a:solidFill>
                <a:latin typeface="Verdana"/>
                <a:cs typeface="Verdana"/>
              </a:rPr>
              <a:t>a </a:t>
            </a:r>
            <a:r>
              <a:rPr sz="2000" spc="65" dirty="0">
                <a:solidFill>
                  <a:schemeClr val="bg1"/>
                </a:solidFill>
                <a:latin typeface="Verdana"/>
                <a:cs typeface="Verdana"/>
              </a:rPr>
              <a:t>HTTP  </a:t>
            </a:r>
            <a:r>
              <a:rPr sz="2000" dirty="0">
                <a:solidFill>
                  <a:schemeClr val="bg1"/>
                </a:solidFill>
                <a:latin typeface="Verdana"/>
                <a:cs typeface="Verdana"/>
              </a:rPr>
              <a:t>request </a:t>
            </a:r>
            <a:r>
              <a:rPr sz="2000" spc="35" dirty="0">
                <a:solidFill>
                  <a:schemeClr val="bg1"/>
                </a:solidFill>
                <a:latin typeface="Verdana"/>
                <a:cs typeface="Verdana"/>
              </a:rPr>
              <a:t>or</a:t>
            </a:r>
            <a:r>
              <a:rPr sz="2000" spc="-3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chemeClr val="bg1"/>
                </a:solidFill>
                <a:latin typeface="Verdana"/>
                <a:cs typeface="Verdana"/>
              </a:rPr>
              <a:t>webhook</a:t>
            </a:r>
            <a:endParaRPr sz="2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4563" y="1872536"/>
            <a:ext cx="2036832" cy="2349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127000">
              <a:schemeClr val="bg1"/>
            </a:glo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0131" y="2204373"/>
            <a:ext cx="2711307" cy="16841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effectLst>
            <a:glow rad="127000">
              <a:schemeClr val="bg1"/>
            </a:glo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15940" y="1935663"/>
            <a:ext cx="2347654" cy="23476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effectLst>
            <a:glow rad="127000">
              <a:schemeClr val="bg1"/>
            </a:glo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8D5464-4F55-4B43-9590-3C6D41EAB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7530" y="5162612"/>
            <a:ext cx="1638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42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267" y="2075688"/>
            <a:ext cx="1949195" cy="1949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glow rad="127000">
              <a:schemeClr val="bg1"/>
            </a:glo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07560" y="2137487"/>
            <a:ext cx="2176879" cy="1829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effectLst>
            <a:glow rad="127000">
              <a:schemeClr val="bg1"/>
            </a:glo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66072" y="2006625"/>
            <a:ext cx="1928979" cy="2085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effectLst>
            <a:glow rad="127000">
              <a:schemeClr val="bg1"/>
            </a:glo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01673" y="4545139"/>
            <a:ext cx="170433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" marR="5080" indent="-245745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chemeClr val="bg1"/>
                </a:solidFill>
                <a:latin typeface="Verdana"/>
                <a:cs typeface="Verdana"/>
              </a:rPr>
              <a:t>Azure</a:t>
            </a:r>
            <a:r>
              <a:rPr sz="2000" spc="-1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chemeClr val="bg1"/>
                </a:solidFill>
                <a:latin typeface="Verdana"/>
                <a:cs typeface="Verdana"/>
              </a:rPr>
              <a:t>Virtual  Machines</a:t>
            </a:r>
            <a:endParaRPr sz="2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1534" y="519061"/>
            <a:ext cx="7060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chemeClr val="bg1"/>
                </a:solidFill>
              </a:rPr>
              <a:t>But</a:t>
            </a:r>
            <a:r>
              <a:rPr sz="3600" spc="-210" dirty="0">
                <a:solidFill>
                  <a:schemeClr val="bg1"/>
                </a:solidFill>
              </a:rPr>
              <a:t> </a:t>
            </a:r>
            <a:r>
              <a:rPr sz="3600" spc="-35" dirty="0">
                <a:solidFill>
                  <a:schemeClr val="bg1"/>
                </a:solidFill>
              </a:rPr>
              <a:t>Can’t</a:t>
            </a:r>
            <a:r>
              <a:rPr sz="3600" spc="-185" dirty="0">
                <a:solidFill>
                  <a:schemeClr val="bg1"/>
                </a:solidFill>
              </a:rPr>
              <a:t> </a:t>
            </a:r>
            <a:r>
              <a:rPr sz="3600" spc="70" dirty="0">
                <a:solidFill>
                  <a:schemeClr val="bg1"/>
                </a:solidFill>
              </a:rPr>
              <a:t>We</a:t>
            </a:r>
            <a:r>
              <a:rPr sz="3600" spc="-225" dirty="0">
                <a:solidFill>
                  <a:schemeClr val="bg1"/>
                </a:solidFill>
              </a:rPr>
              <a:t> </a:t>
            </a:r>
            <a:r>
              <a:rPr sz="3600" spc="10" dirty="0">
                <a:solidFill>
                  <a:schemeClr val="bg1"/>
                </a:solidFill>
              </a:rPr>
              <a:t>Already</a:t>
            </a:r>
            <a:r>
              <a:rPr sz="3600" spc="-210" dirty="0">
                <a:solidFill>
                  <a:schemeClr val="bg1"/>
                </a:solidFill>
              </a:rPr>
              <a:t> </a:t>
            </a:r>
            <a:r>
              <a:rPr sz="3600" spc="80" dirty="0">
                <a:solidFill>
                  <a:schemeClr val="bg1"/>
                </a:solidFill>
              </a:rPr>
              <a:t>Do</a:t>
            </a:r>
            <a:r>
              <a:rPr sz="3600" spc="-210" dirty="0">
                <a:solidFill>
                  <a:schemeClr val="bg1"/>
                </a:solidFill>
              </a:rPr>
              <a:t> </a:t>
            </a:r>
            <a:r>
              <a:rPr sz="3600" spc="-35" dirty="0">
                <a:solidFill>
                  <a:schemeClr val="bg1"/>
                </a:solidFill>
              </a:rPr>
              <a:t>That?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8109" y="4545139"/>
            <a:ext cx="16135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080" indent="-259715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chemeClr val="bg1"/>
                </a:solidFill>
                <a:latin typeface="Verdana"/>
                <a:cs typeface="Verdana"/>
              </a:rPr>
              <a:t>Azure</a:t>
            </a:r>
            <a:r>
              <a:rPr sz="2000" spc="-2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chemeClr val="bg1"/>
                </a:solidFill>
                <a:latin typeface="Verdana"/>
                <a:cs typeface="Verdana"/>
              </a:rPr>
              <a:t>Cloud  </a:t>
            </a:r>
            <a:r>
              <a:rPr sz="2000" spc="-5" dirty="0">
                <a:solidFill>
                  <a:schemeClr val="bg1"/>
                </a:solidFill>
                <a:latin typeface="Verdana"/>
                <a:cs typeface="Verdana"/>
              </a:rPr>
              <a:t>Services</a:t>
            </a:r>
            <a:endParaRPr sz="2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32186" y="4545139"/>
            <a:ext cx="219392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chemeClr val="bg1"/>
                </a:solidFill>
                <a:latin typeface="Verdana"/>
                <a:cs typeface="Verdana"/>
              </a:rPr>
              <a:t>Azure </a:t>
            </a:r>
            <a:r>
              <a:rPr sz="2000" spc="75" dirty="0">
                <a:solidFill>
                  <a:schemeClr val="bg1"/>
                </a:solidFill>
                <a:latin typeface="Verdana"/>
                <a:cs typeface="Verdana"/>
              </a:rPr>
              <a:t>Web</a:t>
            </a:r>
            <a:r>
              <a:rPr sz="2000" spc="-36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000" spc="90" dirty="0">
                <a:solidFill>
                  <a:schemeClr val="bg1"/>
                </a:solidFill>
                <a:latin typeface="Verdana"/>
                <a:cs typeface="Verdana"/>
              </a:rPr>
              <a:t>Apps  </a:t>
            </a:r>
            <a:r>
              <a:rPr sz="2000" spc="-60" dirty="0">
                <a:solidFill>
                  <a:schemeClr val="bg1"/>
                </a:solidFill>
                <a:latin typeface="Verdana"/>
                <a:cs typeface="Verdana"/>
              </a:rPr>
              <a:t>&amp; </a:t>
            </a:r>
            <a:r>
              <a:rPr sz="2000" spc="75" dirty="0">
                <a:solidFill>
                  <a:schemeClr val="bg1"/>
                </a:solidFill>
                <a:latin typeface="Verdana"/>
                <a:cs typeface="Verdana"/>
              </a:rPr>
              <a:t>Web</a:t>
            </a:r>
            <a:r>
              <a:rPr sz="2000" spc="-18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000" spc="90" dirty="0">
                <a:solidFill>
                  <a:schemeClr val="bg1"/>
                </a:solidFill>
                <a:latin typeface="Verdana"/>
                <a:cs typeface="Verdana"/>
              </a:rPr>
              <a:t>Jobs</a:t>
            </a:r>
            <a:endParaRPr sz="2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03419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8302" y="1634891"/>
            <a:ext cx="6781412" cy="386587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40" dirty="0">
                <a:solidFill>
                  <a:schemeClr val="bg1"/>
                </a:solidFill>
                <a:latin typeface="Verdana"/>
                <a:cs typeface="Verdana"/>
              </a:rPr>
              <a:t>Install </a:t>
            </a: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whatever </a:t>
            </a:r>
            <a:r>
              <a:rPr sz="2400" spc="30" dirty="0">
                <a:solidFill>
                  <a:schemeClr val="bg1"/>
                </a:solidFill>
                <a:latin typeface="Verdana"/>
                <a:cs typeface="Verdana"/>
              </a:rPr>
              <a:t>you</a:t>
            </a:r>
            <a:r>
              <a:rPr sz="2400" spc="-35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chemeClr val="bg1"/>
                </a:solidFill>
                <a:latin typeface="Verdana"/>
                <a:cs typeface="Verdana"/>
              </a:rPr>
              <a:t>want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120" dirty="0">
                <a:solidFill>
                  <a:schemeClr val="bg1"/>
                </a:solidFill>
                <a:latin typeface="Verdana"/>
                <a:cs typeface="Verdana"/>
              </a:rPr>
              <a:t>Web</a:t>
            </a:r>
            <a:r>
              <a:rPr sz="2400" spc="-13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chemeClr val="bg1"/>
                </a:solidFill>
                <a:latin typeface="Verdana"/>
                <a:cs typeface="Verdana"/>
              </a:rPr>
              <a:t>servers,</a:t>
            </a:r>
            <a:r>
              <a:rPr sz="2400" spc="-13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chemeClr val="bg1"/>
                </a:solidFill>
                <a:latin typeface="Verdana"/>
                <a:cs typeface="Verdana"/>
              </a:rPr>
              <a:t>Windows</a:t>
            </a:r>
            <a:r>
              <a:rPr sz="2400" spc="-13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chemeClr val="bg1"/>
                </a:solidFill>
                <a:latin typeface="Verdana"/>
                <a:cs typeface="Verdana"/>
              </a:rPr>
              <a:t>services,</a:t>
            </a:r>
            <a:r>
              <a:rPr sz="2400" spc="-58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chemeClr val="bg1"/>
                </a:solidFill>
                <a:latin typeface="Verdana"/>
                <a:cs typeface="Verdana"/>
              </a:rPr>
              <a:t>etc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20" dirty="0">
                <a:solidFill>
                  <a:schemeClr val="bg1"/>
                </a:solidFill>
                <a:latin typeface="Verdana"/>
                <a:cs typeface="Verdana"/>
              </a:rPr>
              <a:t>Infrastructure </a:t>
            </a:r>
            <a:r>
              <a:rPr sz="2400" spc="-45" dirty="0">
                <a:solidFill>
                  <a:schemeClr val="bg1"/>
                </a:solidFill>
                <a:latin typeface="Verdana"/>
                <a:cs typeface="Verdana"/>
              </a:rPr>
              <a:t>as </a:t>
            </a:r>
            <a:r>
              <a:rPr sz="2400" spc="-35" dirty="0">
                <a:solidFill>
                  <a:schemeClr val="bg1"/>
                </a:solidFill>
                <a:latin typeface="Verdana"/>
                <a:cs typeface="Verdana"/>
              </a:rPr>
              <a:t>a </a:t>
            </a:r>
            <a:r>
              <a:rPr sz="2400" spc="15" dirty="0">
                <a:solidFill>
                  <a:schemeClr val="bg1"/>
                </a:solidFill>
                <a:latin typeface="Verdana"/>
                <a:cs typeface="Verdana"/>
              </a:rPr>
              <a:t>service</a:t>
            </a:r>
            <a:r>
              <a:rPr sz="2400" spc="-37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chemeClr val="bg1"/>
                </a:solidFill>
                <a:latin typeface="Verdana"/>
                <a:cs typeface="Verdana"/>
              </a:rPr>
              <a:t>(IaaS)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chemeClr val="bg1"/>
                </a:solidFill>
                <a:latin typeface="Verdana"/>
                <a:cs typeface="Verdana"/>
              </a:rPr>
              <a:t>Complete </a:t>
            </a:r>
            <a:r>
              <a:rPr sz="2400" spc="25" dirty="0">
                <a:solidFill>
                  <a:schemeClr val="bg1"/>
                </a:solidFill>
                <a:latin typeface="Verdana"/>
                <a:cs typeface="Verdana"/>
              </a:rPr>
              <a:t>control </a:t>
            </a:r>
            <a:r>
              <a:rPr sz="2400" spc="60" dirty="0">
                <a:solidFill>
                  <a:schemeClr val="bg1"/>
                </a:solidFill>
                <a:latin typeface="Verdana"/>
                <a:cs typeface="Verdana"/>
              </a:rPr>
              <a:t>of </a:t>
            </a:r>
            <a:r>
              <a:rPr sz="2400" spc="-15" dirty="0">
                <a:solidFill>
                  <a:schemeClr val="bg1"/>
                </a:solidFill>
                <a:latin typeface="Verdana"/>
                <a:cs typeface="Verdana"/>
              </a:rPr>
              <a:t>the</a:t>
            </a:r>
            <a:r>
              <a:rPr sz="2400" spc="-6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chemeClr val="bg1"/>
                </a:solidFill>
                <a:latin typeface="Verdana"/>
                <a:cs typeface="Verdana"/>
              </a:rPr>
              <a:t>server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chemeClr val="bg1"/>
                </a:solidFill>
                <a:latin typeface="Verdana"/>
                <a:cs typeface="Verdana"/>
              </a:rPr>
              <a:t>Choose </a:t>
            </a:r>
            <a:r>
              <a:rPr sz="2400" spc="-5" dirty="0">
                <a:solidFill>
                  <a:schemeClr val="bg1"/>
                </a:solidFill>
                <a:latin typeface="Verdana"/>
                <a:cs typeface="Verdana"/>
              </a:rPr>
              <a:t>your </a:t>
            </a: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operating</a:t>
            </a:r>
            <a:r>
              <a:rPr sz="2400" spc="-45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chemeClr val="bg1"/>
                </a:solidFill>
                <a:latin typeface="Verdana"/>
                <a:cs typeface="Verdana"/>
              </a:rPr>
              <a:t>system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10" dirty="0">
                <a:solidFill>
                  <a:schemeClr val="bg1"/>
                </a:solidFill>
                <a:latin typeface="Verdana"/>
                <a:cs typeface="Verdana"/>
              </a:rPr>
              <a:t>You </a:t>
            </a:r>
            <a:r>
              <a:rPr sz="2400" spc="-20" dirty="0">
                <a:solidFill>
                  <a:schemeClr val="bg1"/>
                </a:solidFill>
                <a:latin typeface="Verdana"/>
                <a:cs typeface="Verdana"/>
              </a:rPr>
              <a:t>are</a:t>
            </a:r>
            <a:r>
              <a:rPr sz="2400" spc="-3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chemeClr val="bg1"/>
                </a:solidFill>
                <a:latin typeface="Verdana"/>
                <a:cs typeface="Verdana"/>
              </a:rPr>
              <a:t>responsible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chemeClr val="bg1"/>
                </a:solidFill>
                <a:latin typeface="Verdana"/>
                <a:cs typeface="Verdana"/>
              </a:rPr>
              <a:t>Patching </a:t>
            </a:r>
            <a:r>
              <a:rPr sz="2400" spc="-5" dirty="0">
                <a:solidFill>
                  <a:schemeClr val="bg1"/>
                </a:solidFill>
                <a:latin typeface="Verdana"/>
                <a:cs typeface="Verdana"/>
              </a:rPr>
              <a:t>and</a:t>
            </a:r>
            <a:r>
              <a:rPr sz="2400" spc="-3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chemeClr val="bg1"/>
                </a:solidFill>
                <a:latin typeface="Verdana"/>
                <a:cs typeface="Verdana"/>
              </a:rPr>
              <a:t>maintaining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chemeClr val="bg1"/>
                </a:solidFill>
                <a:latin typeface="Verdana"/>
                <a:cs typeface="Verdana"/>
              </a:rPr>
              <a:t>Scaling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8302" y="515438"/>
            <a:ext cx="5191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chemeClr val="bg1"/>
                </a:solidFill>
              </a:rPr>
              <a:t>Azure</a:t>
            </a:r>
            <a:r>
              <a:rPr lang="en-IN" sz="3600" spc="35" dirty="0">
                <a:solidFill>
                  <a:schemeClr val="bg1"/>
                </a:solidFill>
              </a:rPr>
              <a:t> </a:t>
            </a:r>
            <a:r>
              <a:rPr sz="3600" spc="-40" dirty="0">
                <a:solidFill>
                  <a:schemeClr val="bg1"/>
                </a:solidFill>
              </a:rPr>
              <a:t>Virtual</a:t>
            </a:r>
            <a:r>
              <a:rPr lang="en-IN" sz="3600" spc="-40" dirty="0">
                <a:solidFill>
                  <a:schemeClr val="bg1"/>
                </a:solidFill>
              </a:rPr>
              <a:t> </a:t>
            </a:r>
            <a:r>
              <a:rPr sz="3600" spc="-30" dirty="0">
                <a:solidFill>
                  <a:schemeClr val="bg1"/>
                </a:solidFill>
              </a:rPr>
              <a:t>Machines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D00FD9-78D9-425F-BEB3-F1ABD9EAE0D7}"/>
              </a:ext>
            </a:extLst>
          </p:cNvPr>
          <p:cNvSpPr/>
          <p:nvPr/>
        </p:nvSpPr>
        <p:spPr>
          <a:xfrm>
            <a:off x="7329714" y="29029"/>
            <a:ext cx="48768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384107A-AA0E-433F-96CD-8B7AB7E18A32}"/>
              </a:ext>
            </a:extLst>
          </p:cNvPr>
          <p:cNvSpPr/>
          <p:nvPr/>
        </p:nvSpPr>
        <p:spPr>
          <a:xfrm>
            <a:off x="8305800" y="2317245"/>
            <a:ext cx="2406104" cy="222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596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6A606D-9BEC-4E65-B15B-A577008A1D21}"/>
              </a:ext>
            </a:extLst>
          </p:cNvPr>
          <p:cNvSpPr/>
          <p:nvPr/>
        </p:nvSpPr>
        <p:spPr>
          <a:xfrm>
            <a:off x="7315200" y="7257"/>
            <a:ext cx="48768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806450" y="2536774"/>
            <a:ext cx="391477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5" dirty="0">
                <a:solidFill>
                  <a:schemeClr val="bg1"/>
                </a:solidFill>
                <a:latin typeface="Verdana"/>
                <a:cs typeface="Verdana"/>
              </a:rPr>
              <a:t>Web</a:t>
            </a:r>
            <a:r>
              <a:rPr sz="2400" spc="-1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chemeClr val="bg1"/>
                </a:solidFill>
                <a:latin typeface="Verdana"/>
                <a:cs typeface="Verdana"/>
              </a:rPr>
              <a:t>Roles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5" dirty="0">
                <a:solidFill>
                  <a:schemeClr val="bg1"/>
                </a:solidFill>
                <a:latin typeface="Verdana"/>
                <a:cs typeface="Verdana"/>
              </a:rPr>
              <a:t>Worker</a:t>
            </a:r>
            <a:r>
              <a:rPr sz="2400" spc="-13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chemeClr val="bg1"/>
                </a:solidFill>
                <a:latin typeface="Verdana"/>
                <a:cs typeface="Verdana"/>
              </a:rPr>
              <a:t>Roles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62500"/>
              </a:lnSpc>
            </a:pPr>
            <a:r>
              <a:rPr sz="2400" spc="-204" dirty="0">
                <a:solidFill>
                  <a:schemeClr val="bg1"/>
                </a:solidFill>
                <a:latin typeface="Verdana"/>
                <a:cs typeface="Verdana"/>
              </a:rPr>
              <a:t>IIS </a:t>
            </a:r>
            <a:r>
              <a:rPr sz="2400" spc="15" dirty="0">
                <a:solidFill>
                  <a:schemeClr val="bg1"/>
                </a:solidFill>
                <a:latin typeface="Verdana"/>
                <a:cs typeface="Verdana"/>
              </a:rPr>
              <a:t>and </a:t>
            </a: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.NET</a:t>
            </a:r>
            <a:r>
              <a:rPr sz="2400" spc="-1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chemeClr val="bg1"/>
                </a:solidFill>
                <a:latin typeface="Verdana"/>
                <a:cs typeface="Verdana"/>
              </a:rPr>
              <a:t>pre-installed  </a:t>
            </a:r>
            <a:r>
              <a:rPr sz="2400" spc="45" dirty="0">
                <a:solidFill>
                  <a:schemeClr val="bg1"/>
                </a:solidFill>
                <a:latin typeface="Verdana"/>
                <a:cs typeface="Verdana"/>
              </a:rPr>
              <a:t>Automatic</a:t>
            </a:r>
            <a:r>
              <a:rPr sz="240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Scaling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6450" y="609600"/>
            <a:ext cx="4832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chemeClr val="bg1"/>
                </a:solidFill>
              </a:rPr>
              <a:t>Azure </a:t>
            </a:r>
            <a:r>
              <a:rPr sz="3600" spc="45" dirty="0">
                <a:solidFill>
                  <a:schemeClr val="bg1"/>
                </a:solidFill>
              </a:rPr>
              <a:t>Cloud</a:t>
            </a:r>
            <a:r>
              <a:rPr sz="3600" spc="-475" dirty="0">
                <a:solidFill>
                  <a:schemeClr val="bg1"/>
                </a:solidFill>
              </a:rPr>
              <a:t> </a:t>
            </a:r>
            <a:r>
              <a:rPr sz="3600" spc="-55" dirty="0">
                <a:solidFill>
                  <a:schemeClr val="bg1"/>
                </a:solidFill>
              </a:rPr>
              <a:t>Services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5787" y="2565743"/>
            <a:ext cx="2570053" cy="2160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6436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46B2BE-3322-4299-A975-431BEEF95021}"/>
              </a:ext>
            </a:extLst>
          </p:cNvPr>
          <p:cNvSpPr/>
          <p:nvPr/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34378" y="1652854"/>
            <a:ext cx="5775960" cy="3942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bg1"/>
                </a:solidFill>
                <a:latin typeface="Verdana"/>
                <a:cs typeface="Verdana"/>
              </a:rPr>
              <a:t>Easy </a:t>
            </a:r>
            <a:r>
              <a:rPr sz="2400" spc="75" dirty="0">
                <a:solidFill>
                  <a:schemeClr val="bg1"/>
                </a:solidFill>
                <a:latin typeface="Verdana"/>
                <a:cs typeface="Verdana"/>
              </a:rPr>
              <a:t>to</a:t>
            </a:r>
            <a:r>
              <a:rPr sz="2400" spc="-23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chemeClr val="bg1"/>
                </a:solidFill>
                <a:latin typeface="Verdana"/>
                <a:cs typeface="Verdana"/>
              </a:rPr>
              <a:t>deploy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 marR="1464310">
              <a:lnSpc>
                <a:spcPct val="162500"/>
              </a:lnSpc>
            </a:pPr>
            <a:r>
              <a:rPr sz="2400" spc="50" dirty="0">
                <a:solidFill>
                  <a:schemeClr val="bg1"/>
                </a:solidFill>
                <a:latin typeface="Verdana"/>
                <a:cs typeface="Verdana"/>
              </a:rPr>
              <a:t>Choice </a:t>
            </a:r>
            <a:r>
              <a:rPr sz="2400" spc="85" dirty="0">
                <a:solidFill>
                  <a:schemeClr val="bg1"/>
                </a:solidFill>
                <a:latin typeface="Verdana"/>
                <a:cs typeface="Verdana"/>
              </a:rPr>
              <a:t>of </a:t>
            </a:r>
            <a:r>
              <a:rPr sz="2400" spc="-35" dirty="0">
                <a:solidFill>
                  <a:schemeClr val="bg1"/>
                </a:solidFill>
                <a:latin typeface="Verdana"/>
                <a:cs typeface="Verdana"/>
              </a:rPr>
              <a:t>many</a:t>
            </a:r>
            <a:r>
              <a:rPr sz="2400" spc="-5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chemeClr val="bg1"/>
                </a:solidFill>
                <a:latin typeface="Verdana"/>
                <a:cs typeface="Verdana"/>
              </a:rPr>
              <a:t>frameworks  </a:t>
            </a:r>
            <a:r>
              <a:rPr sz="2400" spc="40" dirty="0">
                <a:solidFill>
                  <a:schemeClr val="bg1"/>
                </a:solidFill>
                <a:latin typeface="Verdana"/>
                <a:cs typeface="Verdana"/>
              </a:rPr>
              <a:t>Hosted </a:t>
            </a:r>
            <a:r>
              <a:rPr sz="2400" spc="-5" dirty="0">
                <a:solidFill>
                  <a:schemeClr val="bg1"/>
                </a:solidFill>
                <a:latin typeface="Verdana"/>
                <a:cs typeface="Verdana"/>
              </a:rPr>
              <a:t>in </a:t>
            </a:r>
            <a:r>
              <a:rPr sz="2400" spc="-35" dirty="0">
                <a:solidFill>
                  <a:schemeClr val="bg1"/>
                </a:solidFill>
                <a:latin typeface="Verdana"/>
                <a:cs typeface="Verdana"/>
              </a:rPr>
              <a:t>a </a:t>
            </a:r>
            <a:r>
              <a:rPr sz="2400" spc="35" dirty="0">
                <a:solidFill>
                  <a:schemeClr val="bg1"/>
                </a:solidFill>
                <a:latin typeface="Verdana"/>
                <a:cs typeface="Verdana"/>
              </a:rPr>
              <a:t>“hosting</a:t>
            </a:r>
            <a:r>
              <a:rPr sz="2400" spc="-4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chemeClr val="bg1"/>
                </a:solidFill>
                <a:latin typeface="Verdana"/>
                <a:cs typeface="Verdana"/>
              </a:rPr>
              <a:t>plan”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chemeClr val="bg1"/>
                </a:solidFill>
                <a:latin typeface="Verdana"/>
                <a:cs typeface="Verdana"/>
              </a:rPr>
              <a:t>Combine </a:t>
            </a:r>
            <a:r>
              <a:rPr sz="2400" spc="-45" dirty="0">
                <a:solidFill>
                  <a:schemeClr val="bg1"/>
                </a:solidFill>
                <a:latin typeface="Verdana"/>
                <a:cs typeface="Verdana"/>
              </a:rPr>
              <a:t>many </a:t>
            </a:r>
            <a:r>
              <a:rPr sz="2400" spc="-30" dirty="0">
                <a:solidFill>
                  <a:schemeClr val="bg1"/>
                </a:solidFill>
                <a:latin typeface="Verdana"/>
                <a:cs typeface="Verdana"/>
              </a:rPr>
              <a:t>sites </a:t>
            </a:r>
            <a:r>
              <a:rPr sz="2400" spc="20" dirty="0">
                <a:solidFill>
                  <a:schemeClr val="bg1"/>
                </a:solidFill>
                <a:latin typeface="Verdana"/>
                <a:cs typeface="Verdana"/>
              </a:rPr>
              <a:t>on </a:t>
            </a: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one</a:t>
            </a:r>
            <a:r>
              <a:rPr sz="2400" spc="-63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chemeClr val="bg1"/>
                </a:solidFill>
                <a:latin typeface="Verdana"/>
                <a:cs typeface="Verdana"/>
              </a:rPr>
              <a:t>server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chemeClr val="bg1"/>
                </a:solidFill>
                <a:latin typeface="Verdana"/>
                <a:cs typeface="Verdana"/>
              </a:rPr>
              <a:t>Scale </a:t>
            </a:r>
            <a:r>
              <a:rPr sz="2400" spc="25" dirty="0">
                <a:solidFill>
                  <a:schemeClr val="bg1"/>
                </a:solidFill>
                <a:latin typeface="Verdana"/>
                <a:cs typeface="Verdana"/>
              </a:rPr>
              <a:t>up </a:t>
            </a:r>
            <a:r>
              <a:rPr sz="2400" spc="55" dirty="0">
                <a:solidFill>
                  <a:schemeClr val="bg1"/>
                </a:solidFill>
                <a:latin typeface="Verdana"/>
                <a:cs typeface="Verdana"/>
              </a:rPr>
              <a:t>to </a:t>
            </a:r>
            <a:r>
              <a:rPr sz="2400" spc="-45" dirty="0">
                <a:solidFill>
                  <a:schemeClr val="bg1"/>
                </a:solidFill>
                <a:latin typeface="Verdana"/>
                <a:cs typeface="Verdana"/>
              </a:rPr>
              <a:t>many</a:t>
            </a:r>
            <a:r>
              <a:rPr sz="2400" spc="-53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chemeClr val="bg1"/>
                </a:solidFill>
                <a:latin typeface="Verdana"/>
                <a:cs typeface="Verdana"/>
              </a:rPr>
              <a:t>servers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45" dirty="0">
                <a:solidFill>
                  <a:schemeClr val="bg1"/>
                </a:solidFill>
                <a:latin typeface="Verdana"/>
                <a:cs typeface="Verdana"/>
              </a:rPr>
              <a:t>Web</a:t>
            </a:r>
            <a:r>
              <a:rPr sz="2400" spc="-1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chemeClr val="bg1"/>
                </a:solidFill>
                <a:latin typeface="Verdana"/>
                <a:cs typeface="Verdana"/>
              </a:rPr>
              <a:t>Jobs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chemeClr val="bg1"/>
                </a:solidFill>
                <a:latin typeface="Verdana"/>
                <a:cs typeface="Verdana"/>
              </a:rPr>
              <a:t>Simplified </a:t>
            </a:r>
            <a:r>
              <a:rPr sz="2400" spc="25" dirty="0">
                <a:solidFill>
                  <a:schemeClr val="bg1"/>
                </a:solidFill>
                <a:latin typeface="Verdana"/>
                <a:cs typeface="Verdana"/>
              </a:rPr>
              <a:t>background</a:t>
            </a:r>
            <a:r>
              <a:rPr sz="2400" spc="-3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chemeClr val="bg1"/>
                </a:solidFill>
                <a:latin typeface="Verdana"/>
                <a:cs typeface="Verdana"/>
              </a:rPr>
              <a:t>tasks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chemeClr val="bg1"/>
                </a:solidFill>
                <a:latin typeface="Verdana"/>
                <a:cs typeface="Verdana"/>
              </a:rPr>
              <a:t>The</a:t>
            </a:r>
            <a:r>
              <a:rPr sz="2400" spc="-1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Verdana"/>
                <a:cs typeface="Verdana"/>
              </a:rPr>
              <a:t>basis</a:t>
            </a:r>
            <a:r>
              <a:rPr sz="2400" spc="-16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chemeClr val="bg1"/>
                </a:solidFill>
                <a:latin typeface="Verdana"/>
                <a:cs typeface="Verdana"/>
              </a:rPr>
              <a:t>for</a:t>
            </a:r>
            <a:r>
              <a:rPr sz="2400" spc="-16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chemeClr val="bg1"/>
                </a:solidFill>
                <a:latin typeface="Verdana"/>
                <a:cs typeface="Verdana"/>
              </a:rPr>
              <a:t>Azure</a:t>
            </a:r>
            <a:r>
              <a:rPr sz="2400" spc="-16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chemeClr val="bg1"/>
                </a:solidFill>
                <a:latin typeface="Verdana"/>
                <a:cs typeface="Verdana"/>
              </a:rPr>
              <a:t>Functions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4378" y="304800"/>
            <a:ext cx="695702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chemeClr val="bg1"/>
                </a:solidFill>
              </a:rPr>
              <a:t>Azure</a:t>
            </a:r>
            <a:r>
              <a:rPr sz="3600" spc="-204" dirty="0">
                <a:solidFill>
                  <a:schemeClr val="bg1"/>
                </a:solidFill>
              </a:rPr>
              <a:t> </a:t>
            </a:r>
            <a:r>
              <a:rPr sz="3600" spc="85" dirty="0">
                <a:solidFill>
                  <a:schemeClr val="bg1"/>
                </a:solidFill>
              </a:rPr>
              <a:t>Web</a:t>
            </a:r>
            <a:r>
              <a:rPr sz="3600" spc="-210" dirty="0">
                <a:solidFill>
                  <a:schemeClr val="bg1"/>
                </a:solidFill>
              </a:rPr>
              <a:t> </a:t>
            </a:r>
            <a:r>
              <a:rPr sz="3600" spc="35" dirty="0">
                <a:solidFill>
                  <a:schemeClr val="bg1"/>
                </a:solidFill>
              </a:rPr>
              <a:t>Applications</a:t>
            </a:r>
            <a:r>
              <a:rPr sz="3600" spc="-210" dirty="0">
                <a:solidFill>
                  <a:schemeClr val="bg1"/>
                </a:solidFill>
              </a:rPr>
              <a:t> </a:t>
            </a:r>
            <a:r>
              <a:rPr sz="3600" spc="-110" dirty="0">
                <a:solidFill>
                  <a:schemeClr val="bg1"/>
                </a:solidFill>
              </a:rPr>
              <a:t>&amp;</a:t>
            </a:r>
            <a:r>
              <a:rPr sz="3600" spc="-220" dirty="0">
                <a:solidFill>
                  <a:schemeClr val="bg1"/>
                </a:solidFill>
              </a:rPr>
              <a:t> </a:t>
            </a:r>
            <a:r>
              <a:rPr sz="3600" spc="85" dirty="0">
                <a:solidFill>
                  <a:schemeClr val="bg1"/>
                </a:solidFill>
              </a:rPr>
              <a:t>Web</a:t>
            </a:r>
            <a:r>
              <a:rPr sz="3600" spc="-210" dirty="0">
                <a:solidFill>
                  <a:schemeClr val="bg1"/>
                </a:solidFill>
              </a:rPr>
              <a:t> </a:t>
            </a:r>
            <a:r>
              <a:rPr sz="3600" spc="125" dirty="0">
                <a:solidFill>
                  <a:schemeClr val="bg1"/>
                </a:solidFill>
              </a:rPr>
              <a:t>Jobs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64260" y="2452187"/>
            <a:ext cx="2193107" cy="2368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9497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468D4FE-1D3A-4DD3-BBE5-B98CE8A27BAD}"/>
              </a:ext>
            </a:extLst>
          </p:cNvPr>
          <p:cNvSpPr/>
          <p:nvPr/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33400" y="1950033"/>
            <a:ext cx="6289040" cy="3271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chemeClr val="bg1"/>
                </a:solidFill>
                <a:latin typeface="Verdana"/>
                <a:cs typeface="Verdana"/>
              </a:rPr>
              <a:t>Simplified </a:t>
            </a:r>
            <a:r>
              <a:rPr sz="2400" spc="20" dirty="0">
                <a:solidFill>
                  <a:schemeClr val="bg1"/>
                </a:solidFill>
                <a:latin typeface="Verdana"/>
                <a:cs typeface="Verdana"/>
              </a:rPr>
              <a:t>programming</a:t>
            </a:r>
            <a:r>
              <a:rPr sz="2400" spc="-2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chemeClr val="bg1"/>
                </a:solidFill>
                <a:latin typeface="Verdana"/>
                <a:cs typeface="Verdana"/>
              </a:rPr>
              <a:t>model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chemeClr val="bg1"/>
                </a:solidFill>
                <a:latin typeface="Verdana"/>
                <a:cs typeface="Verdana"/>
              </a:rPr>
              <a:t>Just</a:t>
            </a:r>
            <a:r>
              <a:rPr sz="2400" spc="-13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Verdana"/>
                <a:cs typeface="Verdana"/>
              </a:rPr>
              <a:t>the</a:t>
            </a:r>
            <a:r>
              <a:rPr sz="2400" spc="-13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chemeClr val="bg1"/>
                </a:solidFill>
                <a:latin typeface="Verdana"/>
                <a:cs typeface="Verdana"/>
              </a:rPr>
              <a:t>code</a:t>
            </a:r>
            <a:r>
              <a:rPr sz="2400" spc="-13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chemeClr val="bg1"/>
                </a:solidFill>
                <a:latin typeface="Verdana"/>
                <a:cs typeface="Verdana"/>
              </a:rPr>
              <a:t>to</a:t>
            </a:r>
            <a:r>
              <a:rPr sz="2400" spc="-13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respond</a:t>
            </a:r>
            <a:r>
              <a:rPr sz="2400" spc="-13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chemeClr val="bg1"/>
                </a:solidFill>
                <a:latin typeface="Verdana"/>
                <a:cs typeface="Verdana"/>
              </a:rPr>
              <a:t>to</a:t>
            </a:r>
            <a:r>
              <a:rPr sz="2400" spc="-13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Verdana"/>
                <a:cs typeface="Verdana"/>
              </a:rPr>
              <a:t>the</a:t>
            </a:r>
            <a:r>
              <a:rPr sz="2400" spc="-13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Verdana"/>
                <a:cs typeface="Verdana"/>
              </a:rPr>
              <a:t>event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chemeClr val="bg1"/>
                </a:solidFill>
                <a:latin typeface="Verdana"/>
                <a:cs typeface="Verdana"/>
              </a:rPr>
              <a:t>No</a:t>
            </a:r>
            <a:r>
              <a:rPr sz="240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boilerplate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55" dirty="0">
                <a:solidFill>
                  <a:schemeClr val="bg1"/>
                </a:solidFill>
                <a:latin typeface="Verdana"/>
                <a:cs typeface="Verdana"/>
              </a:rPr>
              <a:t>Focus </a:t>
            </a:r>
            <a:r>
              <a:rPr sz="2400" spc="20" dirty="0">
                <a:solidFill>
                  <a:schemeClr val="bg1"/>
                </a:solidFill>
                <a:latin typeface="Verdana"/>
                <a:cs typeface="Verdana"/>
              </a:rPr>
              <a:t>on </a:t>
            </a:r>
            <a:r>
              <a:rPr sz="2400" spc="-15" dirty="0">
                <a:solidFill>
                  <a:schemeClr val="bg1"/>
                </a:solidFill>
                <a:latin typeface="Verdana"/>
                <a:cs typeface="Verdana"/>
              </a:rPr>
              <a:t>the </a:t>
            </a:r>
            <a:r>
              <a:rPr sz="2400" spc="-30" dirty="0">
                <a:solidFill>
                  <a:schemeClr val="bg1"/>
                </a:solidFill>
                <a:latin typeface="Verdana"/>
                <a:cs typeface="Verdana"/>
              </a:rPr>
              <a:t>business</a:t>
            </a:r>
            <a:r>
              <a:rPr sz="2400" spc="-53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Verdana"/>
                <a:cs typeface="Verdana"/>
              </a:rPr>
              <a:t>requirements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70" dirty="0">
                <a:solidFill>
                  <a:schemeClr val="bg1"/>
                </a:solidFill>
                <a:latin typeface="Verdana"/>
                <a:cs typeface="Verdana"/>
              </a:rPr>
              <a:t>New </a:t>
            </a:r>
            <a:r>
              <a:rPr sz="2400" spc="45" dirty="0">
                <a:solidFill>
                  <a:schemeClr val="bg1"/>
                </a:solidFill>
                <a:latin typeface="Verdana"/>
                <a:cs typeface="Verdana"/>
              </a:rPr>
              <a:t>pricing</a:t>
            </a:r>
            <a:r>
              <a:rPr sz="2400" spc="-3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chemeClr val="bg1"/>
                </a:solidFill>
                <a:latin typeface="Verdana"/>
                <a:cs typeface="Verdana"/>
              </a:rPr>
              <a:t>model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chemeClr val="bg1"/>
                </a:solidFill>
                <a:latin typeface="Verdana"/>
                <a:cs typeface="Verdana"/>
              </a:rPr>
              <a:t>Pay </a:t>
            </a:r>
            <a:r>
              <a:rPr sz="2400" spc="-60" dirty="0">
                <a:solidFill>
                  <a:schemeClr val="bg1"/>
                </a:solidFill>
                <a:latin typeface="Verdana"/>
                <a:cs typeface="Verdana"/>
              </a:rPr>
              <a:t>as </a:t>
            </a: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you</a:t>
            </a:r>
            <a:r>
              <a:rPr sz="2400" spc="-37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chemeClr val="bg1"/>
                </a:solidFill>
                <a:latin typeface="Verdana"/>
                <a:cs typeface="Verdana"/>
              </a:rPr>
              <a:t>go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chemeClr val="bg1"/>
                </a:solidFill>
                <a:latin typeface="Verdana"/>
                <a:cs typeface="Verdana"/>
              </a:rPr>
              <a:t>Only</a:t>
            </a:r>
            <a:r>
              <a:rPr sz="2400" spc="-14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pay</a:t>
            </a:r>
            <a:r>
              <a:rPr sz="2400" spc="-1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chemeClr val="bg1"/>
                </a:solidFill>
                <a:latin typeface="Verdana"/>
                <a:cs typeface="Verdana"/>
              </a:rPr>
              <a:t>for</a:t>
            </a:r>
            <a:r>
              <a:rPr sz="2400" spc="-14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chemeClr val="bg1"/>
                </a:solidFill>
                <a:latin typeface="Verdana"/>
                <a:cs typeface="Verdana"/>
              </a:rPr>
              <a:t>what</a:t>
            </a:r>
            <a:r>
              <a:rPr sz="2400" spc="-1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you</a:t>
            </a:r>
            <a:r>
              <a:rPr sz="2400" spc="-1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chemeClr val="bg1"/>
                </a:solidFill>
                <a:latin typeface="Verdana"/>
                <a:cs typeface="Verdana"/>
              </a:rPr>
              <a:t>use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400" y="762000"/>
            <a:ext cx="3714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chemeClr val="bg1"/>
                </a:solidFill>
              </a:rPr>
              <a:t>Azure</a:t>
            </a:r>
            <a:r>
              <a:rPr sz="3600" spc="-240" dirty="0">
                <a:solidFill>
                  <a:schemeClr val="bg1"/>
                </a:solidFill>
              </a:rPr>
              <a:t> </a:t>
            </a:r>
            <a:r>
              <a:rPr sz="3600" spc="20" dirty="0">
                <a:solidFill>
                  <a:schemeClr val="bg1"/>
                </a:solidFill>
              </a:rPr>
              <a:t>Functions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62257" y="2424636"/>
            <a:ext cx="2526419" cy="2322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549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13E076-90D2-4FFE-BF6B-060687314DDA}"/>
              </a:ext>
            </a:extLst>
          </p:cNvPr>
          <p:cNvSpPr/>
          <p:nvPr/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838200" y="2171014"/>
            <a:ext cx="6573520" cy="28295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10" dirty="0">
                <a:solidFill>
                  <a:schemeClr val="bg1"/>
                </a:solidFill>
                <a:latin typeface="Verdana"/>
                <a:cs typeface="Verdana"/>
              </a:rPr>
              <a:t>You</a:t>
            </a:r>
            <a:r>
              <a:rPr sz="2400" spc="-1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chemeClr val="bg1"/>
                </a:solidFill>
                <a:latin typeface="Verdana"/>
                <a:cs typeface="Verdana"/>
              </a:rPr>
              <a:t>can</a:t>
            </a:r>
            <a:r>
              <a:rPr sz="2400" spc="-1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still</a:t>
            </a:r>
            <a:r>
              <a:rPr sz="2400" spc="-1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Verdana"/>
                <a:cs typeface="Verdana"/>
              </a:rPr>
              <a:t>use</a:t>
            </a:r>
            <a:r>
              <a:rPr sz="2400" spc="-1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existing</a:t>
            </a:r>
            <a:r>
              <a:rPr sz="2400" spc="-1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chemeClr val="bg1"/>
                </a:solidFill>
                <a:latin typeface="Verdana"/>
                <a:cs typeface="Verdana"/>
              </a:rPr>
              <a:t>app</a:t>
            </a:r>
            <a:r>
              <a:rPr sz="2400" spc="-1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chemeClr val="bg1"/>
                </a:solidFill>
                <a:latin typeface="Verdana"/>
                <a:cs typeface="Verdana"/>
              </a:rPr>
              <a:t>service</a:t>
            </a:r>
            <a:r>
              <a:rPr sz="2400" spc="-1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chemeClr val="bg1"/>
                </a:solidFill>
                <a:latin typeface="Verdana"/>
                <a:cs typeface="Verdana"/>
              </a:rPr>
              <a:t>plans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“Dedicated” </a:t>
            </a:r>
            <a:r>
              <a:rPr sz="2400" spc="-15" dirty="0">
                <a:solidFill>
                  <a:schemeClr val="bg1"/>
                </a:solidFill>
                <a:latin typeface="Verdana"/>
                <a:cs typeface="Verdana"/>
              </a:rPr>
              <a:t>service</a:t>
            </a:r>
            <a:r>
              <a:rPr sz="2400" spc="-3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Verdana"/>
                <a:cs typeface="Verdana"/>
              </a:rPr>
              <a:t>plan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chemeClr val="bg1"/>
                </a:solidFill>
                <a:latin typeface="Verdana"/>
                <a:cs typeface="Verdana"/>
              </a:rPr>
              <a:t>Predictable </a:t>
            </a:r>
            <a:r>
              <a:rPr sz="2400" spc="-15" dirty="0">
                <a:solidFill>
                  <a:schemeClr val="bg1"/>
                </a:solidFill>
                <a:latin typeface="Verdana"/>
                <a:cs typeface="Verdana"/>
              </a:rPr>
              <a:t>monthly</a:t>
            </a:r>
            <a:r>
              <a:rPr sz="2400" spc="-33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chemeClr val="bg1"/>
                </a:solidFill>
                <a:latin typeface="Verdana"/>
                <a:cs typeface="Verdana"/>
              </a:rPr>
              <a:t>costs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5" dirty="0">
                <a:solidFill>
                  <a:schemeClr val="bg1"/>
                </a:solidFill>
                <a:latin typeface="Verdana"/>
                <a:cs typeface="Verdana"/>
              </a:rPr>
              <a:t>Or</a:t>
            </a:r>
            <a:r>
              <a:rPr sz="2400" spc="-1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chemeClr val="bg1"/>
                </a:solidFill>
                <a:latin typeface="Verdana"/>
                <a:cs typeface="Verdana"/>
              </a:rPr>
              <a:t>you</a:t>
            </a:r>
            <a:r>
              <a:rPr sz="2400" spc="-1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chemeClr val="bg1"/>
                </a:solidFill>
                <a:latin typeface="Verdana"/>
                <a:cs typeface="Verdana"/>
              </a:rPr>
              <a:t>can</a:t>
            </a:r>
            <a:r>
              <a:rPr sz="2400" spc="-1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Verdana"/>
                <a:cs typeface="Verdana"/>
              </a:rPr>
              <a:t>use</a:t>
            </a:r>
            <a:r>
              <a:rPr sz="2400" spc="-1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chemeClr val="bg1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chemeClr val="bg1"/>
                </a:solidFill>
                <a:latin typeface="Verdana"/>
                <a:cs typeface="Verdana"/>
              </a:rPr>
              <a:t>“Consumption”</a:t>
            </a:r>
            <a:r>
              <a:rPr sz="2400" spc="-1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chemeClr val="bg1"/>
                </a:solidFill>
                <a:latin typeface="Verdana"/>
                <a:cs typeface="Verdana"/>
              </a:rPr>
              <a:t>plan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chemeClr val="bg1"/>
                </a:solidFill>
                <a:latin typeface="Verdana"/>
                <a:cs typeface="Verdana"/>
              </a:rPr>
              <a:t>Also </a:t>
            </a:r>
            <a:r>
              <a:rPr sz="2400" spc="5" dirty="0">
                <a:solidFill>
                  <a:schemeClr val="bg1"/>
                </a:solidFill>
                <a:latin typeface="Verdana"/>
                <a:cs typeface="Verdana"/>
              </a:rPr>
              <a:t>known </a:t>
            </a:r>
            <a:r>
              <a:rPr sz="2400" spc="-60" dirty="0">
                <a:solidFill>
                  <a:schemeClr val="bg1"/>
                </a:solidFill>
                <a:latin typeface="Verdana"/>
                <a:cs typeface="Verdana"/>
              </a:rPr>
              <a:t>as</a:t>
            </a:r>
            <a:r>
              <a:rPr sz="2400" spc="-459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Verdana"/>
                <a:cs typeface="Verdana"/>
              </a:rPr>
              <a:t>“Dynamic”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chemeClr val="bg1"/>
                </a:solidFill>
                <a:latin typeface="Verdana"/>
                <a:cs typeface="Verdana"/>
              </a:rPr>
              <a:t>Pay </a:t>
            </a:r>
            <a:r>
              <a:rPr sz="2400" spc="20" dirty="0">
                <a:solidFill>
                  <a:schemeClr val="bg1"/>
                </a:solidFill>
                <a:latin typeface="Verdana"/>
                <a:cs typeface="Verdana"/>
              </a:rPr>
              <a:t>for </a:t>
            </a:r>
            <a:r>
              <a:rPr sz="2400" dirty="0">
                <a:solidFill>
                  <a:schemeClr val="bg1"/>
                </a:solidFill>
                <a:latin typeface="Verdana"/>
                <a:cs typeface="Verdana"/>
              </a:rPr>
              <a:t>what </a:t>
            </a: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you</a:t>
            </a:r>
            <a:r>
              <a:rPr sz="2400" spc="-58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chemeClr val="bg1"/>
                </a:solidFill>
                <a:latin typeface="Verdana"/>
                <a:cs typeface="Verdana"/>
              </a:rPr>
              <a:t>use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41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chemeClr val="bg1"/>
                </a:solidFill>
              </a:rPr>
              <a:t>Azure </a:t>
            </a:r>
            <a:r>
              <a:rPr sz="3600" spc="20" dirty="0">
                <a:solidFill>
                  <a:schemeClr val="bg1"/>
                </a:solidFill>
              </a:rPr>
              <a:t>Functions</a:t>
            </a:r>
            <a:r>
              <a:rPr sz="3600" spc="-455" dirty="0">
                <a:solidFill>
                  <a:schemeClr val="bg1"/>
                </a:solidFill>
              </a:rPr>
              <a:t> </a:t>
            </a:r>
            <a:r>
              <a:rPr sz="3600" spc="25" dirty="0">
                <a:solidFill>
                  <a:schemeClr val="bg1"/>
                </a:solidFill>
              </a:rPr>
              <a:t>Pricing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00159" y="2574207"/>
            <a:ext cx="2662092" cy="1709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9977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FF3389-9B8D-4BE3-9700-4D639E2AB8B3}"/>
              </a:ext>
            </a:extLst>
          </p:cNvPr>
          <p:cNvSpPr/>
          <p:nvPr/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33400" y="2171014"/>
            <a:ext cx="4471035" cy="28295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35" dirty="0">
                <a:solidFill>
                  <a:schemeClr val="bg1"/>
                </a:solidFill>
                <a:latin typeface="Verdana"/>
                <a:cs typeface="Verdana"/>
              </a:rPr>
              <a:t>Billing</a:t>
            </a:r>
            <a:r>
              <a:rPr sz="240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chemeClr val="bg1"/>
                </a:solidFill>
                <a:latin typeface="Verdana"/>
                <a:cs typeface="Verdana"/>
              </a:rPr>
              <a:t>Model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chemeClr val="bg1"/>
                </a:solidFill>
                <a:latin typeface="Verdana"/>
                <a:cs typeface="Verdana"/>
              </a:rPr>
              <a:t>Number </a:t>
            </a:r>
            <a:r>
              <a:rPr sz="2400" spc="60" dirty="0">
                <a:solidFill>
                  <a:schemeClr val="bg1"/>
                </a:solidFill>
                <a:latin typeface="Verdana"/>
                <a:cs typeface="Verdana"/>
              </a:rPr>
              <a:t>of</a:t>
            </a:r>
            <a:r>
              <a:rPr sz="2400" spc="-2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Verdana"/>
                <a:cs typeface="Verdana"/>
              </a:rPr>
              <a:t>executions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105" dirty="0">
                <a:solidFill>
                  <a:schemeClr val="bg1"/>
                </a:solidFill>
                <a:latin typeface="Verdana"/>
                <a:cs typeface="Verdana"/>
              </a:rPr>
              <a:t>CPU</a:t>
            </a:r>
            <a:r>
              <a:rPr sz="2400" spc="-13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Verdana"/>
                <a:cs typeface="Verdana"/>
              </a:rPr>
              <a:t>Time</a:t>
            </a:r>
            <a:r>
              <a:rPr sz="2400" spc="-13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chemeClr val="bg1"/>
                </a:solidFill>
                <a:latin typeface="Verdana"/>
                <a:cs typeface="Verdana"/>
              </a:rPr>
              <a:t>(s)</a:t>
            </a:r>
            <a:r>
              <a:rPr sz="2400" spc="-13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chemeClr val="bg1"/>
                </a:solidFill>
                <a:latin typeface="Verdana"/>
                <a:cs typeface="Verdana"/>
              </a:rPr>
              <a:t>x</a:t>
            </a:r>
            <a:r>
              <a:rPr sz="2400" spc="-13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125" dirty="0">
                <a:solidFill>
                  <a:schemeClr val="bg1"/>
                </a:solidFill>
                <a:latin typeface="Verdana"/>
                <a:cs typeface="Verdana"/>
              </a:rPr>
              <a:t>RAM</a:t>
            </a:r>
            <a:r>
              <a:rPr sz="2400" spc="-13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chemeClr val="bg1"/>
                </a:solidFill>
                <a:latin typeface="Verdana"/>
                <a:cs typeface="Verdana"/>
              </a:rPr>
              <a:t>(GB)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0" dirty="0">
                <a:solidFill>
                  <a:schemeClr val="bg1"/>
                </a:solidFill>
                <a:latin typeface="Verdana"/>
                <a:cs typeface="Verdana"/>
              </a:rPr>
              <a:t>Free </a:t>
            </a: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monthly</a:t>
            </a:r>
            <a:r>
              <a:rPr sz="2400" spc="-3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grant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chemeClr val="bg1"/>
                </a:solidFill>
                <a:latin typeface="Verdana"/>
                <a:cs typeface="Verdana"/>
              </a:rPr>
              <a:t>1,000,000</a:t>
            </a:r>
            <a:r>
              <a:rPr sz="2400" spc="-16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chemeClr val="bg1"/>
                </a:solidFill>
                <a:latin typeface="Verdana"/>
                <a:cs typeface="Verdana"/>
              </a:rPr>
              <a:t>executions</a:t>
            </a:r>
          </a:p>
          <a:p>
            <a:pPr marL="2514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chemeClr val="bg1"/>
                </a:solidFill>
                <a:latin typeface="Arial"/>
                <a:cs typeface="Arial"/>
              </a:rPr>
              <a:t>-	</a:t>
            </a:r>
            <a:r>
              <a:rPr sz="2400" spc="105" dirty="0">
                <a:solidFill>
                  <a:schemeClr val="bg1"/>
                </a:solidFill>
                <a:latin typeface="Verdana"/>
                <a:cs typeface="Verdana"/>
              </a:rPr>
              <a:t>400,000</a:t>
            </a:r>
            <a:r>
              <a:rPr sz="2400" spc="-14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chemeClr val="bg1"/>
                </a:solidFill>
                <a:latin typeface="Verdana"/>
                <a:cs typeface="Verdana"/>
              </a:rPr>
              <a:t>GB-s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400" y="914400"/>
            <a:ext cx="414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bg1"/>
                </a:solidFill>
              </a:rPr>
              <a:t>Consumption</a:t>
            </a:r>
            <a:r>
              <a:rPr sz="3600" spc="-250" dirty="0">
                <a:solidFill>
                  <a:schemeClr val="bg1"/>
                </a:solidFill>
              </a:rPr>
              <a:t> </a:t>
            </a:r>
            <a:r>
              <a:rPr sz="3600" spc="-10" dirty="0">
                <a:solidFill>
                  <a:schemeClr val="bg1"/>
                </a:solidFill>
              </a:rPr>
              <a:t>Plan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67158" y="2823176"/>
            <a:ext cx="2381159" cy="164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04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94DF9-BEE8-4051-8A32-B159170C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Azure Container Instances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DD8EF9-172F-40F5-9A48-2ABB543CB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Provides </a:t>
            </a:r>
            <a:r>
              <a:rPr lang="en-GB" b="1" dirty="0">
                <a:solidFill>
                  <a:schemeClr val="bg1"/>
                </a:solidFill>
              </a:rPr>
              <a:t>hypervisor-like isolation</a:t>
            </a:r>
            <a:r>
              <a:rPr lang="en-GB" dirty="0">
                <a:solidFill>
                  <a:schemeClr val="bg1"/>
                </a:solidFill>
              </a:rPr>
              <a:t> of a container</a:t>
            </a:r>
          </a:p>
          <a:p>
            <a:r>
              <a:rPr lang="en-GB" dirty="0">
                <a:solidFill>
                  <a:schemeClr val="bg1"/>
                </a:solidFill>
              </a:rPr>
              <a:t>Allows </a:t>
            </a:r>
            <a:r>
              <a:rPr lang="en-GB" b="1" dirty="0">
                <a:solidFill>
                  <a:schemeClr val="bg1"/>
                </a:solidFill>
              </a:rPr>
              <a:t>custom resource sizing</a:t>
            </a:r>
            <a:r>
              <a:rPr lang="en-GB" dirty="0">
                <a:solidFill>
                  <a:schemeClr val="bg1"/>
                </a:solidFill>
              </a:rPr>
              <a:t> per container</a:t>
            </a:r>
          </a:p>
          <a:p>
            <a:r>
              <a:rPr lang="en-GB" dirty="0">
                <a:solidFill>
                  <a:schemeClr val="bg1"/>
                </a:solidFill>
              </a:rPr>
              <a:t>Direct </a:t>
            </a:r>
            <a:r>
              <a:rPr lang="en-GB" b="1" dirty="0">
                <a:solidFill>
                  <a:schemeClr val="bg1"/>
                </a:solidFill>
              </a:rPr>
              <a:t>public IP </a:t>
            </a:r>
            <a:r>
              <a:rPr lang="en-GB" dirty="0">
                <a:solidFill>
                  <a:schemeClr val="bg1"/>
                </a:solidFill>
              </a:rPr>
              <a:t>access</a:t>
            </a:r>
          </a:p>
          <a:p>
            <a:r>
              <a:rPr lang="en-GB" dirty="0">
                <a:solidFill>
                  <a:schemeClr val="bg1"/>
                </a:solidFill>
              </a:rPr>
              <a:t>Easy mounting of </a:t>
            </a:r>
            <a:r>
              <a:rPr lang="en-GB" b="1" dirty="0">
                <a:solidFill>
                  <a:schemeClr val="bg1"/>
                </a:solidFill>
              </a:rPr>
              <a:t>Azure Files </a:t>
            </a:r>
            <a:r>
              <a:rPr lang="en-GB" dirty="0">
                <a:solidFill>
                  <a:schemeClr val="bg1"/>
                </a:solidFill>
              </a:rPr>
              <a:t>shares</a:t>
            </a:r>
          </a:p>
          <a:p>
            <a:r>
              <a:rPr lang="en-GB" dirty="0">
                <a:solidFill>
                  <a:schemeClr val="bg1"/>
                </a:solidFill>
              </a:rPr>
              <a:t>Can </a:t>
            </a:r>
            <a:r>
              <a:rPr lang="en-GB" b="1" dirty="0">
                <a:solidFill>
                  <a:schemeClr val="bg1"/>
                </a:solidFill>
              </a:rPr>
              <a:t>schedule</a:t>
            </a:r>
            <a:r>
              <a:rPr lang="en-GB" dirty="0">
                <a:solidFill>
                  <a:schemeClr val="bg1"/>
                </a:solidFill>
              </a:rPr>
              <a:t> groups of containers sharing the same resources and clusters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0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0F3892-37BD-4655-91DD-A34D6CCFD785}"/>
              </a:ext>
            </a:extLst>
          </p:cNvPr>
          <p:cNvSpPr/>
          <p:nvPr/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61889" y="1652853"/>
            <a:ext cx="6218555" cy="3271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chemeClr val="bg1"/>
                </a:solidFill>
                <a:latin typeface="Verdana"/>
                <a:cs typeface="Verdana"/>
              </a:rPr>
              <a:t>Consumption</a:t>
            </a:r>
            <a:r>
              <a:rPr sz="2400" spc="-1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chemeClr val="bg1"/>
                </a:solidFill>
                <a:latin typeface="Verdana"/>
                <a:cs typeface="Verdana"/>
              </a:rPr>
              <a:t>Plan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chemeClr val="bg1"/>
                </a:solidFill>
                <a:latin typeface="Verdana"/>
                <a:cs typeface="Verdana"/>
              </a:rPr>
              <a:t>Limited </a:t>
            </a:r>
            <a:r>
              <a:rPr sz="2400" spc="55" dirty="0">
                <a:solidFill>
                  <a:schemeClr val="bg1"/>
                </a:solidFill>
                <a:latin typeface="Verdana"/>
                <a:cs typeface="Verdana"/>
              </a:rPr>
              <a:t>to </a:t>
            </a:r>
            <a:r>
              <a:rPr sz="2400" spc="-10" dirty="0">
                <a:solidFill>
                  <a:schemeClr val="bg1"/>
                </a:solidFill>
                <a:latin typeface="Verdana"/>
                <a:cs typeface="Verdana"/>
              </a:rPr>
              <a:t>five </a:t>
            </a:r>
            <a:r>
              <a:rPr sz="2400" spc="-35" dirty="0">
                <a:solidFill>
                  <a:schemeClr val="bg1"/>
                </a:solidFill>
                <a:latin typeface="Verdana"/>
                <a:cs typeface="Verdana"/>
              </a:rPr>
              <a:t>minutes </a:t>
            </a:r>
            <a:r>
              <a:rPr sz="2400" spc="5" dirty="0">
                <a:solidFill>
                  <a:schemeClr val="bg1"/>
                </a:solidFill>
                <a:latin typeface="Verdana"/>
                <a:cs typeface="Verdana"/>
              </a:rPr>
              <a:t>per</a:t>
            </a:r>
            <a:r>
              <a:rPr sz="2400" spc="-6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chemeClr val="bg1"/>
                </a:solidFill>
                <a:latin typeface="Verdana"/>
                <a:cs typeface="Verdana"/>
              </a:rPr>
              <a:t>execution</a:t>
            </a: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chemeClr val="bg1"/>
                </a:solidFill>
                <a:latin typeface="Verdana"/>
                <a:cs typeface="Verdana"/>
              </a:rPr>
              <a:t>Optional </a:t>
            </a:r>
            <a:r>
              <a:rPr sz="2400" spc="-5" dirty="0">
                <a:solidFill>
                  <a:schemeClr val="bg1"/>
                </a:solidFill>
                <a:latin typeface="Verdana"/>
                <a:cs typeface="Verdana"/>
              </a:rPr>
              <a:t>daily </a:t>
            </a:r>
            <a:r>
              <a:rPr sz="2400" spc="20" dirty="0">
                <a:solidFill>
                  <a:schemeClr val="bg1"/>
                </a:solidFill>
                <a:latin typeface="Verdana"/>
                <a:cs typeface="Verdana"/>
              </a:rPr>
              <a:t>quota</a:t>
            </a:r>
            <a:r>
              <a:rPr sz="2400" spc="-5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chemeClr val="bg1"/>
                </a:solidFill>
                <a:latin typeface="Verdana"/>
                <a:cs typeface="Verdana"/>
              </a:rPr>
              <a:t>in </a:t>
            </a:r>
            <a:r>
              <a:rPr sz="2400" spc="15" dirty="0">
                <a:solidFill>
                  <a:schemeClr val="bg1"/>
                </a:solidFill>
                <a:latin typeface="Verdana"/>
                <a:cs typeface="Verdana"/>
              </a:rPr>
              <a:t>GBs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0" dirty="0">
                <a:solidFill>
                  <a:schemeClr val="bg1"/>
                </a:solidFill>
                <a:latin typeface="Verdana"/>
                <a:cs typeface="Verdana"/>
              </a:rPr>
              <a:t>Reduce </a:t>
            </a:r>
            <a:r>
              <a:rPr sz="2400" spc="15" dirty="0">
                <a:solidFill>
                  <a:schemeClr val="bg1"/>
                </a:solidFill>
                <a:latin typeface="Verdana"/>
                <a:cs typeface="Verdana"/>
              </a:rPr>
              <a:t>your </a:t>
            </a:r>
            <a:r>
              <a:rPr sz="2400" spc="35" dirty="0">
                <a:solidFill>
                  <a:schemeClr val="bg1"/>
                </a:solidFill>
                <a:latin typeface="Verdana"/>
                <a:cs typeface="Verdana"/>
              </a:rPr>
              <a:t>costs</a:t>
            </a:r>
            <a:r>
              <a:rPr sz="2400" spc="-4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chemeClr val="bg1"/>
                </a:solidFill>
                <a:latin typeface="Verdana"/>
                <a:cs typeface="Verdana"/>
              </a:rPr>
              <a:t>with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40" dirty="0">
                <a:solidFill>
                  <a:schemeClr val="bg1"/>
                </a:solidFill>
                <a:latin typeface="Verdana"/>
                <a:cs typeface="Verdana"/>
              </a:rPr>
              <a:t>Fewer</a:t>
            </a:r>
            <a:r>
              <a:rPr sz="240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chemeClr val="bg1"/>
                </a:solidFill>
                <a:latin typeface="Verdana"/>
                <a:cs typeface="Verdana"/>
              </a:rPr>
              <a:t>invocations</a:t>
            </a: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chemeClr val="bg1"/>
                </a:solidFill>
                <a:latin typeface="Verdana"/>
                <a:cs typeface="Verdana"/>
              </a:rPr>
              <a:t>Faster </a:t>
            </a:r>
            <a:r>
              <a:rPr sz="2400" spc="5" dirty="0">
                <a:solidFill>
                  <a:schemeClr val="bg1"/>
                </a:solidFill>
                <a:latin typeface="Verdana"/>
                <a:cs typeface="Verdana"/>
              </a:rPr>
              <a:t>invocation</a:t>
            </a:r>
            <a:r>
              <a:rPr sz="2400" spc="-28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chemeClr val="bg1"/>
                </a:solidFill>
                <a:latin typeface="Verdana"/>
                <a:cs typeface="Verdana"/>
              </a:rPr>
              <a:t>times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40" dirty="0">
                <a:solidFill>
                  <a:schemeClr val="bg1"/>
                </a:solidFill>
                <a:latin typeface="Verdana"/>
                <a:cs typeface="Verdana"/>
              </a:rPr>
              <a:t>Reduced </a:t>
            </a:r>
            <a:r>
              <a:rPr sz="2400" spc="-20" dirty="0">
                <a:solidFill>
                  <a:schemeClr val="bg1"/>
                </a:solidFill>
                <a:latin typeface="Verdana"/>
                <a:cs typeface="Verdana"/>
              </a:rPr>
              <a:t>memory</a:t>
            </a:r>
            <a:r>
              <a:rPr sz="2400" spc="-28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Verdana"/>
                <a:cs typeface="Verdana"/>
              </a:rPr>
              <a:t>requirements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310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chemeClr val="bg1"/>
                </a:solidFill>
              </a:rPr>
              <a:t>Cutting</a:t>
            </a:r>
            <a:r>
              <a:rPr sz="3600" spc="-260" dirty="0">
                <a:solidFill>
                  <a:schemeClr val="bg1"/>
                </a:solidFill>
              </a:rPr>
              <a:t> </a:t>
            </a:r>
            <a:r>
              <a:rPr sz="3600" spc="5" dirty="0">
                <a:solidFill>
                  <a:schemeClr val="bg1"/>
                </a:solidFill>
              </a:rPr>
              <a:t>Costs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05897" y="2811295"/>
            <a:ext cx="2302499" cy="1642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688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47AA7A-C68B-4056-92A1-A422B27A3592}"/>
              </a:ext>
            </a:extLst>
          </p:cNvPr>
          <p:cNvSpPr/>
          <p:nvPr/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47163" y="1458328"/>
            <a:ext cx="5832475" cy="4826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55" dirty="0">
                <a:solidFill>
                  <a:schemeClr val="bg1"/>
                </a:solidFill>
                <a:latin typeface="Verdana"/>
                <a:cs typeface="Verdana"/>
              </a:rPr>
              <a:t>Rapid </a:t>
            </a:r>
            <a:r>
              <a:rPr sz="2400" spc="15" dirty="0">
                <a:solidFill>
                  <a:schemeClr val="bg1"/>
                </a:solidFill>
                <a:latin typeface="Verdana"/>
                <a:cs typeface="Verdana"/>
              </a:rPr>
              <a:t>and </a:t>
            </a: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simple</a:t>
            </a:r>
            <a:r>
              <a:rPr sz="2400" spc="-43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chemeClr val="bg1"/>
                </a:solidFill>
                <a:latin typeface="Verdana"/>
                <a:cs typeface="Verdana"/>
              </a:rPr>
              <a:t>development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65" dirty="0">
                <a:solidFill>
                  <a:schemeClr val="bg1"/>
                </a:solidFill>
                <a:latin typeface="Verdana"/>
                <a:cs typeface="Verdana"/>
              </a:rPr>
              <a:t>Code </a:t>
            </a:r>
            <a:r>
              <a:rPr sz="2400" spc="-10" dirty="0">
                <a:solidFill>
                  <a:schemeClr val="bg1"/>
                </a:solidFill>
                <a:latin typeface="Verdana"/>
                <a:cs typeface="Verdana"/>
              </a:rPr>
              <a:t>within </a:t>
            </a:r>
            <a:r>
              <a:rPr sz="2400" spc="-15" dirty="0">
                <a:solidFill>
                  <a:schemeClr val="bg1"/>
                </a:solidFill>
                <a:latin typeface="Verdana"/>
                <a:cs typeface="Verdana"/>
              </a:rPr>
              <a:t>the</a:t>
            </a:r>
            <a:r>
              <a:rPr sz="2400" spc="-4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chemeClr val="bg1"/>
                </a:solidFill>
                <a:latin typeface="Verdana"/>
                <a:cs typeface="Verdana"/>
              </a:rPr>
              <a:t>portal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chemeClr val="bg1"/>
                </a:solidFill>
                <a:latin typeface="Verdana"/>
                <a:cs typeface="Verdana"/>
              </a:rPr>
              <a:t>Eliminate</a:t>
            </a:r>
            <a:r>
              <a:rPr sz="2400" spc="-1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boilerplate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0" dirty="0">
                <a:solidFill>
                  <a:schemeClr val="bg1"/>
                </a:solidFill>
                <a:latin typeface="Verdana"/>
                <a:cs typeface="Verdana"/>
              </a:rPr>
              <a:t>All</a:t>
            </a:r>
            <a:r>
              <a:rPr sz="2400" spc="-1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chemeClr val="bg1"/>
                </a:solidFill>
                <a:latin typeface="Verdana"/>
                <a:cs typeface="Verdana"/>
              </a:rPr>
              <a:t>the</a:t>
            </a:r>
            <a:r>
              <a:rPr sz="240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chemeClr val="bg1"/>
                </a:solidFill>
                <a:latin typeface="Verdana"/>
                <a:cs typeface="Verdana"/>
              </a:rPr>
              <a:t>power</a:t>
            </a:r>
            <a:r>
              <a:rPr sz="240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chemeClr val="bg1"/>
                </a:solidFill>
                <a:latin typeface="Verdana"/>
                <a:cs typeface="Verdana"/>
              </a:rPr>
              <a:t>of</a:t>
            </a:r>
            <a:r>
              <a:rPr sz="240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chemeClr val="bg1"/>
                </a:solidFill>
                <a:latin typeface="Verdana"/>
                <a:cs typeface="Verdana"/>
              </a:rPr>
              <a:t>Azure</a:t>
            </a:r>
            <a:r>
              <a:rPr sz="2400" spc="-1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145" dirty="0">
                <a:solidFill>
                  <a:schemeClr val="bg1"/>
                </a:solidFill>
                <a:latin typeface="Verdana"/>
                <a:cs typeface="Verdana"/>
              </a:rPr>
              <a:t>Web</a:t>
            </a:r>
            <a:r>
              <a:rPr sz="240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chemeClr val="bg1"/>
                </a:solidFill>
                <a:latin typeface="Verdana"/>
                <a:cs typeface="Verdana"/>
              </a:rPr>
              <a:t>Apps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175" dirty="0">
                <a:solidFill>
                  <a:schemeClr val="bg1"/>
                </a:solidFill>
                <a:latin typeface="Verdana"/>
                <a:cs typeface="Verdana"/>
              </a:rPr>
              <a:t>CI, </a:t>
            </a:r>
            <a:r>
              <a:rPr sz="2400" spc="-45" dirty="0">
                <a:solidFill>
                  <a:schemeClr val="bg1"/>
                </a:solidFill>
                <a:latin typeface="Verdana"/>
                <a:cs typeface="Verdana"/>
              </a:rPr>
              <a:t>Kudu, </a:t>
            </a:r>
            <a:r>
              <a:rPr sz="2400" spc="-10" dirty="0">
                <a:solidFill>
                  <a:schemeClr val="bg1"/>
                </a:solidFill>
                <a:latin typeface="Verdana"/>
                <a:cs typeface="Verdana"/>
              </a:rPr>
              <a:t>Easy </a:t>
            </a:r>
            <a:r>
              <a:rPr sz="2400" spc="-25" dirty="0">
                <a:solidFill>
                  <a:schemeClr val="bg1"/>
                </a:solidFill>
                <a:latin typeface="Verdana"/>
                <a:cs typeface="Verdana"/>
              </a:rPr>
              <a:t>Auth, </a:t>
            </a:r>
            <a:r>
              <a:rPr sz="2400" spc="-55" dirty="0">
                <a:solidFill>
                  <a:schemeClr val="bg1"/>
                </a:solidFill>
                <a:latin typeface="Verdana"/>
                <a:cs typeface="Verdana"/>
              </a:rPr>
              <a:t>Certs,</a:t>
            </a:r>
            <a:r>
              <a:rPr sz="2400" spc="-4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Verdana"/>
                <a:cs typeface="Verdana"/>
              </a:rPr>
              <a:t>Custom  </a:t>
            </a:r>
            <a:r>
              <a:rPr sz="2400" spc="-55" dirty="0">
                <a:solidFill>
                  <a:schemeClr val="bg1"/>
                </a:solidFill>
                <a:latin typeface="Verdana"/>
                <a:cs typeface="Verdana"/>
              </a:rPr>
              <a:t>Domains, </a:t>
            </a:r>
            <a:r>
              <a:rPr sz="2400" spc="-15" dirty="0">
                <a:solidFill>
                  <a:schemeClr val="bg1"/>
                </a:solidFill>
                <a:latin typeface="Verdana"/>
                <a:cs typeface="Verdana"/>
              </a:rPr>
              <a:t>Settings</a:t>
            </a:r>
            <a:r>
              <a:rPr sz="2400" spc="-1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chemeClr val="bg1"/>
                </a:solidFill>
                <a:latin typeface="Verdana"/>
                <a:cs typeface="Verdana"/>
              </a:rPr>
              <a:t>etc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5" dirty="0">
                <a:solidFill>
                  <a:schemeClr val="bg1"/>
                </a:solidFill>
                <a:latin typeface="Verdana"/>
                <a:cs typeface="Verdana"/>
              </a:rPr>
              <a:t>Cost </a:t>
            </a:r>
            <a:r>
              <a:rPr sz="2400" spc="35" dirty="0">
                <a:solidFill>
                  <a:schemeClr val="bg1"/>
                </a:solidFill>
                <a:latin typeface="Verdana"/>
                <a:cs typeface="Verdana"/>
              </a:rPr>
              <a:t>effective</a:t>
            </a:r>
            <a:r>
              <a:rPr sz="2400" spc="-28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chemeClr val="bg1"/>
                </a:solidFill>
                <a:latin typeface="Verdana"/>
                <a:cs typeface="Verdana"/>
              </a:rPr>
              <a:t>pricing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chemeClr val="bg1"/>
                </a:solidFill>
                <a:latin typeface="Verdana"/>
                <a:cs typeface="Verdana"/>
              </a:rPr>
              <a:t>Pay </a:t>
            </a:r>
            <a:r>
              <a:rPr sz="2400" spc="20" dirty="0">
                <a:solidFill>
                  <a:schemeClr val="bg1"/>
                </a:solidFill>
                <a:latin typeface="Verdana"/>
                <a:cs typeface="Verdana"/>
              </a:rPr>
              <a:t>for </a:t>
            </a:r>
            <a:r>
              <a:rPr sz="2400" dirty="0">
                <a:solidFill>
                  <a:schemeClr val="bg1"/>
                </a:solidFill>
                <a:latin typeface="Verdana"/>
                <a:cs typeface="Verdana"/>
              </a:rPr>
              <a:t>what </a:t>
            </a: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you</a:t>
            </a:r>
            <a:r>
              <a:rPr sz="2400" spc="-58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chemeClr val="bg1"/>
                </a:solidFill>
                <a:latin typeface="Verdana"/>
                <a:cs typeface="Verdana"/>
              </a:rPr>
              <a:t>use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10" dirty="0">
                <a:solidFill>
                  <a:schemeClr val="bg1"/>
                </a:solidFill>
                <a:latin typeface="Verdana"/>
                <a:cs typeface="Verdana"/>
              </a:rPr>
              <a:t>No </a:t>
            </a:r>
            <a:r>
              <a:rPr sz="2400" spc="-20" dirty="0">
                <a:solidFill>
                  <a:schemeClr val="bg1"/>
                </a:solidFill>
                <a:latin typeface="Verdana"/>
                <a:cs typeface="Verdana"/>
              </a:rPr>
              <a:t>servers </a:t>
            </a:r>
            <a:r>
              <a:rPr sz="2400" spc="75" dirty="0">
                <a:solidFill>
                  <a:schemeClr val="bg1"/>
                </a:solidFill>
                <a:latin typeface="Verdana"/>
                <a:cs typeface="Verdana"/>
              </a:rPr>
              <a:t>to</a:t>
            </a:r>
            <a:r>
              <a:rPr sz="2400" spc="-4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Verdana"/>
                <a:cs typeface="Verdana"/>
              </a:rPr>
              <a:t>maintain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chemeClr val="bg1"/>
                </a:solidFill>
                <a:latin typeface="Verdana"/>
                <a:cs typeface="Verdana"/>
              </a:rPr>
              <a:t>Automatic</a:t>
            </a:r>
            <a:r>
              <a:rPr sz="2400" spc="-1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Verdana"/>
                <a:cs typeface="Verdana"/>
              </a:rPr>
              <a:t>scaling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00" y="337508"/>
            <a:ext cx="71628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chemeClr val="bg1"/>
                </a:solidFill>
              </a:rPr>
              <a:t>What</a:t>
            </a:r>
            <a:r>
              <a:rPr sz="3600" spc="-220" dirty="0">
                <a:solidFill>
                  <a:schemeClr val="bg1"/>
                </a:solidFill>
              </a:rPr>
              <a:t> </a:t>
            </a:r>
            <a:r>
              <a:rPr sz="3600" spc="50" dirty="0">
                <a:solidFill>
                  <a:schemeClr val="bg1"/>
                </a:solidFill>
              </a:rPr>
              <a:t>Are</a:t>
            </a:r>
            <a:r>
              <a:rPr sz="3600" spc="-195" dirty="0">
                <a:solidFill>
                  <a:schemeClr val="bg1"/>
                </a:solidFill>
              </a:rPr>
              <a:t> </a:t>
            </a:r>
            <a:r>
              <a:rPr sz="3600" spc="-35" dirty="0">
                <a:solidFill>
                  <a:schemeClr val="bg1"/>
                </a:solidFill>
              </a:rPr>
              <a:t>the</a:t>
            </a:r>
            <a:r>
              <a:rPr sz="3600" spc="-204" dirty="0">
                <a:solidFill>
                  <a:schemeClr val="bg1"/>
                </a:solidFill>
              </a:rPr>
              <a:t> </a:t>
            </a:r>
            <a:r>
              <a:rPr sz="3600" spc="-20" dirty="0">
                <a:solidFill>
                  <a:schemeClr val="bg1"/>
                </a:solidFill>
              </a:rPr>
              <a:t>Benefits</a:t>
            </a:r>
            <a:r>
              <a:rPr sz="3600" spc="-204" dirty="0">
                <a:solidFill>
                  <a:schemeClr val="bg1"/>
                </a:solidFill>
              </a:rPr>
              <a:t> </a:t>
            </a:r>
            <a:r>
              <a:rPr sz="3600" spc="75" dirty="0">
                <a:solidFill>
                  <a:schemeClr val="bg1"/>
                </a:solidFill>
              </a:rPr>
              <a:t>of</a:t>
            </a:r>
            <a:r>
              <a:rPr sz="3600" spc="-200" dirty="0">
                <a:solidFill>
                  <a:schemeClr val="bg1"/>
                </a:solidFill>
              </a:rPr>
              <a:t> </a:t>
            </a:r>
            <a:r>
              <a:rPr sz="3600" spc="35" dirty="0">
                <a:solidFill>
                  <a:schemeClr val="bg1"/>
                </a:solidFill>
              </a:rPr>
              <a:t>Azure</a:t>
            </a:r>
            <a:r>
              <a:rPr sz="3600" spc="-195" dirty="0">
                <a:solidFill>
                  <a:schemeClr val="bg1"/>
                </a:solidFill>
              </a:rPr>
              <a:t> </a:t>
            </a:r>
            <a:r>
              <a:rPr sz="3600" spc="5" dirty="0">
                <a:solidFill>
                  <a:schemeClr val="bg1"/>
                </a:solidFill>
              </a:rPr>
              <a:t>Functions?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64155" y="2483580"/>
            <a:ext cx="2584898" cy="2296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0055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721042-26EE-47BD-A410-8ABDEF6480E7}"/>
              </a:ext>
            </a:extLst>
          </p:cNvPr>
          <p:cNvSpPr/>
          <p:nvPr/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304800" y="1873833"/>
            <a:ext cx="6576695" cy="34239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There</a:t>
            </a:r>
            <a:r>
              <a:rPr sz="2400" spc="-14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Verdana"/>
                <a:cs typeface="Verdana"/>
              </a:rPr>
              <a:t>are</a:t>
            </a:r>
            <a:r>
              <a:rPr sz="2400" spc="-1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still</a:t>
            </a:r>
            <a:r>
              <a:rPr sz="2400" spc="-1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Verdana"/>
                <a:cs typeface="Verdana"/>
              </a:rPr>
              <a:t>servers</a:t>
            </a:r>
            <a:r>
              <a:rPr sz="2400" spc="-1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chemeClr val="bg1"/>
                </a:solidFill>
                <a:latin typeface="Verdana"/>
                <a:cs typeface="Verdana"/>
              </a:rPr>
              <a:t>(of</a:t>
            </a:r>
            <a:r>
              <a:rPr sz="2400" spc="-1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Verdana"/>
                <a:cs typeface="Verdana"/>
              </a:rPr>
              <a:t>course!)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chemeClr val="bg1"/>
                </a:solidFill>
                <a:latin typeface="Verdana"/>
                <a:cs typeface="Verdana"/>
              </a:rPr>
              <a:t>You</a:t>
            </a:r>
            <a:r>
              <a:rPr sz="2400" spc="-14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delegate</a:t>
            </a:r>
            <a:r>
              <a:rPr sz="2400" spc="-1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Verdana"/>
                <a:cs typeface="Verdana"/>
              </a:rPr>
              <a:t>the</a:t>
            </a:r>
            <a:r>
              <a:rPr sz="2400" spc="-1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Verdana"/>
                <a:cs typeface="Verdana"/>
              </a:rPr>
              <a:t>management</a:t>
            </a:r>
            <a:r>
              <a:rPr sz="2400" spc="-1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chemeClr val="bg1"/>
                </a:solidFill>
                <a:latin typeface="Verdana"/>
                <a:cs typeface="Verdana"/>
              </a:rPr>
              <a:t>of</a:t>
            </a:r>
            <a:r>
              <a:rPr sz="2400" spc="-1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Verdana"/>
                <a:cs typeface="Verdana"/>
              </a:rPr>
              <a:t>them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chemeClr val="bg1"/>
                </a:solidFill>
                <a:latin typeface="Verdana"/>
                <a:cs typeface="Verdana"/>
              </a:rPr>
              <a:t>Use </a:t>
            </a:r>
            <a:r>
              <a:rPr sz="2400" spc="20" dirty="0">
                <a:solidFill>
                  <a:schemeClr val="bg1"/>
                </a:solidFill>
                <a:latin typeface="Verdana"/>
                <a:cs typeface="Verdana"/>
              </a:rPr>
              <a:t>third </a:t>
            </a:r>
            <a:r>
              <a:rPr sz="2400" spc="15" dirty="0">
                <a:solidFill>
                  <a:schemeClr val="bg1"/>
                </a:solidFill>
                <a:latin typeface="Verdana"/>
                <a:cs typeface="Verdana"/>
              </a:rPr>
              <a:t>party </a:t>
            </a:r>
            <a:r>
              <a:rPr sz="2400" spc="-5" dirty="0">
                <a:solidFill>
                  <a:schemeClr val="bg1"/>
                </a:solidFill>
                <a:latin typeface="Verdana"/>
                <a:cs typeface="Verdana"/>
              </a:rPr>
              <a:t>PaaS </a:t>
            </a:r>
            <a:r>
              <a:rPr sz="2400" spc="5" dirty="0">
                <a:solidFill>
                  <a:schemeClr val="bg1"/>
                </a:solidFill>
                <a:latin typeface="Verdana"/>
                <a:cs typeface="Verdana"/>
              </a:rPr>
              <a:t>wherever</a:t>
            </a:r>
            <a:r>
              <a:rPr sz="2400" spc="-61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chemeClr val="bg1"/>
                </a:solidFill>
                <a:latin typeface="Verdana"/>
                <a:cs typeface="Verdana"/>
              </a:rPr>
              <a:t>possible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145" dirty="0">
                <a:solidFill>
                  <a:schemeClr val="bg1"/>
                </a:solidFill>
                <a:latin typeface="Verdana"/>
                <a:cs typeface="Verdana"/>
              </a:rPr>
              <a:t>e.g. </a:t>
            </a:r>
            <a:r>
              <a:rPr sz="2400" spc="-10" dirty="0">
                <a:solidFill>
                  <a:schemeClr val="bg1"/>
                </a:solidFill>
                <a:latin typeface="Verdana"/>
                <a:cs typeface="Verdana"/>
              </a:rPr>
              <a:t>DocumentDb,</a:t>
            </a:r>
            <a:r>
              <a:rPr sz="2400" spc="-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chemeClr val="bg1"/>
                </a:solidFill>
                <a:latin typeface="Verdana"/>
                <a:cs typeface="Verdana"/>
              </a:rPr>
              <a:t>Auth0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chemeClr val="bg1"/>
                </a:solidFill>
                <a:latin typeface="Verdana"/>
                <a:cs typeface="Verdana"/>
              </a:rPr>
              <a:t>Run</a:t>
            </a:r>
            <a:r>
              <a:rPr sz="240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chemeClr val="bg1"/>
                </a:solidFill>
                <a:latin typeface="Verdana"/>
                <a:cs typeface="Verdana"/>
              </a:rPr>
              <a:t>your</a:t>
            </a:r>
            <a:r>
              <a:rPr sz="240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chemeClr val="bg1"/>
                </a:solidFill>
                <a:latin typeface="Verdana"/>
                <a:cs typeface="Verdana"/>
              </a:rPr>
              <a:t>custom</a:t>
            </a:r>
            <a:r>
              <a:rPr sz="240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chemeClr val="bg1"/>
                </a:solidFill>
                <a:latin typeface="Verdana"/>
                <a:cs typeface="Verdana"/>
              </a:rPr>
              <a:t>code</a:t>
            </a:r>
            <a:r>
              <a:rPr sz="240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chemeClr val="bg1"/>
                </a:solidFill>
                <a:latin typeface="Verdana"/>
                <a:cs typeface="Verdana"/>
              </a:rPr>
              <a:t>on</a:t>
            </a:r>
            <a:r>
              <a:rPr sz="240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chemeClr val="bg1"/>
                </a:solidFill>
                <a:latin typeface="Verdana"/>
                <a:cs typeface="Verdana"/>
              </a:rPr>
              <a:t>Azure</a:t>
            </a:r>
            <a:r>
              <a:rPr sz="240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chemeClr val="bg1"/>
                </a:solidFill>
                <a:latin typeface="Verdana"/>
                <a:cs typeface="Verdana"/>
              </a:rPr>
              <a:t>Functions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30" dirty="0">
                <a:solidFill>
                  <a:schemeClr val="bg1"/>
                </a:solidFill>
                <a:latin typeface="Verdana"/>
                <a:cs typeface="Verdana"/>
              </a:rPr>
              <a:t>Respond </a:t>
            </a:r>
            <a:r>
              <a:rPr sz="2400" spc="55" dirty="0">
                <a:solidFill>
                  <a:schemeClr val="bg1"/>
                </a:solidFill>
                <a:latin typeface="Verdana"/>
                <a:cs typeface="Verdana"/>
              </a:rPr>
              <a:t>to</a:t>
            </a:r>
            <a:r>
              <a:rPr sz="2400" spc="-2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Verdana"/>
                <a:cs typeface="Verdana"/>
              </a:rPr>
              <a:t>events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chemeClr val="bg1"/>
                </a:solidFill>
                <a:latin typeface="Verdana"/>
                <a:cs typeface="Verdana"/>
              </a:rPr>
              <a:t>Functions </a:t>
            </a:r>
            <a:r>
              <a:rPr sz="2400" spc="-60" dirty="0">
                <a:solidFill>
                  <a:schemeClr val="bg1"/>
                </a:solidFill>
                <a:latin typeface="Verdana"/>
                <a:cs typeface="Verdana"/>
              </a:rPr>
              <a:t>as </a:t>
            </a:r>
            <a:r>
              <a:rPr sz="2400" spc="-55" dirty="0">
                <a:solidFill>
                  <a:schemeClr val="bg1"/>
                </a:solidFill>
                <a:latin typeface="Verdana"/>
                <a:cs typeface="Verdana"/>
              </a:rPr>
              <a:t>a </a:t>
            </a:r>
            <a:r>
              <a:rPr sz="2400" spc="-20" dirty="0">
                <a:solidFill>
                  <a:schemeClr val="bg1"/>
                </a:solidFill>
                <a:latin typeface="Verdana"/>
                <a:cs typeface="Verdana"/>
              </a:rPr>
              <a:t>Service</a:t>
            </a:r>
            <a:r>
              <a:rPr sz="2400" spc="-43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chemeClr val="bg1"/>
                </a:solidFill>
                <a:latin typeface="Verdana"/>
                <a:cs typeface="Verdana"/>
              </a:rPr>
              <a:t>(FaaS)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4377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50" dirty="0">
                <a:solidFill>
                  <a:schemeClr val="bg1"/>
                </a:solidFill>
              </a:rPr>
              <a:t>What </a:t>
            </a:r>
            <a:r>
              <a:rPr lang="en-US" sz="3600" spc="-315" dirty="0">
                <a:solidFill>
                  <a:schemeClr val="bg1"/>
                </a:solidFill>
              </a:rPr>
              <a:t>Is</a:t>
            </a:r>
            <a:r>
              <a:rPr lang="en-US" sz="3600" spc="-480" dirty="0">
                <a:solidFill>
                  <a:schemeClr val="bg1"/>
                </a:solidFill>
              </a:rPr>
              <a:t>  </a:t>
            </a:r>
            <a:r>
              <a:rPr lang="en-US" sz="3600" spc="-105" dirty="0" err="1">
                <a:solidFill>
                  <a:schemeClr val="bg1"/>
                </a:solidFill>
              </a:rPr>
              <a:t>Serverless</a:t>
            </a:r>
            <a:r>
              <a:rPr lang="en-US" sz="3600" spc="-105" dirty="0">
                <a:solidFill>
                  <a:schemeClr val="bg1"/>
                </a:solidFill>
              </a:rPr>
              <a:t>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77924" y="2304915"/>
            <a:ext cx="1360465" cy="2657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74024" y="2674620"/>
            <a:ext cx="1973580" cy="1922145"/>
          </a:xfrm>
          <a:custGeom>
            <a:avLst/>
            <a:gdLst/>
            <a:ahLst/>
            <a:cxnLst/>
            <a:rect l="l" t="t" r="r" b="b"/>
            <a:pathLst>
              <a:path w="1973580" h="1922145">
                <a:moveTo>
                  <a:pt x="986790" y="0"/>
                </a:moveTo>
                <a:lnTo>
                  <a:pt x="937538" y="1175"/>
                </a:lnTo>
                <a:lnTo>
                  <a:pt x="888912" y="4667"/>
                </a:lnTo>
                <a:lnTo>
                  <a:pt x="840968" y="10418"/>
                </a:lnTo>
                <a:lnTo>
                  <a:pt x="793761" y="18374"/>
                </a:lnTo>
                <a:lnTo>
                  <a:pt x="747350" y="28481"/>
                </a:lnTo>
                <a:lnTo>
                  <a:pt x="701789" y="40682"/>
                </a:lnTo>
                <a:lnTo>
                  <a:pt x="657137" y="54924"/>
                </a:lnTo>
                <a:lnTo>
                  <a:pt x="613449" y="71150"/>
                </a:lnTo>
                <a:lnTo>
                  <a:pt x="570781" y="89306"/>
                </a:lnTo>
                <a:lnTo>
                  <a:pt x="529191" y="109337"/>
                </a:lnTo>
                <a:lnTo>
                  <a:pt x="488735" y="131188"/>
                </a:lnTo>
                <a:lnTo>
                  <a:pt x="449469" y="154803"/>
                </a:lnTo>
                <a:lnTo>
                  <a:pt x="411451" y="180128"/>
                </a:lnTo>
                <a:lnTo>
                  <a:pt x="374735" y="207108"/>
                </a:lnTo>
                <a:lnTo>
                  <a:pt x="339380" y="235687"/>
                </a:lnTo>
                <a:lnTo>
                  <a:pt x="305442" y="265811"/>
                </a:lnTo>
                <a:lnTo>
                  <a:pt x="272976" y="297424"/>
                </a:lnTo>
                <a:lnTo>
                  <a:pt x="242040" y="330472"/>
                </a:lnTo>
                <a:lnTo>
                  <a:pt x="212691" y="364899"/>
                </a:lnTo>
                <a:lnTo>
                  <a:pt x="184984" y="400650"/>
                </a:lnTo>
                <a:lnTo>
                  <a:pt x="158976" y="437670"/>
                </a:lnTo>
                <a:lnTo>
                  <a:pt x="134724" y="475905"/>
                </a:lnTo>
                <a:lnTo>
                  <a:pt x="112219" y="515427"/>
                </a:lnTo>
                <a:lnTo>
                  <a:pt x="91713" y="555797"/>
                </a:lnTo>
                <a:lnTo>
                  <a:pt x="73068" y="597344"/>
                </a:lnTo>
                <a:lnTo>
                  <a:pt x="56404" y="639885"/>
                </a:lnTo>
                <a:lnTo>
                  <a:pt x="41779" y="683365"/>
                </a:lnTo>
                <a:lnTo>
                  <a:pt x="29248" y="727729"/>
                </a:lnTo>
                <a:lnTo>
                  <a:pt x="18870" y="772922"/>
                </a:lnTo>
                <a:lnTo>
                  <a:pt x="10699" y="818889"/>
                </a:lnTo>
                <a:lnTo>
                  <a:pt x="4792" y="865574"/>
                </a:lnTo>
                <a:lnTo>
                  <a:pt x="1207" y="912924"/>
                </a:lnTo>
                <a:lnTo>
                  <a:pt x="0" y="960881"/>
                </a:lnTo>
                <a:lnTo>
                  <a:pt x="1207" y="1008839"/>
                </a:lnTo>
                <a:lnTo>
                  <a:pt x="4792" y="1056189"/>
                </a:lnTo>
                <a:lnTo>
                  <a:pt x="10699" y="1102874"/>
                </a:lnTo>
                <a:lnTo>
                  <a:pt x="18870" y="1148841"/>
                </a:lnTo>
                <a:lnTo>
                  <a:pt x="29248" y="1194034"/>
                </a:lnTo>
                <a:lnTo>
                  <a:pt x="41779" y="1238398"/>
                </a:lnTo>
                <a:lnTo>
                  <a:pt x="56404" y="1281878"/>
                </a:lnTo>
                <a:lnTo>
                  <a:pt x="73068" y="1324419"/>
                </a:lnTo>
                <a:lnTo>
                  <a:pt x="91713" y="1365966"/>
                </a:lnTo>
                <a:lnTo>
                  <a:pt x="112284" y="1406464"/>
                </a:lnTo>
                <a:lnTo>
                  <a:pt x="134724" y="1445858"/>
                </a:lnTo>
                <a:lnTo>
                  <a:pt x="158976" y="1484093"/>
                </a:lnTo>
                <a:lnTo>
                  <a:pt x="184984" y="1521113"/>
                </a:lnTo>
                <a:lnTo>
                  <a:pt x="212691" y="1556864"/>
                </a:lnTo>
                <a:lnTo>
                  <a:pt x="242040" y="1591291"/>
                </a:lnTo>
                <a:lnTo>
                  <a:pt x="272976" y="1624339"/>
                </a:lnTo>
                <a:lnTo>
                  <a:pt x="305442" y="1655952"/>
                </a:lnTo>
                <a:lnTo>
                  <a:pt x="339380" y="1686076"/>
                </a:lnTo>
                <a:lnTo>
                  <a:pt x="374735" y="1714655"/>
                </a:lnTo>
                <a:lnTo>
                  <a:pt x="411451" y="1741635"/>
                </a:lnTo>
                <a:lnTo>
                  <a:pt x="449469" y="1766960"/>
                </a:lnTo>
                <a:lnTo>
                  <a:pt x="488735" y="1790575"/>
                </a:lnTo>
                <a:lnTo>
                  <a:pt x="529191" y="1812426"/>
                </a:lnTo>
                <a:lnTo>
                  <a:pt x="570781" y="1832457"/>
                </a:lnTo>
                <a:lnTo>
                  <a:pt x="613449" y="1850613"/>
                </a:lnTo>
                <a:lnTo>
                  <a:pt x="657137" y="1866839"/>
                </a:lnTo>
                <a:lnTo>
                  <a:pt x="701789" y="1881081"/>
                </a:lnTo>
                <a:lnTo>
                  <a:pt x="747350" y="1893282"/>
                </a:lnTo>
                <a:lnTo>
                  <a:pt x="793761" y="1903389"/>
                </a:lnTo>
                <a:lnTo>
                  <a:pt x="840968" y="1911345"/>
                </a:lnTo>
                <a:lnTo>
                  <a:pt x="888912" y="1917096"/>
                </a:lnTo>
                <a:lnTo>
                  <a:pt x="937538" y="1920588"/>
                </a:lnTo>
                <a:lnTo>
                  <a:pt x="986790" y="1921763"/>
                </a:lnTo>
                <a:lnTo>
                  <a:pt x="1036041" y="1920588"/>
                </a:lnTo>
                <a:lnTo>
                  <a:pt x="1084667" y="1917096"/>
                </a:lnTo>
                <a:lnTo>
                  <a:pt x="1132611" y="1911345"/>
                </a:lnTo>
                <a:lnTo>
                  <a:pt x="1179818" y="1903389"/>
                </a:lnTo>
                <a:lnTo>
                  <a:pt x="1226229" y="1893282"/>
                </a:lnTo>
                <a:lnTo>
                  <a:pt x="1271790" y="1881081"/>
                </a:lnTo>
                <a:lnTo>
                  <a:pt x="1316442" y="1866839"/>
                </a:lnTo>
                <a:lnTo>
                  <a:pt x="1360130" y="1850613"/>
                </a:lnTo>
                <a:lnTo>
                  <a:pt x="1402798" y="1832457"/>
                </a:lnTo>
                <a:lnTo>
                  <a:pt x="1444388" y="1812426"/>
                </a:lnTo>
                <a:lnTo>
                  <a:pt x="1484844" y="1790575"/>
                </a:lnTo>
                <a:lnTo>
                  <a:pt x="1524110" y="1766960"/>
                </a:lnTo>
                <a:lnTo>
                  <a:pt x="1562128" y="1741635"/>
                </a:lnTo>
                <a:lnTo>
                  <a:pt x="1598844" y="1714655"/>
                </a:lnTo>
                <a:lnTo>
                  <a:pt x="1634199" y="1686076"/>
                </a:lnTo>
                <a:lnTo>
                  <a:pt x="1668137" y="1655952"/>
                </a:lnTo>
                <a:lnTo>
                  <a:pt x="1700603" y="1624339"/>
                </a:lnTo>
                <a:lnTo>
                  <a:pt x="1731539" y="1591291"/>
                </a:lnTo>
                <a:lnTo>
                  <a:pt x="1757280" y="1561097"/>
                </a:lnTo>
                <a:lnTo>
                  <a:pt x="1007832" y="1561097"/>
                </a:lnTo>
                <a:lnTo>
                  <a:pt x="960163" y="1560893"/>
                </a:lnTo>
                <a:lnTo>
                  <a:pt x="912617" y="1557215"/>
                </a:lnTo>
                <a:lnTo>
                  <a:pt x="865408" y="1550063"/>
                </a:lnTo>
                <a:lnTo>
                  <a:pt x="818748" y="1539439"/>
                </a:lnTo>
                <a:lnTo>
                  <a:pt x="772851" y="1525342"/>
                </a:lnTo>
                <a:lnTo>
                  <a:pt x="727930" y="1507775"/>
                </a:lnTo>
                <a:lnTo>
                  <a:pt x="684199" y="1486738"/>
                </a:lnTo>
                <a:lnTo>
                  <a:pt x="642242" y="1462486"/>
                </a:lnTo>
                <a:lnTo>
                  <a:pt x="602964" y="1435624"/>
                </a:lnTo>
                <a:lnTo>
                  <a:pt x="566418" y="1406336"/>
                </a:lnTo>
                <a:lnTo>
                  <a:pt x="532660" y="1374801"/>
                </a:lnTo>
                <a:lnTo>
                  <a:pt x="501744" y="1341201"/>
                </a:lnTo>
                <a:lnTo>
                  <a:pt x="473725" y="1305718"/>
                </a:lnTo>
                <a:lnTo>
                  <a:pt x="448658" y="1268533"/>
                </a:lnTo>
                <a:lnTo>
                  <a:pt x="426597" y="1229827"/>
                </a:lnTo>
                <a:lnTo>
                  <a:pt x="407597" y="1189782"/>
                </a:lnTo>
                <a:lnTo>
                  <a:pt x="391712" y="1148580"/>
                </a:lnTo>
                <a:lnTo>
                  <a:pt x="378998" y="1106400"/>
                </a:lnTo>
                <a:lnTo>
                  <a:pt x="369509" y="1063426"/>
                </a:lnTo>
                <a:lnTo>
                  <a:pt x="363300" y="1019839"/>
                </a:lnTo>
                <a:lnTo>
                  <a:pt x="360425" y="975819"/>
                </a:lnTo>
                <a:lnTo>
                  <a:pt x="360938" y="931548"/>
                </a:lnTo>
                <a:lnTo>
                  <a:pt x="364896" y="887207"/>
                </a:lnTo>
                <a:lnTo>
                  <a:pt x="372352" y="842979"/>
                </a:lnTo>
                <a:lnTo>
                  <a:pt x="383360" y="799044"/>
                </a:lnTo>
                <a:lnTo>
                  <a:pt x="397977" y="755584"/>
                </a:lnTo>
                <a:lnTo>
                  <a:pt x="416255" y="712780"/>
                </a:lnTo>
                <a:lnTo>
                  <a:pt x="438251" y="670813"/>
                </a:lnTo>
                <a:lnTo>
                  <a:pt x="935532" y="670813"/>
                </a:lnTo>
                <a:lnTo>
                  <a:pt x="689102" y="432460"/>
                </a:lnTo>
                <a:lnTo>
                  <a:pt x="733027" y="411797"/>
                </a:lnTo>
                <a:lnTo>
                  <a:pt x="778110" y="394615"/>
                </a:lnTo>
                <a:lnTo>
                  <a:pt x="824137" y="380911"/>
                </a:lnTo>
                <a:lnTo>
                  <a:pt x="870894" y="370686"/>
                </a:lnTo>
                <a:lnTo>
                  <a:pt x="918169" y="363938"/>
                </a:lnTo>
                <a:lnTo>
                  <a:pt x="965747" y="360666"/>
                </a:lnTo>
                <a:lnTo>
                  <a:pt x="1757280" y="360666"/>
                </a:lnTo>
                <a:lnTo>
                  <a:pt x="1731539" y="330472"/>
                </a:lnTo>
                <a:lnTo>
                  <a:pt x="1700603" y="297424"/>
                </a:lnTo>
                <a:lnTo>
                  <a:pt x="1668137" y="265811"/>
                </a:lnTo>
                <a:lnTo>
                  <a:pt x="1634199" y="235687"/>
                </a:lnTo>
                <a:lnTo>
                  <a:pt x="1598844" y="207108"/>
                </a:lnTo>
                <a:lnTo>
                  <a:pt x="1562128" y="180128"/>
                </a:lnTo>
                <a:lnTo>
                  <a:pt x="1524110" y="154803"/>
                </a:lnTo>
                <a:lnTo>
                  <a:pt x="1484844" y="131188"/>
                </a:lnTo>
                <a:lnTo>
                  <a:pt x="1444388" y="109337"/>
                </a:lnTo>
                <a:lnTo>
                  <a:pt x="1402798" y="89306"/>
                </a:lnTo>
                <a:lnTo>
                  <a:pt x="1360130" y="71150"/>
                </a:lnTo>
                <a:lnTo>
                  <a:pt x="1316442" y="54924"/>
                </a:lnTo>
                <a:lnTo>
                  <a:pt x="1271790" y="40682"/>
                </a:lnTo>
                <a:lnTo>
                  <a:pt x="1226229" y="28481"/>
                </a:lnTo>
                <a:lnTo>
                  <a:pt x="1179818" y="18374"/>
                </a:lnTo>
                <a:lnTo>
                  <a:pt x="1132611" y="10418"/>
                </a:lnTo>
                <a:lnTo>
                  <a:pt x="1084667" y="4667"/>
                </a:lnTo>
                <a:lnTo>
                  <a:pt x="1036041" y="1175"/>
                </a:lnTo>
                <a:lnTo>
                  <a:pt x="986790" y="0"/>
                </a:lnTo>
                <a:close/>
              </a:path>
              <a:path w="1973580" h="1922145">
                <a:moveTo>
                  <a:pt x="935532" y="670813"/>
                </a:moveTo>
                <a:lnTo>
                  <a:pt x="438251" y="670813"/>
                </a:lnTo>
                <a:lnTo>
                  <a:pt x="1284478" y="1489303"/>
                </a:lnTo>
                <a:lnTo>
                  <a:pt x="1240552" y="1509966"/>
                </a:lnTo>
                <a:lnTo>
                  <a:pt x="1195469" y="1527148"/>
                </a:lnTo>
                <a:lnTo>
                  <a:pt x="1149442" y="1540852"/>
                </a:lnTo>
                <a:lnTo>
                  <a:pt x="1102685" y="1551077"/>
                </a:lnTo>
                <a:lnTo>
                  <a:pt x="1055410" y="1557825"/>
                </a:lnTo>
                <a:lnTo>
                  <a:pt x="1007832" y="1561097"/>
                </a:lnTo>
                <a:lnTo>
                  <a:pt x="1757280" y="1561097"/>
                </a:lnTo>
                <a:lnTo>
                  <a:pt x="1788595" y="1521113"/>
                </a:lnTo>
                <a:lnTo>
                  <a:pt x="1814603" y="1484093"/>
                </a:lnTo>
                <a:lnTo>
                  <a:pt x="1838855" y="1445858"/>
                </a:lnTo>
                <a:lnTo>
                  <a:pt x="1861360" y="1406336"/>
                </a:lnTo>
                <a:lnTo>
                  <a:pt x="1881866" y="1365966"/>
                </a:lnTo>
                <a:lnTo>
                  <a:pt x="1900511" y="1324419"/>
                </a:lnTo>
                <a:lnTo>
                  <a:pt x="1917175" y="1281878"/>
                </a:lnTo>
                <a:lnTo>
                  <a:pt x="1927578" y="1250949"/>
                </a:lnTo>
                <a:lnTo>
                  <a:pt x="1535328" y="1250949"/>
                </a:lnTo>
                <a:lnTo>
                  <a:pt x="935532" y="670813"/>
                </a:lnTo>
                <a:close/>
              </a:path>
              <a:path w="1973580" h="1922145">
                <a:moveTo>
                  <a:pt x="1757280" y="360666"/>
                </a:moveTo>
                <a:lnTo>
                  <a:pt x="965747" y="360666"/>
                </a:lnTo>
                <a:lnTo>
                  <a:pt x="1013416" y="360870"/>
                </a:lnTo>
                <a:lnTo>
                  <a:pt x="1060962" y="364548"/>
                </a:lnTo>
                <a:lnTo>
                  <a:pt x="1108171" y="371700"/>
                </a:lnTo>
                <a:lnTo>
                  <a:pt x="1154831" y="382324"/>
                </a:lnTo>
                <a:lnTo>
                  <a:pt x="1200728" y="396421"/>
                </a:lnTo>
                <a:lnTo>
                  <a:pt x="1245649" y="413988"/>
                </a:lnTo>
                <a:lnTo>
                  <a:pt x="1289380" y="435025"/>
                </a:lnTo>
                <a:lnTo>
                  <a:pt x="1331337" y="459277"/>
                </a:lnTo>
                <a:lnTo>
                  <a:pt x="1370615" y="486139"/>
                </a:lnTo>
                <a:lnTo>
                  <a:pt x="1407161" y="515427"/>
                </a:lnTo>
                <a:lnTo>
                  <a:pt x="1440919" y="546962"/>
                </a:lnTo>
                <a:lnTo>
                  <a:pt x="1471835" y="580562"/>
                </a:lnTo>
                <a:lnTo>
                  <a:pt x="1499854" y="616045"/>
                </a:lnTo>
                <a:lnTo>
                  <a:pt x="1524921" y="653230"/>
                </a:lnTo>
                <a:lnTo>
                  <a:pt x="1546982" y="691936"/>
                </a:lnTo>
                <a:lnTo>
                  <a:pt x="1565982" y="731981"/>
                </a:lnTo>
                <a:lnTo>
                  <a:pt x="1581867" y="773183"/>
                </a:lnTo>
                <a:lnTo>
                  <a:pt x="1594581" y="815363"/>
                </a:lnTo>
                <a:lnTo>
                  <a:pt x="1604070" y="858337"/>
                </a:lnTo>
                <a:lnTo>
                  <a:pt x="1610279" y="901924"/>
                </a:lnTo>
                <a:lnTo>
                  <a:pt x="1613154" y="945944"/>
                </a:lnTo>
                <a:lnTo>
                  <a:pt x="1612641" y="990215"/>
                </a:lnTo>
                <a:lnTo>
                  <a:pt x="1608683" y="1034556"/>
                </a:lnTo>
                <a:lnTo>
                  <a:pt x="1601227" y="1078784"/>
                </a:lnTo>
                <a:lnTo>
                  <a:pt x="1590219" y="1122719"/>
                </a:lnTo>
                <a:lnTo>
                  <a:pt x="1575602" y="1166179"/>
                </a:lnTo>
                <a:lnTo>
                  <a:pt x="1557324" y="1208983"/>
                </a:lnTo>
                <a:lnTo>
                  <a:pt x="1535328" y="1250949"/>
                </a:lnTo>
                <a:lnTo>
                  <a:pt x="1927578" y="1250949"/>
                </a:lnTo>
                <a:lnTo>
                  <a:pt x="1944331" y="1194034"/>
                </a:lnTo>
                <a:lnTo>
                  <a:pt x="1954709" y="1148841"/>
                </a:lnTo>
                <a:lnTo>
                  <a:pt x="1962880" y="1102874"/>
                </a:lnTo>
                <a:lnTo>
                  <a:pt x="1968787" y="1056189"/>
                </a:lnTo>
                <a:lnTo>
                  <a:pt x="1972372" y="1008839"/>
                </a:lnTo>
                <a:lnTo>
                  <a:pt x="1973580" y="960881"/>
                </a:lnTo>
                <a:lnTo>
                  <a:pt x="1972372" y="912924"/>
                </a:lnTo>
                <a:lnTo>
                  <a:pt x="1968787" y="865574"/>
                </a:lnTo>
                <a:lnTo>
                  <a:pt x="1962880" y="818889"/>
                </a:lnTo>
                <a:lnTo>
                  <a:pt x="1954709" y="772922"/>
                </a:lnTo>
                <a:lnTo>
                  <a:pt x="1944331" y="727729"/>
                </a:lnTo>
                <a:lnTo>
                  <a:pt x="1931800" y="683365"/>
                </a:lnTo>
                <a:lnTo>
                  <a:pt x="1917175" y="639885"/>
                </a:lnTo>
                <a:lnTo>
                  <a:pt x="1900511" y="597344"/>
                </a:lnTo>
                <a:lnTo>
                  <a:pt x="1881866" y="555797"/>
                </a:lnTo>
                <a:lnTo>
                  <a:pt x="1861295" y="515299"/>
                </a:lnTo>
                <a:lnTo>
                  <a:pt x="1838855" y="475905"/>
                </a:lnTo>
                <a:lnTo>
                  <a:pt x="1814603" y="437670"/>
                </a:lnTo>
                <a:lnTo>
                  <a:pt x="1788595" y="400650"/>
                </a:lnTo>
                <a:lnTo>
                  <a:pt x="1760888" y="364899"/>
                </a:lnTo>
                <a:lnTo>
                  <a:pt x="1757280" y="360666"/>
                </a:lnTo>
                <a:close/>
              </a:path>
            </a:pathLst>
          </a:custGeom>
          <a:solidFill>
            <a:srgbClr val="E1D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74024" y="2674620"/>
            <a:ext cx="1973580" cy="1922145"/>
          </a:xfrm>
          <a:custGeom>
            <a:avLst/>
            <a:gdLst/>
            <a:ahLst/>
            <a:cxnLst/>
            <a:rect l="l" t="t" r="r" b="b"/>
            <a:pathLst>
              <a:path w="1973580" h="1922145">
                <a:moveTo>
                  <a:pt x="0" y="960881"/>
                </a:moveTo>
                <a:lnTo>
                  <a:pt x="1207" y="912924"/>
                </a:lnTo>
                <a:lnTo>
                  <a:pt x="4792" y="865574"/>
                </a:lnTo>
                <a:lnTo>
                  <a:pt x="10699" y="818889"/>
                </a:lnTo>
                <a:lnTo>
                  <a:pt x="18870" y="772922"/>
                </a:lnTo>
                <a:lnTo>
                  <a:pt x="29248" y="727729"/>
                </a:lnTo>
                <a:lnTo>
                  <a:pt x="41779" y="683365"/>
                </a:lnTo>
                <a:lnTo>
                  <a:pt x="56404" y="639885"/>
                </a:lnTo>
                <a:lnTo>
                  <a:pt x="73068" y="597344"/>
                </a:lnTo>
                <a:lnTo>
                  <a:pt x="91713" y="555797"/>
                </a:lnTo>
                <a:lnTo>
                  <a:pt x="112284" y="515299"/>
                </a:lnTo>
                <a:lnTo>
                  <a:pt x="134724" y="475905"/>
                </a:lnTo>
                <a:lnTo>
                  <a:pt x="158976" y="437670"/>
                </a:lnTo>
                <a:lnTo>
                  <a:pt x="184984" y="400650"/>
                </a:lnTo>
                <a:lnTo>
                  <a:pt x="212691" y="364899"/>
                </a:lnTo>
                <a:lnTo>
                  <a:pt x="242040" y="330472"/>
                </a:lnTo>
                <a:lnTo>
                  <a:pt x="272976" y="297424"/>
                </a:lnTo>
                <a:lnTo>
                  <a:pt x="305442" y="265811"/>
                </a:lnTo>
                <a:lnTo>
                  <a:pt x="339380" y="235687"/>
                </a:lnTo>
                <a:lnTo>
                  <a:pt x="374735" y="207108"/>
                </a:lnTo>
                <a:lnTo>
                  <a:pt x="411451" y="180128"/>
                </a:lnTo>
                <a:lnTo>
                  <a:pt x="449469" y="154803"/>
                </a:lnTo>
                <a:lnTo>
                  <a:pt x="488735" y="131188"/>
                </a:lnTo>
                <a:lnTo>
                  <a:pt x="529191" y="109337"/>
                </a:lnTo>
                <a:lnTo>
                  <a:pt x="570781" y="89306"/>
                </a:lnTo>
                <a:lnTo>
                  <a:pt x="613449" y="71150"/>
                </a:lnTo>
                <a:lnTo>
                  <a:pt x="657137" y="54924"/>
                </a:lnTo>
                <a:lnTo>
                  <a:pt x="701789" y="40682"/>
                </a:lnTo>
                <a:lnTo>
                  <a:pt x="747350" y="28481"/>
                </a:lnTo>
                <a:lnTo>
                  <a:pt x="793761" y="18374"/>
                </a:lnTo>
                <a:lnTo>
                  <a:pt x="840968" y="10418"/>
                </a:lnTo>
                <a:lnTo>
                  <a:pt x="888912" y="4667"/>
                </a:lnTo>
                <a:lnTo>
                  <a:pt x="937538" y="1175"/>
                </a:lnTo>
                <a:lnTo>
                  <a:pt x="986790" y="0"/>
                </a:lnTo>
                <a:lnTo>
                  <a:pt x="1036041" y="1175"/>
                </a:lnTo>
                <a:lnTo>
                  <a:pt x="1084667" y="4667"/>
                </a:lnTo>
                <a:lnTo>
                  <a:pt x="1132611" y="10418"/>
                </a:lnTo>
                <a:lnTo>
                  <a:pt x="1179818" y="18374"/>
                </a:lnTo>
                <a:lnTo>
                  <a:pt x="1226229" y="28481"/>
                </a:lnTo>
                <a:lnTo>
                  <a:pt x="1271790" y="40682"/>
                </a:lnTo>
                <a:lnTo>
                  <a:pt x="1316442" y="54924"/>
                </a:lnTo>
                <a:lnTo>
                  <a:pt x="1360130" y="71150"/>
                </a:lnTo>
                <a:lnTo>
                  <a:pt x="1402798" y="89306"/>
                </a:lnTo>
                <a:lnTo>
                  <a:pt x="1444388" y="109337"/>
                </a:lnTo>
                <a:lnTo>
                  <a:pt x="1484844" y="131188"/>
                </a:lnTo>
                <a:lnTo>
                  <a:pt x="1524110" y="154803"/>
                </a:lnTo>
                <a:lnTo>
                  <a:pt x="1562128" y="180128"/>
                </a:lnTo>
                <a:lnTo>
                  <a:pt x="1598844" y="207108"/>
                </a:lnTo>
                <a:lnTo>
                  <a:pt x="1634199" y="235687"/>
                </a:lnTo>
                <a:lnTo>
                  <a:pt x="1668137" y="265811"/>
                </a:lnTo>
                <a:lnTo>
                  <a:pt x="1700603" y="297424"/>
                </a:lnTo>
                <a:lnTo>
                  <a:pt x="1731539" y="330472"/>
                </a:lnTo>
                <a:lnTo>
                  <a:pt x="1760888" y="364899"/>
                </a:lnTo>
                <a:lnTo>
                  <a:pt x="1788595" y="400650"/>
                </a:lnTo>
                <a:lnTo>
                  <a:pt x="1814603" y="437670"/>
                </a:lnTo>
                <a:lnTo>
                  <a:pt x="1838855" y="475905"/>
                </a:lnTo>
                <a:lnTo>
                  <a:pt x="1861295" y="515299"/>
                </a:lnTo>
                <a:lnTo>
                  <a:pt x="1881866" y="555797"/>
                </a:lnTo>
                <a:lnTo>
                  <a:pt x="1900511" y="597344"/>
                </a:lnTo>
                <a:lnTo>
                  <a:pt x="1917175" y="639885"/>
                </a:lnTo>
                <a:lnTo>
                  <a:pt x="1931800" y="683365"/>
                </a:lnTo>
                <a:lnTo>
                  <a:pt x="1944331" y="727729"/>
                </a:lnTo>
                <a:lnTo>
                  <a:pt x="1954709" y="772922"/>
                </a:lnTo>
                <a:lnTo>
                  <a:pt x="1962880" y="818889"/>
                </a:lnTo>
                <a:lnTo>
                  <a:pt x="1968787" y="865574"/>
                </a:lnTo>
                <a:lnTo>
                  <a:pt x="1972372" y="912924"/>
                </a:lnTo>
                <a:lnTo>
                  <a:pt x="1973580" y="960881"/>
                </a:lnTo>
                <a:lnTo>
                  <a:pt x="1972372" y="1008839"/>
                </a:lnTo>
                <a:lnTo>
                  <a:pt x="1968787" y="1056189"/>
                </a:lnTo>
                <a:lnTo>
                  <a:pt x="1962880" y="1102874"/>
                </a:lnTo>
                <a:lnTo>
                  <a:pt x="1954709" y="1148841"/>
                </a:lnTo>
                <a:lnTo>
                  <a:pt x="1944331" y="1194034"/>
                </a:lnTo>
                <a:lnTo>
                  <a:pt x="1931800" y="1238398"/>
                </a:lnTo>
                <a:lnTo>
                  <a:pt x="1917175" y="1281878"/>
                </a:lnTo>
                <a:lnTo>
                  <a:pt x="1900511" y="1324419"/>
                </a:lnTo>
                <a:lnTo>
                  <a:pt x="1881866" y="1365966"/>
                </a:lnTo>
                <a:lnTo>
                  <a:pt x="1861295" y="1406464"/>
                </a:lnTo>
                <a:lnTo>
                  <a:pt x="1838855" y="1445858"/>
                </a:lnTo>
                <a:lnTo>
                  <a:pt x="1814603" y="1484093"/>
                </a:lnTo>
                <a:lnTo>
                  <a:pt x="1788595" y="1521113"/>
                </a:lnTo>
                <a:lnTo>
                  <a:pt x="1760888" y="1556864"/>
                </a:lnTo>
                <a:lnTo>
                  <a:pt x="1731539" y="1591291"/>
                </a:lnTo>
                <a:lnTo>
                  <a:pt x="1700603" y="1624339"/>
                </a:lnTo>
                <a:lnTo>
                  <a:pt x="1668137" y="1655952"/>
                </a:lnTo>
                <a:lnTo>
                  <a:pt x="1634199" y="1686076"/>
                </a:lnTo>
                <a:lnTo>
                  <a:pt x="1598844" y="1714655"/>
                </a:lnTo>
                <a:lnTo>
                  <a:pt x="1562128" y="1741635"/>
                </a:lnTo>
                <a:lnTo>
                  <a:pt x="1524110" y="1766960"/>
                </a:lnTo>
                <a:lnTo>
                  <a:pt x="1484844" y="1790575"/>
                </a:lnTo>
                <a:lnTo>
                  <a:pt x="1444388" y="1812426"/>
                </a:lnTo>
                <a:lnTo>
                  <a:pt x="1402798" y="1832457"/>
                </a:lnTo>
                <a:lnTo>
                  <a:pt x="1360130" y="1850613"/>
                </a:lnTo>
                <a:lnTo>
                  <a:pt x="1316442" y="1866839"/>
                </a:lnTo>
                <a:lnTo>
                  <a:pt x="1271790" y="1881081"/>
                </a:lnTo>
                <a:lnTo>
                  <a:pt x="1226229" y="1893282"/>
                </a:lnTo>
                <a:lnTo>
                  <a:pt x="1179818" y="1903389"/>
                </a:lnTo>
                <a:lnTo>
                  <a:pt x="1132611" y="1911345"/>
                </a:lnTo>
                <a:lnTo>
                  <a:pt x="1084667" y="1917096"/>
                </a:lnTo>
                <a:lnTo>
                  <a:pt x="1036041" y="1920588"/>
                </a:lnTo>
                <a:lnTo>
                  <a:pt x="986790" y="1921763"/>
                </a:lnTo>
                <a:lnTo>
                  <a:pt x="937538" y="1920588"/>
                </a:lnTo>
                <a:lnTo>
                  <a:pt x="888912" y="1917096"/>
                </a:lnTo>
                <a:lnTo>
                  <a:pt x="840968" y="1911345"/>
                </a:lnTo>
                <a:lnTo>
                  <a:pt x="793761" y="1903389"/>
                </a:lnTo>
                <a:lnTo>
                  <a:pt x="747350" y="1893282"/>
                </a:lnTo>
                <a:lnTo>
                  <a:pt x="701789" y="1881081"/>
                </a:lnTo>
                <a:lnTo>
                  <a:pt x="657137" y="1866839"/>
                </a:lnTo>
                <a:lnTo>
                  <a:pt x="613449" y="1850613"/>
                </a:lnTo>
                <a:lnTo>
                  <a:pt x="570781" y="1832457"/>
                </a:lnTo>
                <a:lnTo>
                  <a:pt x="529191" y="1812426"/>
                </a:lnTo>
                <a:lnTo>
                  <a:pt x="488735" y="1790575"/>
                </a:lnTo>
                <a:lnTo>
                  <a:pt x="449469" y="1766960"/>
                </a:lnTo>
                <a:lnTo>
                  <a:pt x="411451" y="1741635"/>
                </a:lnTo>
                <a:lnTo>
                  <a:pt x="374735" y="1714655"/>
                </a:lnTo>
                <a:lnTo>
                  <a:pt x="339380" y="1686076"/>
                </a:lnTo>
                <a:lnTo>
                  <a:pt x="305442" y="1655952"/>
                </a:lnTo>
                <a:lnTo>
                  <a:pt x="272976" y="1624339"/>
                </a:lnTo>
                <a:lnTo>
                  <a:pt x="242040" y="1591291"/>
                </a:lnTo>
                <a:lnTo>
                  <a:pt x="212691" y="1556864"/>
                </a:lnTo>
                <a:lnTo>
                  <a:pt x="184984" y="1521113"/>
                </a:lnTo>
                <a:lnTo>
                  <a:pt x="158976" y="1484093"/>
                </a:lnTo>
                <a:lnTo>
                  <a:pt x="134724" y="1445858"/>
                </a:lnTo>
                <a:lnTo>
                  <a:pt x="112284" y="1406464"/>
                </a:lnTo>
                <a:lnTo>
                  <a:pt x="91713" y="1365966"/>
                </a:lnTo>
                <a:lnTo>
                  <a:pt x="73068" y="1324419"/>
                </a:lnTo>
                <a:lnTo>
                  <a:pt x="56404" y="1281878"/>
                </a:lnTo>
                <a:lnTo>
                  <a:pt x="41779" y="1238398"/>
                </a:lnTo>
                <a:lnTo>
                  <a:pt x="29248" y="1194034"/>
                </a:lnTo>
                <a:lnTo>
                  <a:pt x="18870" y="1148841"/>
                </a:lnTo>
                <a:lnTo>
                  <a:pt x="10699" y="1102874"/>
                </a:lnTo>
                <a:lnTo>
                  <a:pt x="4792" y="1056189"/>
                </a:lnTo>
                <a:lnTo>
                  <a:pt x="1207" y="1008839"/>
                </a:lnTo>
                <a:lnTo>
                  <a:pt x="0" y="960881"/>
                </a:lnTo>
                <a:close/>
              </a:path>
            </a:pathLst>
          </a:custGeom>
          <a:ln w="64007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3126" y="3035286"/>
            <a:ext cx="924560" cy="890905"/>
          </a:xfrm>
          <a:custGeom>
            <a:avLst/>
            <a:gdLst/>
            <a:ahLst/>
            <a:cxnLst/>
            <a:rect l="l" t="t" r="r" b="b"/>
            <a:pathLst>
              <a:path w="924560" h="890904">
                <a:moveTo>
                  <a:pt x="846226" y="890283"/>
                </a:moveTo>
                <a:lnTo>
                  <a:pt x="868222" y="848317"/>
                </a:lnTo>
                <a:lnTo>
                  <a:pt x="886500" y="805512"/>
                </a:lnTo>
                <a:lnTo>
                  <a:pt x="901117" y="762052"/>
                </a:lnTo>
                <a:lnTo>
                  <a:pt x="912125" y="718117"/>
                </a:lnTo>
                <a:lnTo>
                  <a:pt x="919581" y="673889"/>
                </a:lnTo>
                <a:lnTo>
                  <a:pt x="923539" y="629549"/>
                </a:lnTo>
                <a:lnTo>
                  <a:pt x="924052" y="585278"/>
                </a:lnTo>
                <a:lnTo>
                  <a:pt x="921177" y="541258"/>
                </a:lnTo>
                <a:lnTo>
                  <a:pt x="914968" y="497670"/>
                </a:lnTo>
                <a:lnTo>
                  <a:pt x="905479" y="454696"/>
                </a:lnTo>
                <a:lnTo>
                  <a:pt x="892765" y="412517"/>
                </a:lnTo>
                <a:lnTo>
                  <a:pt x="876880" y="371314"/>
                </a:lnTo>
                <a:lnTo>
                  <a:pt x="857880" y="331269"/>
                </a:lnTo>
                <a:lnTo>
                  <a:pt x="835819" y="292564"/>
                </a:lnTo>
                <a:lnTo>
                  <a:pt x="810752" y="255379"/>
                </a:lnTo>
                <a:lnTo>
                  <a:pt x="782733" y="219895"/>
                </a:lnTo>
                <a:lnTo>
                  <a:pt x="751817" y="186296"/>
                </a:lnTo>
                <a:lnTo>
                  <a:pt x="718059" y="154761"/>
                </a:lnTo>
                <a:lnTo>
                  <a:pt x="681513" y="125472"/>
                </a:lnTo>
                <a:lnTo>
                  <a:pt x="642235" y="98611"/>
                </a:lnTo>
                <a:lnTo>
                  <a:pt x="600278" y="74359"/>
                </a:lnTo>
                <a:lnTo>
                  <a:pt x="556547" y="53321"/>
                </a:lnTo>
                <a:lnTo>
                  <a:pt x="511626" y="35754"/>
                </a:lnTo>
                <a:lnTo>
                  <a:pt x="465729" y="21658"/>
                </a:lnTo>
                <a:lnTo>
                  <a:pt x="419069" y="11033"/>
                </a:lnTo>
                <a:lnTo>
                  <a:pt x="371860" y="3881"/>
                </a:lnTo>
                <a:lnTo>
                  <a:pt x="324314" y="203"/>
                </a:lnTo>
                <a:lnTo>
                  <a:pt x="276645" y="0"/>
                </a:lnTo>
                <a:lnTo>
                  <a:pt x="229067" y="3271"/>
                </a:lnTo>
                <a:lnTo>
                  <a:pt x="181792" y="10019"/>
                </a:lnTo>
                <a:lnTo>
                  <a:pt x="135035" y="20245"/>
                </a:lnTo>
                <a:lnTo>
                  <a:pt x="89008" y="33948"/>
                </a:lnTo>
                <a:lnTo>
                  <a:pt x="43925" y="51131"/>
                </a:lnTo>
                <a:lnTo>
                  <a:pt x="0" y="71793"/>
                </a:lnTo>
                <a:lnTo>
                  <a:pt x="846226" y="890283"/>
                </a:lnTo>
                <a:close/>
              </a:path>
            </a:pathLst>
          </a:custGeom>
          <a:ln w="64008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34449" y="3345434"/>
            <a:ext cx="924560" cy="890905"/>
          </a:xfrm>
          <a:custGeom>
            <a:avLst/>
            <a:gdLst/>
            <a:ahLst/>
            <a:cxnLst/>
            <a:rect l="l" t="t" r="r" b="b"/>
            <a:pathLst>
              <a:path w="924560" h="890904">
                <a:moveTo>
                  <a:pt x="77826" y="0"/>
                </a:moveTo>
                <a:lnTo>
                  <a:pt x="55830" y="41966"/>
                </a:lnTo>
                <a:lnTo>
                  <a:pt x="37552" y="84770"/>
                </a:lnTo>
                <a:lnTo>
                  <a:pt x="22935" y="128230"/>
                </a:lnTo>
                <a:lnTo>
                  <a:pt x="11927" y="172165"/>
                </a:lnTo>
                <a:lnTo>
                  <a:pt x="4471" y="216393"/>
                </a:lnTo>
                <a:lnTo>
                  <a:pt x="513" y="260734"/>
                </a:lnTo>
                <a:lnTo>
                  <a:pt x="0" y="305005"/>
                </a:lnTo>
                <a:lnTo>
                  <a:pt x="2875" y="349025"/>
                </a:lnTo>
                <a:lnTo>
                  <a:pt x="9084" y="392612"/>
                </a:lnTo>
                <a:lnTo>
                  <a:pt x="18573" y="435586"/>
                </a:lnTo>
                <a:lnTo>
                  <a:pt x="31287" y="477766"/>
                </a:lnTo>
                <a:lnTo>
                  <a:pt x="47172" y="518968"/>
                </a:lnTo>
                <a:lnTo>
                  <a:pt x="66172" y="559013"/>
                </a:lnTo>
                <a:lnTo>
                  <a:pt x="88233" y="597719"/>
                </a:lnTo>
                <a:lnTo>
                  <a:pt x="113300" y="634904"/>
                </a:lnTo>
                <a:lnTo>
                  <a:pt x="141319" y="670387"/>
                </a:lnTo>
                <a:lnTo>
                  <a:pt x="172235" y="703987"/>
                </a:lnTo>
                <a:lnTo>
                  <a:pt x="205993" y="735522"/>
                </a:lnTo>
                <a:lnTo>
                  <a:pt x="242538" y="764810"/>
                </a:lnTo>
                <a:lnTo>
                  <a:pt x="281817" y="791672"/>
                </a:lnTo>
                <a:lnTo>
                  <a:pt x="323774" y="815924"/>
                </a:lnTo>
                <a:lnTo>
                  <a:pt x="367505" y="836961"/>
                </a:lnTo>
                <a:lnTo>
                  <a:pt x="412426" y="854528"/>
                </a:lnTo>
                <a:lnTo>
                  <a:pt x="458322" y="868625"/>
                </a:lnTo>
                <a:lnTo>
                  <a:pt x="504982" y="879249"/>
                </a:lnTo>
                <a:lnTo>
                  <a:pt x="552192" y="886401"/>
                </a:lnTo>
                <a:lnTo>
                  <a:pt x="599738" y="890079"/>
                </a:lnTo>
                <a:lnTo>
                  <a:pt x="647407" y="890283"/>
                </a:lnTo>
                <a:lnTo>
                  <a:pt x="694985" y="887011"/>
                </a:lnTo>
                <a:lnTo>
                  <a:pt x="742260" y="880263"/>
                </a:lnTo>
                <a:lnTo>
                  <a:pt x="789017" y="870038"/>
                </a:lnTo>
                <a:lnTo>
                  <a:pt x="835044" y="856334"/>
                </a:lnTo>
                <a:lnTo>
                  <a:pt x="880127" y="839152"/>
                </a:lnTo>
                <a:lnTo>
                  <a:pt x="924052" y="818489"/>
                </a:lnTo>
                <a:lnTo>
                  <a:pt x="77826" y="0"/>
                </a:lnTo>
                <a:close/>
              </a:path>
            </a:pathLst>
          </a:custGeom>
          <a:ln w="64008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170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620928-EC3C-4235-869C-81719765424B}"/>
              </a:ext>
            </a:extLst>
          </p:cNvPr>
          <p:cNvSpPr/>
          <p:nvPr/>
        </p:nvSpPr>
        <p:spPr>
          <a:xfrm>
            <a:off x="7315200" y="0"/>
            <a:ext cx="48768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10870" y="1759534"/>
            <a:ext cx="5922010" cy="372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chemeClr val="bg1"/>
                </a:solidFill>
                <a:latin typeface="Verdana"/>
                <a:cs typeface="Verdana"/>
              </a:rPr>
              <a:t>Experiments </a:t>
            </a:r>
            <a:r>
              <a:rPr sz="2400" spc="15" dirty="0">
                <a:solidFill>
                  <a:schemeClr val="bg1"/>
                </a:solidFill>
                <a:latin typeface="Verdana"/>
                <a:cs typeface="Verdana"/>
              </a:rPr>
              <a:t>and</a:t>
            </a:r>
            <a:r>
              <a:rPr sz="2400" spc="-27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chemeClr val="bg1"/>
                </a:solidFill>
                <a:latin typeface="Verdana"/>
                <a:cs typeface="Verdana"/>
              </a:rPr>
              <a:t>prototyping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chemeClr val="bg1"/>
                </a:solidFill>
                <a:latin typeface="Verdana"/>
                <a:cs typeface="Verdana"/>
              </a:rPr>
              <a:t>Automating </a:t>
            </a:r>
            <a:r>
              <a:rPr sz="2400" spc="35" dirty="0">
                <a:solidFill>
                  <a:schemeClr val="bg1"/>
                </a:solidFill>
                <a:latin typeface="Verdana"/>
                <a:cs typeface="Verdana"/>
              </a:rPr>
              <a:t>development</a:t>
            </a:r>
            <a:r>
              <a:rPr sz="2400" spc="-28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chemeClr val="bg1"/>
                </a:solidFill>
                <a:latin typeface="Verdana"/>
                <a:cs typeface="Verdana"/>
              </a:rPr>
              <a:t>processes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45" dirty="0">
                <a:solidFill>
                  <a:schemeClr val="bg1"/>
                </a:solidFill>
                <a:latin typeface="Verdana"/>
                <a:cs typeface="Verdana"/>
              </a:rPr>
              <a:t>Decomposing </a:t>
            </a:r>
            <a:r>
              <a:rPr sz="2400" spc="40" dirty="0">
                <a:solidFill>
                  <a:schemeClr val="bg1"/>
                </a:solidFill>
                <a:latin typeface="Verdana"/>
                <a:cs typeface="Verdana"/>
              </a:rPr>
              <a:t>or </a:t>
            </a:r>
            <a:r>
              <a:rPr sz="2400" spc="25" dirty="0">
                <a:solidFill>
                  <a:schemeClr val="bg1"/>
                </a:solidFill>
                <a:latin typeface="Verdana"/>
                <a:cs typeface="Verdana"/>
              </a:rPr>
              <a:t>extending</a:t>
            </a:r>
            <a:r>
              <a:rPr sz="2400" spc="-49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chemeClr val="bg1"/>
                </a:solidFill>
                <a:latin typeface="Verdana"/>
                <a:cs typeface="Verdana"/>
              </a:rPr>
              <a:t>monolithic  </a:t>
            </a:r>
            <a:r>
              <a:rPr sz="2400" spc="30" dirty="0">
                <a:solidFill>
                  <a:schemeClr val="bg1"/>
                </a:solidFill>
                <a:latin typeface="Verdana"/>
                <a:cs typeface="Verdana"/>
              </a:rPr>
              <a:t>applications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" dirty="0">
                <a:solidFill>
                  <a:schemeClr val="bg1"/>
                </a:solidFill>
                <a:latin typeface="Verdana"/>
                <a:cs typeface="Verdana"/>
              </a:rPr>
              <a:t>Independent</a:t>
            </a:r>
            <a:r>
              <a:rPr sz="240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chemeClr val="bg1"/>
                </a:solidFill>
                <a:latin typeface="Verdana"/>
                <a:cs typeface="Verdana"/>
              </a:rPr>
              <a:t>scaling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 marR="824230">
              <a:lnSpc>
                <a:spcPct val="162500"/>
              </a:lnSpc>
            </a:pPr>
            <a:r>
              <a:rPr sz="2400" spc="50" dirty="0">
                <a:solidFill>
                  <a:schemeClr val="bg1"/>
                </a:solidFill>
                <a:latin typeface="Verdana"/>
                <a:cs typeface="Verdana"/>
              </a:rPr>
              <a:t>Adapters </a:t>
            </a:r>
            <a:r>
              <a:rPr sz="2400" spc="45" dirty="0">
                <a:solidFill>
                  <a:schemeClr val="bg1"/>
                </a:solidFill>
                <a:latin typeface="Verdana"/>
                <a:cs typeface="Verdana"/>
              </a:rPr>
              <a:t>for </a:t>
            </a:r>
            <a:r>
              <a:rPr sz="2400" spc="20" dirty="0">
                <a:solidFill>
                  <a:schemeClr val="bg1"/>
                </a:solidFill>
                <a:latin typeface="Verdana"/>
                <a:cs typeface="Verdana"/>
              </a:rPr>
              <a:t>integrating</a:t>
            </a:r>
            <a:r>
              <a:rPr sz="2400" spc="-43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Verdana"/>
                <a:cs typeface="Verdana"/>
              </a:rPr>
              <a:t>systems  </a:t>
            </a:r>
            <a:r>
              <a:rPr sz="2400" spc="70" dirty="0">
                <a:solidFill>
                  <a:schemeClr val="bg1"/>
                </a:solidFill>
                <a:latin typeface="Verdana"/>
                <a:cs typeface="Verdana"/>
              </a:rPr>
              <a:t>Go</a:t>
            </a:r>
            <a:r>
              <a:rPr sz="240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chemeClr val="bg1"/>
                </a:solidFill>
                <a:latin typeface="Verdana"/>
                <a:cs typeface="Verdana"/>
              </a:rPr>
              <a:t>serverless!</a:t>
            </a:r>
            <a:endParaRPr sz="24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5923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chemeClr val="bg1"/>
                </a:solidFill>
              </a:rPr>
              <a:t>Azure Function </a:t>
            </a:r>
            <a:r>
              <a:rPr sz="3600" spc="-10" dirty="0">
                <a:solidFill>
                  <a:schemeClr val="bg1"/>
                </a:solidFill>
              </a:rPr>
              <a:t>Use</a:t>
            </a:r>
            <a:r>
              <a:rPr sz="3600" spc="-685" dirty="0">
                <a:solidFill>
                  <a:schemeClr val="bg1"/>
                </a:solidFill>
              </a:rPr>
              <a:t> </a:t>
            </a:r>
            <a:r>
              <a:rPr sz="3600" spc="-40" dirty="0">
                <a:solidFill>
                  <a:schemeClr val="bg1"/>
                </a:solidFill>
              </a:rPr>
              <a:t>Cases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00076" y="2475107"/>
            <a:ext cx="2526419" cy="2322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1393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D6EF-F8C9-4A82-B4DD-E51DF982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994" y="278610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Explore with Hands on Lab</a:t>
            </a:r>
          </a:p>
        </p:txBody>
      </p:sp>
    </p:spTree>
    <p:extLst>
      <p:ext uri="{BB962C8B-B14F-4D97-AF65-F5344CB8AC3E}">
        <p14:creationId xmlns:p14="http://schemas.microsoft.com/office/powerpoint/2010/main" val="139846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E01D-ECBE-41BA-8A0B-6AF0A01A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588" y="2858589"/>
            <a:ext cx="10363200" cy="1015663"/>
          </a:xfrm>
        </p:spPr>
        <p:txBody>
          <a:bodyPr/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Azure Logic App </a:t>
            </a:r>
          </a:p>
        </p:txBody>
      </p:sp>
    </p:spTree>
    <p:extLst>
      <p:ext uri="{BB962C8B-B14F-4D97-AF65-F5344CB8AC3E}">
        <p14:creationId xmlns:p14="http://schemas.microsoft.com/office/powerpoint/2010/main" val="206896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94DF9-BEE8-4051-8A32-B159170C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Getting Started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DD8EF9-172F-40F5-9A48-2ABB543CB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Designer Options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Web based designer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Visual Studio 2015 and 2017 Plugin </a:t>
            </a:r>
          </a:p>
          <a:p>
            <a:r>
              <a:rPr lang="en-US" dirty="0">
                <a:solidFill>
                  <a:schemeClr val="bg1"/>
                </a:solidFill>
              </a:rPr>
              <a:t>Deployment Options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Promotion using the Web Designer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Azure Resource Manager Templates and </a:t>
            </a:r>
            <a:r>
              <a:rPr lang="en-US" dirty="0" err="1">
                <a:solidFill>
                  <a:schemeClr val="bg1"/>
                </a:solidFill>
              </a:rPr>
              <a:t>Powershell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029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50D0-D6BD-45DA-9332-C2FC7F3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035" y="296898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Connectors	</a:t>
            </a:r>
          </a:p>
        </p:txBody>
      </p:sp>
    </p:spTree>
    <p:extLst>
      <p:ext uri="{BB962C8B-B14F-4D97-AF65-F5344CB8AC3E}">
        <p14:creationId xmlns:p14="http://schemas.microsoft.com/office/powerpoint/2010/main" val="276469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A755-99FF-4B1A-9C0D-DB5CACD1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Triggers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FCAE-467A-4356-9C53-07947460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772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Triggers are used to initiate a Logic App. Triggers can be broke down into two main types, reactive and proactive </a:t>
            </a:r>
          </a:p>
        </p:txBody>
      </p:sp>
      <p:pic>
        <p:nvPicPr>
          <p:cNvPr id="1026" name="Picture 2" descr="Image result for azure function triggers">
            <a:extLst>
              <a:ext uri="{FF2B5EF4-FFF2-40B4-BE49-F238E27FC236}">
                <a16:creationId xmlns:a16="http://schemas.microsoft.com/office/drawing/2014/main" id="{1ACDC287-9FFF-4D49-8AC3-DEE72FC75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922" y="1548986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06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Logic Apps - Triggers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A489A5-F716-4B4E-9E4B-4B4A2483F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24215"/>
            <a:ext cx="4462670" cy="9541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Common Trigger Templates 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ADD0772A-7A9E-4A3E-A794-BBEE84AF2DF9}"/>
              </a:ext>
            </a:extLst>
          </p:cNvPr>
          <p:cNvSpPr/>
          <p:nvPr/>
        </p:nvSpPr>
        <p:spPr>
          <a:xfrm>
            <a:off x="5300870" y="1964700"/>
            <a:ext cx="6419087" cy="3755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679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A398-48DF-40F1-9E00-D4035862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Logic Apps - Triggers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A489A5-F716-4B4E-9E4B-4B4A2483F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327553"/>
            <a:ext cx="4462670" cy="9541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Pre Built Quick Start Templates </a:t>
            </a:r>
          </a:p>
        </p:txBody>
      </p:sp>
      <p:sp>
        <p:nvSpPr>
          <p:cNvPr id="5" name="object 13">
            <a:extLst>
              <a:ext uri="{FF2B5EF4-FFF2-40B4-BE49-F238E27FC236}">
                <a16:creationId xmlns:a16="http://schemas.microsoft.com/office/drawing/2014/main" id="{915D8883-B5E6-4A2B-BD71-35ED4F9063C2}"/>
              </a:ext>
            </a:extLst>
          </p:cNvPr>
          <p:cNvSpPr/>
          <p:nvPr/>
        </p:nvSpPr>
        <p:spPr>
          <a:xfrm>
            <a:off x="5963478" y="1418049"/>
            <a:ext cx="5910072" cy="4773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975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589</Words>
  <Application>Microsoft Office PowerPoint</Application>
  <PresentationFormat>Widescreen</PresentationFormat>
  <Paragraphs>141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Segoe UI</vt:lpstr>
      <vt:lpstr>Verdana</vt:lpstr>
      <vt:lpstr>Office Theme</vt:lpstr>
      <vt:lpstr>Serverless Compute on Azure</vt:lpstr>
      <vt:lpstr>Agenda</vt:lpstr>
      <vt:lpstr>Azure Container Instances</vt:lpstr>
      <vt:lpstr>Azure Logic App </vt:lpstr>
      <vt:lpstr>Getting Started </vt:lpstr>
      <vt:lpstr>Connectors </vt:lpstr>
      <vt:lpstr>Triggers </vt:lpstr>
      <vt:lpstr>Logic Apps - Triggers </vt:lpstr>
      <vt:lpstr>Logic Apps - Triggers </vt:lpstr>
      <vt:lpstr>Logic Apps - Triggers </vt:lpstr>
      <vt:lpstr>Actions </vt:lpstr>
      <vt:lpstr>Logic Apps - Actions </vt:lpstr>
      <vt:lpstr>Logic Apps - Actions </vt:lpstr>
      <vt:lpstr>Logic Apps - Actions </vt:lpstr>
      <vt:lpstr>Flow Control </vt:lpstr>
      <vt:lpstr>Logic Apps - Flow control </vt:lpstr>
      <vt:lpstr>Logic Apps - Flow control </vt:lpstr>
      <vt:lpstr>Logic Apps - Flow control </vt:lpstr>
      <vt:lpstr>Logic Apps - Flow control </vt:lpstr>
      <vt:lpstr>Logic Apps - Flow control </vt:lpstr>
      <vt:lpstr>Azure Functions </vt:lpstr>
      <vt:lpstr>Azure Functions =           Events +                                                 Code</vt:lpstr>
      <vt:lpstr>But Can’t We Already Do That?</vt:lpstr>
      <vt:lpstr>Azure Virtual Machines</vt:lpstr>
      <vt:lpstr>Azure Cloud Services</vt:lpstr>
      <vt:lpstr>Azure Web Applications &amp; Web Jobs</vt:lpstr>
      <vt:lpstr>Azure Functions</vt:lpstr>
      <vt:lpstr>Azure Functions Pricing</vt:lpstr>
      <vt:lpstr>Consumption Plan</vt:lpstr>
      <vt:lpstr>Cutting Costs</vt:lpstr>
      <vt:lpstr>What Are the Benefits of Azure Functions?</vt:lpstr>
      <vt:lpstr>What Is  Serverless?</vt:lpstr>
      <vt:lpstr>Azure Function Use Cases</vt:lpstr>
      <vt:lpstr>Explore with Hands on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Mohammed Ramees P</dc:creator>
  <cp:lastModifiedBy>Abdul Rasheed Feroz Khan</cp:lastModifiedBy>
  <cp:revision>12</cp:revision>
  <dcterms:created xsi:type="dcterms:W3CDTF">2018-04-28T09:02:50Z</dcterms:created>
  <dcterms:modified xsi:type="dcterms:W3CDTF">2018-04-29T01:59:43Z</dcterms:modified>
</cp:coreProperties>
</file>