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88" r:id="rId6"/>
    <p:sldId id="270" r:id="rId7"/>
    <p:sldId id="276" r:id="rId8"/>
    <p:sldId id="277" r:id="rId9"/>
    <p:sldId id="275" r:id="rId10"/>
    <p:sldId id="279" r:id="rId11"/>
    <p:sldId id="280" r:id="rId12"/>
    <p:sldId id="278" r:id="rId13"/>
    <p:sldId id="274" r:id="rId14"/>
    <p:sldId id="273" r:id="rId15"/>
    <p:sldId id="283" r:id="rId16"/>
    <p:sldId id="289" r:id="rId17"/>
    <p:sldId id="284" r:id="rId18"/>
    <p:sldId id="281" r:id="rId19"/>
    <p:sldId id="287" r:id="rId20"/>
    <p:sldId id="286" r:id="rId21"/>
    <p:sldId id="28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E7F59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FB31-F9C0-4982-B336-518A82CC32F0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6C5D-BF65-4A7C-8754-DD993871FD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smtClean="0"/>
              <a:t>实验</a:t>
            </a:r>
            <a:r>
              <a:rPr lang="en-US" altLang="zh-CN" b="1" smtClean="0"/>
              <a:t>3</a:t>
            </a:r>
            <a:r>
              <a:rPr lang="en-US" b="1" smtClean="0"/>
              <a:t>  </a:t>
            </a:r>
            <a:r>
              <a:rPr lang="en-US" altLang="zh-CN" b="1" smtClean="0"/>
              <a:t>LL(1)</a:t>
            </a:r>
            <a:r>
              <a:rPr lang="zh-CN" altLang="en-US" b="1" smtClean="0"/>
              <a:t>语法分析</a:t>
            </a:r>
            <a:r>
              <a:rPr lang="en-US" altLang="zh-CN" b="1" smtClean="0"/>
              <a:t>- </a:t>
            </a:r>
            <a:r>
              <a:rPr lang="zh-CN" altLang="en-US" b="1" smtClean="0"/>
              <a:t>解析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台老师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3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smtClean="0"/>
              <a:t>求</a:t>
            </a:r>
            <a:r>
              <a:rPr lang="en-US" altLang="zh-CN" smtClean="0"/>
              <a:t>LL(1)</a:t>
            </a:r>
            <a:r>
              <a:rPr lang="zh-CN" altLang="en-US" smtClean="0"/>
              <a:t>分析表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58" y="2357430"/>
            <a:ext cx="8497888" cy="3457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90000"/>
              <a:buFontTx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对文法的每个产生式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，执行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和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 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90000"/>
              <a:buFontTx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对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FIRST(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的每个终结符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，把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加入     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90000"/>
              <a:buFontTx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如果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在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FIRST(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中，对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FOLLOW(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的每个终结符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（包括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#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把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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加入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90000"/>
              <a:buFontTx/>
              <a:buAutoNum type="arabicPeriod"/>
              <a:tabLst/>
              <a:defRPr/>
            </a:pP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的其它没有定义的条目都是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error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分析表 </a:t>
            </a:r>
            <a:r>
              <a:rPr lang="en-US" altLang="zh-CN" smtClean="0"/>
              <a:t>- </a:t>
            </a:r>
            <a:r>
              <a:rPr lang="zh-CN" altLang="en-US" smtClean="0"/>
              <a:t>示例</a:t>
            </a:r>
            <a:endParaRPr lang="en-US"/>
          </a:p>
        </p:txBody>
      </p:sp>
      <p:graphicFrame>
        <p:nvGraphicFramePr>
          <p:cNvPr id="4" name="Group 170"/>
          <p:cNvGraphicFramePr>
            <a:graphicFrameLocks noGrp="1"/>
          </p:cNvGraphicFramePr>
          <p:nvPr/>
        </p:nvGraphicFramePr>
        <p:xfrm>
          <a:off x="71406" y="2293956"/>
          <a:ext cx="8991600" cy="4064002"/>
        </p:xfrm>
        <a:graphic>
          <a:graphicData uri="http://schemas.openxmlformats.org/drawingml/2006/table">
            <a:tbl>
              <a:tblPr/>
              <a:tblGrid>
                <a:gridCol w="762000"/>
                <a:gridCol w="1524000"/>
                <a:gridCol w="1371600"/>
                <a:gridCol w="1447800"/>
                <a:gridCol w="1295400"/>
                <a:gridCol w="1306513"/>
                <a:gridCol w="1284287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TE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TE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+TE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TFT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TFT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*FT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F(E)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Fi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15206" y="214290"/>
            <a:ext cx="1828800" cy="194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lIns="9000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E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TE'</a:t>
            </a:r>
            <a:br>
              <a:rPr lang="en-US" altLang="zh-CN" sz="2400" b="1">
                <a:latin typeface="Times New Roman" pitchFamily="18" charset="0"/>
                <a:sym typeface="Wingdings" pitchFamily="2" charset="2"/>
              </a:rPr>
            </a:b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E'+TE' |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>
                <a:latin typeface="Times New Roman" pitchFamily="18" charset="0"/>
                <a:sym typeface="Symbol" pitchFamily="18" charset="2"/>
              </a:rPr>
            </a:b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TFT'</a:t>
            </a:r>
            <a:br>
              <a:rPr lang="en-US" altLang="zh-CN" sz="2400" b="1">
                <a:latin typeface="Times New Roman" pitchFamily="18" charset="0"/>
                <a:sym typeface="Wingdings" pitchFamily="2" charset="2"/>
              </a:rPr>
            </a:b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T'*FT' |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>
                <a:latin typeface="Times New Roman" pitchFamily="18" charset="0"/>
                <a:sym typeface="Symbol" pitchFamily="18" charset="2"/>
              </a:rPr>
            </a:b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(E) | i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4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7972452" cy="14287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定义分析栈的数据结构</a:t>
            </a:r>
            <a:endParaRPr lang="en-US" altLang="zh-CN" smtClean="0"/>
          </a:p>
          <a:p>
            <a:pPr lvl="1"/>
            <a:r>
              <a:rPr lang="zh-CN" altLang="en-US" smtClean="0"/>
              <a:t>数组</a:t>
            </a:r>
            <a:endParaRPr lang="en-US" altLang="zh-CN" smtClean="0"/>
          </a:p>
          <a:p>
            <a:pPr lvl="1"/>
            <a:r>
              <a:rPr lang="zh-CN" altLang="en-US" smtClean="0"/>
              <a:t>链表</a:t>
            </a:r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57356" y="4572008"/>
          <a:ext cx="15478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01"/>
                <a:gridCol w="7739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450057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head </a:t>
            </a:r>
            <a:endParaRPr lang="en-US" sz="2400" b="1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881454" y="4572008"/>
          <a:ext cx="15478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01"/>
                <a:gridCol w="7739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000892" y="4558358"/>
          <a:ext cx="15478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901"/>
                <a:gridCol w="77390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43570" y="450057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……</a:t>
            </a:r>
            <a:endParaRPr lang="en-US"/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3357554" y="4714884"/>
            <a:ext cx="714380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6500826" y="4786322"/>
            <a:ext cx="714380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224" y="528638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top </a:t>
            </a:r>
            <a:endParaRPr lang="en-US" sz="2400" b="1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14480" y="5572140"/>
            <a:ext cx="6143668" cy="158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5400000" flipH="1" flipV="1">
            <a:off x="7608115" y="5322107"/>
            <a:ext cx="501654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428728" y="4766072"/>
            <a:ext cx="35719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500306"/>
            <a:ext cx="52987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smtClean="0"/>
              <a:t>定义入栈操作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34852"/>
            <a:ext cx="7072362" cy="258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4480" y="5227092"/>
          <a:ext cx="12858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459"/>
                <a:gridCol w="541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515565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head </a:t>
            </a:r>
            <a:endParaRPr lang="en-US" sz="2400" b="1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72066" y="5239724"/>
          <a:ext cx="1143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5715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929454" y="5236020"/>
          <a:ext cx="12144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6429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7620" y="521495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3143240" y="5417240"/>
            <a:ext cx="500066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348" y="587003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top </a:t>
            </a:r>
            <a:endParaRPr lang="en-US" sz="2400" b="1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428728" y="6155786"/>
            <a:ext cx="6143668" cy="158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5322099" y="5905753"/>
            <a:ext cx="501654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85852" y="5421156"/>
            <a:ext cx="35719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4714876" y="5439817"/>
            <a:ext cx="500066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0800000">
            <a:off x="6372943" y="5441406"/>
            <a:ext cx="71438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7322363" y="5905753"/>
            <a:ext cx="501654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86644" y="47863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333FF"/>
                </a:solidFill>
              </a:rPr>
              <a:t>①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9388" y="50006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333FF"/>
                </a:solidFill>
              </a:rPr>
              <a:t>②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7337" y="572715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333FF"/>
                </a:solidFill>
              </a:rPr>
              <a:t>③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406678" y="5870034"/>
            <a:ext cx="428628" cy="7143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43438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333FF"/>
                </a:solidFill>
              </a:rPr>
              <a:t>①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3438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333FF"/>
                </a:solidFill>
              </a:rPr>
              <a:t>②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3438" y="4203529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333FF"/>
                </a:solidFill>
              </a:rPr>
              <a:t>③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3504" y="62272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before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43768" y="622722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4"/>
          </a:xfrm>
        </p:spPr>
        <p:txBody>
          <a:bodyPr/>
          <a:lstStyle/>
          <a:p>
            <a:r>
              <a:rPr lang="zh-CN" altLang="en-US" smtClean="0"/>
              <a:t>定义出栈操作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357430"/>
            <a:ext cx="4857784" cy="266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14480" y="5357826"/>
          <a:ext cx="12858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459"/>
                <a:gridCol w="541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528638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head </a:t>
            </a:r>
            <a:endParaRPr lang="en-US" sz="2400" b="1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72066" y="5370458"/>
          <a:ext cx="1143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57150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929454" y="5366754"/>
          <a:ext cx="12144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6429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7620" y="534568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 rot="10800000">
            <a:off x="3143240" y="5547974"/>
            <a:ext cx="500066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348" y="600076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top </a:t>
            </a:r>
            <a:endParaRPr lang="en-US" sz="2400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428728" y="6286520"/>
            <a:ext cx="6143668" cy="158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5322099" y="6036487"/>
            <a:ext cx="501654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285852" y="5551890"/>
            <a:ext cx="35719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4714876" y="5570551"/>
            <a:ext cx="500066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0800000">
            <a:off x="6372943" y="5572140"/>
            <a:ext cx="714380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7322363" y="6036487"/>
            <a:ext cx="501654" cy="1588"/>
          </a:xfrm>
          <a:prstGeom prst="straightConnector1">
            <a:avLst/>
          </a:prstGeom>
          <a:ln w="158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58082" y="6000768"/>
            <a:ext cx="428628" cy="7143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43768" y="635795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before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43504" y="635795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now</a:t>
            </a:r>
            <a:endParaRPr lang="zh-CN" altLang="en-US" dirty="0"/>
          </a:p>
        </p:txBody>
      </p:sp>
      <p:sp>
        <p:nvSpPr>
          <p:cNvPr id="22" name="圆角矩形标注 21"/>
          <p:cNvSpPr/>
          <p:nvPr/>
        </p:nvSpPr>
        <p:spPr>
          <a:xfrm>
            <a:off x="7786710" y="4429132"/>
            <a:ext cx="1143008" cy="642942"/>
          </a:xfrm>
          <a:prstGeom prst="wedgeRoundRectCallout">
            <a:avLst>
              <a:gd name="adj1" fmla="val -46842"/>
              <a:gd name="adj2" fmla="val 853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rgbClr val="3333FF"/>
                </a:solidFill>
              </a:rPr>
              <a:t>成</a:t>
            </a:r>
            <a:r>
              <a:rPr lang="zh-CN" altLang="en-US" sz="1600" b="1" dirty="0" smtClean="0">
                <a:solidFill>
                  <a:srgbClr val="3333FF"/>
                </a:solidFill>
              </a:rPr>
              <a:t>为系统垃圾</a:t>
            </a:r>
            <a:endParaRPr lang="zh-CN" altLang="en-US" sz="16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5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zh-CN" altLang="en-US" smtClean="0"/>
              <a:t>定义分析表的结构</a:t>
            </a: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14348" y="2214554"/>
            <a:ext cx="814393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3333FF"/>
                </a:solidFill>
              </a:rPr>
              <a:t> 为方便编程，将</a:t>
            </a:r>
            <a:r>
              <a:rPr lang="en-US" sz="2800" dirty="0" smtClean="0">
                <a:solidFill>
                  <a:srgbClr val="3333FF"/>
                </a:solidFill>
              </a:rPr>
              <a:t>E’</a:t>
            </a:r>
            <a:r>
              <a:rPr lang="zh-CN" altLang="en-US" sz="2800" dirty="0" smtClean="0">
                <a:solidFill>
                  <a:srgbClr val="3333FF"/>
                </a:solidFill>
              </a:rPr>
              <a:t>用</a:t>
            </a:r>
            <a:r>
              <a:rPr lang="en-US" sz="2800" dirty="0" smtClean="0">
                <a:solidFill>
                  <a:srgbClr val="3333FF"/>
                </a:solidFill>
              </a:rPr>
              <a:t>A</a:t>
            </a:r>
            <a:r>
              <a:rPr lang="zh-CN" altLang="en-US" sz="2800" dirty="0" smtClean="0">
                <a:solidFill>
                  <a:srgbClr val="3333FF"/>
                </a:solidFill>
              </a:rPr>
              <a:t>代替，</a:t>
            </a:r>
            <a:r>
              <a:rPr lang="en-US" sz="2800" dirty="0" smtClean="0">
                <a:solidFill>
                  <a:srgbClr val="3333FF"/>
                </a:solidFill>
              </a:rPr>
              <a:t> T’</a:t>
            </a:r>
            <a:r>
              <a:rPr lang="zh-CN" altLang="en-US" sz="2800" dirty="0" smtClean="0">
                <a:solidFill>
                  <a:srgbClr val="3333FF"/>
                </a:solidFill>
              </a:rPr>
              <a:t>用</a:t>
            </a:r>
            <a:r>
              <a:rPr lang="en-US" sz="2800" dirty="0" smtClean="0">
                <a:solidFill>
                  <a:srgbClr val="3333FF"/>
                </a:solidFill>
              </a:rPr>
              <a:t>B</a:t>
            </a:r>
            <a:r>
              <a:rPr lang="zh-CN" altLang="en-US" sz="2800" dirty="0" smtClean="0">
                <a:solidFill>
                  <a:srgbClr val="3333FF"/>
                </a:solidFill>
              </a:rPr>
              <a:t>代替</a:t>
            </a:r>
            <a:endParaRPr lang="en-US" altLang="zh-CN" sz="2800" dirty="0" smtClean="0">
              <a:solidFill>
                <a:srgbClr val="3333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3333FF"/>
                </a:solidFill>
              </a:rPr>
              <a:t> 将字符数字化</a:t>
            </a:r>
            <a:endParaRPr lang="en-US" sz="2800" dirty="0" smtClean="0">
              <a:solidFill>
                <a:srgbClr val="3333FF"/>
              </a:solidFill>
            </a:endParaRPr>
          </a:p>
          <a:p>
            <a:r>
              <a:rPr lang="en-US" sz="2000" dirty="0" smtClean="0"/>
              <a:t>        0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分别代表非终结符：</a:t>
            </a:r>
            <a:r>
              <a:rPr lang="en-US" sz="2000" dirty="0" smtClean="0"/>
              <a:t>E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A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T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B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F</a:t>
            </a:r>
          </a:p>
          <a:p>
            <a:r>
              <a:rPr lang="zh-CN" altLang="en-US" sz="2000" dirty="0" smtClean="0"/>
              <a:t>即： </a:t>
            </a:r>
            <a:endParaRPr lang="en-US" altLang="zh-CN" sz="2000" dirty="0" smtClean="0"/>
          </a:p>
          <a:p>
            <a:r>
              <a:rPr lang="en-US" sz="2000" dirty="0" smtClean="0"/>
              <a:t> 0=E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 1=A  </a:t>
            </a:r>
          </a:p>
          <a:p>
            <a:r>
              <a:rPr lang="en-US" sz="2000" dirty="0" smtClean="0"/>
              <a:t> 2=T  </a:t>
            </a:r>
          </a:p>
          <a:p>
            <a:r>
              <a:rPr lang="en-US" sz="2000" dirty="0" smtClean="0"/>
              <a:t> 3=B   </a:t>
            </a:r>
          </a:p>
          <a:p>
            <a:r>
              <a:rPr lang="en-US" sz="2000" dirty="0" smtClean="0"/>
              <a:t> 4=F</a:t>
            </a:r>
          </a:p>
          <a:p>
            <a:endParaRPr lang="en-US" sz="2000" dirty="0" smtClean="0"/>
          </a:p>
          <a:p>
            <a:r>
              <a:rPr lang="en-US" sz="2000" dirty="0" smtClean="0"/>
              <a:t>0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6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7</a:t>
            </a:r>
            <a:r>
              <a:rPr lang="zh-CN" altLang="en-US" sz="2000" dirty="0" smtClean="0"/>
              <a:t>分别</a:t>
            </a:r>
            <a:r>
              <a:rPr lang="zh-CN" altLang="en-US" sz="2000" dirty="0" smtClean="0"/>
              <a:t>代表终结符</a:t>
            </a:r>
            <a:r>
              <a:rPr lang="zh-CN" altLang="en-US" sz="2000" dirty="0" smtClean="0"/>
              <a:t>：</a:t>
            </a:r>
            <a:r>
              <a:rPr lang="en-US" sz="2000" dirty="0" smtClean="0"/>
              <a:t>+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-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*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/</a:t>
            </a:r>
            <a:r>
              <a:rPr lang="zh-CN" altLang="en-US" sz="2000" dirty="0" smtClean="0"/>
              <a:t>、（、）、</a:t>
            </a:r>
            <a:r>
              <a:rPr lang="en-US" sz="2000" dirty="0" err="1" smtClean="0"/>
              <a:t>i</a:t>
            </a:r>
            <a:r>
              <a:rPr lang="zh-CN" altLang="en-US" sz="2000" dirty="0" smtClean="0"/>
              <a:t>、</a:t>
            </a:r>
            <a:r>
              <a:rPr lang="en-US" sz="2000" dirty="0" smtClean="0"/>
              <a:t>#  </a:t>
            </a:r>
            <a:r>
              <a:rPr lang="zh-CN" altLang="en-US" sz="2000" dirty="0" smtClean="0"/>
              <a:t>即</a:t>
            </a:r>
            <a:r>
              <a:rPr lang="zh-CN" altLang="en-US" sz="2000" dirty="0" smtClean="0"/>
              <a:t>：</a:t>
            </a:r>
            <a:r>
              <a:rPr lang="en-US" sz="2000" dirty="0" smtClean="0"/>
              <a:t>0=+ </a:t>
            </a:r>
            <a:r>
              <a:rPr lang="en-US" sz="2000" dirty="0" smtClean="0"/>
              <a:t>    1</a:t>
            </a:r>
            <a:r>
              <a:rPr lang="en-US" sz="2000" dirty="0" smtClean="0"/>
              <a:t>=-  </a:t>
            </a:r>
            <a:r>
              <a:rPr lang="en-US" sz="2000" dirty="0" smtClean="0"/>
              <a:t>   2</a:t>
            </a:r>
            <a:r>
              <a:rPr lang="en-US" sz="2000" dirty="0" smtClean="0"/>
              <a:t>=* </a:t>
            </a:r>
            <a:r>
              <a:rPr lang="en-US" sz="2000" dirty="0" smtClean="0"/>
              <a:t>    3</a:t>
            </a:r>
            <a:r>
              <a:rPr lang="en-US" sz="2000" dirty="0" smtClean="0"/>
              <a:t>=/  </a:t>
            </a:r>
            <a:r>
              <a:rPr lang="en-US" sz="2000" dirty="0" smtClean="0"/>
              <a:t>   4=</a:t>
            </a:r>
            <a:r>
              <a:rPr lang="zh-CN" altLang="en-US" sz="2000" dirty="0" smtClean="0"/>
              <a:t>（</a:t>
            </a:r>
            <a:r>
              <a:rPr lang="en-US" sz="2000" dirty="0" smtClean="0"/>
              <a:t>    5</a:t>
            </a:r>
            <a:r>
              <a:rPr lang="en-US" sz="2000" dirty="0" smtClean="0"/>
              <a:t>=</a:t>
            </a:r>
            <a:r>
              <a:rPr lang="zh-CN" altLang="en-US" sz="2000" dirty="0" smtClean="0"/>
              <a:t>）  </a:t>
            </a:r>
            <a:r>
              <a:rPr lang="en-US" sz="2000" dirty="0" smtClean="0"/>
              <a:t> </a:t>
            </a:r>
            <a:r>
              <a:rPr lang="en-US" sz="2000" dirty="0" smtClean="0"/>
              <a:t>6=</a:t>
            </a:r>
            <a:r>
              <a:rPr lang="en-US" sz="2000" dirty="0" err="1" smtClean="0"/>
              <a:t>i</a:t>
            </a:r>
            <a:r>
              <a:rPr lang="en-US" sz="2000" dirty="0" smtClean="0"/>
              <a:t>  </a:t>
            </a:r>
            <a:r>
              <a:rPr lang="en-US" sz="2000" dirty="0" smtClean="0"/>
              <a:t>    7</a:t>
            </a:r>
            <a:r>
              <a:rPr lang="en-US" sz="2000" dirty="0" smtClean="0"/>
              <a:t>=#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989778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14546" y="4447768"/>
            <a:ext cx="52864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单元格的值：</a:t>
            </a:r>
            <a:r>
              <a:rPr lang="en-US" sz="1600" b="1" dirty="0" smtClean="0"/>
              <a:t>1</a:t>
            </a:r>
            <a:r>
              <a:rPr lang="zh-CN" altLang="en-US" sz="1600" b="1" dirty="0" smtClean="0"/>
              <a:t>为有产生</a:t>
            </a:r>
            <a:r>
              <a:rPr lang="zh-CN" altLang="en-US" sz="1600" b="1" dirty="0" smtClean="0"/>
              <a:t>式 ； </a:t>
            </a:r>
            <a:r>
              <a:rPr lang="en-US" sz="1600" b="1" dirty="0" smtClean="0"/>
              <a:t>0</a:t>
            </a:r>
            <a:r>
              <a:rPr lang="zh-CN" altLang="en-US" sz="1600" b="1" dirty="0" smtClean="0"/>
              <a:t>为没有产生式</a:t>
            </a:r>
            <a:endParaRPr lang="zh-CN" altLang="en-US" sz="1600" b="1" dirty="0"/>
          </a:p>
        </p:txBody>
      </p:sp>
      <p:sp>
        <p:nvSpPr>
          <p:cNvPr id="6" name="矩形 5"/>
          <p:cNvSpPr/>
          <p:nvPr/>
        </p:nvSpPr>
        <p:spPr>
          <a:xfrm>
            <a:off x="3428992" y="642918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预测分析表</a:t>
            </a:r>
            <a:endParaRPr lang="en-US" altLang="zh-CN" sz="32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2285984" y="1488032"/>
            <a:ext cx="578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0=+  </a:t>
            </a:r>
            <a:r>
              <a:rPr lang="en-US" b="1" dirty="0" smtClean="0">
                <a:solidFill>
                  <a:srgbClr val="3333FF"/>
                </a:solidFill>
              </a:rPr>
              <a:t>      1</a:t>
            </a:r>
            <a:r>
              <a:rPr lang="en-US" b="1" dirty="0" smtClean="0">
                <a:solidFill>
                  <a:srgbClr val="3333FF"/>
                </a:solidFill>
              </a:rPr>
              <a:t>=-  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 smtClean="0">
                <a:solidFill>
                  <a:srgbClr val="3333FF"/>
                </a:solidFill>
              </a:rPr>
              <a:t>2=*    </a:t>
            </a:r>
            <a:r>
              <a:rPr lang="en-US" b="1" dirty="0" smtClean="0">
                <a:solidFill>
                  <a:srgbClr val="3333FF"/>
                </a:solidFill>
              </a:rPr>
              <a:t>   </a:t>
            </a:r>
            <a:r>
              <a:rPr lang="en-US" b="1" dirty="0" smtClean="0">
                <a:solidFill>
                  <a:srgbClr val="3333FF"/>
                </a:solidFill>
              </a:rPr>
              <a:t>3=/     </a:t>
            </a:r>
            <a:r>
              <a:rPr lang="en-US" b="1" dirty="0" smtClean="0">
                <a:solidFill>
                  <a:srgbClr val="3333FF"/>
                </a:solidFill>
              </a:rPr>
              <a:t>  4</a:t>
            </a:r>
            <a:r>
              <a:rPr lang="en-US" b="1" dirty="0" smtClean="0">
                <a:solidFill>
                  <a:srgbClr val="3333FF"/>
                </a:solidFill>
              </a:rPr>
              <a:t>=</a:t>
            </a:r>
            <a:r>
              <a:rPr lang="zh-CN" altLang="en-US" b="1" dirty="0" smtClean="0">
                <a:solidFill>
                  <a:srgbClr val="3333FF"/>
                </a:solidFill>
              </a:rPr>
              <a:t>（</a:t>
            </a:r>
            <a:r>
              <a:rPr lang="en-US" b="1" dirty="0" smtClean="0">
                <a:solidFill>
                  <a:srgbClr val="3333FF"/>
                </a:solidFill>
              </a:rPr>
              <a:t>    5=</a:t>
            </a:r>
            <a:r>
              <a:rPr lang="zh-CN" altLang="en-US" b="1" dirty="0" smtClean="0">
                <a:solidFill>
                  <a:srgbClr val="3333FF"/>
                </a:solidFill>
              </a:rPr>
              <a:t>）  </a:t>
            </a:r>
            <a:r>
              <a:rPr lang="en-US" b="1" dirty="0" smtClean="0">
                <a:solidFill>
                  <a:srgbClr val="3333FF"/>
                </a:solidFill>
              </a:rPr>
              <a:t> 6=</a:t>
            </a:r>
            <a:r>
              <a:rPr lang="en-US" b="1" dirty="0" err="1" smtClean="0">
                <a:solidFill>
                  <a:srgbClr val="3333FF"/>
                </a:solidFill>
              </a:rPr>
              <a:t>i</a:t>
            </a:r>
            <a:r>
              <a:rPr lang="en-US" b="1" dirty="0" smtClean="0">
                <a:solidFill>
                  <a:srgbClr val="3333FF"/>
                </a:solidFill>
              </a:rPr>
              <a:t>      7=#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2380008"/>
            <a:ext cx="7143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3333FF"/>
                </a:solidFill>
              </a:rPr>
              <a:t> 0=E</a:t>
            </a:r>
            <a:endParaRPr lang="en-US" b="1" dirty="0" smtClean="0">
              <a:solidFill>
                <a:srgbClr val="3333FF"/>
              </a:solidFill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3333FF"/>
                </a:solidFill>
              </a:rPr>
              <a:t> 1=A  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3333FF"/>
                </a:solidFill>
              </a:rPr>
              <a:t> 2=T  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3333FF"/>
                </a:solidFill>
              </a:rPr>
              <a:t> 3=B   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3333FF"/>
                </a:solidFill>
              </a:rPr>
              <a:t> 4=F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>
            <a:off x="3679025" y="410766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5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zh-CN" altLang="en-US" smtClean="0"/>
              <a:t>定义分析表的结构（续）</a:t>
            </a: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357290" y="2285992"/>
            <a:ext cx="721523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/*</a:t>
            </a:r>
            <a:r>
              <a:rPr lang="zh-CN" altLang="en-US" sz="2000" dirty="0" smtClean="0"/>
              <a:t>存储预测分析表的表项，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为有产生式，</a:t>
            </a:r>
            <a:r>
              <a:rPr lang="en-US" sz="2000" dirty="0" smtClean="0"/>
              <a:t>0</a:t>
            </a:r>
            <a:r>
              <a:rPr lang="zh-CN" altLang="en-US" sz="2000" dirty="0" smtClean="0"/>
              <a:t>为没有产生式</a:t>
            </a:r>
            <a:r>
              <a:rPr lang="en-US" sz="2000" dirty="0" smtClean="0"/>
              <a:t>*/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 table[5][8]={ </a:t>
            </a:r>
          </a:p>
          <a:p>
            <a:r>
              <a:rPr lang="en-US" sz="2800" dirty="0" smtClean="0"/>
              <a:t>  {0,0,0,0,1,0,1,0},</a:t>
            </a:r>
          </a:p>
          <a:p>
            <a:r>
              <a:rPr lang="en-US" sz="2800" dirty="0" smtClean="0"/>
              <a:t>  {1,1,0,0,0,1,0,1},</a:t>
            </a:r>
          </a:p>
          <a:p>
            <a:r>
              <a:rPr lang="en-US" sz="2800" dirty="0" smtClean="0"/>
              <a:t>  {0,0,0,0,1,0,1,0},</a:t>
            </a:r>
          </a:p>
          <a:p>
            <a:r>
              <a:rPr lang="en-US" sz="2800" dirty="0" smtClean="0"/>
              <a:t>  {1,1,1,1,0,1,0,1},</a:t>
            </a:r>
          </a:p>
          <a:p>
            <a:r>
              <a:rPr lang="en-US" sz="2800" dirty="0" smtClean="0"/>
              <a:t>  {0,0,0,0,1,0,1,0} };  </a:t>
            </a:r>
            <a:r>
              <a:rPr lang="en-US" sz="2000" dirty="0" smtClean="0"/>
              <a:t>// </a:t>
            </a:r>
            <a:r>
              <a:rPr lang="zh-CN" altLang="en-US" sz="2000" dirty="0" smtClean="0"/>
              <a:t>行代表非终结符， 列代表终结符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42981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定义分析表的结构（续）</a:t>
            </a:r>
            <a:endParaRPr lang="en-US" altLang="zh-CN" smtClean="0"/>
          </a:p>
          <a:p>
            <a:pPr lvl="1"/>
            <a:r>
              <a:rPr lang="zh-CN" altLang="en-US" smtClean="0">
                <a:solidFill>
                  <a:srgbClr val="3333FF"/>
                </a:solidFill>
              </a:rPr>
              <a:t> 将字符数字化</a:t>
            </a:r>
            <a:endParaRPr lang="en-US" smtClean="0">
              <a:solidFill>
                <a:srgbClr val="3333FF"/>
              </a:solidFill>
            </a:endParaRPr>
          </a:p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35929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928934"/>
            <a:ext cx="3500462" cy="327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1504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定义分析栈的读取操作</a:t>
            </a:r>
            <a:endParaRPr 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步骤</a:t>
            </a:r>
            <a:r>
              <a:rPr lang="en-US" altLang="zh-CN" smtClean="0"/>
              <a:t>6</a:t>
            </a: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29278"/>
            <a:ext cx="6643734" cy="445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433505"/>
            <a:ext cx="63055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3786182" y="2000240"/>
            <a:ext cx="2857520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实验题目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" indent="342900">
              <a:buNone/>
            </a:pPr>
            <a:r>
              <a:rPr lang="zh-CN" altLang="en-US" smtClean="0"/>
              <a:t>编写识别由下列文法所定义的表达式的预测分析程序。</a:t>
            </a:r>
            <a:endParaRPr lang="zh-CN" altLang="en-US"/>
          </a:p>
          <a:p>
            <a:pPr>
              <a:buNone/>
            </a:pPr>
            <a:r>
              <a:rPr lang="en-US" b="1" smtClean="0"/>
              <a:t>	</a:t>
            </a:r>
            <a:r>
              <a:rPr lang="en-US" b="1" smtClean="0">
                <a:solidFill>
                  <a:srgbClr val="3333FF"/>
                </a:solidFill>
              </a:rPr>
              <a:t>E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E+T | E-T | T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b="1" smtClean="0">
                <a:solidFill>
                  <a:srgbClr val="3333FF"/>
                </a:solidFill>
              </a:rPr>
              <a:t>	T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T*F | T/F |F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b="1" smtClean="0">
                <a:solidFill>
                  <a:srgbClr val="3333FF"/>
                </a:solidFill>
              </a:rPr>
              <a:t>	F</a:t>
            </a:r>
            <a:r>
              <a:rPr lang="en-US" b="1">
                <a:solidFill>
                  <a:srgbClr val="3333FF"/>
                </a:solidFill>
                <a:sym typeface="Wingdings"/>
              </a:rPr>
              <a:t></a:t>
            </a:r>
            <a:r>
              <a:rPr lang="en-US" b="1">
                <a:solidFill>
                  <a:srgbClr val="3333FF"/>
                </a:solidFill>
              </a:rPr>
              <a:t>(E) | i </a:t>
            </a:r>
            <a:endParaRPr lang="zh-CN" altLang="en-US" b="1">
              <a:solidFill>
                <a:srgbClr val="3333FF"/>
              </a:solidFill>
            </a:endParaRPr>
          </a:p>
          <a:p>
            <a:pPr>
              <a:buNone/>
            </a:pPr>
            <a:r>
              <a:rPr lang="zh-CN" altLang="en-US"/>
              <a:t>输入：每行含有一个表达式的文本文件。表达式以</a:t>
            </a:r>
            <a:r>
              <a:rPr lang="en-US"/>
              <a:t>#</a:t>
            </a:r>
            <a:r>
              <a:rPr lang="zh-CN" altLang="en-US"/>
              <a:t>结束，如</a:t>
            </a:r>
            <a:r>
              <a:rPr lang="zh-CN" altLang="en-US">
                <a:solidFill>
                  <a:srgbClr val="3333FF"/>
                </a:solidFill>
              </a:rPr>
              <a:t>： </a:t>
            </a:r>
            <a:r>
              <a:rPr lang="en-US">
                <a:solidFill>
                  <a:srgbClr val="3333FF"/>
                </a:solidFill>
              </a:rPr>
              <a:t>i+(i-i*i)+i/i# </a:t>
            </a:r>
            <a:r>
              <a:rPr lang="zh-CN" altLang="en-US"/>
              <a:t>。</a:t>
            </a:r>
          </a:p>
          <a:p>
            <a:pPr>
              <a:buNone/>
            </a:pPr>
            <a:r>
              <a:rPr lang="zh-CN" altLang="en-US" smtClean="0"/>
              <a:t>输出</a:t>
            </a:r>
            <a:r>
              <a:rPr lang="zh-CN" altLang="en-US"/>
              <a:t>：分析成功或不成功信息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7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768865"/>
          </a:xfrm>
        </p:spPr>
        <p:txBody>
          <a:bodyPr/>
          <a:lstStyle/>
          <a:p>
            <a:r>
              <a:rPr lang="zh-CN" altLang="en-US" smtClean="0"/>
              <a:t>完成主分析程序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8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r>
              <a:rPr lang="zh-CN" altLang="en-US" smtClean="0"/>
              <a:t>测试语法分析的结果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643050"/>
            <a:ext cx="4500594" cy="5036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66008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预测分析程序</a:t>
            </a:r>
            <a:r>
              <a:rPr lang="en-US" altLang="zh-CN" smtClean="0"/>
              <a:t>- </a:t>
            </a:r>
            <a:r>
              <a:rPr lang="zh-CN" altLang="en-US" smtClean="0"/>
              <a:t>流程图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72294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201" y="681037"/>
            <a:ext cx="7980014" cy="567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分析表 </a:t>
            </a:r>
            <a:r>
              <a:rPr lang="en-US" altLang="zh-CN" smtClean="0"/>
              <a:t>- </a:t>
            </a:r>
            <a:r>
              <a:rPr lang="zh-CN" altLang="en-US" smtClean="0"/>
              <a:t>示例</a:t>
            </a:r>
            <a:endParaRPr lang="en-US"/>
          </a:p>
        </p:txBody>
      </p:sp>
      <p:graphicFrame>
        <p:nvGraphicFramePr>
          <p:cNvPr id="4" name="Group 170"/>
          <p:cNvGraphicFramePr>
            <a:graphicFrameLocks noGrp="1"/>
          </p:cNvGraphicFramePr>
          <p:nvPr/>
        </p:nvGraphicFramePr>
        <p:xfrm>
          <a:off x="71406" y="2293956"/>
          <a:ext cx="8991600" cy="4064002"/>
        </p:xfrm>
        <a:graphic>
          <a:graphicData uri="http://schemas.openxmlformats.org/drawingml/2006/table">
            <a:tbl>
              <a:tblPr/>
              <a:tblGrid>
                <a:gridCol w="762000"/>
                <a:gridCol w="1524000"/>
                <a:gridCol w="1371600"/>
                <a:gridCol w="1447800"/>
                <a:gridCol w="1295400"/>
                <a:gridCol w="1306513"/>
                <a:gridCol w="1284287"/>
              </a:tblGrid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(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+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*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TE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TE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+TE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TFT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TFT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*FT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Wingdings" pitchFamily="2" charset="2"/>
                        </a:rPr>
                        <a:t>'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F(E)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sym typeface="Wingdings" pitchFamily="2" charset="2"/>
                        </a:rPr>
                        <a:t>Fi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15206" y="214290"/>
            <a:ext cx="1828800" cy="19415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lIns="90000" tIns="46800" rIns="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itchFamily="18" charset="0"/>
              </a:rPr>
              <a:t>E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TE'</a:t>
            </a:r>
            <a:br>
              <a:rPr lang="en-US" altLang="zh-CN" sz="2400" b="1">
                <a:latin typeface="Times New Roman" pitchFamily="18" charset="0"/>
                <a:sym typeface="Wingdings" pitchFamily="2" charset="2"/>
              </a:rPr>
            </a:b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E'+TE' |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>
                <a:latin typeface="Times New Roman" pitchFamily="18" charset="0"/>
                <a:sym typeface="Symbol" pitchFamily="18" charset="2"/>
              </a:rPr>
            </a:b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TFT'</a:t>
            </a:r>
            <a:br>
              <a:rPr lang="en-US" altLang="zh-CN" sz="2400" b="1">
                <a:latin typeface="Times New Roman" pitchFamily="18" charset="0"/>
                <a:sym typeface="Wingdings" pitchFamily="2" charset="2"/>
              </a:rPr>
            </a:b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T'*FT' | </a:t>
            </a: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>
                <a:latin typeface="Times New Roman" pitchFamily="18" charset="0"/>
                <a:sym typeface="Symbol" pitchFamily="18" charset="2"/>
              </a:rPr>
            </a:br>
            <a:r>
              <a:rPr lang="en-US" altLang="zh-CN" sz="2400" b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 b="1">
                <a:latin typeface="Times New Roman" pitchFamily="18" charset="0"/>
                <a:sym typeface="Wingdings" pitchFamily="2" charset="2"/>
              </a:rPr>
              <a:t>(E) | i</a:t>
            </a:r>
            <a:endParaRPr lang="en-US" altLang="zh-CN" sz="2400" b="1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核心问题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3"/>
            <a:ext cx="8229600" cy="107157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分析栈的数据结构、出栈操作、入栈操作</a:t>
            </a:r>
            <a:endParaRPr lang="en-US" altLang="zh-CN" smtClean="0"/>
          </a:p>
          <a:p>
            <a:r>
              <a:rPr lang="zh-CN" altLang="en-US" smtClean="0"/>
              <a:t>分析表的存储结构、读取操作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857496"/>
            <a:ext cx="5500726" cy="369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1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204311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mtClean="0"/>
              <a:t>对给定的文法进行改写：</a:t>
            </a:r>
            <a:endParaRPr lang="en-US" altLang="zh-CN" smtClean="0"/>
          </a:p>
          <a:p>
            <a:pPr marL="742950" lvl="2" indent="-342900"/>
            <a:r>
              <a:rPr lang="zh-CN" altLang="en-US" smtClean="0"/>
              <a:t>提取公共左因子</a:t>
            </a:r>
            <a:endParaRPr lang="en-US" altLang="zh-CN" smtClean="0"/>
          </a:p>
          <a:p>
            <a:pPr marL="742950" lvl="2" indent="-342900"/>
            <a:r>
              <a:rPr lang="zh-CN" altLang="en-US" smtClean="0"/>
              <a:t>消除循环左递归</a:t>
            </a:r>
            <a:endParaRPr lang="en-US" smtClean="0"/>
          </a:p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357422" y="3429000"/>
            <a:ext cx="278608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E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E+T | E-T | T</a:t>
            </a:r>
            <a:endParaRPr lang="zh-CN" altLang="en-US" sz="2800" b="1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T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T*F | T/F |F</a:t>
            </a:r>
            <a:endParaRPr lang="zh-CN" altLang="en-US" sz="2800" b="1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F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(E) | i </a:t>
            </a:r>
            <a:endParaRPr lang="zh-CN" altLang="en-US" sz="28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步骤</a:t>
            </a:r>
            <a:r>
              <a:rPr lang="en-US" altLang="zh-CN" smtClean="0"/>
              <a:t>2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01014" cy="2328866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mtClean="0"/>
              <a:t>判断文法是否为</a:t>
            </a:r>
            <a:r>
              <a:rPr lang="en-US" smtClean="0"/>
              <a:t>LL(1)</a:t>
            </a:r>
            <a:r>
              <a:rPr lang="zh-CN" altLang="en-US" smtClean="0"/>
              <a:t>文法</a:t>
            </a:r>
            <a:endParaRPr lang="en-US" altLang="zh-CN" smtClean="0"/>
          </a:p>
          <a:p>
            <a:pPr marL="742950" lvl="2" indent="-342900"/>
            <a:r>
              <a:rPr lang="zh-CN" altLang="en-US" smtClean="0"/>
              <a:t>求</a:t>
            </a:r>
            <a:r>
              <a:rPr lang="en-US" altLang="zh-CN" smtClean="0"/>
              <a:t>FIRST</a:t>
            </a:r>
            <a:r>
              <a:rPr lang="zh-CN" altLang="en-US" smtClean="0"/>
              <a:t>集合 与 </a:t>
            </a:r>
            <a:r>
              <a:rPr lang="en-US" altLang="zh-CN" smtClean="0"/>
              <a:t>FOLLOW</a:t>
            </a:r>
            <a:r>
              <a:rPr lang="zh-CN" altLang="en-US" smtClean="0"/>
              <a:t>集合</a:t>
            </a:r>
            <a:endParaRPr lang="en-US" altLang="zh-CN" smtClean="0"/>
          </a:p>
          <a:p>
            <a:pPr marL="742950" lvl="2" indent="-342900"/>
            <a:r>
              <a:rPr lang="zh-CN" altLang="en-US" smtClean="0"/>
              <a:t>求</a:t>
            </a:r>
            <a:r>
              <a:rPr lang="en-US" altLang="zh-CN" smtClean="0"/>
              <a:t>SELECT</a:t>
            </a:r>
            <a:r>
              <a:rPr lang="zh-CN" altLang="en-US" smtClean="0"/>
              <a:t>集合</a:t>
            </a:r>
            <a:endParaRPr lang="en-US" altLang="zh-CN" smtClean="0"/>
          </a:p>
          <a:p>
            <a:pPr marL="742950" lvl="2" indent="-342900"/>
            <a:r>
              <a:rPr lang="zh-CN" altLang="en-US" smtClean="0"/>
              <a:t>判断是否是</a:t>
            </a:r>
            <a:r>
              <a:rPr lang="en-US" altLang="zh-CN" smtClean="0"/>
              <a:t>LL(1)</a:t>
            </a:r>
            <a:r>
              <a:rPr lang="zh-CN" altLang="en-US" smtClean="0"/>
              <a:t>文法</a:t>
            </a:r>
            <a:endParaRPr lang="en-US" smtClean="0"/>
          </a:p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428860" y="3786190"/>
            <a:ext cx="278608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E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E+T | E-T | T</a:t>
            </a:r>
            <a:endParaRPr lang="zh-CN" altLang="en-US" sz="2800" b="1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T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T*F | T/F |F</a:t>
            </a:r>
            <a:endParaRPr lang="zh-CN" altLang="en-US" sz="2800" b="1" smtClean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b="1" smtClean="0">
                <a:solidFill>
                  <a:srgbClr val="3333FF"/>
                </a:solidFill>
              </a:rPr>
              <a:t>F</a:t>
            </a:r>
            <a:r>
              <a:rPr lang="en-US" sz="2800" b="1" smtClean="0">
                <a:solidFill>
                  <a:srgbClr val="3333FF"/>
                </a:solidFill>
                <a:sym typeface="Wingdings"/>
              </a:rPr>
              <a:t></a:t>
            </a:r>
            <a:r>
              <a:rPr lang="en-US" sz="2800" b="1" smtClean="0">
                <a:solidFill>
                  <a:srgbClr val="3333FF"/>
                </a:solidFill>
              </a:rPr>
              <a:t>(E) | i </a:t>
            </a:r>
            <a:endParaRPr lang="zh-CN" altLang="en-US" sz="28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627</Words>
  <Application>Microsoft Office PowerPoint</Application>
  <PresentationFormat>全屏显示(4:3)</PresentationFormat>
  <Paragraphs>176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实验3  LL(1)语法分析- 解析</vt:lpstr>
      <vt:lpstr>实验题目</vt:lpstr>
      <vt:lpstr>框架</vt:lpstr>
      <vt:lpstr>预测分析程序- 流程图</vt:lpstr>
      <vt:lpstr>幻灯片 5</vt:lpstr>
      <vt:lpstr>分析表 - 示例</vt:lpstr>
      <vt:lpstr>核心问题</vt:lpstr>
      <vt:lpstr>步骤1</vt:lpstr>
      <vt:lpstr>步骤2</vt:lpstr>
      <vt:lpstr>步骤3</vt:lpstr>
      <vt:lpstr>分析表 - 示例</vt:lpstr>
      <vt:lpstr>步骤4</vt:lpstr>
      <vt:lpstr>幻灯片 13</vt:lpstr>
      <vt:lpstr>幻灯片 14</vt:lpstr>
      <vt:lpstr>步骤5</vt:lpstr>
      <vt:lpstr>幻灯片 16</vt:lpstr>
      <vt:lpstr>步骤5</vt:lpstr>
      <vt:lpstr>幻灯片 18</vt:lpstr>
      <vt:lpstr>步骤6</vt:lpstr>
      <vt:lpstr>步骤7</vt:lpstr>
      <vt:lpstr>步骤8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实验2  递归下降语法分析</dc:title>
  <dc:creator>Windows 用户</dc:creator>
  <cp:lastModifiedBy>lenovo</cp:lastModifiedBy>
  <cp:revision>9</cp:revision>
  <dcterms:created xsi:type="dcterms:W3CDTF">2015-05-07T16:05:48Z</dcterms:created>
  <dcterms:modified xsi:type="dcterms:W3CDTF">2016-04-27T01:10:48Z</dcterms:modified>
</cp:coreProperties>
</file>