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2" r:id="rId5"/>
    <p:sldId id="263" r:id="rId6"/>
    <p:sldId id="340" r:id="rId7"/>
    <p:sldId id="375" r:id="rId8"/>
    <p:sldId id="264" r:id="rId9"/>
    <p:sldId id="458" r:id="rId10"/>
    <p:sldId id="459" r:id="rId11"/>
    <p:sldId id="407" r:id="rId12"/>
    <p:sldId id="408" r:id="rId13"/>
    <p:sldId id="409" r:id="rId14"/>
    <p:sldId id="410" r:id="rId15"/>
    <p:sldId id="460" r:id="rId16"/>
    <p:sldId id="415" r:id="rId17"/>
    <p:sldId id="461" r:id="rId18"/>
    <p:sldId id="315" r:id="rId19"/>
    <p:sldId id="462" r:id="rId20"/>
    <p:sldId id="463" r:id="rId21"/>
    <p:sldId id="464" r:id="rId22"/>
    <p:sldId id="265" r:id="rId23"/>
    <p:sldId id="316" r:id="rId24"/>
    <p:sldId id="318" r:id="rId25"/>
    <p:sldId id="319" r:id="rId26"/>
    <p:sldId id="272" r:id="rId27"/>
    <p:sldId id="465" r:id="rId28"/>
    <p:sldId id="321" r:id="rId29"/>
    <p:sldId id="322" r:id="rId30"/>
    <p:sldId id="324" r:id="rId31"/>
    <p:sldId id="325" r:id="rId32"/>
    <p:sldId id="326" r:id="rId33"/>
    <p:sldId id="328" r:id="rId34"/>
    <p:sldId id="493" r:id="rId35"/>
    <p:sldId id="329" r:id="rId36"/>
    <p:sldId id="331" r:id="rId37"/>
    <p:sldId id="332" r:id="rId38"/>
    <p:sldId id="494" r:id="rId39"/>
    <p:sldId id="266" r:id="rId40"/>
    <p:sldId id="335" r:id="rId41"/>
    <p:sldId id="448" r:id="rId42"/>
  </p:sldIdLst>
  <p:sldSz cx="12192000" cy="6858000"/>
  <p:notesSz cx="6858000" cy="9144000"/>
  <p:defaultTextStyle>
    <a:defPPr>
      <a:defRPr lang="zh-CN"/>
    </a:defPPr>
    <a:lvl1pPr marL="0" lvl="0" indent="0" algn="l" defTabSz="91313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5930" lvl="1" indent="1270" algn="l" defTabSz="91313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3130" lvl="2" indent="1270" algn="l" defTabSz="91313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0330" lvl="3" indent="1270" algn="l" defTabSz="91313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7530" lvl="4" indent="1270" algn="l" defTabSz="91313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1270" algn="l" defTabSz="91313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1270" algn="l" defTabSz="91313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1270" algn="l" defTabSz="91313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1270" algn="l" defTabSz="91313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A2BA"/>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5"/>
    <p:restoredTop sz="94715"/>
  </p:normalViewPr>
  <p:slideViewPr>
    <p:cSldViewPr snapToGrid="0" snapToObjects="1" showGuides="1">
      <p:cViewPr varScale="1">
        <p:scale>
          <a:sx n="50" d="100"/>
          <a:sy n="50" d="100"/>
        </p:scale>
        <p:origin x="-84" y="-558"/>
      </p:cViewPr>
      <p:guideLst>
        <p:guide orient="horz" pos="2214"/>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3765"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3765"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mn-lt"/>
                <a:ea typeface="+mn-ea"/>
                <a:cs typeface="+mn-cs"/>
              </a:rPr>
              <a:t>二级</a:t>
            </a:r>
            <a:endParaRPr kumimoji="1"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mn-lt"/>
                <a:ea typeface="+mn-ea"/>
                <a:cs typeface="+mn-cs"/>
              </a:rPr>
              <a:t>三级</a:t>
            </a:r>
            <a:endParaRPr kumimoji="1"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mn-lt"/>
                <a:ea typeface="+mn-ea"/>
                <a:cs typeface="+mn-cs"/>
              </a:rPr>
              <a:t>四级</a:t>
            </a:r>
            <a:endParaRPr kumimoji="1"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mn-lt"/>
                <a:ea typeface="+mn-ea"/>
                <a:cs typeface="+mn-cs"/>
              </a:rPr>
              <a:t>五级</a:t>
            </a:r>
            <a:endParaRPr kumimoji="1"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3765"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幻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fontAlgn="base"/>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p:cNvSpPr>
          <p:nvPr>
            <p:ph type="sldImg"/>
          </p:nvPr>
        </p:nvSpPr>
        <p:spPr>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9459" name="幻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rgbClr val="AACED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rgbClr val="009FB8"/>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rgbClr val="FFBBB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fontAlgn="auto"/>
            <a:r>
              <a:rPr kumimoji="1" lang="zh-CN" altLang="en-US" strike="noStrike" noProof="1" dirty="0" smtClean="0"/>
              <a:t>单击此处编辑母版文本样式</a:t>
            </a:r>
            <a:endParaRPr kumimoji="1" lang="zh-CN" altLang="en-US" strike="noStrike" noProof="1" dirty="0" smtClean="0"/>
          </a:p>
        </p:txBody>
      </p:sp>
      <p:sp>
        <p:nvSpPr>
          <p:cNvPr id="3" name="文本占位符 7"/>
          <p:cNvSpPr>
            <a:spLocks noGrp="1"/>
          </p:cNvSpPr>
          <p:nvPr>
            <p:ph type="body" sz="quarter" idx="13"/>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fontAlgn="auto"/>
            <a:r>
              <a:rPr kumimoji="1" lang="zh-CN" altLang="en-US" strike="noStrike" noProof="1" dirty="0" smtClean="0"/>
              <a:t>单击此处编辑母版文本样式</a:t>
            </a:r>
            <a:endParaRPr kumimoji="1" lang="zh-CN" altLang="en-US" strike="noStrike" noProof="1" dirty="0" smtClean="0"/>
          </a:p>
        </p:txBody>
      </p:sp>
      <p:sp>
        <p:nvSpPr>
          <p:cNvPr id="4" name="图片占位符 8"/>
          <p:cNvSpPr>
            <a:spLocks noGrp="1"/>
          </p:cNvSpPr>
          <p:nvPr>
            <p:ph type="pic" sz="quarter" idx="14"/>
          </p:nvPr>
        </p:nvSpPr>
        <p:spPr>
          <a:xfrm>
            <a:off x="376768" y="5989475"/>
            <a:ext cx="1960033" cy="533400"/>
          </a:xfrm>
          <a:prstGeom prst="rect">
            <a:avLst/>
          </a:prstGeom>
        </p:spPr>
        <p:txBody>
          <a:bodyPr vert="horz" anchor="ctr"/>
          <a:lstStyle>
            <a:lvl1pPr marL="0" indent="0" algn="ctr">
              <a:buNone/>
              <a:defRPr sz="1600" b="1"/>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600" b="1" i="0" u="none" strike="noStrike" kern="1200" cap="none" spc="0" normalizeH="0" baseline="0" noProof="0" dirty="0" smtClean="0">
                <a:ln>
                  <a:noFill/>
                </a:ln>
                <a:solidFill>
                  <a:schemeClr val="tx1"/>
                </a:solidFill>
                <a:effectLst/>
                <a:uLnTx/>
                <a:uFillTx/>
                <a:latin typeface="+mn-lt"/>
                <a:ea typeface="+mn-ea"/>
                <a:cs typeface="+mn-cs"/>
              </a:rPr>
              <a:t>单击图标添加图片</a:t>
            </a:r>
            <a:endParaRPr kumimoji="1" lang="zh-CN" altLang="en-US" sz="16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solidFill>
        <a:effectLst/>
      </p:bgPr>
    </p:bg>
    <p:spTree>
      <p:nvGrpSpPr>
        <p:cNvPr id="1" name=""/>
        <p:cNvGrpSpPr/>
        <p:nvPr/>
      </p:nvGrpSpPr>
      <p:grpSpPr>
        <a:xfrm>
          <a:off x="0" y="0"/>
          <a:ext cx="0" cy="0"/>
          <a:chOff x="0" y="0"/>
          <a:chExt cx="0" cy="0"/>
        </a:xfrm>
      </p:grpSpPr>
      <p:sp>
        <p:nvSpPr>
          <p:cNvPr id="2" name="矩形 3"/>
          <p:cNvSpPr/>
          <p:nvPr/>
        </p:nvSpPr>
        <p:spPr>
          <a:xfrm>
            <a:off x="441325" y="760413"/>
            <a:ext cx="1568450" cy="368300"/>
          </a:xfrm>
          <a:prstGeom prst="rect">
            <a:avLst/>
          </a:prstGeom>
        </p:spPr>
        <p:txBody>
          <a:bodyPr wrap="none">
            <a:spAutoFit/>
          </a:bodyPr>
          <a:lstStyle/>
          <a:p>
            <a:pPr marL="0" marR="0" lvl="0" indent="0" algn="l" defTabSz="608965"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lumMod val="75000"/>
                    <a:lumOff val="25000"/>
                  </a:schemeClr>
                </a:solidFill>
                <a:effectLst/>
                <a:uLnTx/>
                <a:uFillTx/>
                <a:latin typeface="Segoe UI Light"/>
                <a:ea typeface="微软雅黑" pitchFamily="34" charset="-122"/>
                <a:cs typeface="Segoe UI Light"/>
              </a:rPr>
              <a:t>背景图片素材</a:t>
            </a:r>
            <a:endParaRPr kumimoji="0" lang="zh-CN" altLang="en-US" sz="1800" b="0" i="0" u="none" strike="noStrike" kern="1200" cap="none" spc="0" normalizeH="0" baseline="0" noProof="0" dirty="0" smtClean="0">
              <a:ln>
                <a:noFill/>
              </a:ln>
              <a:solidFill>
                <a:schemeClr val="tx1">
                  <a:lumMod val="75000"/>
                  <a:lumOff val="25000"/>
                </a:schemeClr>
              </a:solidFill>
              <a:effectLst/>
              <a:uLnTx/>
              <a:uFillTx/>
              <a:latin typeface="Segoe UI Light"/>
              <a:ea typeface="微软雅黑" pitchFamily="34" charset="-122"/>
              <a:cs typeface="Segoe UI Light"/>
            </a:endParaRPr>
          </a:p>
        </p:txBody>
      </p:sp>
      <p:sp>
        <p:nvSpPr>
          <p:cNvPr id="3" name="矩形 4"/>
          <p:cNvSpPr/>
          <p:nvPr/>
        </p:nvSpPr>
        <p:spPr>
          <a:xfrm>
            <a:off x="441325" y="182563"/>
            <a:ext cx="776288" cy="246063"/>
          </a:xfrm>
          <a:prstGeom prst="rect">
            <a:avLst/>
          </a:prstGeom>
        </p:spPr>
        <p:txBody>
          <a:bodyPr wrap="none">
            <a:spAutoFit/>
          </a:bodyPr>
          <a:lstStyle/>
          <a:p>
            <a:pPr marL="0" marR="0" lvl="0" indent="0" algn="l" defTabSz="608965" rtl="0" eaLnBrk="1" fontAlgn="auto" latinLnBrk="0" hangingPunct="1">
              <a:lnSpc>
                <a:spcPct val="100000"/>
              </a:lnSpc>
              <a:spcBef>
                <a:spcPts val="0"/>
              </a:spcBef>
              <a:spcAft>
                <a:spcPts val="0"/>
              </a:spcAft>
              <a:buClrTx/>
              <a:buSzTx/>
              <a:buFontTx/>
              <a:buNone/>
              <a:defRPr/>
            </a:pPr>
            <a:r>
              <a:rPr kumimoji="1" lang="en-US" altLang="zh-CN" sz="1000" b="0" i="0" u="none" strike="noStrike" kern="1200" cap="none" spc="0" normalizeH="0" baseline="0" noProof="0" dirty="0" smtClean="0">
                <a:ln>
                  <a:noFill/>
                </a:ln>
                <a:solidFill>
                  <a:schemeClr val="tx1">
                    <a:lumMod val="75000"/>
                    <a:lumOff val="25000"/>
                  </a:schemeClr>
                </a:solidFill>
                <a:effectLst/>
                <a:uLnTx/>
                <a:uFillTx/>
                <a:latin typeface="Segoe UI Light"/>
                <a:ea typeface="微软雅黑" pitchFamily="34" charset="-122"/>
                <a:cs typeface="Segoe UI Light"/>
              </a:rPr>
              <a:t>OfficePLUS</a:t>
            </a:r>
            <a:endParaRPr kumimoji="0" lang="zh-CN" altLang="en-US" sz="1000" b="0" i="0" u="none" strike="noStrike" kern="1200" cap="none" spc="0" normalizeH="0" baseline="0" noProof="0" dirty="0">
              <a:ln>
                <a:noFill/>
              </a:ln>
              <a:solidFill>
                <a:schemeClr val="tx1">
                  <a:lumMod val="75000"/>
                  <a:lumOff val="25000"/>
                </a:schemeClr>
              </a:solidFill>
              <a:effectLst/>
              <a:uLnTx/>
              <a:uFillTx/>
              <a:latin typeface="Segoe UI Light"/>
              <a:ea typeface="微软雅黑" pitchFamily="34" charset="-122"/>
              <a:cs typeface="Segoe UI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2" name="矩形 5"/>
          <p:cNvSpPr/>
          <p:nvPr/>
        </p:nvSpPr>
        <p:spPr>
          <a:xfrm>
            <a:off x="441325" y="760413"/>
            <a:ext cx="661988" cy="379413"/>
          </a:xfrm>
          <a:prstGeom prst="rect">
            <a:avLst/>
          </a:prstGeom>
        </p:spPr>
        <p:txBody>
          <a:bodyPr wrap="none">
            <a:spAutoFit/>
          </a:bodyPr>
          <a:lstStyle/>
          <a:p>
            <a:pPr marL="0" marR="0" lvl="0" indent="0" algn="l" defTabSz="608965"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rgbClr val="FFFFFF"/>
                </a:solidFill>
                <a:effectLst/>
                <a:uLnTx/>
                <a:uFillTx/>
                <a:latin typeface="Segoe UI Light"/>
                <a:ea typeface="微软雅黑" pitchFamily="34" charset="-122"/>
                <a:cs typeface="Segoe UI Light"/>
              </a:rPr>
              <a:t>标注</a:t>
            </a:r>
            <a:endParaRPr kumimoji="0" lang="zh-CN" altLang="en-US" sz="1800" b="0" i="0" u="none" strike="noStrike" kern="1200" cap="none" spc="0" normalizeH="0" baseline="0" noProof="0" dirty="0">
              <a:ln>
                <a:noFill/>
              </a:ln>
              <a:solidFill>
                <a:srgbClr val="FFFFFF"/>
              </a:solidFill>
              <a:effectLst/>
              <a:uLnTx/>
              <a:uFillTx/>
              <a:latin typeface="Segoe UI Light"/>
              <a:ea typeface="微软雅黑" pitchFamily="34" charset="-122"/>
              <a:cs typeface="Segoe UI Light"/>
            </a:endParaRPr>
          </a:p>
        </p:txBody>
      </p:sp>
      <p:sp>
        <p:nvSpPr>
          <p:cNvPr id="3" name="矩形 10"/>
          <p:cNvSpPr/>
          <p:nvPr/>
        </p:nvSpPr>
        <p:spPr>
          <a:xfrm>
            <a:off x="2573338" y="760413"/>
            <a:ext cx="1401763" cy="3452813"/>
          </a:xfrm>
          <a:prstGeom prst="rect">
            <a:avLst/>
          </a:prstGeom>
        </p:spPr>
        <p:txBody>
          <a:bodyPr wrap="square">
            <a:spAutoFit/>
          </a:bodyPr>
          <a:lstStyle/>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pitchFamily="34" charset="-122"/>
                <a:cs typeface="Segoe UI Light"/>
              </a:rPr>
              <a:t>字体使用 </a:t>
            </a:r>
            <a:endParaRPr kumimoji="0" lang="en-US" altLang="zh-CN" sz="1400" b="0" i="0" u="none" strike="noStrike" kern="1200" cap="none" spc="0" normalizeH="0" baseline="0" noProof="0" dirty="0">
              <a:ln>
                <a:noFill/>
              </a:ln>
              <a:solidFill>
                <a:srgbClr val="FFFFFF"/>
              </a:solidFill>
              <a:effectLst/>
              <a:uLnTx/>
              <a:uFillTx/>
              <a:latin typeface="Segoe UI Light"/>
              <a:ea typeface="微软雅黑" pitchFamily="34" charset="-122"/>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pitchFamily="34" charset="-122"/>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pitchFamily="34" charset="-122"/>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rgbClr val="FFFFFF"/>
              </a:solidFill>
              <a:effectLst/>
              <a:uLnTx/>
              <a:uFillTx/>
              <a:latin typeface="Segoe UI Light"/>
              <a:ea typeface="微软雅黑" pitchFamily="34" charset="-122"/>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pitchFamily="34" charset="-122"/>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pitchFamily="34" charset="-122"/>
                <a:cs typeface="Segoe UI Light"/>
              </a:rPr>
              <a:t>行距</a:t>
            </a: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pitchFamily="34" charset="-122"/>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pitchFamily="34" charset="-122"/>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rgbClr val="FFFFFF"/>
              </a:solidFill>
              <a:effectLst/>
              <a:uLnTx/>
              <a:uFillTx/>
              <a:latin typeface="Segoe UI Light"/>
              <a:ea typeface="微软雅黑" pitchFamily="34" charset="-122"/>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pitchFamily="34" charset="-122"/>
                <a:cs typeface="Segoe UI Light"/>
              </a:rPr>
              <a:t>背景图片出处</a:t>
            </a:r>
            <a:endParaRPr kumimoji="0" lang="zh-CN" altLang="en-US" sz="1400" b="0" i="0" u="none" strike="noStrike" kern="1200" cap="none" spc="0" normalizeH="0" baseline="0" noProof="0" dirty="0" smtClean="0">
              <a:ln>
                <a:noFill/>
              </a:ln>
              <a:solidFill>
                <a:srgbClr val="FFFFFF"/>
              </a:solidFill>
              <a:effectLst/>
              <a:uLnTx/>
              <a:uFillTx/>
              <a:latin typeface="Segoe UI Light"/>
              <a:ea typeface="微软雅黑" pitchFamily="34" charset="-122"/>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FFFFFF"/>
              </a:solidFill>
              <a:effectLst/>
              <a:uLnTx/>
              <a:uFillTx/>
              <a:latin typeface="Segoe UI Light"/>
              <a:ea typeface="微软雅黑" pitchFamily="34" charset="-122"/>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smtClean="0">
              <a:ln>
                <a:noFill/>
              </a:ln>
              <a:solidFill>
                <a:srgbClr val="FFFFFF"/>
              </a:solidFill>
              <a:effectLst/>
              <a:uLnTx/>
              <a:uFillTx/>
              <a:latin typeface="Segoe UI Light"/>
              <a:ea typeface="微软雅黑" pitchFamily="34" charset="-122"/>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pitchFamily="34" charset="-122"/>
                <a:cs typeface="Segoe UI Light"/>
              </a:rPr>
              <a:t>声明</a:t>
            </a: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pitchFamily="34" charset="-122"/>
              <a:cs typeface="Segoe UI Light"/>
            </a:endParaRPr>
          </a:p>
        </p:txBody>
      </p:sp>
      <p:sp>
        <p:nvSpPr>
          <p:cNvPr id="14340" name="矩形 11"/>
          <p:cNvSpPr/>
          <p:nvPr/>
        </p:nvSpPr>
        <p:spPr>
          <a:xfrm>
            <a:off x="4152900" y="760413"/>
            <a:ext cx="7073900" cy="4238625"/>
          </a:xfrm>
          <a:prstGeom prst="rect">
            <a:avLst/>
          </a:prstGeom>
          <a:noFill/>
          <a:ln w="9525">
            <a:noFill/>
          </a:ln>
        </p:spPr>
        <p:txBody>
          <a:bodyPr wrap="square" anchor="t">
            <a:spAutoFit/>
          </a:bodyPr>
          <a:p>
            <a:pPr lvl="0" indent="0">
              <a:lnSpc>
                <a:spcPct val="130000"/>
              </a:lnSpc>
            </a:pPr>
            <a:r>
              <a:rPr lang="zh-CN" altLang="en-US" sz="1400" dirty="0">
                <a:solidFill>
                  <a:srgbClr val="FFFFFF"/>
                </a:solidFill>
                <a:latin typeface="Segoe UI Light"/>
                <a:ea typeface="微软雅黑" pitchFamily="34" charset="-122"/>
              </a:rPr>
              <a:t>英文 </a:t>
            </a:r>
            <a:r>
              <a:rPr lang="en-US" altLang="zh-CN" sz="1400">
                <a:solidFill>
                  <a:srgbClr val="FFFFFF"/>
                </a:solidFill>
                <a:latin typeface="Segoe UI Light"/>
                <a:ea typeface="微软雅黑" pitchFamily="34" charset="-122"/>
              </a:rPr>
              <a:t>Century Gothic</a:t>
            </a:r>
            <a:endParaRPr lang="en-US" altLang="zh-CN" sz="1400">
              <a:solidFill>
                <a:srgbClr val="FFFFFF"/>
              </a:solidFill>
              <a:latin typeface="Segoe UI Light"/>
              <a:ea typeface="微软雅黑" pitchFamily="34" charset="-122"/>
            </a:endParaRPr>
          </a:p>
          <a:p>
            <a:pPr lvl="0" indent="0">
              <a:lnSpc>
                <a:spcPct val="130000"/>
              </a:lnSpc>
            </a:pPr>
            <a:endParaRPr lang="en-US" altLang="zh-CN" sz="1400">
              <a:solidFill>
                <a:srgbClr val="FFFFFF"/>
              </a:solidFill>
              <a:latin typeface="Segoe UI Light"/>
              <a:ea typeface="微软雅黑" pitchFamily="34" charset="-122"/>
            </a:endParaRPr>
          </a:p>
          <a:p>
            <a:pPr lvl="0" indent="0">
              <a:lnSpc>
                <a:spcPct val="130000"/>
              </a:lnSpc>
            </a:pPr>
            <a:r>
              <a:rPr lang="zh-CN" altLang="en-US" sz="1400" dirty="0">
                <a:solidFill>
                  <a:srgbClr val="FFFFFF"/>
                </a:solidFill>
                <a:latin typeface="Segoe UI Light"/>
                <a:ea typeface="微软雅黑" pitchFamily="34" charset="-122"/>
              </a:rPr>
              <a:t>中文 微软雅黑</a:t>
            </a:r>
            <a:endParaRPr lang="en-US" altLang="zh-CN" sz="1400">
              <a:solidFill>
                <a:srgbClr val="FFFFFF"/>
              </a:solidFill>
              <a:latin typeface="Segoe UI Light"/>
              <a:ea typeface="微软雅黑" pitchFamily="34" charset="-122"/>
            </a:endParaRPr>
          </a:p>
          <a:p>
            <a:pPr lvl="0" indent="0">
              <a:lnSpc>
                <a:spcPct val="130000"/>
              </a:lnSpc>
            </a:pPr>
            <a:endParaRPr lang="en-US" altLang="zh-CN" sz="1400">
              <a:solidFill>
                <a:srgbClr val="FFFFFF"/>
              </a:solidFill>
              <a:latin typeface="Segoe UI Light"/>
              <a:ea typeface="微软雅黑" pitchFamily="34" charset="-122"/>
            </a:endParaRPr>
          </a:p>
          <a:p>
            <a:pPr lvl="0" indent="0">
              <a:lnSpc>
                <a:spcPct val="130000"/>
              </a:lnSpc>
            </a:pPr>
            <a:endParaRPr lang="en-US" altLang="zh-CN" sz="1400">
              <a:solidFill>
                <a:srgbClr val="FFFFFF"/>
              </a:solidFill>
              <a:latin typeface="Segoe UI Light"/>
              <a:ea typeface="微软雅黑" pitchFamily="34" charset="-122"/>
            </a:endParaRPr>
          </a:p>
          <a:p>
            <a:pPr lvl="0" indent="0">
              <a:lnSpc>
                <a:spcPct val="130000"/>
              </a:lnSpc>
            </a:pPr>
            <a:r>
              <a:rPr lang="zh-CN" altLang="en-US" sz="1400" dirty="0">
                <a:solidFill>
                  <a:srgbClr val="FFFFFF"/>
                </a:solidFill>
                <a:latin typeface="Segoe UI Light"/>
                <a:ea typeface="微软雅黑" pitchFamily="34" charset="-122"/>
              </a:rPr>
              <a:t>正文 </a:t>
            </a:r>
            <a:r>
              <a:rPr lang="en-US" altLang="zh-CN" sz="1400">
                <a:solidFill>
                  <a:srgbClr val="FFFFFF"/>
                </a:solidFill>
                <a:latin typeface="Segoe UI Light"/>
                <a:ea typeface="微软雅黑" pitchFamily="34" charset="-122"/>
              </a:rPr>
              <a:t>1.3</a:t>
            </a:r>
            <a:endParaRPr lang="en-US" altLang="zh-CN" sz="1400">
              <a:solidFill>
                <a:srgbClr val="FFFFFF"/>
              </a:solidFill>
              <a:latin typeface="Segoe UI Light"/>
              <a:ea typeface="微软雅黑" pitchFamily="34" charset="-122"/>
            </a:endParaRPr>
          </a:p>
          <a:p>
            <a:pPr lvl="0" indent="0">
              <a:lnSpc>
                <a:spcPct val="130000"/>
              </a:lnSpc>
            </a:pPr>
            <a:endParaRPr lang="en-US" altLang="zh-CN" sz="1400">
              <a:solidFill>
                <a:srgbClr val="FFFFFF"/>
              </a:solidFill>
              <a:latin typeface="Segoe UI Light"/>
              <a:ea typeface="微软雅黑" pitchFamily="34" charset="-122"/>
            </a:endParaRPr>
          </a:p>
          <a:p>
            <a:pPr lvl="0" indent="0">
              <a:lnSpc>
                <a:spcPct val="130000"/>
              </a:lnSpc>
            </a:pPr>
            <a:endParaRPr lang="en-US" altLang="zh-CN" sz="1400">
              <a:solidFill>
                <a:srgbClr val="FFFFFF"/>
              </a:solidFill>
              <a:latin typeface="Segoe UI Light"/>
              <a:ea typeface="微软雅黑" pitchFamily="34" charset="-122"/>
            </a:endParaRPr>
          </a:p>
          <a:p>
            <a:pPr lvl="0" indent="0">
              <a:lnSpc>
                <a:spcPct val="130000"/>
              </a:lnSpc>
            </a:pPr>
            <a:r>
              <a:rPr lang="en-US" altLang="zh-CN" sz="1400" err="1">
                <a:solidFill>
                  <a:srgbClr val="FFFFFF"/>
                </a:solidFill>
                <a:latin typeface="Segoe UI Light"/>
                <a:ea typeface="微软雅黑" pitchFamily="34" charset="-122"/>
              </a:rPr>
              <a:t>cn.bing.com</a:t>
            </a:r>
            <a:endParaRPr lang="zh-CN" altLang="en-US" sz="1400" dirty="0">
              <a:solidFill>
                <a:srgbClr val="FFFFFF"/>
              </a:solidFill>
              <a:latin typeface="Segoe UI Light"/>
              <a:ea typeface="微软雅黑" pitchFamily="34" charset="-122"/>
            </a:endParaRPr>
          </a:p>
          <a:p>
            <a:pPr lvl="0" indent="0">
              <a:lnSpc>
                <a:spcPct val="130000"/>
              </a:lnSpc>
            </a:pPr>
            <a:endParaRPr lang="zh-CN" altLang="en-US" sz="1400" dirty="0">
              <a:solidFill>
                <a:srgbClr val="FFFFFF"/>
              </a:solidFill>
              <a:latin typeface="Segoe UI Light"/>
              <a:ea typeface="微软雅黑" pitchFamily="34" charset="-122"/>
            </a:endParaRPr>
          </a:p>
          <a:p>
            <a:pPr lvl="0" indent="0">
              <a:lnSpc>
                <a:spcPct val="130000"/>
              </a:lnSpc>
            </a:pPr>
            <a:endParaRPr lang="zh-CN" altLang="en-US" sz="1400" dirty="0">
              <a:solidFill>
                <a:srgbClr val="FFFFFF"/>
              </a:solidFill>
              <a:latin typeface="Segoe UI Light"/>
              <a:ea typeface="微软雅黑" pitchFamily="34" charset="-122"/>
            </a:endParaRPr>
          </a:p>
          <a:p>
            <a:pPr lvl="0" indent="0">
              <a:lnSpc>
                <a:spcPct val="130000"/>
              </a:lnSpc>
            </a:pPr>
            <a:r>
              <a:rPr lang="zh-CN" altLang="en-US" sz="1300" dirty="0">
                <a:solidFill>
                  <a:srgbClr val="FFFFFF"/>
                </a:solidFill>
                <a:latin typeface="Century Gothic" panose="020B0502020202020204" pitchFamily="34" charset="0"/>
                <a:ea typeface="微软雅黑" pitchFamily="34" charset="-122"/>
              </a:rPr>
              <a:t>本网站所提供的任何信息内容（包括但不限于 </a:t>
            </a:r>
            <a:r>
              <a:rPr lang="en-US" altLang="zh-CN" sz="1300">
                <a:solidFill>
                  <a:srgbClr val="FFFFFF"/>
                </a:solidFill>
                <a:latin typeface="Segoe UI Light"/>
                <a:ea typeface="Segoe UI Light"/>
              </a:rPr>
              <a:t>PPT</a:t>
            </a:r>
            <a:r>
              <a:rPr lang="zh-CN" altLang="en-US" sz="1300" dirty="0">
                <a:solidFill>
                  <a:srgbClr val="FFFFFF"/>
                </a:solidFill>
                <a:latin typeface="Segoe UI Light"/>
                <a:ea typeface="Segoe UI Light"/>
              </a:rPr>
              <a:t> </a:t>
            </a:r>
            <a:r>
              <a:rPr lang="zh-CN" altLang="en-US" sz="1300" dirty="0">
                <a:solidFill>
                  <a:srgbClr val="FFFFFF"/>
                </a:solidFill>
                <a:latin typeface="Century Gothic" panose="020B0502020202020204" pitchFamily="34" charset="0"/>
                <a:ea typeface="微软雅黑" pitchFamily="34" charset="-122"/>
              </a:rPr>
              <a:t>模板、</a:t>
            </a:r>
            <a:r>
              <a:rPr lang="en-US" altLang="zh-CN" sz="1300">
                <a:solidFill>
                  <a:srgbClr val="FFFFFF"/>
                </a:solidFill>
                <a:latin typeface="Segoe UI Light"/>
                <a:ea typeface="Segoe UI Light"/>
              </a:rPr>
              <a:t>Word</a:t>
            </a:r>
            <a:r>
              <a:rPr lang="zh-CN" altLang="en-US" sz="1300" dirty="0">
                <a:solidFill>
                  <a:srgbClr val="FFFFFF"/>
                </a:solidFill>
                <a:latin typeface="Segoe UI Light"/>
                <a:ea typeface="Segoe UI Light"/>
              </a:rPr>
              <a:t> </a:t>
            </a:r>
            <a:r>
              <a:rPr lang="zh-CN" altLang="en-US" sz="1300" dirty="0">
                <a:solidFill>
                  <a:srgbClr val="FFFFFF"/>
                </a:solidFill>
                <a:latin typeface="Century Gothic" panose="020B0502020202020204" pitchFamily="34" charset="0"/>
                <a:ea typeface="微软雅黑" pitchFamily="34" charset="-122"/>
              </a:rPr>
              <a:t>文档、</a:t>
            </a:r>
            <a:r>
              <a:rPr lang="en-US" altLang="zh-CN" sz="1300">
                <a:solidFill>
                  <a:srgbClr val="FFFFFF"/>
                </a:solidFill>
                <a:latin typeface="Segoe UI Light"/>
                <a:ea typeface="Segoe UI Light"/>
              </a:rPr>
              <a:t>Excel</a:t>
            </a:r>
            <a:r>
              <a:rPr lang="zh-CN" altLang="en-US" sz="1300" dirty="0">
                <a:solidFill>
                  <a:srgbClr val="FFFFFF"/>
                </a:solidFill>
                <a:latin typeface="Segoe UI Light"/>
                <a:ea typeface="Segoe UI Light"/>
              </a:rPr>
              <a:t> </a:t>
            </a:r>
            <a:r>
              <a:rPr lang="zh-CN" altLang="en-US" sz="1300" dirty="0">
                <a:solidFill>
                  <a:srgbClr val="FFFFFF"/>
                </a:solidFill>
                <a:latin typeface="Century Gothic" panose="020B0502020202020204" pitchFamily="34" charset="0"/>
                <a:ea typeface="微软雅黑" pitchFamily="34" charset="-122"/>
              </a:rPr>
              <a:t>图表、图片素材等）均受</a:t>
            </a:r>
            <a:r>
              <a:rPr lang="en-US" altLang="zh-CN" sz="1300">
                <a:solidFill>
                  <a:srgbClr val="FFFFFF"/>
                </a:solidFill>
                <a:latin typeface="Century Gothic" panose="020B0502020202020204" pitchFamily="34" charset="0"/>
                <a:ea typeface="微软雅黑" pitchFamily="34" charset="-122"/>
              </a:rPr>
              <a:t>《</a:t>
            </a:r>
            <a:r>
              <a:rPr lang="zh-CN" altLang="en-US" sz="1300" dirty="0">
                <a:solidFill>
                  <a:srgbClr val="FFFFFF"/>
                </a:solidFill>
                <a:latin typeface="Century Gothic" panose="020B0502020202020204" pitchFamily="34" charset="0"/>
                <a:ea typeface="微软雅黑" pitchFamily="34" charset="-122"/>
              </a:rPr>
              <a:t>中华人民共和国著作权法</a:t>
            </a:r>
            <a:r>
              <a:rPr lang="en-US" altLang="zh-CN" sz="1300">
                <a:solidFill>
                  <a:srgbClr val="FFFFFF"/>
                </a:solidFill>
                <a:latin typeface="Century Gothic" panose="020B0502020202020204" pitchFamily="34" charset="0"/>
                <a:ea typeface="微软雅黑" pitchFamily="34" charset="-122"/>
              </a:rPr>
              <a:t>》</a:t>
            </a:r>
            <a:r>
              <a:rPr lang="zh-CN" altLang="en-US" sz="1300" dirty="0">
                <a:solidFill>
                  <a:srgbClr val="FFFFFF"/>
                </a:solidFill>
                <a:latin typeface="Century Gothic" panose="020B0502020202020204" pitchFamily="34" charset="0"/>
                <a:ea typeface="微软雅黑" pitchFamily="34" charset="-122"/>
              </a:rPr>
              <a:t>、</a:t>
            </a:r>
            <a:r>
              <a:rPr lang="en-US" altLang="zh-CN" sz="1300">
                <a:solidFill>
                  <a:srgbClr val="FFFFFF"/>
                </a:solidFill>
                <a:latin typeface="Century Gothic" panose="020B0502020202020204" pitchFamily="34" charset="0"/>
                <a:ea typeface="微软雅黑" pitchFamily="34" charset="-122"/>
              </a:rPr>
              <a:t>《</a:t>
            </a:r>
            <a:r>
              <a:rPr lang="zh-CN" altLang="en-US" sz="1300" dirty="0">
                <a:solidFill>
                  <a:srgbClr val="FFFFFF"/>
                </a:solidFill>
                <a:latin typeface="Century Gothic" panose="020B0502020202020204" pitchFamily="34" charset="0"/>
                <a:ea typeface="微软雅黑" pitchFamily="34" charset="-122"/>
              </a:rPr>
              <a:t>信息网络传播权保护条例</a:t>
            </a:r>
            <a:r>
              <a:rPr lang="en-US" altLang="zh-CN" sz="1300">
                <a:solidFill>
                  <a:srgbClr val="FFFFFF"/>
                </a:solidFill>
                <a:latin typeface="Century Gothic" panose="020B0502020202020204" pitchFamily="34" charset="0"/>
                <a:ea typeface="微软雅黑" pitchFamily="34" charset="-122"/>
              </a:rPr>
              <a:t>》</a:t>
            </a:r>
            <a:r>
              <a:rPr lang="zh-CN" altLang="en-US" sz="1300" dirty="0">
                <a:solidFill>
                  <a:srgbClr val="FFFFFF"/>
                </a:solidFill>
                <a:latin typeface="Century Gothic" panose="020B0502020202020204" pitchFamily="34" charset="0"/>
                <a:ea typeface="微软雅黑" pitchFamily="34" charset="-122"/>
              </a:rPr>
              <a:t>及其他适用的法律法规的保护，未经权利人书面明确授权，信息内容的任何部分</a:t>
            </a:r>
            <a:r>
              <a:rPr lang="en-US" altLang="zh-CN" sz="1300">
                <a:solidFill>
                  <a:srgbClr val="FFFFFF"/>
                </a:solidFill>
                <a:latin typeface="Century Gothic" panose="020B0502020202020204" pitchFamily="34" charset="0"/>
                <a:ea typeface="微软雅黑" pitchFamily="34" charset="-122"/>
              </a:rPr>
              <a:t>(</a:t>
            </a:r>
            <a:r>
              <a:rPr lang="zh-CN" altLang="en-US" sz="1300" dirty="0">
                <a:solidFill>
                  <a:srgbClr val="FFFFFF"/>
                </a:solidFill>
                <a:latin typeface="Century Gothic" panose="020B0502020202020204" pitchFamily="34" charset="0"/>
                <a:ea typeface="微软雅黑" pitchFamily="34" charset="-122"/>
              </a:rPr>
              <a:t>包括图片或图表</a:t>
            </a:r>
            <a:r>
              <a:rPr lang="en-US" altLang="zh-CN" sz="1300">
                <a:solidFill>
                  <a:srgbClr val="FFFFFF"/>
                </a:solidFill>
                <a:latin typeface="Century Gothic" panose="020B0502020202020204" pitchFamily="34" charset="0"/>
                <a:ea typeface="微软雅黑" pitchFamily="34" charset="-122"/>
              </a:rPr>
              <a:t>)</a:t>
            </a:r>
            <a:r>
              <a:rPr lang="zh-CN" altLang="en-US" sz="1300" dirty="0">
                <a:solidFill>
                  <a:srgbClr val="FFFFFF"/>
                </a:solidFill>
                <a:latin typeface="Century Gothic" panose="020B0502020202020204" pitchFamily="34" charset="0"/>
                <a:ea typeface="微软雅黑" pitchFamily="34" charset="-122"/>
              </a:rPr>
              <a:t>不得被全部或部分的复制、传播、销售，否则将承担法律责任。</a:t>
            </a:r>
            <a:endParaRPr lang="zh-CN" altLang="en-US" sz="1300" dirty="0">
              <a:solidFill>
                <a:srgbClr val="FFFFFF"/>
              </a:solidFill>
              <a:latin typeface="Century Gothic" panose="020B0502020202020204" pitchFamily="34" charset="0"/>
              <a:ea typeface="微软雅黑" pitchFamily="34" charset="-122"/>
            </a:endParaRPr>
          </a:p>
        </p:txBody>
      </p:sp>
      <p:sp>
        <p:nvSpPr>
          <p:cNvPr id="5" name="矩形 12"/>
          <p:cNvSpPr/>
          <p:nvPr/>
        </p:nvSpPr>
        <p:spPr>
          <a:xfrm>
            <a:off x="441325" y="182563"/>
            <a:ext cx="776288" cy="246063"/>
          </a:xfrm>
          <a:prstGeom prst="rect">
            <a:avLst/>
          </a:prstGeom>
        </p:spPr>
        <p:txBody>
          <a:bodyPr wrap="none">
            <a:spAutoFit/>
          </a:bodyPr>
          <a:lstStyle/>
          <a:p>
            <a:pPr marL="0" marR="0" lvl="0" indent="0" algn="l" defTabSz="608965" rtl="0" eaLnBrk="1" fontAlgn="auto" latinLnBrk="0" hangingPunct="1">
              <a:lnSpc>
                <a:spcPct val="100000"/>
              </a:lnSpc>
              <a:spcBef>
                <a:spcPts val="0"/>
              </a:spcBef>
              <a:spcAft>
                <a:spcPts val="0"/>
              </a:spcAft>
              <a:buClrTx/>
              <a:buSzTx/>
              <a:buFontTx/>
              <a:buNone/>
              <a:defRPr/>
            </a:pPr>
            <a:r>
              <a:rPr kumimoji="1" lang="en-US" altLang="zh-CN" sz="1000" b="0" i="0" u="none" strike="noStrike" kern="1200" cap="none" spc="0" normalizeH="0" baseline="0" noProof="0" dirty="0" smtClean="0">
                <a:ln>
                  <a:noFill/>
                </a:ln>
                <a:solidFill>
                  <a:prstClr val="white"/>
                </a:solidFill>
                <a:effectLst/>
                <a:uLnTx/>
                <a:uFillTx/>
                <a:latin typeface="Segoe UI Light"/>
                <a:ea typeface="微软雅黑" pitchFamily="34" charset="-122"/>
                <a:cs typeface="Segoe UI Light"/>
              </a:rPr>
              <a:t>OfficePLUS</a:t>
            </a:r>
            <a:endParaRPr kumimoji="0" lang="zh-CN" altLang="en-US" sz="1000" b="0" i="0" u="none" strike="noStrike" kern="1200" cap="none" spc="0" normalizeH="0" baseline="0" noProof="0" dirty="0">
              <a:ln>
                <a:noFill/>
              </a:ln>
              <a:solidFill>
                <a:prstClr val="white"/>
              </a:solidFill>
              <a:effectLst/>
              <a:uLnTx/>
              <a:uFillTx/>
              <a:latin typeface="Segoe UI Light"/>
              <a:ea typeface="微软雅黑" pitchFamily="34" charset="-122"/>
              <a:cs typeface="Segoe UI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chemeClr val="bg1"/>
        </a:solidFill>
        <a:effectLst/>
      </p:bgPr>
    </p:bg>
    <p:spTree>
      <p:nvGrpSpPr>
        <p:cNvPr id="1" name=""/>
        <p:cNvGrpSpPr/>
        <p:nvPr/>
      </p:nvGrpSpPr>
      <p:grpSpPr>
        <a:xfrm>
          <a:off x="0" y="0"/>
          <a:ext cx="0" cy="0"/>
          <a:chOff x="0" y="0"/>
          <a:chExt cx="0" cy="0"/>
        </a:xfrm>
      </p:grpSpPr>
      <p:sp>
        <p:nvSpPr>
          <p:cNvPr id="2" name="文本框 6"/>
          <p:cNvSpPr txBox="1"/>
          <p:nvPr/>
        </p:nvSpPr>
        <p:spPr>
          <a:xfrm>
            <a:off x="4448175" y="4459288"/>
            <a:ext cx="3295650" cy="296863"/>
          </a:xfrm>
          <a:prstGeom prst="rect">
            <a:avLst/>
          </a:prstGeom>
          <a:noFill/>
        </p:spPr>
        <p:txBody>
          <a:bodyPr wrap="none" rtlCol="0">
            <a:spAutoFit/>
          </a:bodyPr>
          <a:lstStyle/>
          <a:p>
            <a:pPr marL="0" marR="0" lvl="0" indent="0" algn="ctr" defTabSz="608965" rtl="0" eaLnBrk="1" fontAlgn="auto" latinLnBrk="0" hangingPunct="1">
              <a:lnSpc>
                <a:spcPct val="100000"/>
              </a:lnSpc>
              <a:spcBef>
                <a:spcPts val="0"/>
              </a:spcBef>
              <a:spcAft>
                <a:spcPts val="0"/>
              </a:spcAft>
              <a:buClrTx/>
              <a:buSzTx/>
              <a:buFontTx/>
              <a:buNone/>
              <a:defRPr/>
            </a:pPr>
            <a:r>
              <a:rPr kumimoji="1" lang="zh-CN" altLang="en-US" sz="1335" b="0" i="0" u="none" strike="noStrike" kern="1200" cap="none" spc="0" normalizeH="0" baseline="0" noProof="0" dirty="0" smtClean="0">
                <a:ln>
                  <a:noFill/>
                </a:ln>
                <a:solidFill>
                  <a:srgbClr val="000000"/>
                </a:solidFill>
                <a:effectLst/>
                <a:uLnTx/>
                <a:uFillTx/>
                <a:latin typeface="Century Gothic" panose="020B0502020202020204"/>
                <a:ea typeface="微软雅黑" pitchFamily="34" charset="-122"/>
                <a:cs typeface="+mn-cs"/>
              </a:rPr>
              <a:t>点击</a:t>
            </a:r>
            <a:r>
              <a:rPr kumimoji="1" lang="en-US" altLang="zh-CN" sz="1335" b="0" i="0" u="none" strike="noStrike" kern="1200" cap="none" spc="0" normalizeH="0" baseline="0" noProof="0" dirty="0" smtClean="0">
                <a:ln>
                  <a:noFill/>
                </a:ln>
                <a:solidFill>
                  <a:srgbClr val="000000"/>
                </a:solidFill>
                <a:effectLst/>
                <a:uLnTx/>
                <a:uFillTx/>
                <a:latin typeface="Segoe UI Light" charset="0"/>
                <a:ea typeface="Segoe UI Light" charset="0"/>
                <a:cs typeface="Segoe UI Light" charset="0"/>
              </a:rPr>
              <a:t>Logo</a:t>
            </a:r>
            <a:r>
              <a:rPr kumimoji="1" lang="zh-CN" altLang="en-US" sz="1335" b="0" i="0" u="none" strike="noStrike" kern="1200" cap="none" spc="0" normalizeH="0" baseline="0" noProof="0" dirty="0" smtClean="0">
                <a:ln>
                  <a:noFill/>
                </a:ln>
                <a:solidFill>
                  <a:srgbClr val="000000"/>
                </a:solidFill>
                <a:effectLst/>
                <a:uLnTx/>
                <a:uFillTx/>
                <a:latin typeface="Century Gothic" panose="020B0502020202020204"/>
                <a:ea typeface="微软雅黑" pitchFamily="34" charset="-122"/>
                <a:cs typeface="+mn-cs"/>
              </a:rPr>
              <a:t>获取更多优质模板（放映模式）</a:t>
            </a:r>
            <a:endParaRPr kumimoji="1" lang="zh-CN" altLang="en-US" sz="1335" b="0" i="0" u="none" strike="noStrike" kern="1200" cap="none" spc="0" normalizeH="0" baseline="0" noProof="0" dirty="0">
              <a:ln>
                <a:noFill/>
              </a:ln>
              <a:solidFill>
                <a:srgbClr val="000000"/>
              </a:solidFill>
              <a:effectLst/>
              <a:uLnTx/>
              <a:uFillTx/>
              <a:latin typeface="Century Gothic" panose="020B0502020202020204"/>
              <a:ea typeface="微软雅黑" pitchFamily="34" charset="-122"/>
              <a:cs typeface="+mn-cs"/>
            </a:endParaRPr>
          </a:p>
        </p:txBody>
      </p:sp>
      <p:pic>
        <p:nvPicPr>
          <p:cNvPr id="15363" name="图片 3">
            <a:hlinkClick r:id="rId2"/>
          </p:cNvPr>
          <p:cNvPicPr>
            <a:picLocks noChangeAspect="1"/>
          </p:cNvPicPr>
          <p:nvPr userDrawn="1"/>
        </p:nvPicPr>
        <p:blipFill>
          <a:blip r:embed="rId3"/>
          <a:stretch>
            <a:fillRect/>
          </a:stretch>
        </p:blipFill>
        <p:spPr>
          <a:xfrm>
            <a:off x="4572000" y="3227388"/>
            <a:ext cx="3048000" cy="403225"/>
          </a:xfrm>
          <a:prstGeom prst="rect">
            <a:avLst/>
          </a:prstGeom>
          <a:noFill/>
          <a:ln w="9525">
            <a:noFill/>
          </a:ln>
        </p:spPr>
      </p:pic>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a:xfrm>
            <a:off x="4038600" y="6356350"/>
            <a:ext cx="4114800" cy="365125"/>
          </a:xfrm>
        </p:spPr>
        <p:txBody>
          <a:bodyPr/>
          <a:lstStyle/>
          <a:p>
            <a:pPr fontAlgn="base"/>
            <a:endParaRPr lang="zh-CN" altLang="en-US" strike="noStrike" noProof="1"/>
          </a:p>
        </p:txBody>
      </p:sp>
      <p:sp>
        <p:nvSpPr>
          <p:cNvPr id="4" name="灯片编号占位符 3"/>
          <p:cNvSpPr>
            <a:spLocks noGrp="1"/>
          </p:cNvSpPr>
          <p:nvPr>
            <p:ph type="sldNum" sz="quarter" idx="12"/>
          </p:nvPr>
        </p:nvSpPr>
        <p:spPr>
          <a:xfrm>
            <a:off x="8610600" y="6356350"/>
            <a:ext cx="2743200" cy="365125"/>
          </a:xfrm>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标题幻灯片">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rot="9822520">
            <a:off x="3098800" y="4110038"/>
            <a:ext cx="717550" cy="717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8"/>
          <p:cNvSpPr/>
          <p:nvPr/>
        </p:nvSpPr>
        <p:spPr>
          <a:xfrm rot="18585722">
            <a:off x="2900363" y="1690688"/>
            <a:ext cx="1958975" cy="19589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2"/>
          <p:cNvSpPr/>
          <p:nvPr/>
        </p:nvSpPr>
        <p:spPr>
          <a:xfrm rot="4450317">
            <a:off x="2505075" y="3165475"/>
            <a:ext cx="139700" cy="1397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3"/>
          <p:cNvSpPr/>
          <p:nvPr/>
        </p:nvSpPr>
        <p:spPr>
          <a:xfrm rot="892948">
            <a:off x="1670050" y="2838450"/>
            <a:ext cx="381000" cy="381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4"/>
          <p:cNvSpPr/>
          <p:nvPr/>
        </p:nvSpPr>
        <p:spPr>
          <a:xfrm rot="4240722">
            <a:off x="2955131" y="3409156"/>
            <a:ext cx="212725" cy="21113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5"/>
          <p:cNvSpPr/>
          <p:nvPr/>
        </p:nvSpPr>
        <p:spPr>
          <a:xfrm rot="3863176">
            <a:off x="2174081" y="2423319"/>
            <a:ext cx="477838" cy="47942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6"/>
          <p:cNvSpPr/>
          <p:nvPr/>
        </p:nvSpPr>
        <p:spPr>
          <a:xfrm rot="187853">
            <a:off x="1162050" y="1758950"/>
            <a:ext cx="668338" cy="66992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7"/>
          <p:cNvSpPr/>
          <p:nvPr/>
        </p:nvSpPr>
        <p:spPr>
          <a:xfrm rot="905749">
            <a:off x="2244725" y="1322388"/>
            <a:ext cx="962025" cy="962025"/>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rot="19322284">
            <a:off x="2044700" y="1701800"/>
            <a:ext cx="203200" cy="2032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rot="42066">
            <a:off x="1017588" y="3789363"/>
            <a:ext cx="252413" cy="252413"/>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rot="20117985">
            <a:off x="3894138" y="1816100"/>
            <a:ext cx="2847975" cy="28479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3"/>
          <p:cNvSpPr/>
          <p:nvPr/>
        </p:nvSpPr>
        <p:spPr>
          <a:xfrm rot="905749">
            <a:off x="2446338" y="4637088"/>
            <a:ext cx="958850" cy="95726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4"/>
          <p:cNvSpPr/>
          <p:nvPr/>
        </p:nvSpPr>
        <p:spPr>
          <a:xfrm rot="19322284">
            <a:off x="4995863" y="5259388"/>
            <a:ext cx="203200" cy="2032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5"/>
          <p:cNvSpPr/>
          <p:nvPr/>
        </p:nvSpPr>
        <p:spPr>
          <a:xfrm rot="19736611">
            <a:off x="3735388" y="4395788"/>
            <a:ext cx="996950" cy="99695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1"/>
          <p:cNvSpPr/>
          <p:nvPr/>
        </p:nvSpPr>
        <p:spPr>
          <a:xfrm rot="19896190">
            <a:off x="-847725" y="4392613"/>
            <a:ext cx="3716338" cy="371633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rot="21433404">
            <a:off x="1038225" y="3146425"/>
            <a:ext cx="1173163" cy="1171575"/>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18900000">
            <a:off x="2965450" y="4498975"/>
            <a:ext cx="561975" cy="561975"/>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9462407">
            <a:off x="858838" y="3413125"/>
            <a:ext cx="304800" cy="3048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rot="2220555">
            <a:off x="9069388" y="-665162"/>
            <a:ext cx="2601913" cy="2601913"/>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rot="20263186">
            <a:off x="10806113" y="58738"/>
            <a:ext cx="2082800" cy="2082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rot="20229117">
            <a:off x="7312025" y="557213"/>
            <a:ext cx="561975" cy="561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rot="20229117">
            <a:off x="10861675" y="2813050"/>
            <a:ext cx="473075" cy="4730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rot="17430621">
            <a:off x="3027363" y="5397500"/>
            <a:ext cx="219075" cy="2190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文本占位符 7"/>
          <p:cNvSpPr>
            <a:spLocks noGrp="1"/>
          </p:cNvSpPr>
          <p:nvPr>
            <p:ph type="body" sz="quarter" idx="10"/>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itchFamily="34" charset="-122"/>
                <a:ea typeface="微软雅黑" pitchFamily="34" charset="-122"/>
                <a:cs typeface="微软雅黑" pitchFamily="34" charset="-122"/>
              </a:defRPr>
            </a:lvl1pPr>
          </a:lstStyle>
          <a:p>
            <a:pPr lvl="0" fontAlgn="auto"/>
            <a:r>
              <a:rPr kumimoji="1" lang="zh-CN" altLang="en-US" strike="noStrike" noProof="1" dirty="0" smtClean="0"/>
              <a:t>单击此处编辑母版文本样式</a:t>
            </a:r>
            <a:endParaRPr kumimoji="1" lang="zh-CN" altLang="en-US" strike="noStrike" noProof="1"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3"/>
          <p:cNvSpPr/>
          <p:nvPr/>
        </p:nvSpPr>
        <p:spPr>
          <a:xfrm rot="19238099">
            <a:off x="11441113" y="5083175"/>
            <a:ext cx="441325" cy="44291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5"/>
          <p:cNvSpPr/>
          <p:nvPr/>
        </p:nvSpPr>
        <p:spPr>
          <a:xfrm rot="2558654">
            <a:off x="10718800" y="5588000"/>
            <a:ext cx="1790700" cy="17907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6"/>
          <p:cNvSpPr/>
          <p:nvPr/>
        </p:nvSpPr>
        <p:spPr>
          <a:xfrm rot="20601285">
            <a:off x="9831388" y="6040438"/>
            <a:ext cx="1030288" cy="10287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7"/>
          <p:cNvSpPr/>
          <p:nvPr/>
        </p:nvSpPr>
        <p:spPr>
          <a:xfrm rot="20567216">
            <a:off x="9228138" y="6149975"/>
            <a:ext cx="265113" cy="26511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8"/>
          <p:cNvSpPr/>
          <p:nvPr/>
        </p:nvSpPr>
        <p:spPr>
          <a:xfrm rot="20567216">
            <a:off x="11022013" y="4821238"/>
            <a:ext cx="309563" cy="30956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1"/>
          <p:cNvSpPr/>
          <p:nvPr/>
        </p:nvSpPr>
        <p:spPr>
          <a:xfrm rot="19896190">
            <a:off x="696913" y="33338"/>
            <a:ext cx="668338" cy="66992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2"/>
          <p:cNvSpPr/>
          <p:nvPr/>
        </p:nvSpPr>
        <p:spPr>
          <a:xfrm rot="21433404">
            <a:off x="-425450" y="-288925"/>
            <a:ext cx="1262063" cy="126206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4"/>
          <p:cNvSpPr/>
          <p:nvPr/>
        </p:nvSpPr>
        <p:spPr>
          <a:xfrm rot="18585722">
            <a:off x="1181100" y="925513"/>
            <a:ext cx="285750" cy="28575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rot="17430621">
            <a:off x="1310481" y="135731"/>
            <a:ext cx="204788" cy="2032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文本占位符 7"/>
          <p:cNvSpPr>
            <a:spLocks noGrp="1"/>
          </p:cNvSpPr>
          <p:nvPr>
            <p:ph type="body" sz="quarter" idx="10"/>
          </p:nvPr>
        </p:nvSpPr>
        <p:spPr>
          <a:xfrm>
            <a:off x="1713834"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itchFamily="34" charset="-122"/>
                <a:ea typeface="微软雅黑" pitchFamily="34" charset="-122"/>
                <a:cs typeface="微软雅黑" pitchFamily="34" charset="-122"/>
              </a:defRPr>
            </a:lvl1pPr>
          </a:lstStyle>
          <a:p>
            <a:pPr lvl="0" fontAlgn="auto"/>
            <a:r>
              <a:rPr kumimoji="1" lang="zh-CN" altLang="en-US" strike="noStrike" noProof="1" dirty="0" smtClean="0"/>
              <a:t>单击此处编辑母版文本样式</a:t>
            </a:r>
            <a:endParaRPr kumimoji="1" lang="zh-CN" altLang="en-US" strike="noStrike" noProof="1"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3"/>
          <p:cNvSpPr/>
          <p:nvPr/>
        </p:nvSpPr>
        <p:spPr>
          <a:xfrm rot="15361769">
            <a:off x="6558756" y="-388144"/>
            <a:ext cx="1169988" cy="1171575"/>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5"/>
          <p:cNvSpPr/>
          <p:nvPr/>
        </p:nvSpPr>
        <p:spPr>
          <a:xfrm rot="2558654">
            <a:off x="6111875" y="3254375"/>
            <a:ext cx="331788" cy="331788"/>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6"/>
          <p:cNvSpPr/>
          <p:nvPr/>
        </p:nvSpPr>
        <p:spPr>
          <a:xfrm rot="20601285">
            <a:off x="5807075" y="2601913"/>
            <a:ext cx="473075" cy="473075"/>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7"/>
          <p:cNvSpPr/>
          <p:nvPr/>
        </p:nvSpPr>
        <p:spPr>
          <a:xfrm rot="2349059">
            <a:off x="6265863" y="2733675"/>
            <a:ext cx="223838" cy="22383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8"/>
          <p:cNvSpPr/>
          <p:nvPr/>
        </p:nvSpPr>
        <p:spPr>
          <a:xfrm rot="1971513">
            <a:off x="5492750" y="1970088"/>
            <a:ext cx="479425" cy="47783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1"/>
          <p:cNvSpPr/>
          <p:nvPr/>
        </p:nvSpPr>
        <p:spPr>
          <a:xfrm rot="19896190">
            <a:off x="6548438" y="1195388"/>
            <a:ext cx="668338" cy="66833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2"/>
          <p:cNvSpPr/>
          <p:nvPr/>
        </p:nvSpPr>
        <p:spPr>
          <a:xfrm rot="20614086">
            <a:off x="4738688" y="792163"/>
            <a:ext cx="1325563" cy="132556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4"/>
          <p:cNvSpPr/>
          <p:nvPr/>
        </p:nvSpPr>
        <p:spPr>
          <a:xfrm rot="18585722">
            <a:off x="4976813" y="-1036637"/>
            <a:ext cx="1958975" cy="19589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rot="17430621">
            <a:off x="4648994" y="375444"/>
            <a:ext cx="203200" cy="2047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rot="19750403">
            <a:off x="6270625" y="2052638"/>
            <a:ext cx="252413" cy="252413"/>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rot="19896190">
            <a:off x="4119563" y="1265238"/>
            <a:ext cx="328613" cy="32861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文本占位符 7"/>
          <p:cNvSpPr>
            <a:spLocks noGrp="1"/>
          </p:cNvSpPr>
          <p:nvPr>
            <p:ph type="body" sz="quarter" idx="10"/>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itchFamily="34" charset="-122"/>
                <a:ea typeface="微软雅黑" pitchFamily="34" charset="-122"/>
                <a:cs typeface="微软雅黑" pitchFamily="34" charset="-122"/>
              </a:defRPr>
            </a:lvl1pPr>
          </a:lstStyle>
          <a:p>
            <a:pPr lvl="0" fontAlgn="auto"/>
            <a:r>
              <a:rPr kumimoji="1" lang="zh-CN" altLang="en-US" strike="noStrike" noProof="1" dirty="0" smtClean="0"/>
              <a:t>单击此处编辑母版文本样式</a:t>
            </a:r>
            <a:endParaRPr kumimoji="1" lang="zh-CN" altLang="en-US" strike="noStrike" noProof="1"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7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3"/>
          <p:cNvSpPr/>
          <p:nvPr/>
        </p:nvSpPr>
        <p:spPr>
          <a:xfrm rot="15361769">
            <a:off x="6558756" y="-388144"/>
            <a:ext cx="1169988" cy="1171575"/>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5"/>
          <p:cNvSpPr/>
          <p:nvPr/>
        </p:nvSpPr>
        <p:spPr>
          <a:xfrm rot="2558654">
            <a:off x="6111875" y="3254375"/>
            <a:ext cx="331788" cy="331788"/>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6"/>
          <p:cNvSpPr/>
          <p:nvPr/>
        </p:nvSpPr>
        <p:spPr>
          <a:xfrm rot="20601285">
            <a:off x="5807075" y="2601913"/>
            <a:ext cx="473075" cy="473075"/>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7"/>
          <p:cNvSpPr/>
          <p:nvPr/>
        </p:nvSpPr>
        <p:spPr>
          <a:xfrm rot="2349059">
            <a:off x="6265863" y="2733675"/>
            <a:ext cx="223838" cy="22383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8"/>
          <p:cNvSpPr/>
          <p:nvPr/>
        </p:nvSpPr>
        <p:spPr>
          <a:xfrm rot="1971513">
            <a:off x="5492750" y="1970088"/>
            <a:ext cx="479425" cy="47783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1"/>
          <p:cNvSpPr/>
          <p:nvPr/>
        </p:nvSpPr>
        <p:spPr>
          <a:xfrm rot="19896190">
            <a:off x="6548438" y="1195388"/>
            <a:ext cx="668338" cy="66833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2"/>
          <p:cNvSpPr/>
          <p:nvPr/>
        </p:nvSpPr>
        <p:spPr>
          <a:xfrm rot="20614086">
            <a:off x="4738688" y="792163"/>
            <a:ext cx="1325563" cy="132556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4"/>
          <p:cNvSpPr/>
          <p:nvPr/>
        </p:nvSpPr>
        <p:spPr>
          <a:xfrm rot="18585722">
            <a:off x="4976813" y="-1036637"/>
            <a:ext cx="1958975" cy="19589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rot="17430621">
            <a:off x="4648994" y="375444"/>
            <a:ext cx="203200" cy="2047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rot="19750403">
            <a:off x="6270625" y="2052638"/>
            <a:ext cx="252413" cy="252413"/>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rot="19896190">
            <a:off x="4119563" y="1265238"/>
            <a:ext cx="328613" cy="32861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4"/>
          <p:cNvSpPr/>
          <p:nvPr/>
        </p:nvSpPr>
        <p:spPr>
          <a:xfrm rot="9822520">
            <a:off x="8666163" y="4695825"/>
            <a:ext cx="715963" cy="717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5"/>
          <p:cNvSpPr/>
          <p:nvPr/>
        </p:nvSpPr>
        <p:spPr>
          <a:xfrm rot="18585722">
            <a:off x="8467725" y="2278063"/>
            <a:ext cx="1958975" cy="19589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6"/>
          <p:cNvSpPr/>
          <p:nvPr/>
        </p:nvSpPr>
        <p:spPr>
          <a:xfrm rot="4450317">
            <a:off x="8072438" y="3751263"/>
            <a:ext cx="139700" cy="1397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7"/>
          <p:cNvSpPr/>
          <p:nvPr/>
        </p:nvSpPr>
        <p:spPr>
          <a:xfrm rot="892948">
            <a:off x="7235825" y="3424238"/>
            <a:ext cx="381000" cy="381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8"/>
          <p:cNvSpPr/>
          <p:nvPr/>
        </p:nvSpPr>
        <p:spPr>
          <a:xfrm rot="4240722">
            <a:off x="8522494" y="3994944"/>
            <a:ext cx="211138" cy="21272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19"/>
          <p:cNvSpPr/>
          <p:nvPr/>
        </p:nvSpPr>
        <p:spPr>
          <a:xfrm rot="3863176">
            <a:off x="7739856" y="3010694"/>
            <a:ext cx="479425" cy="47783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矩形 20"/>
          <p:cNvSpPr/>
          <p:nvPr/>
        </p:nvSpPr>
        <p:spPr>
          <a:xfrm rot="187853">
            <a:off x="6727825" y="2346325"/>
            <a:ext cx="669925" cy="66833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矩形 21"/>
          <p:cNvSpPr/>
          <p:nvPr/>
        </p:nvSpPr>
        <p:spPr>
          <a:xfrm rot="905749">
            <a:off x="7812088" y="1908175"/>
            <a:ext cx="962025" cy="96361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矩形 22"/>
          <p:cNvSpPr/>
          <p:nvPr/>
        </p:nvSpPr>
        <p:spPr>
          <a:xfrm rot="19322284">
            <a:off x="7610475" y="2287588"/>
            <a:ext cx="204788" cy="2047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矩形 23"/>
          <p:cNvSpPr/>
          <p:nvPr/>
        </p:nvSpPr>
        <p:spPr>
          <a:xfrm rot="42066">
            <a:off x="6583363" y="4376738"/>
            <a:ext cx="254000" cy="252413"/>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4"/>
          <p:cNvSpPr/>
          <p:nvPr/>
        </p:nvSpPr>
        <p:spPr>
          <a:xfrm rot="20117985">
            <a:off x="9461500" y="2401888"/>
            <a:ext cx="2847975" cy="28479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5"/>
          <p:cNvSpPr/>
          <p:nvPr/>
        </p:nvSpPr>
        <p:spPr>
          <a:xfrm rot="905749">
            <a:off x="8013700" y="5222875"/>
            <a:ext cx="958850" cy="9588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6"/>
          <p:cNvSpPr/>
          <p:nvPr/>
        </p:nvSpPr>
        <p:spPr>
          <a:xfrm rot="19322284">
            <a:off x="10561638" y="5845175"/>
            <a:ext cx="204788" cy="2047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矩形 27"/>
          <p:cNvSpPr/>
          <p:nvPr/>
        </p:nvSpPr>
        <p:spPr>
          <a:xfrm rot="19736611">
            <a:off x="9301163" y="4981575"/>
            <a:ext cx="998538" cy="998538"/>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文本占位符 7"/>
          <p:cNvSpPr>
            <a:spLocks noGrp="1"/>
          </p:cNvSpPr>
          <p:nvPr>
            <p:ph type="body" sz="quarter" idx="10"/>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itchFamily="34" charset="-122"/>
                <a:ea typeface="微软雅黑" pitchFamily="34" charset="-122"/>
                <a:cs typeface="微软雅黑" pitchFamily="34" charset="-122"/>
              </a:defRPr>
            </a:lvl1pPr>
          </a:lstStyle>
          <a:p>
            <a:pPr lvl="0" fontAlgn="auto"/>
            <a:r>
              <a:rPr kumimoji="1" lang="zh-CN" altLang="en-US" strike="noStrike" noProof="1" dirty="0" smtClean="0"/>
              <a:t>单击此处编辑母版文本样式</a:t>
            </a:r>
            <a:endParaRPr kumimoji="1" lang="zh-CN" altLang="en-US" strike="noStrike" noProof="1"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3"/>
          <p:cNvSpPr/>
          <p:nvPr/>
        </p:nvSpPr>
        <p:spPr>
          <a:xfrm rot="6238231" flipH="1">
            <a:off x="9408319" y="4234656"/>
            <a:ext cx="1169988" cy="1171575"/>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5"/>
          <p:cNvSpPr/>
          <p:nvPr/>
        </p:nvSpPr>
        <p:spPr>
          <a:xfrm rot="19041346" flipH="1">
            <a:off x="10088563" y="6107113"/>
            <a:ext cx="187325" cy="1873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6"/>
          <p:cNvSpPr/>
          <p:nvPr/>
        </p:nvSpPr>
        <p:spPr>
          <a:xfrm rot="998715" flipH="1">
            <a:off x="10506075" y="5621338"/>
            <a:ext cx="473075" cy="473075"/>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7"/>
          <p:cNvSpPr/>
          <p:nvPr/>
        </p:nvSpPr>
        <p:spPr>
          <a:xfrm rot="19250941" flipH="1">
            <a:off x="10179050" y="5688013"/>
            <a:ext cx="223838" cy="22383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8"/>
          <p:cNvSpPr/>
          <p:nvPr/>
        </p:nvSpPr>
        <p:spPr>
          <a:xfrm rot="19628487" flipH="1">
            <a:off x="11164888" y="6592888"/>
            <a:ext cx="479425" cy="47783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1"/>
          <p:cNvSpPr/>
          <p:nvPr/>
        </p:nvSpPr>
        <p:spPr>
          <a:xfrm rot="1703810" flipH="1">
            <a:off x="11537950" y="2659063"/>
            <a:ext cx="669925" cy="66992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2"/>
          <p:cNvSpPr/>
          <p:nvPr/>
        </p:nvSpPr>
        <p:spPr>
          <a:xfrm rot="985914" flipH="1">
            <a:off x="11072813" y="5414963"/>
            <a:ext cx="1325563" cy="132556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4"/>
          <p:cNvSpPr/>
          <p:nvPr/>
        </p:nvSpPr>
        <p:spPr>
          <a:xfrm rot="3014278" flipH="1">
            <a:off x="10200481" y="3586956"/>
            <a:ext cx="1958975" cy="1957388"/>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rot="4169379" flipH="1">
            <a:off x="8955088" y="5462588"/>
            <a:ext cx="203200" cy="2032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rot="1849597" flipH="1">
            <a:off x="10415588" y="6386513"/>
            <a:ext cx="668338" cy="6699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rot="1703810" flipH="1">
            <a:off x="10052050" y="3232150"/>
            <a:ext cx="328613" cy="3302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文本占位符 7"/>
          <p:cNvSpPr>
            <a:spLocks noGrp="1"/>
          </p:cNvSpPr>
          <p:nvPr>
            <p:ph type="body" sz="quarter" idx="10"/>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itchFamily="34" charset="-122"/>
                <a:ea typeface="微软雅黑" pitchFamily="34" charset="-122"/>
                <a:cs typeface="微软雅黑" pitchFamily="34" charset="-122"/>
              </a:defRPr>
            </a:lvl1pPr>
          </a:lstStyle>
          <a:p>
            <a:pPr lvl="0" fontAlgn="auto"/>
            <a:r>
              <a:rPr kumimoji="1" lang="zh-CN" altLang="en-US" strike="noStrike" noProof="1" dirty="0" smtClean="0"/>
              <a:t>单击此处编辑母版文本样式</a:t>
            </a:r>
            <a:endParaRPr kumimoji="1" lang="zh-CN" altLang="en-US" strike="noStrike" noProof="1"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accen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accent2"/>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slide" Target="slide37.xml"/><Relationship Id="rId2" Type="http://schemas.openxmlformats.org/officeDocument/2006/relationships/slide" Target="slide20.xml"/><Relationship Id="rId1" Type="http://schemas.openxmlformats.org/officeDocument/2006/relationships/slide" Target="slide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e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2"/>
          <p:cNvSpPr txBox="1"/>
          <p:nvPr/>
        </p:nvSpPr>
        <p:spPr>
          <a:xfrm>
            <a:off x="4502151" y="2073275"/>
            <a:ext cx="3197225" cy="1568450"/>
          </a:xfrm>
          <a:prstGeom prst="rect">
            <a:avLst/>
          </a:prstGeom>
          <a:noFill/>
          <a:ln w="9525">
            <a:noFill/>
          </a:ln>
        </p:spPr>
        <p:txBody>
          <a:bodyPr wrap="none" anchor="t">
            <a:spAutoFit/>
          </a:bodyPr>
          <a:p>
            <a:pPr algn="ctr"/>
            <a:r>
              <a:rPr lang="en-US" altLang="zh-CN" sz="4800" b="1">
                <a:solidFill>
                  <a:schemeClr val="accent1"/>
                </a:solidFill>
                <a:latin typeface="微软雅黑" pitchFamily="34" charset="-122"/>
                <a:ea typeface="微软雅黑" pitchFamily="34" charset="-122"/>
              </a:rPr>
              <a:t>Unit Three</a:t>
            </a:r>
            <a:endParaRPr lang="en-US" altLang="zh-CN" sz="4800" b="1">
              <a:solidFill>
                <a:schemeClr val="accent1"/>
              </a:solidFill>
              <a:latin typeface="微软雅黑" pitchFamily="34" charset="-122"/>
              <a:ea typeface="微软雅黑" pitchFamily="34" charset="-122"/>
            </a:endParaRPr>
          </a:p>
          <a:p>
            <a:pPr algn="ctr"/>
            <a:endParaRPr lang="en-US" altLang="zh-CN" sz="4800" b="1">
              <a:solidFill>
                <a:schemeClr val="accent1"/>
              </a:solidFill>
              <a:latin typeface="微软雅黑" pitchFamily="34" charset="-122"/>
              <a:ea typeface="微软雅黑" pitchFamily="34" charset="-122"/>
            </a:endParaRPr>
          </a:p>
        </p:txBody>
      </p:sp>
      <p:sp>
        <p:nvSpPr>
          <p:cNvPr id="4" name="文本框 3"/>
          <p:cNvSpPr txBox="1"/>
          <p:nvPr/>
        </p:nvSpPr>
        <p:spPr>
          <a:xfrm>
            <a:off x="224790" y="3166745"/>
            <a:ext cx="11741785" cy="1938020"/>
          </a:xfrm>
          <a:prstGeom prst="rect">
            <a:avLst/>
          </a:prstGeom>
          <a:solidFill>
            <a:schemeClr val="accent4"/>
          </a:solidFill>
        </p:spPr>
        <p:txBody>
          <a:bodyPr wrap="square" rtlCol="0">
            <a:spAutoFit/>
          </a:bodyPr>
          <a:p>
            <a:pPr marL="742950" lvl="1" indent="-285750" algn="ctr" fontAlgn="base"/>
            <a:r>
              <a:rPr lang="en-US" altLang="zh-CN" sz="6000" b="1" strike="noStrike" noProof="1">
                <a:solidFill>
                  <a:schemeClr val="bg1"/>
                </a:solidFill>
                <a:latin typeface="微软雅黑" pitchFamily="34" charset="-122"/>
                <a:ea typeface="微软雅黑" pitchFamily="34" charset="-122"/>
                <a:cs typeface="+mn-cs"/>
              </a:rPr>
              <a:t>Love and Marriage in Literature</a:t>
            </a:r>
            <a:endParaRPr lang="en-US" altLang="zh-CN" sz="6000" b="1" strike="noStrike" noProof="1">
              <a:solidFill>
                <a:schemeClr val="bg1"/>
              </a:solidFill>
              <a:latin typeface="微软雅黑" pitchFamily="34" charset="-122"/>
              <a:ea typeface="微软雅黑" pitchFamily="34" charset="-122"/>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21"/>
          <p:cNvSpPr txBox="1"/>
          <p:nvPr/>
        </p:nvSpPr>
        <p:spPr>
          <a:xfrm>
            <a:off x="1746250" y="1690688"/>
            <a:ext cx="942975" cy="1322387"/>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A</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4" name="文本框 26"/>
          <p:cNvSpPr txBox="1"/>
          <p:nvPr/>
        </p:nvSpPr>
        <p:spPr>
          <a:xfrm flipH="1">
            <a:off x="9201150" y="1690688"/>
            <a:ext cx="779463" cy="1322387"/>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B</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5" name="文本框 47"/>
          <p:cNvSpPr txBox="1"/>
          <p:nvPr/>
        </p:nvSpPr>
        <p:spPr>
          <a:xfrm>
            <a:off x="1725613" y="3903663"/>
            <a:ext cx="984250" cy="1323975"/>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C</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6" name="文本框 39"/>
          <p:cNvSpPr txBox="1"/>
          <p:nvPr/>
        </p:nvSpPr>
        <p:spPr>
          <a:xfrm flipH="1">
            <a:off x="9139238" y="3903663"/>
            <a:ext cx="901700" cy="1323975"/>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D</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7" name="文本占位符 4"/>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 Tasks</a:t>
            </a:r>
            <a:endParaRPr lang="en-US" altLang="zh-CN" sz="2800" kern="1200">
              <a:solidFill>
                <a:schemeClr val="tx1"/>
              </a:solidFill>
              <a:latin typeface="+mn-lt"/>
              <a:ea typeface="+mn-ea"/>
              <a:cs typeface="+mn-cs"/>
            </a:endParaRPr>
          </a:p>
        </p:txBody>
      </p:sp>
      <p:sp>
        <p:nvSpPr>
          <p:cNvPr id="28678" name="文本框 37906"/>
          <p:cNvSpPr txBox="1"/>
          <p:nvPr/>
        </p:nvSpPr>
        <p:spPr>
          <a:xfrm>
            <a:off x="1831975" y="612775"/>
            <a:ext cx="8610600" cy="829945"/>
          </a:xfrm>
          <a:prstGeom prst="rect">
            <a:avLst/>
          </a:prstGeom>
          <a:noFill/>
          <a:ln w="9525">
            <a:noFill/>
          </a:ln>
        </p:spPr>
        <p:txBody>
          <a:bodyPr anchor="t">
            <a:spAutoFit/>
          </a:bodyPr>
          <a:p>
            <a:pPr defTabSz="914400">
              <a:lnSpc>
                <a:spcPct val="150000"/>
              </a:lnSpc>
            </a:pPr>
            <a:r>
              <a:rPr lang="en-US" altLang="zh-CN" sz="2000" b="1">
                <a:latin typeface="Arial" panose="020B0604020202020204" pitchFamily="34" charset="0"/>
                <a:ea typeface="宋体" panose="02010600030101010101" pitchFamily="2" charset="-122"/>
              </a:rPr>
              <a:t>Task Three</a:t>
            </a:r>
            <a:endParaRPr lang="en-US" altLang="zh-CN" sz="2000" b="1">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sp>
        <p:nvSpPr>
          <p:cNvPr id="28679" name="文本框 3"/>
          <p:cNvSpPr txBox="1"/>
          <p:nvPr/>
        </p:nvSpPr>
        <p:spPr>
          <a:xfrm>
            <a:off x="1831975" y="1106805"/>
            <a:ext cx="9436100" cy="337185"/>
          </a:xfrm>
          <a:prstGeom prst="rect">
            <a:avLst/>
          </a:prstGeom>
          <a:noFill/>
          <a:ln w="9525">
            <a:noFill/>
          </a:ln>
        </p:spPr>
        <p:txBody>
          <a:bodyPr wrap="square" anchor="t">
            <a:spAutoFit/>
          </a:bodyPr>
          <a:p>
            <a:pPr algn="just" defTabSz="914400"/>
            <a:r>
              <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rPr>
              <a:t>Read Passage Three and answer the following questions.</a:t>
            </a:r>
            <a:endPar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endParaRPr>
          </a:p>
        </p:txBody>
      </p:sp>
      <p:sp>
        <p:nvSpPr>
          <p:cNvPr id="28680" name="文本框 12"/>
          <p:cNvSpPr txBox="1"/>
          <p:nvPr/>
        </p:nvSpPr>
        <p:spPr>
          <a:xfrm>
            <a:off x="1076960" y="1996440"/>
            <a:ext cx="10191750" cy="553085"/>
          </a:xfrm>
          <a:prstGeom prst="rect">
            <a:avLst/>
          </a:prstGeom>
          <a:noFill/>
          <a:ln w="9525">
            <a:noFill/>
          </a:ln>
        </p:spPr>
        <p:txBody>
          <a:bodyPr wrap="square" anchor="t">
            <a:spAutoFit/>
          </a:bodyPr>
          <a:p>
            <a:pPr algn="just">
              <a:lnSpc>
                <a:spcPct val="150000"/>
              </a:lnSpc>
            </a:pPr>
            <a:r>
              <a:rPr lang="en-US" altLang="zh-CN" sz="1400">
                <a:latin typeface="Arial" panose="020B0604020202020204" pitchFamily="34" charset="0"/>
                <a:ea typeface="宋体" panose="02010600030101010101" pitchFamily="2" charset="-122"/>
              </a:rPr>
              <a:t>     </a:t>
            </a:r>
            <a:r>
              <a:rPr sz="2000">
                <a:latin typeface="Times New Roman" panose="02020603050405020304" pitchFamily="18" charset="0"/>
                <a:ea typeface="宋体" panose="02010600030101010101" pitchFamily="2" charset="-122"/>
                <a:cs typeface="Times New Roman" panose="02020603050405020304" pitchFamily="18" charset="0"/>
              </a:rPr>
              <a:t>2. What was the narrator’s expectation of the couple's children’s future?</a:t>
            </a:r>
            <a:endParaRPr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p:cNvSpPr txBox="1"/>
          <p:nvPr/>
        </p:nvSpPr>
        <p:spPr>
          <a:xfrm>
            <a:off x="1534795" y="3013075"/>
            <a:ext cx="8446770" cy="1614170"/>
          </a:xfrm>
          <a:prstGeom prst="rect">
            <a:avLst/>
          </a:prstGeom>
          <a:noFill/>
          <a:ln w="9525">
            <a:noFill/>
          </a:ln>
        </p:spPr>
        <p:txBody>
          <a:bodyPr wrap="square" anchor="t">
            <a:spAutoFit/>
          </a:bodyPr>
          <a:p>
            <a:pPr algn="just">
              <a:lnSpc>
                <a:spcPct val="110000"/>
              </a:lnSpc>
            </a:pPr>
            <a:r>
              <a:rPr lang="zh-CN" altLang="en-US" b="1">
                <a:latin typeface="Times New Roman" panose="02020603050405020304" pitchFamily="18" charset="0"/>
                <a:ea typeface="宋体" panose="02010600030101010101" pitchFamily="2" charset="-122"/>
                <a:sym typeface="宋体" panose="02010600030101010101" pitchFamily="2" charset="-122"/>
              </a:rPr>
              <a:t>参考答案：</a:t>
            </a:r>
            <a:endParaRPr lang="zh-CN" altLang="en-US" b="1">
              <a:latin typeface="Times New Roman" panose="02020603050405020304" pitchFamily="18" charset="0"/>
              <a:ea typeface="宋体" panose="02010600030101010101" pitchFamily="2" charset="-122"/>
              <a:sym typeface="宋体" panose="02010600030101010101" pitchFamily="2" charset="-122"/>
            </a:endParaRPr>
          </a:p>
          <a:p>
            <a:pPr algn="just">
              <a:lnSpc>
                <a:spcPct val="110000"/>
              </a:lnSpc>
            </a:pPr>
            <a:endParaRPr lang="zh-CN" altLang="en-US" b="1">
              <a:latin typeface="Times New Roman" panose="02020603050405020304" pitchFamily="18" charset="0"/>
              <a:ea typeface="宋体" panose="02010600030101010101" pitchFamily="2" charset="-122"/>
            </a:endParaRPr>
          </a:p>
          <a:p>
            <a:pPr algn="just">
              <a:lnSpc>
                <a:spcPct val="110000"/>
              </a:lnSpc>
            </a:pPr>
            <a:r>
              <a:rPr lang="zh-CN" altLang="en-US">
                <a:solidFill>
                  <a:srgbClr val="C00000"/>
                </a:solidFill>
                <a:latin typeface="Times New Roman" panose="02020603050405020304" pitchFamily="18" charset="0"/>
                <a:ea typeface="宋体" panose="02010600030101010101" pitchFamily="2" charset="-122"/>
              </a:rPr>
              <a:t>2. The daughter would grow up to be a beautiful lady, get married in due course and give birth to healthy children; the son would grow up to be a handsome man and join the army most probably.</a:t>
            </a:r>
            <a:endParaRPr lang="zh-CN" altLang="en-US">
              <a:solidFill>
                <a:srgbClr val="C00000"/>
              </a:solidFill>
              <a:latin typeface="Times New Roman" panose="02020603050405020304" pitchFamily="18" charset="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21"/>
          <p:cNvSpPr txBox="1"/>
          <p:nvPr/>
        </p:nvSpPr>
        <p:spPr>
          <a:xfrm>
            <a:off x="1746250" y="1690688"/>
            <a:ext cx="942975" cy="1322387"/>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A</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4" name="文本框 26"/>
          <p:cNvSpPr txBox="1"/>
          <p:nvPr/>
        </p:nvSpPr>
        <p:spPr>
          <a:xfrm flipH="1">
            <a:off x="9201150" y="1690688"/>
            <a:ext cx="779463" cy="1322387"/>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B</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5" name="文本框 47"/>
          <p:cNvSpPr txBox="1"/>
          <p:nvPr/>
        </p:nvSpPr>
        <p:spPr>
          <a:xfrm>
            <a:off x="1725613" y="3903663"/>
            <a:ext cx="984250" cy="1323975"/>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C</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6" name="文本框 39"/>
          <p:cNvSpPr txBox="1"/>
          <p:nvPr/>
        </p:nvSpPr>
        <p:spPr>
          <a:xfrm flipH="1">
            <a:off x="9139238" y="3903663"/>
            <a:ext cx="901700" cy="1323975"/>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D</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7" name="文本占位符 4"/>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 Tasks</a:t>
            </a:r>
            <a:endParaRPr lang="en-US" altLang="zh-CN" sz="2800" kern="1200">
              <a:solidFill>
                <a:schemeClr val="tx1"/>
              </a:solidFill>
              <a:latin typeface="+mn-lt"/>
              <a:ea typeface="+mn-ea"/>
              <a:cs typeface="+mn-cs"/>
            </a:endParaRPr>
          </a:p>
        </p:txBody>
      </p:sp>
      <p:sp>
        <p:nvSpPr>
          <p:cNvPr id="28678" name="文本框 37906"/>
          <p:cNvSpPr txBox="1"/>
          <p:nvPr/>
        </p:nvSpPr>
        <p:spPr>
          <a:xfrm>
            <a:off x="1831975" y="612775"/>
            <a:ext cx="8610600" cy="829945"/>
          </a:xfrm>
          <a:prstGeom prst="rect">
            <a:avLst/>
          </a:prstGeom>
          <a:noFill/>
          <a:ln w="9525">
            <a:noFill/>
          </a:ln>
        </p:spPr>
        <p:txBody>
          <a:bodyPr anchor="t">
            <a:spAutoFit/>
          </a:bodyPr>
          <a:p>
            <a:pPr defTabSz="914400">
              <a:lnSpc>
                <a:spcPct val="150000"/>
              </a:lnSpc>
            </a:pPr>
            <a:r>
              <a:rPr lang="en-US" altLang="zh-CN" sz="2000" b="1">
                <a:latin typeface="Arial" panose="020B0604020202020204" pitchFamily="34" charset="0"/>
                <a:ea typeface="宋体" panose="02010600030101010101" pitchFamily="2" charset="-122"/>
              </a:rPr>
              <a:t>Task Three</a:t>
            </a:r>
            <a:endParaRPr lang="en-US" altLang="zh-CN" sz="2000" b="1">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sp>
        <p:nvSpPr>
          <p:cNvPr id="28679" name="文本框 3"/>
          <p:cNvSpPr txBox="1"/>
          <p:nvPr/>
        </p:nvSpPr>
        <p:spPr>
          <a:xfrm>
            <a:off x="1831975" y="1106805"/>
            <a:ext cx="9436100" cy="337185"/>
          </a:xfrm>
          <a:prstGeom prst="rect">
            <a:avLst/>
          </a:prstGeom>
          <a:noFill/>
          <a:ln w="9525">
            <a:noFill/>
          </a:ln>
        </p:spPr>
        <p:txBody>
          <a:bodyPr wrap="square" anchor="t">
            <a:spAutoFit/>
          </a:bodyPr>
          <a:p>
            <a:pPr algn="just" defTabSz="914400"/>
            <a:r>
              <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rPr>
              <a:t>Read Passage Three and answer the following questions.</a:t>
            </a:r>
            <a:endPar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endParaRPr>
          </a:p>
        </p:txBody>
      </p:sp>
      <p:sp>
        <p:nvSpPr>
          <p:cNvPr id="28680" name="文本框 12"/>
          <p:cNvSpPr txBox="1"/>
          <p:nvPr/>
        </p:nvSpPr>
        <p:spPr>
          <a:xfrm>
            <a:off x="1076960" y="1996440"/>
            <a:ext cx="10784840" cy="506730"/>
          </a:xfrm>
          <a:prstGeom prst="rect">
            <a:avLst/>
          </a:prstGeom>
          <a:noFill/>
          <a:ln w="9525">
            <a:noFill/>
          </a:ln>
        </p:spPr>
        <p:txBody>
          <a:bodyPr wrap="square" anchor="t">
            <a:spAutoFit/>
          </a:bodyPr>
          <a:p>
            <a:pPr algn="just">
              <a:lnSpc>
                <a:spcPct val="150000"/>
              </a:lnSpc>
            </a:pPr>
            <a:r>
              <a:rPr lang="en-US" altLang="zh-CN" sz="1400">
                <a:latin typeface="Arial" panose="020B0604020202020204" pitchFamily="34" charset="0"/>
                <a:ea typeface="宋体" panose="02010600030101010101" pitchFamily="2" charset="-122"/>
              </a:rPr>
              <a:t>    </a:t>
            </a:r>
            <a:r>
              <a:rPr>
                <a:ea typeface="宋体" panose="02010600030101010101" pitchFamily="2" charset="-122"/>
              </a:rPr>
              <a:t>3. The narrator compared the couple’s love to serene sea. What was the possible implication involved?</a:t>
            </a:r>
            <a:endParaRPr>
              <a:ea typeface="宋体" panose="02010600030101010101" pitchFamily="2" charset="-122"/>
            </a:endParaRPr>
          </a:p>
        </p:txBody>
      </p:sp>
      <p:sp>
        <p:nvSpPr>
          <p:cNvPr id="11" name="文本框 10"/>
          <p:cNvSpPr txBox="1"/>
          <p:nvPr/>
        </p:nvSpPr>
        <p:spPr>
          <a:xfrm>
            <a:off x="1344295" y="2926715"/>
            <a:ext cx="10411460" cy="1004570"/>
          </a:xfrm>
          <a:prstGeom prst="rect">
            <a:avLst/>
          </a:prstGeom>
          <a:noFill/>
          <a:ln w="9525">
            <a:noFill/>
          </a:ln>
        </p:spPr>
        <p:txBody>
          <a:bodyPr wrap="square" anchor="t">
            <a:spAutoFit/>
          </a:bodyPr>
          <a:p>
            <a:pPr algn="just">
              <a:lnSpc>
                <a:spcPct val="110000"/>
              </a:lnSpc>
            </a:pPr>
            <a:r>
              <a:rPr lang="zh-CN" altLang="en-US" b="1">
                <a:latin typeface="Times New Roman" panose="02020603050405020304" pitchFamily="18" charset="0"/>
                <a:ea typeface="宋体" panose="02010600030101010101" pitchFamily="2" charset="-122"/>
                <a:sym typeface="宋体" panose="02010600030101010101" pitchFamily="2" charset="-122"/>
              </a:rPr>
              <a:t>参考答案：</a:t>
            </a:r>
            <a:endParaRPr lang="zh-CN" altLang="en-US" b="1">
              <a:latin typeface="Times New Roman" panose="02020603050405020304" pitchFamily="18" charset="0"/>
              <a:ea typeface="宋体" panose="02010600030101010101" pitchFamily="2" charset="-122"/>
              <a:sym typeface="宋体" panose="02010600030101010101" pitchFamily="2" charset="-122"/>
            </a:endParaRPr>
          </a:p>
          <a:p>
            <a:pPr algn="just">
              <a:lnSpc>
                <a:spcPct val="110000"/>
              </a:lnSpc>
            </a:pPr>
            <a:endParaRPr lang="zh-CN" altLang="en-US" b="1">
              <a:latin typeface="Times New Roman" panose="02020603050405020304" pitchFamily="18" charset="0"/>
              <a:ea typeface="宋体" panose="02010600030101010101" pitchFamily="2" charset="-122"/>
            </a:endParaRPr>
          </a:p>
          <a:p>
            <a:pPr algn="just">
              <a:lnSpc>
                <a:spcPct val="110000"/>
              </a:lnSpc>
            </a:pPr>
            <a:r>
              <a:rPr lang="zh-CN" altLang="en-US">
                <a:solidFill>
                  <a:srgbClr val="C00000"/>
                </a:solidFill>
                <a:latin typeface="Times New Roman" panose="02020603050405020304" pitchFamily="18" charset="0"/>
                <a:ea typeface="宋体" panose="02010600030101010101" pitchFamily="2" charset="-122"/>
              </a:rPr>
              <a:t>3. Sea-like family life was serene, but it lacked passion and change, which would gradually suffocate people.</a:t>
            </a:r>
            <a:endParaRPr lang="zh-CN" altLang="en-US">
              <a:solidFill>
                <a:srgbClr val="C00000"/>
              </a:solidFill>
              <a:latin typeface="Times New Roman" panose="02020603050405020304" pitchFamily="18" charset="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21"/>
          <p:cNvSpPr txBox="1"/>
          <p:nvPr/>
        </p:nvSpPr>
        <p:spPr>
          <a:xfrm>
            <a:off x="1746250" y="1690688"/>
            <a:ext cx="942975" cy="1322387"/>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A</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4" name="文本框 26"/>
          <p:cNvSpPr txBox="1"/>
          <p:nvPr/>
        </p:nvSpPr>
        <p:spPr>
          <a:xfrm flipH="1">
            <a:off x="9201150" y="1690688"/>
            <a:ext cx="779463" cy="1322387"/>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B</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5" name="文本框 47"/>
          <p:cNvSpPr txBox="1"/>
          <p:nvPr/>
        </p:nvSpPr>
        <p:spPr>
          <a:xfrm>
            <a:off x="1725613" y="3903663"/>
            <a:ext cx="984250" cy="1323975"/>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C</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6" name="文本框 39"/>
          <p:cNvSpPr txBox="1"/>
          <p:nvPr/>
        </p:nvSpPr>
        <p:spPr>
          <a:xfrm flipH="1">
            <a:off x="9139238" y="3903663"/>
            <a:ext cx="901700" cy="1323975"/>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D</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7" name="文本占位符 4"/>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 Tasks</a:t>
            </a:r>
            <a:endParaRPr lang="en-US" altLang="zh-CN" sz="2800" kern="1200">
              <a:solidFill>
                <a:schemeClr val="tx1"/>
              </a:solidFill>
              <a:latin typeface="+mn-lt"/>
              <a:ea typeface="+mn-ea"/>
              <a:cs typeface="+mn-cs"/>
            </a:endParaRPr>
          </a:p>
        </p:txBody>
      </p:sp>
      <p:sp>
        <p:nvSpPr>
          <p:cNvPr id="28678" name="文本框 37906"/>
          <p:cNvSpPr txBox="1"/>
          <p:nvPr/>
        </p:nvSpPr>
        <p:spPr>
          <a:xfrm>
            <a:off x="1831975" y="612775"/>
            <a:ext cx="8610600" cy="829945"/>
          </a:xfrm>
          <a:prstGeom prst="rect">
            <a:avLst/>
          </a:prstGeom>
          <a:noFill/>
          <a:ln w="9525">
            <a:noFill/>
          </a:ln>
        </p:spPr>
        <p:txBody>
          <a:bodyPr anchor="t">
            <a:spAutoFit/>
          </a:bodyPr>
          <a:p>
            <a:pPr defTabSz="914400">
              <a:lnSpc>
                <a:spcPct val="150000"/>
              </a:lnSpc>
            </a:pPr>
            <a:r>
              <a:rPr lang="en-US" altLang="zh-CN" sz="2000" b="1">
                <a:latin typeface="Arial" panose="020B0604020202020204" pitchFamily="34" charset="0"/>
                <a:ea typeface="宋体" panose="02010600030101010101" pitchFamily="2" charset="-122"/>
              </a:rPr>
              <a:t>Task Three</a:t>
            </a:r>
            <a:endParaRPr lang="en-US" altLang="zh-CN" sz="2000" b="1">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sp>
        <p:nvSpPr>
          <p:cNvPr id="28679" name="文本框 3"/>
          <p:cNvSpPr txBox="1"/>
          <p:nvPr/>
        </p:nvSpPr>
        <p:spPr>
          <a:xfrm>
            <a:off x="1831975" y="1106805"/>
            <a:ext cx="9436100" cy="337185"/>
          </a:xfrm>
          <a:prstGeom prst="rect">
            <a:avLst/>
          </a:prstGeom>
          <a:noFill/>
          <a:ln w="9525">
            <a:noFill/>
          </a:ln>
        </p:spPr>
        <p:txBody>
          <a:bodyPr wrap="square" anchor="t">
            <a:spAutoFit/>
          </a:bodyPr>
          <a:p>
            <a:pPr algn="just" defTabSz="914400"/>
            <a:r>
              <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rPr>
              <a:t>Read Passage Three and answer the following questions.</a:t>
            </a:r>
            <a:endPar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endParaRPr>
          </a:p>
        </p:txBody>
      </p:sp>
      <p:sp>
        <p:nvSpPr>
          <p:cNvPr id="28680" name="文本框 12"/>
          <p:cNvSpPr txBox="1"/>
          <p:nvPr/>
        </p:nvSpPr>
        <p:spPr>
          <a:xfrm>
            <a:off x="1076960" y="1996440"/>
            <a:ext cx="10191750" cy="506730"/>
          </a:xfrm>
          <a:prstGeom prst="rect">
            <a:avLst/>
          </a:prstGeom>
          <a:noFill/>
          <a:ln w="9525">
            <a:noFill/>
          </a:ln>
        </p:spPr>
        <p:txBody>
          <a:bodyPr wrap="square" anchor="t">
            <a:spAutoFit/>
          </a:bodyPr>
          <a:p>
            <a:pPr algn="just">
              <a:lnSpc>
                <a:spcPct val="150000"/>
              </a:lnSpc>
            </a:pPr>
            <a:r>
              <a:rPr>
                <a:latin typeface="Arial" panose="020B0604020202020204" pitchFamily="34" charset="0"/>
                <a:ea typeface="宋体" panose="02010600030101010101" pitchFamily="2" charset="-122"/>
              </a:rPr>
              <a:t>4. What kind of life was more worth living, according to the narrator?</a:t>
            </a:r>
            <a:endParaRPr>
              <a:latin typeface="Arial" panose="020B0604020202020204" pitchFamily="34" charset="0"/>
              <a:ea typeface="宋体" panose="02010600030101010101" pitchFamily="2" charset="-122"/>
            </a:endParaRPr>
          </a:p>
        </p:txBody>
      </p:sp>
      <p:sp>
        <p:nvSpPr>
          <p:cNvPr id="11" name="文本框 10"/>
          <p:cNvSpPr txBox="1"/>
          <p:nvPr/>
        </p:nvSpPr>
        <p:spPr>
          <a:xfrm>
            <a:off x="1076960" y="3013075"/>
            <a:ext cx="10384790" cy="1004570"/>
          </a:xfrm>
          <a:prstGeom prst="rect">
            <a:avLst/>
          </a:prstGeom>
          <a:noFill/>
          <a:ln w="9525">
            <a:noFill/>
          </a:ln>
        </p:spPr>
        <p:txBody>
          <a:bodyPr wrap="square" anchor="t">
            <a:spAutoFit/>
          </a:bodyPr>
          <a:p>
            <a:pPr algn="just">
              <a:lnSpc>
                <a:spcPct val="110000"/>
              </a:lnSpc>
            </a:pPr>
            <a:r>
              <a:rPr lang="zh-CN" altLang="en-US" b="1">
                <a:latin typeface="Times New Roman" panose="02020603050405020304" pitchFamily="18" charset="0"/>
                <a:ea typeface="宋体" panose="02010600030101010101" pitchFamily="2" charset="-122"/>
                <a:sym typeface="宋体" panose="02010600030101010101" pitchFamily="2" charset="-122"/>
              </a:rPr>
              <a:t>参考答案：</a:t>
            </a:r>
            <a:endParaRPr lang="zh-CN" altLang="en-US" b="1">
              <a:latin typeface="Times New Roman" panose="02020603050405020304" pitchFamily="18" charset="0"/>
              <a:ea typeface="宋体" panose="02010600030101010101" pitchFamily="2" charset="-122"/>
              <a:sym typeface="宋体" panose="02010600030101010101" pitchFamily="2" charset="-122"/>
            </a:endParaRPr>
          </a:p>
          <a:p>
            <a:pPr algn="just">
              <a:lnSpc>
                <a:spcPct val="110000"/>
              </a:lnSpc>
            </a:pPr>
            <a:endParaRPr lang="zh-CN" altLang="en-US" b="1">
              <a:latin typeface="Times New Roman" panose="02020603050405020304" pitchFamily="18" charset="0"/>
              <a:ea typeface="宋体" panose="02010600030101010101" pitchFamily="2" charset="-122"/>
            </a:endParaRPr>
          </a:p>
          <a:p>
            <a:pPr algn="just">
              <a:lnSpc>
                <a:spcPct val="110000"/>
              </a:lnSpc>
            </a:pPr>
            <a:r>
              <a:rPr lang="zh-CN" altLang="en-US">
                <a:solidFill>
                  <a:srgbClr val="C00000"/>
                </a:solidFill>
                <a:latin typeface="Times New Roman" panose="02020603050405020304" pitchFamily="18" charset="0"/>
                <a:ea typeface="宋体" panose="02010600030101010101" pitchFamily="2" charset="-122"/>
              </a:rPr>
              <a:t>4. According to the narrator, life with change and the excitement of the unforeseen was more worth living.</a:t>
            </a:r>
            <a:endParaRPr lang="zh-CN" altLang="en-US">
              <a:solidFill>
                <a:srgbClr val="C00000"/>
              </a:solidFill>
              <a:latin typeface="Times New Roman" panose="02020603050405020304" pitchFamily="18" charset="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21"/>
          <p:cNvSpPr txBox="1"/>
          <p:nvPr/>
        </p:nvSpPr>
        <p:spPr>
          <a:xfrm>
            <a:off x="1746250" y="1690688"/>
            <a:ext cx="942975" cy="1322387"/>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A</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4" name="文本框 26"/>
          <p:cNvSpPr txBox="1"/>
          <p:nvPr/>
        </p:nvSpPr>
        <p:spPr>
          <a:xfrm flipH="1">
            <a:off x="9201150" y="1690688"/>
            <a:ext cx="779463" cy="1322387"/>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B</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5" name="文本框 47"/>
          <p:cNvSpPr txBox="1"/>
          <p:nvPr/>
        </p:nvSpPr>
        <p:spPr>
          <a:xfrm>
            <a:off x="1725613" y="3903663"/>
            <a:ext cx="984250" cy="1323975"/>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C</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6" name="文本框 39"/>
          <p:cNvSpPr txBox="1"/>
          <p:nvPr/>
        </p:nvSpPr>
        <p:spPr>
          <a:xfrm flipH="1">
            <a:off x="9139238" y="3903663"/>
            <a:ext cx="901700" cy="1323975"/>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D</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7" name="文本占位符 4"/>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 Tasks</a:t>
            </a:r>
            <a:endParaRPr lang="en-US" altLang="zh-CN" sz="2800" kern="1200">
              <a:solidFill>
                <a:schemeClr val="tx1"/>
              </a:solidFill>
              <a:latin typeface="+mn-lt"/>
              <a:ea typeface="+mn-ea"/>
              <a:cs typeface="+mn-cs"/>
            </a:endParaRPr>
          </a:p>
        </p:txBody>
      </p:sp>
      <p:sp>
        <p:nvSpPr>
          <p:cNvPr id="28678" name="文本框 37906"/>
          <p:cNvSpPr txBox="1"/>
          <p:nvPr/>
        </p:nvSpPr>
        <p:spPr>
          <a:xfrm>
            <a:off x="1831975" y="612775"/>
            <a:ext cx="8610600" cy="829945"/>
          </a:xfrm>
          <a:prstGeom prst="rect">
            <a:avLst/>
          </a:prstGeom>
          <a:noFill/>
          <a:ln w="9525">
            <a:noFill/>
          </a:ln>
        </p:spPr>
        <p:txBody>
          <a:bodyPr anchor="t">
            <a:spAutoFit/>
          </a:bodyPr>
          <a:p>
            <a:pPr defTabSz="914400">
              <a:lnSpc>
                <a:spcPct val="150000"/>
              </a:lnSpc>
            </a:pPr>
            <a:r>
              <a:rPr lang="en-US" altLang="zh-CN" sz="2000" b="1">
                <a:latin typeface="Arial" panose="020B0604020202020204" pitchFamily="34" charset="0"/>
                <a:ea typeface="宋体" panose="02010600030101010101" pitchFamily="2" charset="-122"/>
              </a:rPr>
              <a:t>Task Three</a:t>
            </a:r>
            <a:endParaRPr lang="en-US" altLang="zh-CN" sz="2000" b="1">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sp>
        <p:nvSpPr>
          <p:cNvPr id="28679" name="文本框 3"/>
          <p:cNvSpPr txBox="1"/>
          <p:nvPr/>
        </p:nvSpPr>
        <p:spPr>
          <a:xfrm>
            <a:off x="1832610" y="1107440"/>
            <a:ext cx="9436100" cy="337185"/>
          </a:xfrm>
          <a:prstGeom prst="rect">
            <a:avLst/>
          </a:prstGeom>
          <a:noFill/>
          <a:ln w="9525">
            <a:noFill/>
          </a:ln>
        </p:spPr>
        <p:txBody>
          <a:bodyPr wrap="square" anchor="t">
            <a:spAutoFit/>
          </a:bodyPr>
          <a:p>
            <a:pPr algn="just" defTabSz="914400"/>
            <a:r>
              <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rPr>
              <a:t>Read Passage Three and answer the following questions.</a:t>
            </a:r>
            <a:endPar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endParaRPr>
          </a:p>
        </p:txBody>
      </p:sp>
      <p:sp>
        <p:nvSpPr>
          <p:cNvPr id="28680" name="文本框 12"/>
          <p:cNvSpPr txBox="1"/>
          <p:nvPr/>
        </p:nvSpPr>
        <p:spPr>
          <a:xfrm>
            <a:off x="1076960" y="1996440"/>
            <a:ext cx="10191750" cy="506730"/>
          </a:xfrm>
          <a:prstGeom prst="rect">
            <a:avLst/>
          </a:prstGeom>
          <a:noFill/>
          <a:ln w="9525">
            <a:noFill/>
          </a:ln>
        </p:spPr>
        <p:txBody>
          <a:bodyPr wrap="square" anchor="t">
            <a:spAutoFit/>
          </a:bodyPr>
          <a:p>
            <a:pPr algn="just">
              <a:lnSpc>
                <a:spcPct val="150000"/>
              </a:lnSpc>
            </a:pPr>
            <a:r>
              <a:rPr>
                <a:latin typeface="Arial" panose="020B0604020202020204" pitchFamily="34" charset="0"/>
                <a:ea typeface="宋体" panose="02010600030101010101" pitchFamily="2" charset="-122"/>
              </a:rPr>
              <a:t>5. Could you name some other novels by the author?</a:t>
            </a:r>
            <a:endParaRPr>
              <a:latin typeface="Arial" panose="020B0604020202020204" pitchFamily="34" charset="0"/>
              <a:ea typeface="宋体" panose="02010600030101010101" pitchFamily="2" charset="-122"/>
            </a:endParaRPr>
          </a:p>
        </p:txBody>
      </p:sp>
      <p:sp>
        <p:nvSpPr>
          <p:cNvPr id="11" name="文本框 10"/>
          <p:cNvSpPr txBox="1"/>
          <p:nvPr/>
        </p:nvSpPr>
        <p:spPr>
          <a:xfrm>
            <a:off x="1117600" y="3121025"/>
            <a:ext cx="10043795" cy="1004570"/>
          </a:xfrm>
          <a:prstGeom prst="rect">
            <a:avLst/>
          </a:prstGeom>
          <a:noFill/>
          <a:ln w="9525">
            <a:noFill/>
          </a:ln>
        </p:spPr>
        <p:txBody>
          <a:bodyPr wrap="square" anchor="t">
            <a:spAutoFit/>
          </a:bodyPr>
          <a:p>
            <a:pPr algn="just">
              <a:lnSpc>
                <a:spcPct val="110000"/>
              </a:lnSpc>
            </a:pPr>
            <a:r>
              <a:rPr lang="zh-CN" altLang="en-US" b="1">
                <a:latin typeface="Times New Roman" panose="02020603050405020304" pitchFamily="18" charset="0"/>
                <a:ea typeface="宋体" panose="02010600030101010101" pitchFamily="2" charset="-122"/>
                <a:sym typeface="宋体" panose="02010600030101010101" pitchFamily="2" charset="-122"/>
              </a:rPr>
              <a:t>参考答案：</a:t>
            </a:r>
            <a:endParaRPr lang="zh-CN" altLang="en-US" b="1">
              <a:latin typeface="Times New Roman" panose="02020603050405020304" pitchFamily="18" charset="0"/>
              <a:ea typeface="宋体" panose="02010600030101010101" pitchFamily="2" charset="-122"/>
              <a:sym typeface="宋体" panose="02010600030101010101" pitchFamily="2" charset="-122"/>
            </a:endParaRPr>
          </a:p>
          <a:p>
            <a:pPr algn="just">
              <a:lnSpc>
                <a:spcPct val="110000"/>
              </a:lnSpc>
            </a:pPr>
            <a:endParaRPr lang="zh-CN" altLang="en-US" b="1">
              <a:latin typeface="Times New Roman" panose="02020603050405020304" pitchFamily="18" charset="0"/>
              <a:ea typeface="宋体" panose="02010600030101010101" pitchFamily="2" charset="-122"/>
            </a:endParaRPr>
          </a:p>
          <a:p>
            <a:pPr algn="just">
              <a:lnSpc>
                <a:spcPct val="110000"/>
              </a:lnSpc>
            </a:pPr>
            <a:r>
              <a:rPr lang="zh-CN" altLang="en-US">
                <a:solidFill>
                  <a:srgbClr val="C00000"/>
                </a:solidFill>
                <a:latin typeface="Times New Roman" panose="02020603050405020304" pitchFamily="18" charset="0"/>
                <a:ea typeface="宋体" panose="02010600030101010101" pitchFamily="2" charset="-122"/>
              </a:rPr>
              <a:t>5. His other renowned novels include Of Human Bondage, Cakes and Ale, The Razor’s Edge, and so on.</a:t>
            </a:r>
            <a:endParaRPr lang="zh-CN" altLang="en-US">
              <a:solidFill>
                <a:srgbClr val="C00000"/>
              </a:solidFill>
              <a:latin typeface="Times New Roman" panose="02020603050405020304" pitchFamily="18" charset="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8"/>
          <p:cNvSpPr txBox="1"/>
          <p:nvPr/>
        </p:nvSpPr>
        <p:spPr>
          <a:xfrm>
            <a:off x="957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3794" name="矩形 8"/>
          <p:cNvSpPr/>
          <p:nvPr/>
        </p:nvSpPr>
        <p:spPr>
          <a:xfrm>
            <a:off x="957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33795" name="文本框 8"/>
          <p:cNvSpPr txBox="1"/>
          <p:nvPr/>
        </p:nvSpPr>
        <p:spPr>
          <a:xfrm>
            <a:off x="3043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3796" name="矩形 13"/>
          <p:cNvSpPr/>
          <p:nvPr/>
        </p:nvSpPr>
        <p:spPr>
          <a:xfrm>
            <a:off x="3043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33797" name="文本框 8"/>
          <p:cNvSpPr txBox="1"/>
          <p:nvPr/>
        </p:nvSpPr>
        <p:spPr>
          <a:xfrm>
            <a:off x="5148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3798" name="文本框 8"/>
          <p:cNvSpPr txBox="1"/>
          <p:nvPr/>
        </p:nvSpPr>
        <p:spPr>
          <a:xfrm>
            <a:off x="7234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3799" name="文本框 8"/>
          <p:cNvSpPr txBox="1"/>
          <p:nvPr/>
        </p:nvSpPr>
        <p:spPr>
          <a:xfrm>
            <a:off x="9339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3800" name="矩形 27"/>
          <p:cNvSpPr/>
          <p:nvPr/>
        </p:nvSpPr>
        <p:spPr>
          <a:xfrm>
            <a:off x="9339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33802" name="文本占位符 5"/>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 Tasks</a:t>
            </a:r>
            <a:endParaRPr lang="en-US" altLang="zh-CN" sz="2800" kern="1200">
              <a:solidFill>
                <a:schemeClr val="tx1"/>
              </a:solidFill>
              <a:latin typeface="+mn-lt"/>
              <a:ea typeface="+mn-ea"/>
              <a:cs typeface="+mn-cs"/>
            </a:endParaRPr>
          </a:p>
        </p:txBody>
      </p:sp>
      <p:sp>
        <p:nvSpPr>
          <p:cNvPr id="33803" name="文本框 7"/>
          <p:cNvSpPr txBox="1"/>
          <p:nvPr/>
        </p:nvSpPr>
        <p:spPr>
          <a:xfrm>
            <a:off x="1831975" y="612775"/>
            <a:ext cx="8610600" cy="553085"/>
          </a:xfrm>
          <a:prstGeom prst="rect">
            <a:avLst/>
          </a:prstGeom>
          <a:noFill/>
          <a:ln w="9525">
            <a:noFill/>
          </a:ln>
        </p:spPr>
        <p:txBody>
          <a:bodyPr anchor="t">
            <a:spAutoFit/>
          </a:bodyPr>
          <a:p>
            <a:pPr defTabSz="914400">
              <a:lnSpc>
                <a:spcPct val="150000"/>
              </a:lnSpc>
            </a:pPr>
            <a:r>
              <a:rPr lang="en-US" altLang="zh-CN" sz="2000" b="1">
                <a:latin typeface="Arial" panose="020B0604020202020204" pitchFamily="34" charset="0"/>
                <a:ea typeface="宋体" panose="02010600030101010101" pitchFamily="2" charset="-122"/>
              </a:rPr>
              <a:t>Task Four</a:t>
            </a:r>
            <a:endParaRPr lang="en-US" altLang="zh-CN" b="1">
              <a:solidFill>
                <a:srgbClr val="2AA2BA"/>
              </a:solidFill>
              <a:latin typeface="Arial" panose="020B0604020202020204" pitchFamily="34" charset="0"/>
              <a:ea typeface="宋体" panose="02010600030101010101" pitchFamily="2" charset="-122"/>
            </a:endParaRPr>
          </a:p>
        </p:txBody>
      </p:sp>
      <p:sp>
        <p:nvSpPr>
          <p:cNvPr id="33804" name="文本框 8"/>
          <p:cNvSpPr txBox="1"/>
          <p:nvPr/>
        </p:nvSpPr>
        <p:spPr>
          <a:xfrm>
            <a:off x="1831975" y="1106488"/>
            <a:ext cx="8877300" cy="337185"/>
          </a:xfrm>
          <a:prstGeom prst="rect">
            <a:avLst/>
          </a:prstGeom>
          <a:noFill/>
          <a:ln w="9525">
            <a:noFill/>
          </a:ln>
        </p:spPr>
        <p:txBody>
          <a:bodyPr wrap="square" anchor="t">
            <a:spAutoFit/>
          </a:bodyPr>
          <a:p>
            <a:pPr algn="just" defTabSz="914400"/>
            <a:r>
              <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rPr>
              <a:t>Read Passage Four carefully, and choose the best answer to each question.</a:t>
            </a:r>
            <a:endPar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endParaRPr>
          </a:p>
        </p:txBody>
      </p:sp>
      <p:sp>
        <p:nvSpPr>
          <p:cNvPr id="2" name="文本框 1"/>
          <p:cNvSpPr txBox="1"/>
          <p:nvPr/>
        </p:nvSpPr>
        <p:spPr>
          <a:xfrm>
            <a:off x="210185" y="1721485"/>
            <a:ext cx="11202035" cy="3415030"/>
          </a:xfrm>
          <a:prstGeom prst="rect">
            <a:avLst/>
          </a:prstGeom>
          <a:noFill/>
        </p:spPr>
        <p:txBody>
          <a:bodyPr wrap="square" rtlCol="0">
            <a:spAutoFit/>
          </a:bodyPr>
          <a:p>
            <a:r>
              <a:rPr lang="en-US" altLang="zh-CN"/>
              <a:t>   </a:t>
            </a:r>
            <a:r>
              <a:rPr lang="zh-CN" altLang="en-US"/>
              <a:t>(        ) 1. According to Lord Henry, why do women marry?</a:t>
            </a:r>
            <a:endParaRPr lang="zh-CN" altLang="en-US"/>
          </a:p>
          <a:p>
            <a:r>
              <a:rPr lang="zh-CN" altLang="en-US"/>
              <a:t>A. Because they are exhausted with romance.</a:t>
            </a:r>
            <a:endParaRPr lang="zh-CN" altLang="en-US"/>
          </a:p>
          <a:p>
            <a:r>
              <a:rPr lang="zh-CN" altLang="en-US"/>
              <a:t>B. Because they want to be economically secure.</a:t>
            </a:r>
            <a:endParaRPr lang="zh-CN" altLang="en-US"/>
          </a:p>
          <a:p>
            <a:r>
              <a:rPr lang="zh-CN" altLang="en-US"/>
              <a:t>C. Because they want to foster children.</a:t>
            </a:r>
            <a:endParaRPr lang="zh-CN" altLang="en-US"/>
          </a:p>
          <a:p>
            <a:r>
              <a:rPr lang="zh-CN" altLang="en-US"/>
              <a:t>D. Because they are curious about marriage.</a:t>
            </a:r>
            <a:endParaRPr lang="zh-CN" altLang="en-US"/>
          </a:p>
          <a:p>
            <a:endParaRPr lang="zh-CN" altLang="en-US"/>
          </a:p>
          <a:p>
            <a:endParaRPr lang="zh-CN" altLang="en-US"/>
          </a:p>
          <a:p>
            <a:r>
              <a:rPr lang="zh-CN" altLang="en-US"/>
              <a:t>    (       ) 2. What attracts Dorian most when he falls in love with Sibyl Vane?</a:t>
            </a:r>
            <a:endParaRPr lang="zh-CN" altLang="en-US"/>
          </a:p>
          <a:p>
            <a:r>
              <a:rPr lang="zh-CN" altLang="en-US"/>
              <a:t>A. She is physically beautiful.</a:t>
            </a:r>
            <a:endParaRPr lang="zh-CN" altLang="en-US"/>
          </a:p>
          <a:p>
            <a:r>
              <a:rPr lang="zh-CN" altLang="en-US"/>
              <a:t>B. She is tender and soft.</a:t>
            </a:r>
            <a:endParaRPr lang="zh-CN" altLang="en-US"/>
          </a:p>
          <a:p>
            <a:r>
              <a:rPr lang="zh-CN" altLang="en-US"/>
              <a:t>C. She is talented.</a:t>
            </a:r>
            <a:endParaRPr lang="zh-CN" altLang="en-US"/>
          </a:p>
          <a:p>
            <a:r>
              <a:rPr lang="zh-CN" altLang="en-US"/>
              <a:t>D. She loves Dorian heart and soul.</a:t>
            </a:r>
            <a:endParaRPr lang="zh-CN" altLang="en-US"/>
          </a:p>
        </p:txBody>
      </p:sp>
      <p:sp>
        <p:nvSpPr>
          <p:cNvPr id="3" name="文本框 2"/>
          <p:cNvSpPr txBox="1"/>
          <p:nvPr/>
        </p:nvSpPr>
        <p:spPr>
          <a:xfrm>
            <a:off x="610235" y="1721485"/>
            <a:ext cx="347345" cy="368300"/>
          </a:xfrm>
          <a:prstGeom prst="rect">
            <a:avLst/>
          </a:prstGeom>
          <a:noFill/>
        </p:spPr>
        <p:txBody>
          <a:bodyPr wrap="square" rtlCol="0">
            <a:spAutoFit/>
          </a:bodyPr>
          <a:p>
            <a:r>
              <a:rPr lang="en-US" altLang="zh-CN">
                <a:solidFill>
                  <a:srgbClr val="FF0000"/>
                </a:solidFill>
              </a:rPr>
              <a:t>D</a:t>
            </a:r>
            <a:endParaRPr lang="en-US" altLang="zh-CN">
              <a:solidFill>
                <a:srgbClr val="FF0000"/>
              </a:solidFill>
            </a:endParaRPr>
          </a:p>
        </p:txBody>
      </p:sp>
      <p:sp>
        <p:nvSpPr>
          <p:cNvPr id="4" name="文本框 3"/>
          <p:cNvSpPr txBox="1"/>
          <p:nvPr/>
        </p:nvSpPr>
        <p:spPr>
          <a:xfrm>
            <a:off x="610235" y="3667760"/>
            <a:ext cx="347345" cy="368300"/>
          </a:xfrm>
          <a:prstGeom prst="rect">
            <a:avLst/>
          </a:prstGeom>
          <a:noFill/>
        </p:spPr>
        <p:txBody>
          <a:bodyPr wrap="square" rtlCol="0">
            <a:spAutoFit/>
          </a:bodyPr>
          <a:p>
            <a:r>
              <a:rPr lang="en-US" altLang="zh-CN">
                <a:solidFill>
                  <a:srgbClr val="FF0000"/>
                </a:solidFill>
              </a:rPr>
              <a:t>C</a:t>
            </a:r>
            <a:endParaRPr lang="en-US" altLang="zh-CN">
              <a:solidFill>
                <a:srgbClr val="FF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8"/>
          <p:cNvSpPr txBox="1"/>
          <p:nvPr/>
        </p:nvSpPr>
        <p:spPr>
          <a:xfrm>
            <a:off x="957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3794" name="矩形 8"/>
          <p:cNvSpPr/>
          <p:nvPr/>
        </p:nvSpPr>
        <p:spPr>
          <a:xfrm>
            <a:off x="957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33795" name="文本框 8"/>
          <p:cNvSpPr txBox="1"/>
          <p:nvPr/>
        </p:nvSpPr>
        <p:spPr>
          <a:xfrm>
            <a:off x="3043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3796" name="矩形 13"/>
          <p:cNvSpPr/>
          <p:nvPr/>
        </p:nvSpPr>
        <p:spPr>
          <a:xfrm>
            <a:off x="3043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33797" name="文本框 8"/>
          <p:cNvSpPr txBox="1"/>
          <p:nvPr/>
        </p:nvSpPr>
        <p:spPr>
          <a:xfrm>
            <a:off x="5148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3798" name="文本框 8"/>
          <p:cNvSpPr txBox="1"/>
          <p:nvPr/>
        </p:nvSpPr>
        <p:spPr>
          <a:xfrm>
            <a:off x="7234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3799" name="文本框 8"/>
          <p:cNvSpPr txBox="1"/>
          <p:nvPr/>
        </p:nvSpPr>
        <p:spPr>
          <a:xfrm>
            <a:off x="9339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3800" name="矩形 27"/>
          <p:cNvSpPr/>
          <p:nvPr/>
        </p:nvSpPr>
        <p:spPr>
          <a:xfrm>
            <a:off x="9339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33802" name="文本占位符 5"/>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 Tasks</a:t>
            </a:r>
            <a:endParaRPr lang="en-US" altLang="zh-CN" sz="2800" kern="1200">
              <a:solidFill>
                <a:schemeClr val="tx1"/>
              </a:solidFill>
              <a:latin typeface="+mn-lt"/>
              <a:ea typeface="+mn-ea"/>
              <a:cs typeface="+mn-cs"/>
            </a:endParaRPr>
          </a:p>
        </p:txBody>
      </p:sp>
      <p:sp>
        <p:nvSpPr>
          <p:cNvPr id="33803" name="文本框 7"/>
          <p:cNvSpPr txBox="1"/>
          <p:nvPr/>
        </p:nvSpPr>
        <p:spPr>
          <a:xfrm>
            <a:off x="1831975" y="612775"/>
            <a:ext cx="8610600" cy="553085"/>
          </a:xfrm>
          <a:prstGeom prst="rect">
            <a:avLst/>
          </a:prstGeom>
          <a:noFill/>
          <a:ln w="9525">
            <a:noFill/>
          </a:ln>
        </p:spPr>
        <p:txBody>
          <a:bodyPr anchor="t">
            <a:spAutoFit/>
          </a:bodyPr>
          <a:p>
            <a:pPr defTabSz="914400">
              <a:lnSpc>
                <a:spcPct val="150000"/>
              </a:lnSpc>
            </a:pPr>
            <a:r>
              <a:rPr lang="en-US" altLang="zh-CN" sz="2000" b="1">
                <a:latin typeface="Arial" panose="020B0604020202020204" pitchFamily="34" charset="0"/>
                <a:ea typeface="宋体" panose="02010600030101010101" pitchFamily="2" charset="-122"/>
              </a:rPr>
              <a:t>Task Four</a:t>
            </a:r>
            <a:endParaRPr lang="en-US" altLang="zh-CN" b="1">
              <a:solidFill>
                <a:srgbClr val="2AA2BA"/>
              </a:solidFill>
              <a:latin typeface="Arial" panose="020B0604020202020204" pitchFamily="34" charset="0"/>
              <a:ea typeface="宋体" panose="02010600030101010101" pitchFamily="2" charset="-122"/>
            </a:endParaRPr>
          </a:p>
        </p:txBody>
      </p:sp>
      <p:sp>
        <p:nvSpPr>
          <p:cNvPr id="33804" name="文本框 8"/>
          <p:cNvSpPr txBox="1"/>
          <p:nvPr/>
        </p:nvSpPr>
        <p:spPr>
          <a:xfrm>
            <a:off x="1831975" y="1106488"/>
            <a:ext cx="8877300" cy="337185"/>
          </a:xfrm>
          <a:prstGeom prst="rect">
            <a:avLst/>
          </a:prstGeom>
          <a:noFill/>
          <a:ln w="9525">
            <a:noFill/>
          </a:ln>
        </p:spPr>
        <p:txBody>
          <a:bodyPr wrap="square" anchor="t">
            <a:spAutoFit/>
          </a:bodyPr>
          <a:p>
            <a:pPr algn="just" defTabSz="914400"/>
            <a:r>
              <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rPr>
              <a:t>Read Passage Four carefully, and choose the best answer to each question.</a:t>
            </a:r>
            <a:endPar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endParaRPr>
          </a:p>
        </p:txBody>
      </p:sp>
      <p:sp>
        <p:nvSpPr>
          <p:cNvPr id="2" name="文本框 1"/>
          <p:cNvSpPr txBox="1"/>
          <p:nvPr/>
        </p:nvSpPr>
        <p:spPr>
          <a:xfrm>
            <a:off x="210185" y="1721485"/>
            <a:ext cx="11202035" cy="4799965"/>
          </a:xfrm>
          <a:prstGeom prst="rect">
            <a:avLst/>
          </a:prstGeom>
          <a:noFill/>
        </p:spPr>
        <p:txBody>
          <a:bodyPr wrap="square" rtlCol="0">
            <a:spAutoFit/>
          </a:bodyPr>
          <a:p>
            <a:r>
              <a:rPr lang="en-US" altLang="zh-CN"/>
              <a:t>   </a:t>
            </a:r>
            <a:r>
              <a:rPr lang="zh-CN" altLang="en-US"/>
              <a:t>(       ) 3. What’s your opinion of Henry when he holds that women are a decorative sex?</a:t>
            </a:r>
            <a:endParaRPr lang="zh-CN" altLang="en-US"/>
          </a:p>
          <a:p>
            <a:r>
              <a:rPr lang="zh-CN" altLang="en-US"/>
              <a:t>A. He is a sexist.</a:t>
            </a:r>
            <a:endParaRPr lang="zh-CN" altLang="en-US"/>
          </a:p>
          <a:p>
            <a:r>
              <a:rPr lang="zh-CN" altLang="en-US"/>
              <a:t>B. He doesn’t adore beautiful women.</a:t>
            </a:r>
            <a:endParaRPr lang="zh-CN" altLang="en-US"/>
          </a:p>
          <a:p>
            <a:r>
              <a:rPr lang="zh-CN" altLang="en-US"/>
              <a:t>C. He takes women rather seriously.</a:t>
            </a:r>
            <a:endParaRPr lang="zh-CN" altLang="en-US"/>
          </a:p>
          <a:p>
            <a:r>
              <a:rPr lang="zh-CN" altLang="en-US"/>
              <a:t>D. He is moved by Dorian’s deep feelings towards the actress. `</a:t>
            </a:r>
            <a:endParaRPr lang="zh-CN" altLang="en-US"/>
          </a:p>
          <a:p>
            <a:endParaRPr lang="zh-CN" altLang="en-US"/>
          </a:p>
          <a:p>
            <a:r>
              <a:rPr lang="zh-CN" altLang="en-US"/>
              <a:t>   (       ) 4. According to Henry, what’s the mistake that charming women commit?</a:t>
            </a:r>
            <a:endParaRPr lang="zh-CN" altLang="en-US"/>
          </a:p>
          <a:p>
            <a:r>
              <a:rPr lang="zh-CN" altLang="en-US"/>
              <a:t>A. They refuse to have supper with men.</a:t>
            </a:r>
            <a:endParaRPr lang="zh-CN" altLang="en-US"/>
          </a:p>
          <a:p>
            <a:r>
              <a:rPr lang="zh-CN" altLang="en-US"/>
              <a:t>B. They show less respect for men.</a:t>
            </a:r>
            <a:endParaRPr lang="zh-CN" altLang="en-US"/>
          </a:p>
          <a:p>
            <a:r>
              <a:rPr lang="zh-CN" altLang="en-US"/>
              <a:t>C. They can’t get along with plain women.</a:t>
            </a:r>
            <a:endParaRPr lang="zh-CN" altLang="en-US"/>
          </a:p>
          <a:p>
            <a:r>
              <a:rPr lang="zh-CN" altLang="en-US"/>
              <a:t>D. They overuse cosmetics to look young.</a:t>
            </a:r>
            <a:endParaRPr lang="zh-CN" altLang="en-US"/>
          </a:p>
          <a:p>
            <a:endParaRPr lang="zh-CN" altLang="en-US"/>
          </a:p>
          <a:p>
            <a:r>
              <a:rPr lang="zh-CN" altLang="en-US"/>
              <a:t>    (      ) 5. In this passage, love and marriage is dealt with in the tone of?</a:t>
            </a:r>
            <a:endParaRPr lang="zh-CN" altLang="en-US"/>
          </a:p>
          <a:p>
            <a:r>
              <a:rPr lang="zh-CN" altLang="en-US"/>
              <a:t>A. sincerity</a:t>
            </a:r>
            <a:endParaRPr lang="zh-CN" altLang="en-US"/>
          </a:p>
          <a:p>
            <a:r>
              <a:rPr lang="zh-CN" altLang="en-US"/>
              <a:t>B. passion</a:t>
            </a:r>
            <a:endParaRPr lang="zh-CN" altLang="en-US"/>
          </a:p>
          <a:p>
            <a:r>
              <a:rPr lang="zh-CN" altLang="en-US"/>
              <a:t>C. irony</a:t>
            </a:r>
            <a:endParaRPr lang="zh-CN" altLang="en-US"/>
          </a:p>
          <a:p>
            <a:r>
              <a:rPr lang="zh-CN" altLang="en-US"/>
              <a:t>D. hope</a:t>
            </a:r>
            <a:endParaRPr lang="zh-CN" altLang="en-US"/>
          </a:p>
        </p:txBody>
      </p:sp>
      <p:sp>
        <p:nvSpPr>
          <p:cNvPr id="3" name="文本框 2"/>
          <p:cNvSpPr txBox="1"/>
          <p:nvPr/>
        </p:nvSpPr>
        <p:spPr>
          <a:xfrm>
            <a:off x="610235" y="1721485"/>
            <a:ext cx="347345" cy="368300"/>
          </a:xfrm>
          <a:prstGeom prst="rect">
            <a:avLst/>
          </a:prstGeom>
          <a:noFill/>
        </p:spPr>
        <p:txBody>
          <a:bodyPr wrap="square" rtlCol="0">
            <a:spAutoFit/>
          </a:bodyPr>
          <a:p>
            <a:r>
              <a:rPr lang="en-US" altLang="zh-CN">
                <a:solidFill>
                  <a:srgbClr val="FF0000"/>
                </a:solidFill>
              </a:rPr>
              <a:t>A</a:t>
            </a:r>
            <a:endParaRPr lang="en-US" altLang="zh-CN">
              <a:solidFill>
                <a:srgbClr val="FF0000"/>
              </a:solidFill>
            </a:endParaRPr>
          </a:p>
        </p:txBody>
      </p:sp>
      <p:sp>
        <p:nvSpPr>
          <p:cNvPr id="4" name="文本框 3"/>
          <p:cNvSpPr txBox="1"/>
          <p:nvPr/>
        </p:nvSpPr>
        <p:spPr>
          <a:xfrm>
            <a:off x="610235" y="3434080"/>
            <a:ext cx="347345" cy="368300"/>
          </a:xfrm>
          <a:prstGeom prst="rect">
            <a:avLst/>
          </a:prstGeom>
          <a:noFill/>
        </p:spPr>
        <p:txBody>
          <a:bodyPr wrap="square" rtlCol="0">
            <a:spAutoFit/>
          </a:bodyPr>
          <a:p>
            <a:r>
              <a:rPr lang="en-US" altLang="zh-CN">
                <a:solidFill>
                  <a:srgbClr val="FF0000"/>
                </a:solidFill>
              </a:rPr>
              <a:t>D</a:t>
            </a:r>
            <a:endParaRPr lang="en-US" altLang="zh-CN">
              <a:solidFill>
                <a:srgbClr val="FF0000"/>
              </a:solidFill>
            </a:endParaRPr>
          </a:p>
        </p:txBody>
      </p:sp>
      <p:sp>
        <p:nvSpPr>
          <p:cNvPr id="5" name="文本框 4"/>
          <p:cNvSpPr txBox="1"/>
          <p:nvPr/>
        </p:nvSpPr>
        <p:spPr>
          <a:xfrm>
            <a:off x="610235" y="4981575"/>
            <a:ext cx="347345" cy="368300"/>
          </a:xfrm>
          <a:prstGeom prst="rect">
            <a:avLst/>
          </a:prstGeom>
          <a:noFill/>
        </p:spPr>
        <p:txBody>
          <a:bodyPr wrap="square" rtlCol="0">
            <a:spAutoFit/>
          </a:bodyPr>
          <a:p>
            <a:r>
              <a:rPr lang="en-US" altLang="zh-CN">
                <a:solidFill>
                  <a:srgbClr val="FF0000"/>
                </a:solidFill>
              </a:rPr>
              <a:t>C</a:t>
            </a:r>
            <a:endParaRPr lang="en-US" altLang="zh-CN">
              <a:solidFill>
                <a:srgbClr val="FF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文本框 8"/>
          <p:cNvSpPr txBox="1"/>
          <p:nvPr/>
        </p:nvSpPr>
        <p:spPr>
          <a:xfrm>
            <a:off x="957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4818" name="矩形 8"/>
          <p:cNvSpPr/>
          <p:nvPr/>
        </p:nvSpPr>
        <p:spPr>
          <a:xfrm>
            <a:off x="957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34819" name="文本框 8"/>
          <p:cNvSpPr txBox="1"/>
          <p:nvPr/>
        </p:nvSpPr>
        <p:spPr>
          <a:xfrm>
            <a:off x="3043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4820" name="矩形 13"/>
          <p:cNvSpPr/>
          <p:nvPr/>
        </p:nvSpPr>
        <p:spPr>
          <a:xfrm>
            <a:off x="3043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34821" name="文本框 8"/>
          <p:cNvSpPr txBox="1"/>
          <p:nvPr/>
        </p:nvSpPr>
        <p:spPr>
          <a:xfrm>
            <a:off x="5148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4822" name="文本框 8"/>
          <p:cNvSpPr txBox="1"/>
          <p:nvPr/>
        </p:nvSpPr>
        <p:spPr>
          <a:xfrm>
            <a:off x="7234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4823" name="文本框 8"/>
          <p:cNvSpPr txBox="1"/>
          <p:nvPr/>
        </p:nvSpPr>
        <p:spPr>
          <a:xfrm>
            <a:off x="9339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4824" name="矩形 27"/>
          <p:cNvSpPr/>
          <p:nvPr/>
        </p:nvSpPr>
        <p:spPr>
          <a:xfrm>
            <a:off x="9339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34826" name="文本占位符 5"/>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 Tasks</a:t>
            </a:r>
            <a:endParaRPr lang="en-US" altLang="zh-CN" sz="2800" kern="1200">
              <a:solidFill>
                <a:schemeClr val="tx1"/>
              </a:solidFill>
              <a:latin typeface="+mn-lt"/>
              <a:ea typeface="+mn-ea"/>
              <a:cs typeface="+mn-cs"/>
            </a:endParaRPr>
          </a:p>
        </p:txBody>
      </p:sp>
      <p:sp>
        <p:nvSpPr>
          <p:cNvPr id="34827" name="文本框 7"/>
          <p:cNvSpPr txBox="1"/>
          <p:nvPr/>
        </p:nvSpPr>
        <p:spPr>
          <a:xfrm>
            <a:off x="1790700" y="766763"/>
            <a:ext cx="8610600" cy="553085"/>
          </a:xfrm>
          <a:prstGeom prst="rect">
            <a:avLst/>
          </a:prstGeom>
          <a:noFill/>
          <a:ln w="9525">
            <a:noFill/>
          </a:ln>
        </p:spPr>
        <p:txBody>
          <a:bodyPr anchor="t">
            <a:spAutoFit/>
          </a:bodyPr>
          <a:p>
            <a:pPr defTabSz="914400">
              <a:lnSpc>
                <a:spcPct val="150000"/>
              </a:lnSpc>
            </a:pPr>
            <a:r>
              <a:rPr lang="en-US" altLang="zh-CN" sz="2000" b="1">
                <a:latin typeface="Arial" panose="020B0604020202020204" pitchFamily="34" charset="0"/>
                <a:ea typeface="宋体" panose="02010600030101010101" pitchFamily="2" charset="-122"/>
              </a:rPr>
              <a:t>Task Five</a:t>
            </a:r>
            <a:endParaRPr lang="en-US" altLang="zh-CN" b="1">
              <a:solidFill>
                <a:srgbClr val="2AA2BA"/>
              </a:solidFill>
              <a:latin typeface="Arial" panose="020B0604020202020204" pitchFamily="34" charset="0"/>
              <a:ea typeface="宋体" panose="02010600030101010101" pitchFamily="2" charset="-122"/>
            </a:endParaRPr>
          </a:p>
        </p:txBody>
      </p:sp>
      <p:sp>
        <p:nvSpPr>
          <p:cNvPr id="34828" name="文本框 8"/>
          <p:cNvSpPr txBox="1"/>
          <p:nvPr/>
        </p:nvSpPr>
        <p:spPr>
          <a:xfrm>
            <a:off x="617855" y="1320165"/>
            <a:ext cx="9131300" cy="829945"/>
          </a:xfrm>
          <a:prstGeom prst="rect">
            <a:avLst/>
          </a:prstGeom>
          <a:noFill/>
          <a:ln w="9525">
            <a:noFill/>
          </a:ln>
        </p:spPr>
        <p:txBody>
          <a:bodyPr wrap="square" anchor="t">
            <a:spAutoFit/>
          </a:bodyPr>
          <a:p>
            <a:pPr algn="just" defTabSz="914400"/>
            <a:r>
              <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rPr>
              <a:t>Passage Three and Passage Four both take doubtful attitudes towards love and marriage. Discuss with your group members about the reasons behind it and write a critical article to summarize your discussions in about 120 words.</a:t>
            </a:r>
            <a:endPar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endParaRPr>
          </a:p>
        </p:txBody>
      </p:sp>
      <p:sp>
        <p:nvSpPr>
          <p:cNvPr id="11" name="文本框 10"/>
          <p:cNvSpPr txBox="1"/>
          <p:nvPr/>
        </p:nvSpPr>
        <p:spPr>
          <a:xfrm>
            <a:off x="617855" y="2273300"/>
            <a:ext cx="10893425" cy="4050665"/>
          </a:xfrm>
          <a:prstGeom prst="rect">
            <a:avLst/>
          </a:prstGeom>
          <a:noFill/>
          <a:ln w="9525">
            <a:noFill/>
          </a:ln>
        </p:spPr>
        <p:txBody>
          <a:bodyPr wrap="square" anchor="t">
            <a:spAutoFit/>
          </a:bodyPr>
          <a:p>
            <a:pPr algn="just">
              <a:lnSpc>
                <a:spcPct val="110000"/>
              </a:lnSpc>
            </a:pPr>
            <a:r>
              <a:rPr lang="zh-CN" altLang="en-US" b="1">
                <a:latin typeface="Times New Roman" panose="02020603050405020304" pitchFamily="18" charset="0"/>
                <a:ea typeface="宋体" panose="02010600030101010101" pitchFamily="2" charset="-122"/>
              </a:rPr>
              <a:t>参考答案：</a:t>
            </a:r>
            <a:endParaRPr lang="zh-CN" altLang="en-US" b="1">
              <a:latin typeface="Times New Roman" panose="02020603050405020304" pitchFamily="18" charset="0"/>
              <a:ea typeface="宋体" panose="02010600030101010101" pitchFamily="2" charset="-122"/>
            </a:endParaRPr>
          </a:p>
          <a:p>
            <a:pPr algn="just">
              <a:lnSpc>
                <a:spcPct val="110000"/>
              </a:lnSpc>
            </a:pPr>
            <a:endParaRPr lang="zh-CN" altLang="en-US" b="1">
              <a:latin typeface="Times New Roman" panose="02020603050405020304" pitchFamily="18" charset="0"/>
              <a:ea typeface="宋体" panose="02010600030101010101" pitchFamily="2" charset="-122"/>
            </a:endParaRPr>
          </a:p>
          <a:p>
            <a:pPr algn="just">
              <a:lnSpc>
                <a:spcPct val="110000"/>
              </a:lnSpc>
            </a:pPr>
            <a:r>
              <a:rPr lang="zh-CN" altLang="en-US">
                <a:solidFill>
                  <a:srgbClr val="C00000"/>
                </a:solidFill>
                <a:latin typeface="Times New Roman" panose="02020603050405020304" pitchFamily="18" charset="0"/>
                <a:ea typeface="宋体" panose="02010600030101010101" pitchFamily="2" charset="-122"/>
              </a:rPr>
              <a:t>Passage Three was written by W. S. Maugham, in which the narrator expressed his concern over happy yet boring family life. The couple loved and respected each other, spiced up by small jokes and chats which were enjoyed only between them; the son and daughter were model children, who would grow up to be manly husband and gentle wife. There was nothing unusual or abnormal about this typical family, yet it was exactly this kind of serenity that deprived itself from excitement and adventure. Therefore, their predictable family life appeared to be somewhat suffocating to the narrator who was expecting something unforeseen. Passage Four was written by Oscar Wilde, in which Lord Henry demonstrated his cynicism over romantic relationships. Dorian Gray fell head over heels in love with Sibyl Vane, a talented actress. Lord Henry, however, made a ruthless comment on women and romance. He despised women’s wisdom, and squeezed women into two categories: the safe yet plain type, and the colored yet dangerous type; in his sarcastic picture, no woman was perfect, so she was doomed to bring her man disillusion. This point of view, to summarize, is a manifestation of Hedonism, which deconstructs love in every possible way.</a:t>
            </a:r>
            <a:endParaRPr lang="zh-CN" altLang="en-US">
              <a:solidFill>
                <a:srgbClr val="C00000"/>
              </a:solidFill>
              <a:latin typeface="Times New Roman" panose="02020603050405020304" pitchFamily="18" charset="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8"/>
          <p:cNvSpPr txBox="1"/>
          <p:nvPr/>
        </p:nvSpPr>
        <p:spPr>
          <a:xfrm>
            <a:off x="957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9698" name="矩形 8"/>
          <p:cNvSpPr/>
          <p:nvPr/>
        </p:nvSpPr>
        <p:spPr>
          <a:xfrm>
            <a:off x="957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29699" name="文本框 8"/>
          <p:cNvSpPr txBox="1"/>
          <p:nvPr/>
        </p:nvSpPr>
        <p:spPr>
          <a:xfrm>
            <a:off x="3043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9700" name="矩形 13"/>
          <p:cNvSpPr/>
          <p:nvPr/>
        </p:nvSpPr>
        <p:spPr>
          <a:xfrm>
            <a:off x="3043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29701" name="文本框 8"/>
          <p:cNvSpPr txBox="1"/>
          <p:nvPr/>
        </p:nvSpPr>
        <p:spPr>
          <a:xfrm>
            <a:off x="5148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9702" name="文本框 8"/>
          <p:cNvSpPr txBox="1"/>
          <p:nvPr/>
        </p:nvSpPr>
        <p:spPr>
          <a:xfrm>
            <a:off x="7234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9703" name="文本框 8"/>
          <p:cNvSpPr txBox="1"/>
          <p:nvPr/>
        </p:nvSpPr>
        <p:spPr>
          <a:xfrm>
            <a:off x="9339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9704" name="矩形 27"/>
          <p:cNvSpPr/>
          <p:nvPr/>
        </p:nvSpPr>
        <p:spPr>
          <a:xfrm>
            <a:off x="9339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29706" name="文本占位符 5"/>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 Tasks</a:t>
            </a:r>
            <a:endParaRPr lang="en-US" altLang="zh-CN" sz="2800" kern="1200">
              <a:solidFill>
                <a:schemeClr val="tx1"/>
              </a:solidFill>
              <a:latin typeface="+mn-lt"/>
              <a:ea typeface="+mn-ea"/>
              <a:cs typeface="+mn-cs"/>
            </a:endParaRPr>
          </a:p>
        </p:txBody>
      </p:sp>
      <p:sp>
        <p:nvSpPr>
          <p:cNvPr id="29707" name="文本框 7"/>
          <p:cNvSpPr txBox="1"/>
          <p:nvPr/>
        </p:nvSpPr>
        <p:spPr>
          <a:xfrm>
            <a:off x="1831975" y="612775"/>
            <a:ext cx="8610600" cy="829945"/>
          </a:xfrm>
          <a:prstGeom prst="rect">
            <a:avLst/>
          </a:prstGeom>
          <a:noFill/>
          <a:ln w="9525">
            <a:noFill/>
          </a:ln>
        </p:spPr>
        <p:txBody>
          <a:bodyPr anchor="t">
            <a:spAutoFit/>
          </a:bodyPr>
          <a:p>
            <a:pPr defTabSz="914400">
              <a:lnSpc>
                <a:spcPct val="150000"/>
              </a:lnSpc>
            </a:pPr>
            <a:r>
              <a:rPr lang="en-US" altLang="zh-CN" sz="2000" b="1">
                <a:latin typeface="Arial" panose="020B0604020202020204" pitchFamily="34" charset="0"/>
                <a:ea typeface="宋体" panose="02010600030101010101" pitchFamily="2" charset="-122"/>
              </a:rPr>
              <a:t>Task Six</a:t>
            </a:r>
            <a:endParaRPr lang="en-US" altLang="zh-CN" sz="2000" b="1">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sp>
        <p:nvSpPr>
          <p:cNvPr id="29708" name="文本框 8"/>
          <p:cNvSpPr txBox="1"/>
          <p:nvPr/>
        </p:nvSpPr>
        <p:spPr>
          <a:xfrm>
            <a:off x="1831975" y="1222375"/>
            <a:ext cx="9229090" cy="583565"/>
          </a:xfrm>
          <a:prstGeom prst="rect">
            <a:avLst/>
          </a:prstGeom>
          <a:noFill/>
          <a:ln w="9525">
            <a:noFill/>
          </a:ln>
        </p:spPr>
        <p:txBody>
          <a:bodyPr wrap="square" anchor="t">
            <a:spAutoFit/>
          </a:bodyPr>
          <a:p>
            <a:pPr algn="just" defTabSz="914400"/>
            <a:r>
              <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rPr>
              <a:t>Passage Two and Passage Five both portray an infatuated ( 痴情的) man who tries to win the heart of his dream girl. Discuss the following questions with your group members.</a:t>
            </a:r>
            <a:endPar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endParaRPr>
          </a:p>
        </p:txBody>
      </p:sp>
      <p:sp>
        <p:nvSpPr>
          <p:cNvPr id="11" name="文本框 10"/>
          <p:cNvSpPr txBox="1"/>
          <p:nvPr/>
        </p:nvSpPr>
        <p:spPr>
          <a:xfrm>
            <a:off x="1714500" y="3107055"/>
            <a:ext cx="9737090" cy="2527935"/>
          </a:xfrm>
          <a:prstGeom prst="rect">
            <a:avLst/>
          </a:prstGeom>
          <a:noFill/>
          <a:ln w="9525">
            <a:noFill/>
          </a:ln>
        </p:spPr>
        <p:txBody>
          <a:bodyPr wrap="square" anchor="t">
            <a:spAutoFit/>
          </a:bodyPr>
          <a:p>
            <a:pPr algn="just">
              <a:lnSpc>
                <a:spcPct val="110000"/>
              </a:lnSpc>
            </a:pPr>
            <a:r>
              <a:rPr lang="zh-CN" altLang="en-US" b="1">
                <a:latin typeface="Times New Roman" panose="02020603050405020304" pitchFamily="18" charset="0"/>
                <a:ea typeface="宋体" panose="02010600030101010101" pitchFamily="2" charset="-122"/>
                <a:sym typeface="宋体" panose="02010600030101010101" pitchFamily="2" charset="-122"/>
              </a:rPr>
              <a:t>参考答案：</a:t>
            </a:r>
            <a:endParaRPr lang="zh-CN" altLang="en-US" b="1">
              <a:latin typeface="Times New Roman" panose="02020603050405020304" pitchFamily="18" charset="0"/>
              <a:ea typeface="宋体" panose="02010600030101010101" pitchFamily="2" charset="-122"/>
            </a:endParaRPr>
          </a:p>
          <a:p>
            <a:pPr algn="just">
              <a:lnSpc>
                <a:spcPct val="110000"/>
              </a:lnSpc>
            </a:pPr>
            <a:endParaRPr lang="zh-CN" altLang="en-US">
              <a:solidFill>
                <a:srgbClr val="C00000"/>
              </a:solidFill>
              <a:latin typeface="Times New Roman" panose="02020603050405020304" pitchFamily="18" charset="0"/>
              <a:ea typeface="宋体" panose="02010600030101010101" pitchFamily="2" charset="-122"/>
            </a:endParaRPr>
          </a:p>
          <a:p>
            <a:pPr algn="just">
              <a:lnSpc>
                <a:spcPct val="110000"/>
              </a:lnSpc>
            </a:pPr>
            <a:r>
              <a:rPr lang="zh-CN" altLang="en-US">
                <a:solidFill>
                  <a:srgbClr val="C00000"/>
                </a:solidFill>
                <a:latin typeface="Times New Roman" panose="02020603050405020304" pitchFamily="18" charset="0"/>
                <a:ea typeface="宋体" panose="02010600030101010101" pitchFamily="2" charset="-122"/>
              </a:rPr>
              <a:t>1. Traditionally speaking, their union was everything but a sensible choice because of the apparent gap between: Mr. Rochester was wealthy and respected, being chased by a woman of his own class; Jane, however, was poor and plain, making her obscure living as a family tutor. Yet, love could be triumphant (大获全胜的) when the passion was genuine and true. In the end, Mr. Rochester lost everything, but Jane came back to his life despite this radical (彻底的) change. Of course, modern feminists may mock at this romantic picture; they take Jane as someone not so pure and brave when confronting love.</a:t>
            </a:r>
            <a:endParaRPr lang="zh-CN" altLang="en-US">
              <a:solidFill>
                <a:srgbClr val="C0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1714500" y="1952625"/>
            <a:ext cx="8909050" cy="645160"/>
          </a:xfrm>
          <a:prstGeom prst="rect">
            <a:avLst/>
          </a:prstGeom>
          <a:noFill/>
        </p:spPr>
        <p:txBody>
          <a:bodyPr wrap="square" rtlCol="0">
            <a:spAutoFit/>
          </a:bodyPr>
          <a:p>
            <a:r>
              <a:rPr lang="zh-CN" altLang="en-US"/>
              <a:t>1. In Passage Two, Mr. Rochester begs Jane to stay and marry him. Do you think their union is a sensible choice? What do you know about the ending?</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8"/>
          <p:cNvSpPr txBox="1"/>
          <p:nvPr/>
        </p:nvSpPr>
        <p:spPr>
          <a:xfrm>
            <a:off x="957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9698" name="矩形 8"/>
          <p:cNvSpPr/>
          <p:nvPr/>
        </p:nvSpPr>
        <p:spPr>
          <a:xfrm>
            <a:off x="957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29699" name="文本框 8"/>
          <p:cNvSpPr txBox="1"/>
          <p:nvPr/>
        </p:nvSpPr>
        <p:spPr>
          <a:xfrm>
            <a:off x="3043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9700" name="矩形 13"/>
          <p:cNvSpPr/>
          <p:nvPr/>
        </p:nvSpPr>
        <p:spPr>
          <a:xfrm>
            <a:off x="3043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29701" name="文本框 8"/>
          <p:cNvSpPr txBox="1"/>
          <p:nvPr/>
        </p:nvSpPr>
        <p:spPr>
          <a:xfrm>
            <a:off x="5148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9702" name="文本框 8"/>
          <p:cNvSpPr txBox="1"/>
          <p:nvPr/>
        </p:nvSpPr>
        <p:spPr>
          <a:xfrm>
            <a:off x="7234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9703" name="文本框 8"/>
          <p:cNvSpPr txBox="1"/>
          <p:nvPr/>
        </p:nvSpPr>
        <p:spPr>
          <a:xfrm>
            <a:off x="9339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9704" name="矩形 27"/>
          <p:cNvSpPr/>
          <p:nvPr/>
        </p:nvSpPr>
        <p:spPr>
          <a:xfrm>
            <a:off x="9339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29706" name="文本占位符 5"/>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 Tasks</a:t>
            </a:r>
            <a:endParaRPr lang="en-US" altLang="zh-CN" sz="2800" kern="1200">
              <a:solidFill>
                <a:schemeClr val="tx1"/>
              </a:solidFill>
              <a:latin typeface="+mn-lt"/>
              <a:ea typeface="+mn-ea"/>
              <a:cs typeface="+mn-cs"/>
            </a:endParaRPr>
          </a:p>
        </p:txBody>
      </p:sp>
      <p:sp>
        <p:nvSpPr>
          <p:cNvPr id="29707" name="文本框 7"/>
          <p:cNvSpPr txBox="1"/>
          <p:nvPr/>
        </p:nvSpPr>
        <p:spPr>
          <a:xfrm>
            <a:off x="1831975" y="612775"/>
            <a:ext cx="8610600" cy="829945"/>
          </a:xfrm>
          <a:prstGeom prst="rect">
            <a:avLst/>
          </a:prstGeom>
          <a:noFill/>
          <a:ln w="9525">
            <a:noFill/>
          </a:ln>
        </p:spPr>
        <p:txBody>
          <a:bodyPr anchor="t">
            <a:spAutoFit/>
          </a:bodyPr>
          <a:p>
            <a:pPr defTabSz="914400">
              <a:lnSpc>
                <a:spcPct val="150000"/>
              </a:lnSpc>
            </a:pPr>
            <a:r>
              <a:rPr lang="en-US" altLang="zh-CN" sz="2000" b="1">
                <a:latin typeface="Arial" panose="020B0604020202020204" pitchFamily="34" charset="0"/>
                <a:ea typeface="宋体" panose="02010600030101010101" pitchFamily="2" charset="-122"/>
              </a:rPr>
              <a:t>Task Six</a:t>
            </a:r>
            <a:endParaRPr lang="en-US" altLang="zh-CN" sz="2000" b="1">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sp>
        <p:nvSpPr>
          <p:cNvPr id="29708" name="文本框 8"/>
          <p:cNvSpPr txBox="1"/>
          <p:nvPr/>
        </p:nvSpPr>
        <p:spPr>
          <a:xfrm>
            <a:off x="1831975" y="1222375"/>
            <a:ext cx="9229090" cy="583565"/>
          </a:xfrm>
          <a:prstGeom prst="rect">
            <a:avLst/>
          </a:prstGeom>
          <a:noFill/>
          <a:ln w="9525">
            <a:noFill/>
          </a:ln>
        </p:spPr>
        <p:txBody>
          <a:bodyPr wrap="square" anchor="t">
            <a:spAutoFit/>
          </a:bodyPr>
          <a:p>
            <a:pPr algn="just" defTabSz="914400"/>
            <a:r>
              <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rPr>
              <a:t>Passage Two and Passage Five both portray an infatuated ( 痴情的) man who tries to win the heart of his dream girl. Discuss the following questions with your group members.</a:t>
            </a:r>
            <a:endPar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endParaRPr>
          </a:p>
        </p:txBody>
      </p:sp>
      <p:sp>
        <p:nvSpPr>
          <p:cNvPr id="11" name="文本框 10"/>
          <p:cNvSpPr txBox="1"/>
          <p:nvPr/>
        </p:nvSpPr>
        <p:spPr>
          <a:xfrm>
            <a:off x="1652905" y="3142615"/>
            <a:ext cx="9444990" cy="2527935"/>
          </a:xfrm>
          <a:prstGeom prst="rect">
            <a:avLst/>
          </a:prstGeom>
          <a:noFill/>
          <a:ln w="9525">
            <a:noFill/>
          </a:ln>
        </p:spPr>
        <p:txBody>
          <a:bodyPr wrap="square" anchor="t">
            <a:spAutoFit/>
          </a:bodyPr>
          <a:p>
            <a:pPr algn="just">
              <a:lnSpc>
                <a:spcPct val="110000"/>
              </a:lnSpc>
            </a:pPr>
            <a:r>
              <a:rPr lang="zh-CN" altLang="en-US" b="1">
                <a:latin typeface="Times New Roman" panose="02020603050405020304" pitchFamily="18" charset="0"/>
                <a:ea typeface="宋体" panose="02010600030101010101" pitchFamily="2" charset="-122"/>
                <a:sym typeface="宋体" panose="02010600030101010101" pitchFamily="2" charset="-122"/>
              </a:rPr>
              <a:t>参考答案：</a:t>
            </a:r>
            <a:endParaRPr lang="zh-CN" altLang="en-US" b="1">
              <a:latin typeface="Times New Roman" panose="02020603050405020304" pitchFamily="18" charset="0"/>
              <a:ea typeface="宋体" panose="02010600030101010101" pitchFamily="2" charset="-122"/>
            </a:endParaRPr>
          </a:p>
          <a:p>
            <a:pPr algn="just">
              <a:lnSpc>
                <a:spcPct val="110000"/>
              </a:lnSpc>
            </a:pPr>
            <a:endParaRPr lang="zh-CN" altLang="en-US">
              <a:solidFill>
                <a:srgbClr val="C00000"/>
              </a:solidFill>
              <a:latin typeface="Times New Roman" panose="02020603050405020304" pitchFamily="18" charset="0"/>
              <a:ea typeface="宋体" panose="02010600030101010101" pitchFamily="2" charset="-122"/>
            </a:endParaRPr>
          </a:p>
          <a:p>
            <a:pPr algn="just">
              <a:lnSpc>
                <a:spcPct val="110000"/>
              </a:lnSpc>
            </a:pPr>
            <a:r>
              <a:rPr lang="zh-CN" altLang="en-US">
                <a:solidFill>
                  <a:srgbClr val="C00000"/>
                </a:solidFill>
                <a:latin typeface="Times New Roman" panose="02020603050405020304" pitchFamily="18" charset="0"/>
                <a:ea typeface="宋体" panose="02010600030101010101" pitchFamily="2" charset="-122"/>
              </a:rPr>
              <a:t>2. Although Gatsby regarded Daisy as the fundamental meaning of his life, Daisy was not worth his effort. In effect, Daisy was a spoiled woman, who approved to be careless and cruel at the critical moment when Gatsby volunteered to be the scapegoat of the car accident. In the end, mistaken as the one who had an affair with Mrs. Wilson and who should be responsible for her death, Gatsby was killed by Mr. Wilson. Daisy ironically escaped her punishment and continued her luxurious yet messy life with Tom.</a:t>
            </a:r>
            <a:endParaRPr lang="zh-CN" altLang="en-US">
              <a:solidFill>
                <a:srgbClr val="C0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1652905" y="1943100"/>
            <a:ext cx="9687560" cy="645160"/>
          </a:xfrm>
          <a:prstGeom prst="rect">
            <a:avLst/>
          </a:prstGeom>
          <a:noFill/>
        </p:spPr>
        <p:txBody>
          <a:bodyPr wrap="square" rtlCol="0">
            <a:spAutoFit/>
          </a:bodyPr>
          <a:p>
            <a:r>
              <a:rPr lang="zh-CN" altLang="en-US"/>
              <a:t>2. In Passage Five, Gatsby reunites with Daisy, his first love, in his luxurious mansion. Do you think Daisy is a worthy woman? What do you know about the ending?</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8"/>
          <p:cNvSpPr txBox="1"/>
          <p:nvPr/>
        </p:nvSpPr>
        <p:spPr>
          <a:xfrm>
            <a:off x="957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9698" name="矩形 8"/>
          <p:cNvSpPr/>
          <p:nvPr/>
        </p:nvSpPr>
        <p:spPr>
          <a:xfrm>
            <a:off x="957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29699" name="文本框 8"/>
          <p:cNvSpPr txBox="1"/>
          <p:nvPr/>
        </p:nvSpPr>
        <p:spPr>
          <a:xfrm>
            <a:off x="3043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9700" name="矩形 13"/>
          <p:cNvSpPr/>
          <p:nvPr/>
        </p:nvSpPr>
        <p:spPr>
          <a:xfrm>
            <a:off x="3043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29701" name="文本框 8"/>
          <p:cNvSpPr txBox="1"/>
          <p:nvPr/>
        </p:nvSpPr>
        <p:spPr>
          <a:xfrm>
            <a:off x="5148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9702" name="文本框 8"/>
          <p:cNvSpPr txBox="1"/>
          <p:nvPr/>
        </p:nvSpPr>
        <p:spPr>
          <a:xfrm>
            <a:off x="7234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9703" name="文本框 8"/>
          <p:cNvSpPr txBox="1"/>
          <p:nvPr/>
        </p:nvSpPr>
        <p:spPr>
          <a:xfrm>
            <a:off x="9339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9704" name="矩形 27"/>
          <p:cNvSpPr/>
          <p:nvPr/>
        </p:nvSpPr>
        <p:spPr>
          <a:xfrm>
            <a:off x="9339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29706" name="文本占位符 5"/>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 Tasks</a:t>
            </a:r>
            <a:endParaRPr lang="en-US" altLang="zh-CN" sz="2800" kern="1200">
              <a:solidFill>
                <a:schemeClr val="tx1"/>
              </a:solidFill>
              <a:latin typeface="+mn-lt"/>
              <a:ea typeface="+mn-ea"/>
              <a:cs typeface="+mn-cs"/>
            </a:endParaRPr>
          </a:p>
        </p:txBody>
      </p:sp>
      <p:sp>
        <p:nvSpPr>
          <p:cNvPr id="29707" name="文本框 7"/>
          <p:cNvSpPr txBox="1"/>
          <p:nvPr/>
        </p:nvSpPr>
        <p:spPr>
          <a:xfrm>
            <a:off x="1831975" y="612775"/>
            <a:ext cx="8610600" cy="829945"/>
          </a:xfrm>
          <a:prstGeom prst="rect">
            <a:avLst/>
          </a:prstGeom>
          <a:noFill/>
          <a:ln w="9525">
            <a:noFill/>
          </a:ln>
        </p:spPr>
        <p:txBody>
          <a:bodyPr anchor="t">
            <a:spAutoFit/>
          </a:bodyPr>
          <a:p>
            <a:pPr defTabSz="914400">
              <a:lnSpc>
                <a:spcPct val="150000"/>
              </a:lnSpc>
            </a:pPr>
            <a:r>
              <a:rPr lang="en-US" altLang="zh-CN" sz="2000" b="1">
                <a:latin typeface="Arial" panose="020B0604020202020204" pitchFamily="34" charset="0"/>
                <a:ea typeface="宋体" panose="02010600030101010101" pitchFamily="2" charset="-122"/>
              </a:rPr>
              <a:t>Task Six</a:t>
            </a:r>
            <a:endParaRPr lang="en-US" altLang="zh-CN" sz="2000" b="1">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sp>
        <p:nvSpPr>
          <p:cNvPr id="29708" name="文本框 8"/>
          <p:cNvSpPr txBox="1"/>
          <p:nvPr/>
        </p:nvSpPr>
        <p:spPr>
          <a:xfrm>
            <a:off x="1831975" y="1222375"/>
            <a:ext cx="9229090" cy="583565"/>
          </a:xfrm>
          <a:prstGeom prst="rect">
            <a:avLst/>
          </a:prstGeom>
          <a:noFill/>
          <a:ln w="9525">
            <a:noFill/>
          </a:ln>
        </p:spPr>
        <p:txBody>
          <a:bodyPr wrap="square" anchor="t">
            <a:spAutoFit/>
          </a:bodyPr>
          <a:p>
            <a:pPr algn="just" defTabSz="914400"/>
            <a:r>
              <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rPr>
              <a:t>Passage Two and Passage Five both portray an infatuated ( 痴情的) man who tries to win the heart of his dream girl. Discuss the following questions with your group members.</a:t>
            </a:r>
            <a:endPar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endParaRPr>
          </a:p>
        </p:txBody>
      </p:sp>
      <p:sp>
        <p:nvSpPr>
          <p:cNvPr id="11" name="文本框 10"/>
          <p:cNvSpPr txBox="1"/>
          <p:nvPr/>
        </p:nvSpPr>
        <p:spPr>
          <a:xfrm>
            <a:off x="1895475" y="3107055"/>
            <a:ext cx="8784590" cy="1309370"/>
          </a:xfrm>
          <a:prstGeom prst="rect">
            <a:avLst/>
          </a:prstGeom>
          <a:noFill/>
          <a:ln w="9525">
            <a:noFill/>
          </a:ln>
        </p:spPr>
        <p:txBody>
          <a:bodyPr wrap="square" anchor="t">
            <a:spAutoFit/>
          </a:bodyPr>
          <a:p>
            <a:pPr algn="just">
              <a:lnSpc>
                <a:spcPct val="110000"/>
              </a:lnSpc>
            </a:pPr>
            <a:r>
              <a:rPr lang="zh-CN" altLang="en-US" b="1">
                <a:latin typeface="Times New Roman" panose="02020603050405020304" pitchFamily="18" charset="0"/>
                <a:ea typeface="宋体" panose="02010600030101010101" pitchFamily="2" charset="-122"/>
                <a:sym typeface="宋体" panose="02010600030101010101" pitchFamily="2" charset="-122"/>
              </a:rPr>
              <a:t>参考答案：</a:t>
            </a:r>
            <a:endParaRPr lang="zh-CN" altLang="en-US" b="1">
              <a:latin typeface="Times New Roman" panose="02020603050405020304" pitchFamily="18" charset="0"/>
              <a:ea typeface="宋体" panose="02010600030101010101" pitchFamily="2" charset="-122"/>
            </a:endParaRPr>
          </a:p>
          <a:p>
            <a:pPr algn="just">
              <a:lnSpc>
                <a:spcPct val="110000"/>
              </a:lnSpc>
            </a:pPr>
            <a:endParaRPr lang="zh-CN" altLang="en-US">
              <a:solidFill>
                <a:srgbClr val="C00000"/>
              </a:solidFill>
              <a:latin typeface="Times New Roman" panose="02020603050405020304" pitchFamily="18" charset="0"/>
              <a:ea typeface="宋体" panose="02010600030101010101" pitchFamily="2" charset="-122"/>
            </a:endParaRPr>
          </a:p>
          <a:p>
            <a:pPr algn="just">
              <a:lnSpc>
                <a:spcPct val="110000"/>
              </a:lnSpc>
            </a:pPr>
            <a:r>
              <a:rPr lang="zh-CN" altLang="en-US">
                <a:solidFill>
                  <a:srgbClr val="C00000"/>
                </a:solidFill>
                <a:latin typeface="Times New Roman" panose="02020603050405020304" pitchFamily="18" charset="0"/>
                <a:ea typeface="宋体" panose="02010600030101010101" pitchFamily="2" charset="-122"/>
              </a:rPr>
              <a:t>3. When talking about love and marriage, the ideal model should be: the two persons strike a chord in all aspects.</a:t>
            </a:r>
            <a:endParaRPr lang="zh-CN" altLang="en-US">
              <a:solidFill>
                <a:srgbClr val="C0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1922780" y="2248535"/>
            <a:ext cx="9138285" cy="368300"/>
          </a:xfrm>
          <a:prstGeom prst="rect">
            <a:avLst/>
          </a:prstGeom>
          <a:noFill/>
        </p:spPr>
        <p:txBody>
          <a:bodyPr wrap="square" rtlCol="0">
            <a:spAutoFit/>
          </a:bodyPr>
          <a:p>
            <a:r>
              <a:rPr lang="zh-CN" altLang="en-US"/>
              <a:t>3. What is your ideal model when it comes to love and marriage?</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框 1"/>
          <p:cNvSpPr txBox="1"/>
          <p:nvPr/>
        </p:nvSpPr>
        <p:spPr>
          <a:xfrm>
            <a:off x="1273175" y="3643313"/>
            <a:ext cx="2773363" cy="708025"/>
          </a:xfrm>
          <a:prstGeom prst="rect">
            <a:avLst/>
          </a:prstGeom>
          <a:noFill/>
          <a:ln w="9525">
            <a:noFill/>
          </a:ln>
        </p:spPr>
        <p:txBody>
          <a:bodyPr wrap="none" anchor="t">
            <a:spAutoFit/>
          </a:bodyPr>
          <a:p>
            <a:pPr algn="ctr"/>
            <a:r>
              <a:rPr lang="en-US" altLang="zh-CN" sz="4000">
                <a:solidFill>
                  <a:schemeClr val="bg1"/>
                </a:solidFill>
                <a:latin typeface="Century Gothic" panose="020B0502020202020204" pitchFamily="34" charset="0"/>
                <a:ea typeface="宋体" panose="02010600030101010101" pitchFamily="2" charset="-122"/>
              </a:rPr>
              <a:t>CONTENTS</a:t>
            </a:r>
            <a:endParaRPr lang="zh-CN" altLang="en-US" sz="4000" dirty="0">
              <a:solidFill>
                <a:schemeClr val="bg1"/>
              </a:solidFill>
              <a:latin typeface="Century Gothic" panose="020B0502020202020204" pitchFamily="34" charset="0"/>
              <a:ea typeface="宋体" panose="02010600030101010101" pitchFamily="2" charset="-122"/>
            </a:endParaRPr>
          </a:p>
        </p:txBody>
      </p:sp>
      <p:sp>
        <p:nvSpPr>
          <p:cNvPr id="20482" name="文本框 2"/>
          <p:cNvSpPr txBox="1"/>
          <p:nvPr/>
        </p:nvSpPr>
        <p:spPr>
          <a:xfrm>
            <a:off x="6521450" y="1304925"/>
            <a:ext cx="1485900" cy="519113"/>
          </a:xfrm>
          <a:prstGeom prst="rect">
            <a:avLst/>
          </a:prstGeom>
          <a:noFill/>
          <a:ln w="9525">
            <a:noFill/>
          </a:ln>
        </p:spPr>
        <p:txBody>
          <a:bodyPr wrap="none" anchor="t">
            <a:spAutoFit/>
          </a:bodyPr>
          <a:p>
            <a:pPr defTabSz="608330"/>
            <a:r>
              <a:rPr lang="en-US" altLang="zh-CN" sz="2800" b="1">
                <a:solidFill>
                  <a:srgbClr val="FFFFFF"/>
                </a:solidFill>
                <a:latin typeface="Century Gothic" panose="020B0502020202020204" pitchFamily="34" charset="0"/>
                <a:ea typeface="宋体" panose="02010600030101010101" pitchFamily="2" charset="-122"/>
                <a:hlinkClick r:id="" action="ppaction://hlinkshowjump?jump=nextslide"/>
              </a:rPr>
              <a:t>Lead-in</a:t>
            </a:r>
            <a:endParaRPr lang="zh-CN" altLang="en-US" sz="2800" b="1" dirty="0">
              <a:solidFill>
                <a:srgbClr val="FFFFFF"/>
              </a:solidFill>
              <a:latin typeface="Century Gothic" panose="020B0502020202020204" pitchFamily="34" charset="0"/>
              <a:ea typeface="宋体" panose="02010600030101010101" pitchFamily="2" charset="-122"/>
            </a:endParaRPr>
          </a:p>
        </p:txBody>
      </p:sp>
      <p:sp>
        <p:nvSpPr>
          <p:cNvPr id="5" name="椭圆 4"/>
          <p:cNvSpPr/>
          <p:nvPr/>
        </p:nvSpPr>
        <p:spPr>
          <a:xfrm>
            <a:off x="5532438" y="1187450"/>
            <a:ext cx="639763" cy="639763"/>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rtl="0"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smtClean="0">
                <a:ln>
                  <a:noFill/>
                </a:ln>
                <a:solidFill>
                  <a:srgbClr val="FFFFFF"/>
                </a:solidFill>
                <a:effectLst/>
                <a:uLnTx/>
                <a:uFillTx/>
                <a:latin typeface="Century Gothic" panose="020B0502020202020204"/>
                <a:ea typeface="微软雅黑" pitchFamily="34" charset="-122"/>
                <a:cs typeface="+mn-cs"/>
              </a:rPr>
              <a:t>1</a:t>
            </a:r>
            <a:endParaRPr kumimoji="1" lang="zh-CN" altLang="en-US" sz="3200" b="1" i="0" u="none" strike="noStrike" kern="0" cap="none" spc="0" normalizeH="0" baseline="0" noProof="0" dirty="0" smtClean="0">
              <a:ln>
                <a:noFill/>
              </a:ln>
              <a:solidFill>
                <a:srgbClr val="FFFFFF"/>
              </a:solidFill>
              <a:effectLst/>
              <a:uLnTx/>
              <a:uFillTx/>
              <a:latin typeface="Century Gothic" panose="020B0502020202020204"/>
              <a:ea typeface="微软雅黑" pitchFamily="34" charset="-122"/>
            </a:endParaRPr>
          </a:p>
        </p:txBody>
      </p:sp>
      <p:sp>
        <p:nvSpPr>
          <p:cNvPr id="20484" name="文本框 5"/>
          <p:cNvSpPr txBox="1"/>
          <p:nvPr/>
        </p:nvSpPr>
        <p:spPr>
          <a:xfrm>
            <a:off x="6521450" y="2212975"/>
            <a:ext cx="1089025" cy="519113"/>
          </a:xfrm>
          <a:prstGeom prst="rect">
            <a:avLst/>
          </a:prstGeom>
          <a:noFill/>
          <a:ln w="9525">
            <a:noFill/>
          </a:ln>
        </p:spPr>
        <p:txBody>
          <a:bodyPr wrap="none" anchor="t">
            <a:spAutoFit/>
          </a:bodyPr>
          <a:p>
            <a:pPr defTabSz="608330"/>
            <a:r>
              <a:rPr lang="en-US" altLang="zh-CN" sz="2800" b="1">
                <a:solidFill>
                  <a:srgbClr val="FFFFFF"/>
                </a:solidFill>
                <a:latin typeface="Century Gothic" panose="020B0502020202020204" pitchFamily="34" charset="0"/>
                <a:ea typeface="微软雅黑" pitchFamily="34" charset="-122"/>
                <a:hlinkClick r:id="rId1" action="ppaction://hlinksldjump"/>
              </a:rPr>
              <a:t>Tasks</a:t>
            </a:r>
            <a:endParaRPr lang="zh-CN" altLang="en-US" sz="2800" b="1" dirty="0">
              <a:solidFill>
                <a:srgbClr val="FFFFFF"/>
              </a:solidFill>
              <a:latin typeface="Century Gothic" panose="020B0502020202020204" pitchFamily="34" charset="0"/>
              <a:ea typeface="微软雅黑" pitchFamily="34" charset="-122"/>
            </a:endParaRPr>
          </a:p>
        </p:txBody>
      </p:sp>
      <p:sp>
        <p:nvSpPr>
          <p:cNvPr id="8" name="椭圆 7"/>
          <p:cNvSpPr/>
          <p:nvPr/>
        </p:nvSpPr>
        <p:spPr>
          <a:xfrm>
            <a:off x="5532438" y="2071688"/>
            <a:ext cx="639763" cy="639763"/>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rtl="0"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smtClean="0">
                <a:ln>
                  <a:noFill/>
                </a:ln>
                <a:solidFill>
                  <a:srgbClr val="FFFFFF"/>
                </a:solidFill>
                <a:effectLst/>
                <a:uLnTx/>
                <a:uFillTx/>
                <a:latin typeface="Century Gothic" panose="020B0502020202020204"/>
                <a:ea typeface="微软雅黑" pitchFamily="34" charset="-122"/>
                <a:cs typeface="+mn-cs"/>
              </a:rPr>
              <a:t>2</a:t>
            </a:r>
            <a:endParaRPr kumimoji="1" lang="zh-CN" altLang="en-US" sz="3200" b="1" i="0" u="none" strike="noStrike" kern="0" cap="none" spc="0" normalizeH="0" baseline="0" noProof="0" dirty="0" smtClean="0">
              <a:ln>
                <a:noFill/>
              </a:ln>
              <a:solidFill>
                <a:srgbClr val="FFFFFF"/>
              </a:solidFill>
              <a:effectLst/>
              <a:uLnTx/>
              <a:uFillTx/>
              <a:latin typeface="Century Gothic" panose="020B0502020202020204"/>
              <a:ea typeface="微软雅黑" pitchFamily="34" charset="-122"/>
            </a:endParaRPr>
          </a:p>
        </p:txBody>
      </p:sp>
      <p:sp>
        <p:nvSpPr>
          <p:cNvPr id="20486" name="文本框 8"/>
          <p:cNvSpPr txBox="1"/>
          <p:nvPr/>
        </p:nvSpPr>
        <p:spPr>
          <a:xfrm>
            <a:off x="6521450" y="3103563"/>
            <a:ext cx="1778000" cy="519112"/>
          </a:xfrm>
          <a:prstGeom prst="rect">
            <a:avLst/>
          </a:prstGeom>
          <a:noFill/>
          <a:ln w="9525">
            <a:noFill/>
          </a:ln>
        </p:spPr>
        <p:txBody>
          <a:bodyPr wrap="none" anchor="t">
            <a:spAutoFit/>
          </a:bodyPr>
          <a:p>
            <a:pPr defTabSz="608330"/>
            <a:r>
              <a:rPr lang="en-US" altLang="zh-CN" sz="2800" b="1">
                <a:solidFill>
                  <a:srgbClr val="FFFFFF"/>
                </a:solidFill>
                <a:latin typeface="Century Gothic" panose="020B0502020202020204" pitchFamily="34" charset="0"/>
                <a:ea typeface="微软雅黑" pitchFamily="34" charset="-122"/>
                <a:hlinkClick r:id="rId2" action="ppaction://hlinksldjump"/>
              </a:rPr>
              <a:t>Readings</a:t>
            </a:r>
            <a:endParaRPr lang="zh-CN" altLang="en-US" sz="2800" b="1" dirty="0">
              <a:solidFill>
                <a:srgbClr val="FFFFFF"/>
              </a:solidFill>
              <a:latin typeface="Century Gothic" panose="020B0502020202020204" pitchFamily="34" charset="0"/>
              <a:ea typeface="微软雅黑" pitchFamily="34" charset="-122"/>
            </a:endParaRPr>
          </a:p>
        </p:txBody>
      </p:sp>
      <p:sp>
        <p:nvSpPr>
          <p:cNvPr id="11" name="椭圆 10"/>
          <p:cNvSpPr/>
          <p:nvPr/>
        </p:nvSpPr>
        <p:spPr>
          <a:xfrm>
            <a:off x="5532438" y="2986088"/>
            <a:ext cx="639763" cy="638175"/>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rtl="0"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smtClean="0">
                <a:ln>
                  <a:noFill/>
                </a:ln>
                <a:solidFill>
                  <a:srgbClr val="FFFFFF"/>
                </a:solidFill>
                <a:effectLst/>
                <a:uLnTx/>
                <a:uFillTx/>
                <a:latin typeface="Century Gothic" panose="020B0502020202020204"/>
                <a:ea typeface="微软雅黑" pitchFamily="34" charset="-122"/>
                <a:cs typeface="+mn-cs"/>
              </a:rPr>
              <a:t>3</a:t>
            </a:r>
            <a:endParaRPr kumimoji="1" lang="zh-CN" altLang="en-US" sz="3200" b="1" i="0" u="none" strike="noStrike" kern="0" cap="none" spc="0" normalizeH="0" baseline="0" noProof="0" dirty="0" smtClean="0">
              <a:ln>
                <a:noFill/>
              </a:ln>
              <a:solidFill>
                <a:srgbClr val="FFFFFF"/>
              </a:solidFill>
              <a:effectLst/>
              <a:uLnTx/>
              <a:uFillTx/>
              <a:latin typeface="Century Gothic" panose="020B0502020202020204"/>
              <a:ea typeface="微软雅黑" pitchFamily="34" charset="-122"/>
            </a:endParaRPr>
          </a:p>
        </p:txBody>
      </p:sp>
      <p:sp>
        <p:nvSpPr>
          <p:cNvPr id="20488" name="文本框 11"/>
          <p:cNvSpPr txBox="1"/>
          <p:nvPr/>
        </p:nvSpPr>
        <p:spPr>
          <a:xfrm>
            <a:off x="6494463" y="3984625"/>
            <a:ext cx="2928937" cy="519113"/>
          </a:xfrm>
          <a:prstGeom prst="rect">
            <a:avLst/>
          </a:prstGeom>
          <a:noFill/>
          <a:ln w="9525">
            <a:noFill/>
          </a:ln>
        </p:spPr>
        <p:txBody>
          <a:bodyPr wrap="none" anchor="t">
            <a:spAutoFit/>
          </a:bodyPr>
          <a:p>
            <a:pPr defTabSz="608330"/>
            <a:r>
              <a:rPr lang="en-US" altLang="zh-CN" sz="2800" b="1">
                <a:solidFill>
                  <a:srgbClr val="FFFFFF"/>
                </a:solidFill>
                <a:latin typeface="Century Gothic" panose="020B0502020202020204" pitchFamily="34" charset="0"/>
                <a:ea typeface="微软雅黑" pitchFamily="34" charset="-122"/>
                <a:hlinkClick r:id="rId3" action="ppaction://hlinksldjump"/>
              </a:rPr>
              <a:t>More Resources</a:t>
            </a:r>
            <a:endParaRPr lang="zh-CN" altLang="en-US" sz="2800" b="1" dirty="0">
              <a:solidFill>
                <a:srgbClr val="FFFFFF"/>
              </a:solidFill>
              <a:latin typeface="Century Gothic" panose="020B0502020202020204" pitchFamily="34" charset="0"/>
              <a:ea typeface="微软雅黑" pitchFamily="34" charset="-122"/>
            </a:endParaRPr>
          </a:p>
        </p:txBody>
      </p:sp>
      <p:sp>
        <p:nvSpPr>
          <p:cNvPr id="14" name="椭圆 13"/>
          <p:cNvSpPr/>
          <p:nvPr/>
        </p:nvSpPr>
        <p:spPr>
          <a:xfrm>
            <a:off x="5532438" y="3870325"/>
            <a:ext cx="639763" cy="639763"/>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rtl="0"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smtClean="0">
                <a:ln>
                  <a:noFill/>
                </a:ln>
                <a:solidFill>
                  <a:srgbClr val="FFFFFF"/>
                </a:solidFill>
                <a:effectLst/>
                <a:uLnTx/>
                <a:uFillTx/>
                <a:latin typeface="Century Gothic" panose="020B0502020202020204"/>
                <a:ea typeface="微软雅黑" pitchFamily="34" charset="-122"/>
                <a:cs typeface="+mn-cs"/>
              </a:rPr>
              <a:t>4</a:t>
            </a:r>
            <a:endParaRPr kumimoji="1" lang="zh-CN" altLang="en-US" sz="3200" b="1" i="0" u="none" strike="noStrike" kern="0" cap="none" spc="0" normalizeH="0" baseline="0" noProof="0" dirty="0" smtClean="0">
              <a:ln>
                <a:noFill/>
              </a:ln>
              <a:solidFill>
                <a:srgbClr val="FFFFFF"/>
              </a:solidFill>
              <a:effectLst/>
              <a:uLnTx/>
              <a:uFillTx/>
              <a:latin typeface="Century Gothic" panose="020B0502020202020204"/>
              <a:ea typeface="微软雅黑" pitchFamily="34" charset="-122"/>
            </a:endParaRPr>
          </a:p>
        </p:txBody>
      </p:sp>
      <p:sp>
        <p:nvSpPr>
          <p:cNvPr id="20490" name="文本框 17"/>
          <p:cNvSpPr txBox="1"/>
          <p:nvPr/>
        </p:nvSpPr>
        <p:spPr>
          <a:xfrm>
            <a:off x="1090613" y="1973263"/>
            <a:ext cx="3133725" cy="1862137"/>
          </a:xfrm>
          <a:prstGeom prst="rect">
            <a:avLst/>
          </a:prstGeom>
          <a:noFill/>
          <a:ln w="9525">
            <a:noFill/>
          </a:ln>
        </p:spPr>
        <p:txBody>
          <a:bodyPr wrap="none" anchor="t">
            <a:spAutoFit/>
          </a:bodyPr>
          <a:p>
            <a:pPr algn="ctr"/>
            <a:r>
              <a:rPr lang="zh-CN" altLang="en-US" sz="11500" b="1" dirty="0">
                <a:solidFill>
                  <a:schemeClr val="bg1"/>
                </a:solidFill>
                <a:latin typeface="微软雅黑" pitchFamily="34" charset="-122"/>
                <a:ea typeface="微软雅黑" pitchFamily="34" charset="-122"/>
              </a:rPr>
              <a:t>目录</a:t>
            </a:r>
            <a:endParaRPr lang="zh-CN" altLang="en-US" sz="11500" b="1" dirty="0">
              <a:solidFill>
                <a:schemeClr val="bg1"/>
              </a:solidFill>
              <a:latin typeface="微软雅黑" pitchFamily="34" charset="-122"/>
              <a:ea typeface="微软雅黑" pitchFamily="34" charset="-122"/>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2"/>
          <p:cNvSpPr txBox="1"/>
          <p:nvPr/>
        </p:nvSpPr>
        <p:spPr>
          <a:xfrm>
            <a:off x="4722813" y="1728788"/>
            <a:ext cx="1901825" cy="3770312"/>
          </a:xfrm>
          <a:prstGeom prst="rect">
            <a:avLst/>
          </a:prstGeom>
          <a:noFill/>
          <a:ln w="9525">
            <a:noFill/>
          </a:ln>
        </p:spPr>
        <p:txBody>
          <a:bodyPr wrap="none" anchor="t">
            <a:spAutoFit/>
          </a:bodyPr>
          <a:p>
            <a:pPr algn="ctr"/>
            <a:r>
              <a:rPr lang="en-US" altLang="zh-CN" sz="23900" b="1">
                <a:solidFill>
                  <a:schemeClr val="bg1"/>
                </a:solidFill>
                <a:latin typeface="Century Gothic" panose="020B0502020202020204" pitchFamily="34" charset="0"/>
                <a:ea typeface="宋体" panose="02010600030101010101" pitchFamily="2" charset="-122"/>
              </a:rPr>
              <a:t>3</a:t>
            </a:r>
            <a:endParaRPr lang="zh-CN" altLang="en-US" sz="23900" b="1" dirty="0">
              <a:solidFill>
                <a:schemeClr val="bg1"/>
              </a:solidFill>
              <a:latin typeface="Century Gothic" panose="020B0502020202020204" pitchFamily="34" charset="0"/>
              <a:ea typeface="宋体" panose="02010600030101010101" pitchFamily="2" charset="-122"/>
            </a:endParaRPr>
          </a:p>
        </p:txBody>
      </p:sp>
      <p:sp>
        <p:nvSpPr>
          <p:cNvPr id="36866" name="文本框 1"/>
          <p:cNvSpPr txBox="1"/>
          <p:nvPr/>
        </p:nvSpPr>
        <p:spPr>
          <a:xfrm>
            <a:off x="5156200" y="1865313"/>
            <a:ext cx="1035050" cy="522287"/>
          </a:xfrm>
          <a:prstGeom prst="rect">
            <a:avLst/>
          </a:prstGeom>
          <a:noFill/>
          <a:ln w="9525">
            <a:noFill/>
          </a:ln>
        </p:spPr>
        <p:txBody>
          <a:bodyPr wrap="none" anchor="t">
            <a:spAutoFit/>
          </a:bodyPr>
          <a:p>
            <a:pPr algn="ctr"/>
            <a:r>
              <a:rPr lang="en-US" altLang="zh-CN" sz="2800">
                <a:solidFill>
                  <a:schemeClr val="bg1"/>
                </a:solidFill>
                <a:latin typeface="Century Gothic" panose="020B0502020202020204" pitchFamily="34" charset="0"/>
                <a:ea typeface="宋体" panose="02010600030101010101" pitchFamily="2" charset="-122"/>
              </a:rPr>
              <a:t>PART</a:t>
            </a:r>
            <a:endParaRPr lang="zh-CN" altLang="en-US" sz="2800" dirty="0">
              <a:solidFill>
                <a:schemeClr val="bg1"/>
              </a:solidFill>
              <a:latin typeface="Century Gothic" panose="020B0502020202020204" pitchFamily="34" charset="0"/>
              <a:ea typeface="宋体" panose="02010600030101010101" pitchFamily="2" charset="-122"/>
            </a:endParaRPr>
          </a:p>
        </p:txBody>
      </p:sp>
      <p:sp>
        <p:nvSpPr>
          <p:cNvPr id="4" name="文本框 3"/>
          <p:cNvSpPr txBox="1"/>
          <p:nvPr/>
        </p:nvSpPr>
        <p:spPr>
          <a:xfrm>
            <a:off x="7242648" y="2922413"/>
            <a:ext cx="4035425" cy="1106805"/>
          </a:xfrm>
          <a:prstGeom prst="rect">
            <a:avLst/>
          </a:prstGeom>
          <a:noFill/>
        </p:spPr>
        <p:txBody>
          <a:bodyPr wrap="none" rtlCol="0">
            <a:spAutoFit/>
          </a:bodyPr>
          <a:lstStyle/>
          <a:p>
            <a:pPr marR="0" defTabSz="913765" fontAlgn="auto">
              <a:spcBef>
                <a:spcPts val="0"/>
              </a:spcBef>
              <a:spcAft>
                <a:spcPts val="0"/>
              </a:spcAft>
              <a:buClrTx/>
              <a:buSzTx/>
              <a:buFontTx/>
              <a:buNone/>
              <a:defRPr/>
            </a:pPr>
            <a:r>
              <a:rPr kumimoji="1" lang="en-US" altLang="zh-CN" sz="6600" b="1" kern="1200" cap="none" spc="0" normalizeH="0" baseline="0" noProof="0" dirty="0" smtClean="0">
                <a:solidFill>
                  <a:schemeClr val="accent4">
                    <a:alpha val="50000"/>
                  </a:schemeClr>
                </a:solidFill>
                <a:latin typeface="微软雅黑" pitchFamily="34" charset="-122"/>
                <a:ea typeface="微软雅黑" pitchFamily="34" charset="-122"/>
                <a:cs typeface="微软雅黑" pitchFamily="34" charset="-122"/>
              </a:rPr>
              <a:t>Readings</a:t>
            </a:r>
            <a:endParaRPr kumimoji="1" lang="en-US" altLang="zh-CN" sz="6600" b="1" kern="1200" cap="none" spc="0" normalizeH="0" baseline="0" noProof="0" dirty="0">
              <a:solidFill>
                <a:schemeClr val="accent4">
                  <a:alpha val="50000"/>
                </a:schemeClr>
              </a:solidFill>
              <a:latin typeface="微软雅黑" pitchFamily="34" charset="-122"/>
              <a:ea typeface="微软雅黑" pitchFamily="34" charset="-122"/>
              <a:cs typeface="微软雅黑" pitchFamily="34" charset="-122"/>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8"/>
          <p:cNvSpPr txBox="1"/>
          <p:nvPr/>
        </p:nvSpPr>
        <p:spPr>
          <a:xfrm>
            <a:off x="957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7890" name="矩形 8"/>
          <p:cNvSpPr/>
          <p:nvPr/>
        </p:nvSpPr>
        <p:spPr>
          <a:xfrm>
            <a:off x="957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37891" name="文本框 8"/>
          <p:cNvSpPr txBox="1"/>
          <p:nvPr/>
        </p:nvSpPr>
        <p:spPr>
          <a:xfrm>
            <a:off x="3043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7892" name="矩形 13"/>
          <p:cNvSpPr/>
          <p:nvPr/>
        </p:nvSpPr>
        <p:spPr>
          <a:xfrm>
            <a:off x="3043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37893" name="文本框 8"/>
          <p:cNvSpPr txBox="1"/>
          <p:nvPr/>
        </p:nvSpPr>
        <p:spPr>
          <a:xfrm>
            <a:off x="5148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7894" name="文本框 8"/>
          <p:cNvSpPr txBox="1"/>
          <p:nvPr/>
        </p:nvSpPr>
        <p:spPr>
          <a:xfrm>
            <a:off x="7234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7895" name="文本框 8"/>
          <p:cNvSpPr txBox="1"/>
          <p:nvPr/>
        </p:nvSpPr>
        <p:spPr>
          <a:xfrm>
            <a:off x="9339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37896" name="矩形 27"/>
          <p:cNvSpPr/>
          <p:nvPr/>
        </p:nvSpPr>
        <p:spPr>
          <a:xfrm>
            <a:off x="9339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37897" name="文本占位符 5"/>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III Readings</a:t>
            </a:r>
            <a:endParaRPr lang="en-US" altLang="zh-CN" sz="2800" kern="1200">
              <a:solidFill>
                <a:schemeClr val="tx1"/>
              </a:solidFill>
              <a:latin typeface="+mn-lt"/>
              <a:ea typeface="+mn-ea"/>
              <a:cs typeface="+mn-cs"/>
            </a:endParaRPr>
          </a:p>
        </p:txBody>
      </p:sp>
      <p:sp>
        <p:nvSpPr>
          <p:cNvPr id="37898" name="文本框 7"/>
          <p:cNvSpPr txBox="1"/>
          <p:nvPr/>
        </p:nvSpPr>
        <p:spPr>
          <a:xfrm>
            <a:off x="1790700" y="550863"/>
            <a:ext cx="8610600" cy="830262"/>
          </a:xfrm>
          <a:prstGeom prst="rect">
            <a:avLst/>
          </a:prstGeom>
          <a:noFill/>
          <a:ln w="9525">
            <a:noFill/>
          </a:ln>
        </p:spPr>
        <p:txBody>
          <a:bodyPr anchor="t">
            <a:spAutoFit/>
          </a:bodyPr>
          <a:p>
            <a:pPr defTabSz="914400">
              <a:lnSpc>
                <a:spcPct val="150000"/>
              </a:lnSpc>
            </a:pPr>
            <a:r>
              <a:rPr lang="en-US" altLang="zh-CN" sz="2000" b="1">
                <a:solidFill>
                  <a:srgbClr val="2AA2BA"/>
                </a:solidFill>
                <a:latin typeface="Arial" panose="020B0604020202020204" pitchFamily="34" charset="0"/>
                <a:ea typeface="宋体" panose="02010600030101010101" pitchFamily="2" charset="-122"/>
              </a:rPr>
              <a:t>Passage One</a:t>
            </a:r>
            <a:endParaRPr lang="en-US" altLang="zh-CN" sz="2000" b="1">
              <a:solidFill>
                <a:srgbClr val="2AA2BA"/>
              </a:solidFill>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sp>
        <p:nvSpPr>
          <p:cNvPr id="3" name="文本框 2"/>
          <p:cNvSpPr txBox="1"/>
          <p:nvPr/>
        </p:nvSpPr>
        <p:spPr>
          <a:xfrm>
            <a:off x="4762500" y="1651000"/>
            <a:ext cx="7146290" cy="3784600"/>
          </a:xfrm>
          <a:prstGeom prst="rect">
            <a:avLst/>
          </a:prstGeom>
          <a:noFill/>
        </p:spPr>
        <p:txBody>
          <a:bodyPr wrap="square" rtlCol="0" anchor="t">
            <a:spAutoFit/>
          </a:bodyPr>
          <a:p>
            <a:pPr indent="457200" algn="just">
              <a:lnSpc>
                <a:spcPct val="150000"/>
              </a:lnSpc>
            </a:pPr>
            <a:r>
              <a:rPr sz="2000" b="1" noProof="1">
                <a:ea typeface="宋体" panose="02010600030101010101" pitchFamily="2" charset="-122"/>
                <a:cs typeface="+mn-cs"/>
              </a:rPr>
              <a:t>A.</a:t>
            </a:r>
            <a:r>
              <a:rPr sz="2000" noProof="1">
                <a:ea typeface="宋体" panose="02010600030101010101" pitchFamily="2" charset="-122"/>
                <a:cs typeface="+mn-cs"/>
              </a:rPr>
              <a:t> I belong to that classification of people known as wives. I am a wife. And, not altogether incidentally, I am a mother. </a:t>
            </a:r>
            <a:endParaRPr sz="2000" noProof="1">
              <a:ea typeface="宋体" panose="02010600030101010101" pitchFamily="2" charset="-122"/>
              <a:cs typeface="+mn-cs"/>
            </a:endParaRPr>
          </a:p>
          <a:p>
            <a:pPr indent="457200" algn="just">
              <a:lnSpc>
                <a:spcPct val="150000"/>
              </a:lnSpc>
            </a:pPr>
            <a:r>
              <a:rPr sz="2000" b="1" noProof="1">
                <a:ea typeface="宋体" panose="02010600030101010101" pitchFamily="2" charset="-122"/>
                <a:cs typeface="+mn-cs"/>
              </a:rPr>
              <a:t>B. </a:t>
            </a:r>
            <a:r>
              <a:rPr sz="2000" noProof="1">
                <a:ea typeface="宋体" panose="02010600030101010101" pitchFamily="2" charset="-122"/>
                <a:cs typeface="+mn-cs"/>
              </a:rPr>
              <a:t>Not too long ago a male friend of mine appeared on the scene fresh from a recent divorce. He had one child, who is, of course, with his ex-wife. He is looking for another wife. As I thought about him while I was ironing one evening, it suddenly occurred to me that I, too, would like to have a wife. Why do I want a wife?</a:t>
            </a:r>
            <a:endParaRPr sz="2000" noProof="1">
              <a:ea typeface="宋体" panose="02010600030101010101" pitchFamily="2" charset="-122"/>
              <a:cs typeface="+mn-cs"/>
            </a:endParaRPr>
          </a:p>
        </p:txBody>
      </p:sp>
      <p:sp>
        <p:nvSpPr>
          <p:cNvPr id="37901" name="文本框 3"/>
          <p:cNvSpPr txBox="1"/>
          <p:nvPr/>
        </p:nvSpPr>
        <p:spPr>
          <a:xfrm>
            <a:off x="4233545" y="982980"/>
            <a:ext cx="5106670" cy="398780"/>
          </a:xfrm>
          <a:prstGeom prst="rect">
            <a:avLst/>
          </a:prstGeom>
          <a:noFill/>
          <a:ln w="9525">
            <a:noFill/>
          </a:ln>
        </p:spPr>
        <p:txBody>
          <a:bodyPr wrap="square" anchor="t">
            <a:spAutoFit/>
          </a:bodyPr>
          <a:p>
            <a:r>
              <a:rPr lang="zh-CN" altLang="en-US" sz="2000" b="1">
                <a:latin typeface="Arial" panose="020B0604020202020204" pitchFamily="34" charset="0"/>
                <a:ea typeface="宋体" panose="02010600030101010101" pitchFamily="2" charset="-122"/>
              </a:rPr>
              <a:t>Classical Philosophy</a:t>
            </a:r>
            <a:endParaRPr lang="zh-CN" altLang="en-US" sz="2000" b="1">
              <a:latin typeface="Arial" panose="020B0604020202020204" pitchFamily="34" charset="0"/>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8890" y="1506855"/>
            <a:ext cx="4415790" cy="5205095"/>
          </a:xfrm>
          <a:prstGeom prst="rect">
            <a:avLst/>
          </a:prstGeom>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25780" y="821055"/>
            <a:ext cx="10942955" cy="5262245"/>
          </a:xfrm>
          <a:prstGeom prst="rect">
            <a:avLst/>
          </a:prstGeom>
          <a:noFill/>
        </p:spPr>
        <p:txBody>
          <a:bodyPr wrap="square" rtlCol="0" anchor="t">
            <a:spAutoFit/>
          </a:bodyPr>
          <a:p>
            <a:pPr algn="just">
              <a:lnSpc>
                <a:spcPct val="140000"/>
              </a:lnSpc>
            </a:pPr>
            <a:r>
              <a:rPr lang="en-US" altLang="zh-CN" sz="1600" noProof="1">
                <a:latin typeface="Times New Roman" panose="02020603050405020304" pitchFamily="18" charset="0"/>
                <a:ea typeface="宋体" panose="02010600030101010101" pitchFamily="2" charset="-122"/>
                <a:cs typeface="+mn-cs"/>
              </a:rPr>
              <a:t>      </a:t>
            </a:r>
            <a:r>
              <a:rPr lang="zh-CN" altLang="en-US" sz="2000" b="1" noProof="1">
                <a:latin typeface="Times New Roman" panose="02020603050405020304" pitchFamily="18" charset="0"/>
                <a:ea typeface="宋体" panose="02010600030101010101" pitchFamily="2" charset="-122"/>
                <a:cs typeface="+mn-cs"/>
              </a:rPr>
              <a:t>C.</a:t>
            </a:r>
            <a:r>
              <a:rPr lang="zh-CN" altLang="en-US" sz="2000" noProof="1">
                <a:latin typeface="Times New Roman" panose="02020603050405020304" pitchFamily="18" charset="0"/>
                <a:ea typeface="宋体" panose="02010600030101010101" pitchFamily="2" charset="-122"/>
                <a:cs typeface="+mn-cs"/>
              </a:rPr>
              <a:t> I would like to go back to school so that I can become economically independent, support myself, and if need be, support those dependent upon me. I want a wife who will work and send me to school. And while I am going to school I want a wife to take care of my children. I want a wife to keep track of the children’s doctor and dentist appointments, and to keep track of mine, too. I want a wife to make sure my children eat properly and are kept clean. I want a wife who will wash the children’s clothes and keep them mended. I want a wife who is a good </a:t>
            </a:r>
            <a:r>
              <a:rPr lang="en-US" altLang="zh-CN" sz="2000" b="1" noProof="1">
                <a:solidFill>
                  <a:srgbClr val="2AA2BA"/>
                </a:solidFill>
                <a:ea typeface="宋体" panose="02010600030101010101" pitchFamily="2" charset="-122"/>
                <a:cs typeface="+mn-cs"/>
              </a:rPr>
              <a:t>nurturant</a:t>
            </a:r>
            <a:r>
              <a:rPr lang="zh-CN" altLang="en-US" sz="2000" noProof="1">
                <a:latin typeface="Times New Roman" panose="02020603050405020304" pitchFamily="18" charset="0"/>
                <a:ea typeface="宋体" panose="02010600030101010101" pitchFamily="2" charset="-122"/>
                <a:cs typeface="+mn-cs"/>
              </a:rPr>
              <a:t> attendant to my children, who arranges for their schooling, makes sure that they have an adequate social life with their peers, takes them to the park, the zoo, etc. I want a wife who takes care of the children when they are sick, a wife who arranges to be around when the children need special care, and, of course, I cannot miss classes at school. My wife must arrange to lose time at work and not lose the job. It may mean a small cut in my wife’s income from time to time, but I guess I can tolerate that. Needless to say, my wife will arrange and pay for the care of the children while my wife is working.</a:t>
            </a:r>
            <a:endParaRPr lang="zh-CN" altLang="en-US" sz="2000" noProof="1">
              <a:latin typeface="Times New Roman" panose="02020603050405020304" pitchFamily="18" charset="0"/>
              <a:ea typeface="宋体" panose="02010600030101010101" pitchFamily="2" charset="-122"/>
              <a:cs typeface="+mn-cs"/>
            </a:endParaRPr>
          </a:p>
        </p:txBody>
      </p:sp>
      <p:sp>
        <p:nvSpPr>
          <p:cNvPr id="38914" name="文本占位符 5"/>
          <p:cNvSpPr>
            <a:spLocks noGrp="1"/>
          </p:cNvSpPr>
          <p:nvPr>
            <p:ph type="body" sz="quarter" idx="10"/>
          </p:nvPr>
        </p:nvSpPr>
        <p:spPr>
          <a:xfrm>
            <a:off x="180975" y="85725"/>
            <a:ext cx="5600700" cy="530225"/>
          </a:xfrm>
          <a:noFill/>
        </p:spPr>
        <p:txBody>
          <a:bodyPr anchor="ctr"/>
          <a:p>
            <a:pPr defTabSz="914400"/>
            <a:r>
              <a:rPr lang="en-US" altLang="zh-CN" sz="2800" kern="1200">
                <a:solidFill>
                  <a:schemeClr val="tx1"/>
                </a:solidFill>
                <a:latin typeface="+mn-lt"/>
                <a:ea typeface="+mn-ea"/>
                <a:cs typeface="+mn-cs"/>
              </a:rPr>
              <a:t>Part III Readings</a:t>
            </a:r>
            <a:endParaRPr lang="en-US" altLang="zh-CN" sz="2800" kern="1200">
              <a:solidFill>
                <a:schemeClr val="tx1"/>
              </a:solidFill>
              <a:latin typeface="+mn-lt"/>
              <a:ea typeface="+mn-ea"/>
              <a:cs typeface="+mn-cs"/>
            </a:endParaRPr>
          </a:p>
        </p:txBody>
      </p:sp>
      <p:sp>
        <p:nvSpPr>
          <p:cNvPr id="4" name="文本框 3"/>
          <p:cNvSpPr txBox="1"/>
          <p:nvPr/>
        </p:nvSpPr>
        <p:spPr>
          <a:xfrm>
            <a:off x="723583" y="6167120"/>
            <a:ext cx="10745788" cy="306705"/>
          </a:xfrm>
          <a:prstGeom prst="rect">
            <a:avLst/>
          </a:prstGeom>
          <a:noFill/>
        </p:spPr>
        <p:txBody>
          <a:bodyPr wrap="square" rtlCol="0">
            <a:spAutoFit/>
          </a:bodyPr>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nurturant adj. 抚养的</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p:txBody>
      </p:sp>
      <p:cxnSp>
        <p:nvCxnSpPr>
          <p:cNvPr id="5" name="直接连接符 4"/>
          <p:cNvCxnSpPr/>
          <p:nvPr/>
        </p:nvCxnSpPr>
        <p:spPr>
          <a:xfrm>
            <a:off x="723900" y="6167120"/>
            <a:ext cx="250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9860" y="331470"/>
            <a:ext cx="7455535" cy="6554470"/>
          </a:xfrm>
          <a:prstGeom prst="rect">
            <a:avLst/>
          </a:prstGeom>
          <a:noFill/>
        </p:spPr>
        <p:txBody>
          <a:bodyPr wrap="square" rtlCol="0" anchor="t">
            <a:spAutoFit/>
          </a:bodyPr>
          <a:p>
            <a:pPr indent="457200" algn="just">
              <a:lnSpc>
                <a:spcPct val="150000"/>
              </a:lnSpc>
            </a:pPr>
            <a:r>
              <a:rPr lang="zh-CN" altLang="en-US" sz="2000" b="1" noProof="1">
                <a:latin typeface="Times New Roman" panose="02020603050405020304" pitchFamily="18" charset="0"/>
                <a:ea typeface="宋体" panose="02010600030101010101" pitchFamily="2" charset="-122"/>
                <a:cs typeface="Times New Roman" panose="02020603050405020304" pitchFamily="18" charset="0"/>
              </a:rPr>
              <a:t>D. </a:t>
            </a:r>
            <a:r>
              <a:rPr lang="zh-CN" altLang="en-US" sz="2000" noProof="1">
                <a:latin typeface="Times New Roman" panose="02020603050405020304" pitchFamily="18" charset="0"/>
                <a:ea typeface="宋体" panose="02010600030101010101" pitchFamily="2" charset="-122"/>
                <a:cs typeface="Times New Roman" panose="02020603050405020304" pitchFamily="18" charset="0"/>
              </a:rPr>
              <a:t>I want a wife who will take care of my physical needs. I want a wife who will keep my house clean, a wife who will pick up my children, and a wife who will pick up me. I want a wife who will keep my clothes clean, ironed, mended, replaced when need be, and who will see to it that my personal things are kept in their proper place so that I can find what I need the minute I need it. I want a wife who cooks the meals, a wife who is a good cook. I want a wife who will plan the menus, do the necessary grocery shopping, prepare the meals, serve them pleasantly, and then do the cleaning up while I do my studying. I want a wife who will care for me when I am sick and sympathize with my pain and loss of time from school. I want a wife to go along when our family takes a vacation so that someone can continue to care for me and my children when I need a rest and change of scene.</a:t>
            </a:r>
            <a:endParaRPr lang="zh-CN" altLang="en-US" sz="2000" noProof="1">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939" name="文本占位符 5"/>
          <p:cNvSpPr>
            <a:spLocks noGrp="1"/>
          </p:cNvSpPr>
          <p:nvPr/>
        </p:nvSpPr>
        <p:spPr>
          <a:xfrm>
            <a:off x="180975" y="85725"/>
            <a:ext cx="5600700" cy="530225"/>
          </a:xfrm>
          <a:prstGeom prst="rect">
            <a:avLst/>
          </a:prstGeom>
          <a:noFill/>
          <a:ln w="12700">
            <a:noFill/>
          </a:ln>
        </p:spPr>
        <p:txBody>
          <a:bodyPr anchor="ctr"/>
          <a:p>
            <a:pPr defTabSz="914400">
              <a:lnSpc>
                <a:spcPct val="90000"/>
              </a:lnSpc>
              <a:spcBef>
                <a:spcPts val="1000"/>
              </a:spcBef>
              <a:buFont typeface="Arial" panose="020B0604020202020204" pitchFamily="34" charset="0"/>
              <a:buNone/>
            </a:pPr>
            <a:r>
              <a:rPr lang="en-US" altLang="zh-CN" sz="2800" b="1">
                <a:latin typeface="Century Gothic" panose="020B0502020202020204" pitchFamily="34" charset="0"/>
                <a:ea typeface="宋体" panose="02010600030101010101" pitchFamily="2" charset="-122"/>
              </a:rPr>
              <a:t>Part III Readings</a:t>
            </a:r>
            <a:endParaRPr lang="en-US" altLang="zh-CN" sz="2800" b="1">
              <a:latin typeface="Century Gothic" panose="020B050202020202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7749540" y="1407160"/>
            <a:ext cx="4453890" cy="44024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文本占位符 5"/>
          <p:cNvSpPr>
            <a:spLocks noGrp="1"/>
          </p:cNvSpPr>
          <p:nvPr/>
        </p:nvSpPr>
        <p:spPr>
          <a:xfrm>
            <a:off x="180975" y="85725"/>
            <a:ext cx="5600700" cy="530225"/>
          </a:xfrm>
          <a:prstGeom prst="rect">
            <a:avLst/>
          </a:prstGeom>
          <a:noFill/>
          <a:ln w="12700">
            <a:noFill/>
          </a:ln>
        </p:spPr>
        <p:txBody>
          <a:bodyPr anchor="ctr"/>
          <a:p>
            <a:pPr defTabSz="914400">
              <a:lnSpc>
                <a:spcPct val="90000"/>
              </a:lnSpc>
              <a:spcBef>
                <a:spcPts val="1000"/>
              </a:spcBef>
              <a:buFont typeface="Arial" panose="020B0604020202020204" pitchFamily="34" charset="0"/>
              <a:buNone/>
            </a:pPr>
            <a:r>
              <a:rPr lang="en-US" altLang="zh-CN" sz="2800" b="1">
                <a:latin typeface="Century Gothic" panose="020B0502020202020204" pitchFamily="34" charset="0"/>
                <a:ea typeface="宋体" panose="02010600030101010101" pitchFamily="2" charset="-122"/>
              </a:rPr>
              <a:t>Part III Readings</a:t>
            </a:r>
            <a:endParaRPr lang="en-US" altLang="zh-CN" sz="2800" b="1">
              <a:latin typeface="Century Gothic" panose="020B0502020202020204" pitchFamily="34" charset="0"/>
              <a:ea typeface="宋体" panose="02010600030101010101" pitchFamily="2" charset="-122"/>
            </a:endParaRPr>
          </a:p>
        </p:txBody>
      </p:sp>
      <p:sp>
        <p:nvSpPr>
          <p:cNvPr id="40963" name="文本框 6"/>
          <p:cNvSpPr txBox="1"/>
          <p:nvPr/>
        </p:nvSpPr>
        <p:spPr>
          <a:xfrm>
            <a:off x="180975" y="615950"/>
            <a:ext cx="11507470" cy="5169535"/>
          </a:xfrm>
          <a:prstGeom prst="rect">
            <a:avLst/>
          </a:prstGeom>
          <a:noFill/>
          <a:ln w="9525">
            <a:noFill/>
          </a:ln>
        </p:spPr>
        <p:txBody>
          <a:bodyPr wrap="square" anchor="t">
            <a:spAutoFit/>
          </a:bodyPr>
          <a:p>
            <a:pPr indent="457200" algn="just">
              <a:lnSpc>
                <a:spcPct val="150000"/>
              </a:lnSpc>
            </a:pPr>
            <a:r>
              <a:rPr sz="2000" b="1">
                <a:ea typeface="宋体" panose="02010600030101010101" pitchFamily="2" charset="-122"/>
              </a:rPr>
              <a:t>E.</a:t>
            </a:r>
            <a:r>
              <a:rPr sz="2000">
                <a:ea typeface="宋体" panose="02010600030101010101" pitchFamily="2" charset="-122"/>
              </a:rPr>
              <a:t> I want a wife who will not bother me with </a:t>
            </a:r>
            <a:r>
              <a:rPr lang="en-US" altLang="zh-CN" sz="2000" b="1">
                <a:solidFill>
                  <a:srgbClr val="2AA2BA"/>
                </a:solidFill>
                <a:ea typeface="宋体" panose="02010600030101010101" pitchFamily="2" charset="-122"/>
              </a:rPr>
              <a:t>rambling </a:t>
            </a:r>
            <a:r>
              <a:rPr sz="2000">
                <a:ea typeface="宋体" panose="02010600030101010101" pitchFamily="2" charset="-122"/>
              </a:rPr>
              <a:t>complaints about a wife’s duties. But I want a wife who will listen to me when I feel the need to explain a difficult point I have come across in my course of studies. And I want a wife who types my papers for me when I have written them.</a:t>
            </a:r>
            <a:endParaRPr sz="2000">
              <a:ea typeface="宋体" panose="02010600030101010101" pitchFamily="2" charset="-122"/>
            </a:endParaRPr>
          </a:p>
          <a:p>
            <a:pPr indent="457200" algn="just">
              <a:lnSpc>
                <a:spcPct val="150000"/>
              </a:lnSpc>
            </a:pPr>
            <a:r>
              <a:rPr sz="2000" b="1">
                <a:ea typeface="宋体" panose="02010600030101010101" pitchFamily="2" charset="-122"/>
              </a:rPr>
              <a:t>F.</a:t>
            </a:r>
            <a:r>
              <a:rPr sz="2000">
                <a:ea typeface="宋体" panose="02010600030101010101" pitchFamily="2" charset="-122"/>
              </a:rPr>
              <a:t> I want a wife who will take care of the details of my social life. When my wife and I are invited out by my friends, I want a wife who will take care of the babysitting arrangements. When I meet people at school that I like, she will have the house clean, will prepare a special meal, serve it to me and my friends, and not interrupt when I talk about things that interest me and my friends. I want a wife who takes care of the needs of my guests so that they feel comfortable, who makes sure that they have an ashtray, that they are offered a second helping of the food, that their wine glasses are </a:t>
            </a:r>
            <a:r>
              <a:rPr lang="en-US" altLang="zh-CN" sz="2000" b="1">
                <a:solidFill>
                  <a:srgbClr val="2AA2BA"/>
                </a:solidFill>
                <a:ea typeface="宋体" panose="02010600030101010101" pitchFamily="2" charset="-122"/>
              </a:rPr>
              <a:t>replenished </a:t>
            </a:r>
            <a:r>
              <a:rPr sz="2000">
                <a:ea typeface="宋体" panose="02010600030101010101" pitchFamily="2" charset="-122"/>
              </a:rPr>
              <a:t>when necessary, that their coffee is served to them as they like it. And I want a wife who knows that sometimes I need a night out by myself.</a:t>
            </a:r>
            <a:endParaRPr sz="2000">
              <a:ea typeface="宋体" panose="02010600030101010101" pitchFamily="2" charset="-122"/>
            </a:endParaRPr>
          </a:p>
        </p:txBody>
      </p:sp>
      <p:cxnSp>
        <p:nvCxnSpPr>
          <p:cNvPr id="10" name="直接连接符 9"/>
          <p:cNvCxnSpPr/>
          <p:nvPr/>
        </p:nvCxnSpPr>
        <p:spPr>
          <a:xfrm>
            <a:off x="380365" y="5904230"/>
            <a:ext cx="250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80365" y="6047105"/>
            <a:ext cx="5408613" cy="521970"/>
          </a:xfrm>
          <a:prstGeom prst="rect">
            <a:avLst/>
          </a:prstGeom>
          <a:noFill/>
        </p:spPr>
        <p:txBody>
          <a:bodyPr wrap="square" rtlCol="0" anchor="t">
            <a:spAutoFit/>
          </a:bodyPr>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rambling adj. 喋喋不休的</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replenish v. 重新装满</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58165" y="1104900"/>
            <a:ext cx="10727690" cy="3784600"/>
          </a:xfrm>
          <a:prstGeom prst="rect">
            <a:avLst/>
          </a:prstGeom>
          <a:noFill/>
        </p:spPr>
        <p:txBody>
          <a:bodyPr wrap="square" rtlCol="0" anchor="t">
            <a:spAutoFit/>
          </a:bodyPr>
          <a:p>
            <a:pPr indent="457200" algn="just">
              <a:lnSpc>
                <a:spcPct val="150000"/>
              </a:lnSpc>
            </a:pPr>
            <a:r>
              <a:rPr lang="en-US" altLang="zh-CN" sz="2000" b="1" noProof="1">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noProof="1">
                <a:latin typeface="Times New Roman" panose="02020603050405020304" pitchFamily="18" charset="0"/>
                <a:ea typeface="宋体" panose="02010600030101010101" pitchFamily="2" charset="-122"/>
                <a:cs typeface="Times New Roman" panose="02020603050405020304" pitchFamily="18" charset="0"/>
              </a:rPr>
              <a:t>G.</a:t>
            </a:r>
            <a:r>
              <a:rPr lang="zh-CN" altLang="en-US" sz="2000" noProof="1">
                <a:latin typeface="Times New Roman" panose="02020603050405020304" pitchFamily="18" charset="0"/>
                <a:ea typeface="宋体" panose="02010600030101010101" pitchFamily="2" charset="-122"/>
                <a:cs typeface="Times New Roman" panose="02020603050405020304" pitchFamily="18" charset="0"/>
              </a:rPr>
              <a:t> If, by chance, I find another person more suitable as a wife than the wife I already have,</a:t>
            </a:r>
            <a:endParaRPr lang="zh-CN" altLang="en-US" sz="2000" noProof="1">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pPr>
            <a:r>
              <a:rPr lang="zh-CN" altLang="en-US" sz="2000" noProof="1">
                <a:latin typeface="Times New Roman" panose="02020603050405020304" pitchFamily="18" charset="0"/>
                <a:ea typeface="宋体" panose="02010600030101010101" pitchFamily="2" charset="-122"/>
                <a:cs typeface="Times New Roman" panose="02020603050405020304" pitchFamily="18" charset="0"/>
              </a:rPr>
              <a:t>I have the liberty to replace my present wife with another one. Naturally, I will expect a fresh,</a:t>
            </a:r>
            <a:endParaRPr lang="zh-CN" altLang="en-US" sz="2000" noProof="1">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pPr>
            <a:r>
              <a:rPr lang="zh-CN" altLang="en-US" sz="2000" noProof="1">
                <a:latin typeface="Times New Roman" panose="02020603050405020304" pitchFamily="18" charset="0"/>
                <a:ea typeface="宋体" panose="02010600030101010101" pitchFamily="2" charset="-122"/>
                <a:cs typeface="Times New Roman" panose="02020603050405020304" pitchFamily="18" charset="0"/>
              </a:rPr>
              <a:t>new life; my wife will take the children and be solely responsible for them so that I am left free.</a:t>
            </a:r>
            <a:endParaRPr lang="zh-CN" altLang="en-US" sz="2000" noProof="1">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pPr>
            <a:r>
              <a:rPr lang="zh-CN" altLang="en-US" sz="2000" b="1" noProof="1">
                <a:latin typeface="Times New Roman" panose="02020603050405020304" pitchFamily="18" charset="0"/>
                <a:ea typeface="宋体" panose="02010600030101010101" pitchFamily="2" charset="-122"/>
                <a:cs typeface="Times New Roman" panose="02020603050405020304" pitchFamily="18" charset="0"/>
              </a:rPr>
              <a:t>        H. </a:t>
            </a:r>
            <a:r>
              <a:rPr lang="zh-CN" altLang="en-US" sz="2000" noProof="1">
                <a:latin typeface="Times New Roman" panose="02020603050405020304" pitchFamily="18" charset="0"/>
                <a:ea typeface="宋体" panose="02010600030101010101" pitchFamily="2" charset="-122"/>
                <a:cs typeface="Times New Roman" panose="02020603050405020304" pitchFamily="18" charset="0"/>
              </a:rPr>
              <a:t>When I am through with school and have a job, I want my wife to quit working and</a:t>
            </a:r>
            <a:endParaRPr lang="zh-CN" altLang="en-US" sz="2000" noProof="1">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pPr>
            <a:r>
              <a:rPr lang="zh-CN" altLang="en-US" sz="2000" noProof="1">
                <a:latin typeface="Times New Roman" panose="02020603050405020304" pitchFamily="18" charset="0"/>
                <a:ea typeface="宋体" panose="02010600030101010101" pitchFamily="2" charset="-122"/>
                <a:cs typeface="Times New Roman" panose="02020603050405020304" pitchFamily="18" charset="0"/>
              </a:rPr>
              <a:t>remain at home so that my wife can more fully and completely take care of a wife’s duties.</a:t>
            </a:r>
            <a:endParaRPr lang="zh-CN" altLang="en-US" sz="2000" noProof="1">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pPr>
            <a:r>
              <a:rPr lang="zh-CN" altLang="en-US" sz="2000" b="1" noProof="1">
                <a:latin typeface="Times New Roman" panose="02020603050405020304" pitchFamily="18" charset="0"/>
                <a:ea typeface="宋体" panose="02010600030101010101" pitchFamily="2" charset="-122"/>
                <a:cs typeface="Times New Roman" panose="02020603050405020304" pitchFamily="18" charset="0"/>
              </a:rPr>
              <a:t>        I.</a:t>
            </a:r>
            <a:r>
              <a:rPr lang="zh-CN" altLang="en-US" sz="2000" noProof="1">
                <a:latin typeface="Times New Roman" panose="02020603050405020304" pitchFamily="18" charset="0"/>
                <a:ea typeface="宋体" panose="02010600030101010101" pitchFamily="2" charset="-122"/>
                <a:cs typeface="Times New Roman" panose="02020603050405020304" pitchFamily="18" charset="0"/>
              </a:rPr>
              <a:t> My God, who wouldn’t want a wife?</a:t>
            </a:r>
            <a:endParaRPr lang="zh-CN" altLang="en-US" sz="2000" noProof="1">
              <a:latin typeface="Times New Roman" panose="02020603050405020304" pitchFamily="18" charset="0"/>
              <a:ea typeface="宋体" panose="02010600030101010101" pitchFamily="2" charset="-122"/>
              <a:cs typeface="Times New Roman" panose="02020603050405020304" pitchFamily="18" charset="0"/>
            </a:endParaRPr>
          </a:p>
          <a:p>
            <a:pPr indent="457200" algn="r">
              <a:lnSpc>
                <a:spcPct val="150000"/>
              </a:lnSpc>
            </a:pPr>
            <a:endParaRPr lang="zh-CN" altLang="en-US" sz="2000" noProof="1">
              <a:latin typeface="Times New Roman" panose="02020603050405020304" pitchFamily="18" charset="0"/>
              <a:ea typeface="宋体" panose="02010600030101010101" pitchFamily="2" charset="-122"/>
              <a:cs typeface="Times New Roman" panose="02020603050405020304" pitchFamily="18" charset="0"/>
            </a:endParaRPr>
          </a:p>
          <a:p>
            <a:pPr indent="457200" algn="r">
              <a:lnSpc>
                <a:spcPct val="150000"/>
              </a:lnSpc>
            </a:pPr>
            <a:r>
              <a:rPr lang="zh-CN" altLang="en-US" sz="2000" noProof="1">
                <a:latin typeface="Times New Roman" panose="02020603050405020304" pitchFamily="18" charset="0"/>
                <a:ea typeface="宋体" panose="02010600030101010101" pitchFamily="2" charset="-122"/>
                <a:cs typeface="Times New Roman" panose="02020603050405020304" pitchFamily="18" charset="0"/>
              </a:rPr>
              <a:t>(from “Why I Want a Wife” by Judy Syfers)</a:t>
            </a:r>
            <a:endParaRPr lang="zh-CN" altLang="en-US" sz="2000" noProof="1">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939" name="文本占位符 5"/>
          <p:cNvSpPr>
            <a:spLocks noGrp="1"/>
          </p:cNvSpPr>
          <p:nvPr/>
        </p:nvSpPr>
        <p:spPr>
          <a:xfrm>
            <a:off x="180975" y="85725"/>
            <a:ext cx="5600700" cy="530225"/>
          </a:xfrm>
          <a:prstGeom prst="rect">
            <a:avLst/>
          </a:prstGeom>
          <a:noFill/>
          <a:ln w="12700">
            <a:noFill/>
          </a:ln>
        </p:spPr>
        <p:txBody>
          <a:bodyPr anchor="ctr"/>
          <a:p>
            <a:pPr defTabSz="914400">
              <a:lnSpc>
                <a:spcPct val="90000"/>
              </a:lnSpc>
              <a:spcBef>
                <a:spcPts val="1000"/>
              </a:spcBef>
              <a:buFont typeface="Arial" panose="020B0604020202020204" pitchFamily="34" charset="0"/>
              <a:buNone/>
            </a:pPr>
            <a:r>
              <a:rPr lang="en-US" altLang="zh-CN" sz="2800" b="1">
                <a:latin typeface="Century Gothic" panose="020B0502020202020204" pitchFamily="34" charset="0"/>
                <a:ea typeface="宋体" panose="02010600030101010101" pitchFamily="2" charset="-122"/>
              </a:rPr>
              <a:t>Part III Readings</a:t>
            </a:r>
            <a:endParaRPr lang="en-US" altLang="zh-CN" sz="2800" b="1">
              <a:latin typeface="Century Gothic" panose="020B0502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文本框 8"/>
          <p:cNvSpPr txBox="1"/>
          <p:nvPr/>
        </p:nvSpPr>
        <p:spPr>
          <a:xfrm>
            <a:off x="957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43010" name="矩形 8"/>
          <p:cNvSpPr/>
          <p:nvPr/>
        </p:nvSpPr>
        <p:spPr>
          <a:xfrm>
            <a:off x="957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43011" name="文本框 8"/>
          <p:cNvSpPr txBox="1"/>
          <p:nvPr/>
        </p:nvSpPr>
        <p:spPr>
          <a:xfrm>
            <a:off x="3043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43012" name="矩形 13"/>
          <p:cNvSpPr/>
          <p:nvPr/>
        </p:nvSpPr>
        <p:spPr>
          <a:xfrm>
            <a:off x="3043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43013" name="文本框 8"/>
          <p:cNvSpPr txBox="1"/>
          <p:nvPr/>
        </p:nvSpPr>
        <p:spPr>
          <a:xfrm>
            <a:off x="5148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43014" name="文本框 8"/>
          <p:cNvSpPr txBox="1"/>
          <p:nvPr/>
        </p:nvSpPr>
        <p:spPr>
          <a:xfrm>
            <a:off x="7234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43015" name="文本框 8"/>
          <p:cNvSpPr txBox="1"/>
          <p:nvPr/>
        </p:nvSpPr>
        <p:spPr>
          <a:xfrm>
            <a:off x="9339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43016" name="矩形 27"/>
          <p:cNvSpPr/>
          <p:nvPr/>
        </p:nvSpPr>
        <p:spPr>
          <a:xfrm>
            <a:off x="9339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43017" name="文本占位符 5"/>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III Readings</a:t>
            </a:r>
            <a:endParaRPr lang="en-US" altLang="zh-CN" sz="2800" kern="1200">
              <a:solidFill>
                <a:schemeClr val="tx1"/>
              </a:solidFill>
              <a:latin typeface="+mn-lt"/>
              <a:ea typeface="+mn-ea"/>
              <a:cs typeface="+mn-cs"/>
            </a:endParaRPr>
          </a:p>
        </p:txBody>
      </p:sp>
      <p:sp>
        <p:nvSpPr>
          <p:cNvPr id="43018" name="文本框 7"/>
          <p:cNvSpPr txBox="1"/>
          <p:nvPr/>
        </p:nvSpPr>
        <p:spPr>
          <a:xfrm>
            <a:off x="1790700" y="550863"/>
            <a:ext cx="8610600" cy="830262"/>
          </a:xfrm>
          <a:prstGeom prst="rect">
            <a:avLst/>
          </a:prstGeom>
          <a:noFill/>
          <a:ln w="9525">
            <a:noFill/>
          </a:ln>
        </p:spPr>
        <p:txBody>
          <a:bodyPr anchor="t">
            <a:spAutoFit/>
          </a:bodyPr>
          <a:p>
            <a:pPr defTabSz="914400">
              <a:lnSpc>
                <a:spcPct val="150000"/>
              </a:lnSpc>
            </a:pPr>
            <a:r>
              <a:rPr lang="en-US" altLang="zh-CN" sz="2000" b="1">
                <a:solidFill>
                  <a:srgbClr val="2AA2BA"/>
                </a:solidFill>
                <a:latin typeface="Arial" panose="020B0604020202020204" pitchFamily="34" charset="0"/>
                <a:ea typeface="宋体" panose="02010600030101010101" pitchFamily="2" charset="-122"/>
              </a:rPr>
              <a:t>Passage Two</a:t>
            </a:r>
            <a:endParaRPr lang="en-US" altLang="zh-CN" sz="2000" b="1">
              <a:solidFill>
                <a:srgbClr val="2AA2BA"/>
              </a:solidFill>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sp>
        <p:nvSpPr>
          <p:cNvPr id="3" name="文本框 2"/>
          <p:cNvSpPr txBox="1"/>
          <p:nvPr/>
        </p:nvSpPr>
        <p:spPr>
          <a:xfrm>
            <a:off x="588645" y="1381125"/>
            <a:ext cx="11470640" cy="3646170"/>
          </a:xfrm>
          <a:prstGeom prst="rect">
            <a:avLst/>
          </a:prstGeom>
          <a:noFill/>
        </p:spPr>
        <p:txBody>
          <a:bodyPr wrap="square" rtlCol="0" anchor="t">
            <a:spAutoFit/>
          </a:bodyPr>
          <a:p>
            <a:pPr indent="457200" algn="just">
              <a:lnSpc>
                <a:spcPct val="150000"/>
              </a:lnSpc>
            </a:pPr>
            <a:r>
              <a:rPr noProof="1">
                <a:ea typeface="宋体" panose="02010600030101010101" pitchFamily="2" charset="-122"/>
                <a:cs typeface="+mn-cs"/>
              </a:rPr>
              <a:t>“I tell you I must go!” I </a:t>
            </a:r>
            <a:r>
              <a:rPr lang="en-US" altLang="zh-CN" sz="2000" b="1" noProof="1">
                <a:solidFill>
                  <a:srgbClr val="2AA2BA"/>
                </a:solidFill>
                <a:ea typeface="宋体" panose="02010600030101010101" pitchFamily="2" charset="-122"/>
                <a:cs typeface="+mn-cs"/>
              </a:rPr>
              <a:t>retorted, </a:t>
            </a:r>
            <a:r>
              <a:rPr noProof="1">
                <a:ea typeface="宋体" panose="02010600030101010101" pitchFamily="2" charset="-122"/>
                <a:cs typeface="+mn-cs"/>
              </a:rPr>
              <a:t>roused to something like passion. “Do you think I can stay to become nothing to you? Do you think I am an </a:t>
            </a:r>
            <a:r>
              <a:rPr lang="en-US" altLang="zh-CN" sz="2000" b="1" noProof="1">
                <a:solidFill>
                  <a:srgbClr val="2AA2BA"/>
                </a:solidFill>
                <a:ea typeface="宋体" panose="02010600030101010101" pitchFamily="2" charset="-122"/>
                <a:cs typeface="+mn-cs"/>
              </a:rPr>
              <a:t>automaton?</a:t>
            </a:r>
            <a:r>
              <a:rPr noProof="1">
                <a:ea typeface="宋体" panose="02010600030101010101" pitchFamily="2" charset="-122"/>
                <a:cs typeface="+mn-cs"/>
              </a:rPr>
              <a:t> — a machine without feelings? And can bear to have my </a:t>
            </a:r>
            <a:r>
              <a:rPr lang="en-US" altLang="zh-CN" sz="2000" b="1" noProof="1">
                <a:solidFill>
                  <a:srgbClr val="2AA2BA"/>
                </a:solidFill>
                <a:ea typeface="宋体" panose="02010600030101010101" pitchFamily="2" charset="-122"/>
                <a:cs typeface="+mn-cs"/>
              </a:rPr>
              <a:t>morsel </a:t>
            </a:r>
            <a:r>
              <a:rPr noProof="1">
                <a:ea typeface="宋体" panose="02010600030101010101" pitchFamily="2" charset="-122"/>
                <a:cs typeface="+mn-cs"/>
              </a:rPr>
              <a:t>of bread snatched from my lips, and my drop of living water dashed from my cup? Do you think, because I am poor, </a:t>
            </a:r>
            <a:r>
              <a:rPr lang="en-US" altLang="zh-CN" sz="2000" b="1" noProof="1">
                <a:solidFill>
                  <a:srgbClr val="2AA2BA"/>
                </a:solidFill>
                <a:ea typeface="宋体" panose="02010600030101010101" pitchFamily="2" charset="-122"/>
                <a:cs typeface="+mn-cs"/>
              </a:rPr>
              <a:t>obscure, </a:t>
            </a:r>
            <a:r>
              <a:rPr noProof="1">
                <a:ea typeface="宋体" panose="02010600030101010101" pitchFamily="2" charset="-122"/>
                <a:cs typeface="+mn-cs"/>
              </a:rPr>
              <a:t> plain, and little, I am soulless and heartless? You think wrong! — I have as much soul as you, — and full as much heart! And if God had gifted me with some beauty and much wealth, I should have made it as hard for you to leave me, as it is now for me to leave you. I am not talking to you now through the medium of custom, </a:t>
            </a:r>
            <a:r>
              <a:rPr lang="en-US" altLang="zh-CN" sz="2000" b="1" noProof="1">
                <a:solidFill>
                  <a:srgbClr val="2AA2BA"/>
                </a:solidFill>
                <a:ea typeface="宋体" panose="02010600030101010101" pitchFamily="2" charset="-122"/>
                <a:cs typeface="+mn-cs"/>
              </a:rPr>
              <a:t>conventionalities, </a:t>
            </a:r>
            <a:r>
              <a:rPr noProof="1">
                <a:ea typeface="宋体" panose="02010600030101010101" pitchFamily="2" charset="-122"/>
                <a:cs typeface="+mn-cs"/>
              </a:rPr>
              <a:t>nor even of mortal flesh; — it is my spirit that addresses your spirit; just as if both has passed through the grave, and we stood at God’s feet, equal, — as we are!”</a:t>
            </a:r>
            <a:endParaRPr noProof="1">
              <a:ea typeface="宋体" panose="02010600030101010101" pitchFamily="2" charset="-122"/>
              <a:cs typeface="+mn-cs"/>
            </a:endParaRPr>
          </a:p>
        </p:txBody>
      </p:sp>
      <p:sp>
        <p:nvSpPr>
          <p:cNvPr id="11" name="文本框 10"/>
          <p:cNvSpPr txBox="1"/>
          <p:nvPr/>
        </p:nvSpPr>
        <p:spPr>
          <a:xfrm>
            <a:off x="588645" y="5474970"/>
            <a:ext cx="5407025" cy="1168400"/>
          </a:xfrm>
          <a:prstGeom prst="rect">
            <a:avLst/>
          </a:prstGeom>
          <a:noFill/>
        </p:spPr>
        <p:txBody>
          <a:bodyPr wrap="square" rtlCol="0" anchor="t">
            <a:spAutoFit/>
          </a:bodyPr>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retort v. 反驳</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automaton n. 机器人</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morsel n. 一口；（少量）食物</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obscure adj. 无名的</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conventionality n. 习俗</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p:txBody>
      </p:sp>
      <p:cxnSp>
        <p:nvCxnSpPr>
          <p:cNvPr id="7" name="直接连接符 6"/>
          <p:cNvCxnSpPr/>
          <p:nvPr/>
        </p:nvCxnSpPr>
        <p:spPr>
          <a:xfrm>
            <a:off x="696595" y="5445125"/>
            <a:ext cx="2601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7180" y="767080"/>
            <a:ext cx="8228330" cy="5169535"/>
          </a:xfrm>
          <a:prstGeom prst="rect">
            <a:avLst/>
          </a:prstGeom>
          <a:noFill/>
        </p:spPr>
        <p:txBody>
          <a:bodyPr wrap="square" rtlCol="0" anchor="t">
            <a:spAutoFit/>
          </a:bodyPr>
          <a:p>
            <a:pPr algn="just">
              <a:lnSpc>
                <a:spcPct val="150000"/>
              </a:lnSpc>
            </a:pPr>
            <a:r>
              <a:rPr lang="en-US" altLang="zh-CN" sz="1600" noProof="1">
                <a:latin typeface="Times New Roman" panose="02020603050405020304" pitchFamily="18" charset="0"/>
                <a:ea typeface="宋体" panose="02010600030101010101" pitchFamily="2" charset="-122"/>
                <a:cs typeface="+mn-cs"/>
                <a:sym typeface="+mn-ea"/>
              </a:rPr>
              <a:t>      </a:t>
            </a:r>
            <a:r>
              <a:rPr sz="2000" noProof="1">
                <a:ea typeface="宋体" panose="02010600030101010101" pitchFamily="2" charset="-122"/>
                <a:cs typeface="+mn-cs"/>
                <a:sym typeface="+mn-ea"/>
              </a:rPr>
              <a:t>“As we are!” repeated Mr. Rochester — “so,” he added, enclosing me in his arms, gathering me to his breast, pressing his lips on my lips: “so, Jane!”</a:t>
            </a:r>
            <a:endParaRPr sz="2000" noProof="1">
              <a:ea typeface="宋体" panose="02010600030101010101" pitchFamily="2" charset="-122"/>
              <a:cs typeface="+mn-cs"/>
              <a:sym typeface="+mn-ea"/>
            </a:endParaRPr>
          </a:p>
          <a:p>
            <a:pPr algn="just">
              <a:lnSpc>
                <a:spcPct val="150000"/>
              </a:lnSpc>
            </a:pPr>
            <a:r>
              <a:rPr sz="2000" noProof="1">
                <a:ea typeface="宋体" panose="02010600030101010101" pitchFamily="2" charset="-122"/>
                <a:cs typeface="+mn-cs"/>
                <a:sym typeface="+mn-ea"/>
              </a:rPr>
              <a:t>     “Yes, so, sir,” I </a:t>
            </a:r>
            <a:r>
              <a:rPr lang="en-US" altLang="zh-CN" sz="2000" b="1" noProof="1">
                <a:solidFill>
                  <a:srgbClr val="2AA2BA"/>
                </a:solidFill>
                <a:ea typeface="宋体" panose="02010600030101010101" pitchFamily="2" charset="-122"/>
                <a:cs typeface="+mn-cs"/>
                <a:sym typeface="+mn-ea"/>
              </a:rPr>
              <a:t>rejoined:</a:t>
            </a:r>
            <a:r>
              <a:rPr sz="2000" noProof="1">
                <a:ea typeface="宋体" panose="02010600030101010101" pitchFamily="2" charset="-122"/>
                <a:cs typeface="+mn-cs"/>
                <a:sym typeface="+mn-ea"/>
              </a:rPr>
              <a:t> “and yet not so; for you are a married man — or as good as a married man, and wed to one inferior to you — to one with whom you have no sympathy — whom I do not believe you truly love; for I have seen and heard you</a:t>
            </a:r>
            <a:r>
              <a:rPr lang="en-US" altLang="zh-CN" sz="2000" b="1" noProof="1">
                <a:solidFill>
                  <a:srgbClr val="2AA2BA"/>
                </a:solidFill>
                <a:ea typeface="宋体" panose="02010600030101010101" pitchFamily="2" charset="-122"/>
                <a:cs typeface="+mn-cs"/>
                <a:sym typeface="+mn-ea"/>
              </a:rPr>
              <a:t> sneer </a:t>
            </a:r>
            <a:r>
              <a:rPr sz="2000" noProof="1">
                <a:ea typeface="宋体" panose="02010600030101010101" pitchFamily="2" charset="-122"/>
                <a:cs typeface="+mn-cs"/>
                <a:sym typeface="+mn-ea"/>
              </a:rPr>
              <a:t>at her. I would </a:t>
            </a:r>
            <a:r>
              <a:rPr lang="en-US" altLang="zh-CN" sz="2000" b="1" noProof="1">
                <a:solidFill>
                  <a:srgbClr val="2AA2BA"/>
                </a:solidFill>
                <a:ea typeface="宋体" panose="02010600030101010101" pitchFamily="2" charset="-122"/>
                <a:cs typeface="+mn-cs"/>
                <a:sym typeface="+mn-ea"/>
              </a:rPr>
              <a:t>scorn </a:t>
            </a:r>
            <a:r>
              <a:rPr sz="2000" noProof="1">
                <a:ea typeface="宋体" panose="02010600030101010101" pitchFamily="2" charset="-122"/>
                <a:cs typeface="+mn-cs"/>
                <a:sym typeface="+mn-ea"/>
              </a:rPr>
              <a:t>such a union; therefore I am better than you — let me go!”</a:t>
            </a:r>
            <a:endParaRPr sz="2000" noProof="1">
              <a:ea typeface="宋体" panose="02010600030101010101" pitchFamily="2" charset="-122"/>
              <a:cs typeface="+mn-cs"/>
              <a:sym typeface="+mn-ea"/>
            </a:endParaRPr>
          </a:p>
          <a:p>
            <a:pPr algn="just">
              <a:lnSpc>
                <a:spcPct val="150000"/>
              </a:lnSpc>
            </a:pPr>
            <a:r>
              <a:rPr sz="2000" noProof="1">
                <a:ea typeface="宋体" panose="02010600030101010101" pitchFamily="2" charset="-122"/>
                <a:cs typeface="+mn-cs"/>
                <a:sym typeface="+mn-ea"/>
              </a:rPr>
              <a:t>    “Where, Jane? To Ireland?”</a:t>
            </a:r>
            <a:endParaRPr sz="2000" noProof="1">
              <a:ea typeface="宋体" panose="02010600030101010101" pitchFamily="2" charset="-122"/>
              <a:cs typeface="+mn-cs"/>
              <a:sym typeface="+mn-ea"/>
            </a:endParaRPr>
          </a:p>
          <a:p>
            <a:pPr algn="just">
              <a:lnSpc>
                <a:spcPct val="150000"/>
              </a:lnSpc>
            </a:pPr>
            <a:r>
              <a:rPr sz="2000" noProof="1">
                <a:ea typeface="宋体" panose="02010600030101010101" pitchFamily="2" charset="-122"/>
                <a:cs typeface="+mn-cs"/>
                <a:sym typeface="+mn-ea"/>
              </a:rPr>
              <a:t>    “Yes — to Ireland. I have spoken my mind, and can go anywhere now.”</a:t>
            </a:r>
            <a:endParaRPr sz="2000" noProof="1">
              <a:ea typeface="宋体" panose="02010600030101010101" pitchFamily="2" charset="-122"/>
              <a:cs typeface="+mn-cs"/>
              <a:sym typeface="+mn-ea"/>
            </a:endParaRPr>
          </a:p>
        </p:txBody>
      </p:sp>
      <p:sp>
        <p:nvSpPr>
          <p:cNvPr id="44034" name="文本占位符 5"/>
          <p:cNvSpPr>
            <a:spLocks noGrp="1"/>
          </p:cNvSpPr>
          <p:nvPr/>
        </p:nvSpPr>
        <p:spPr>
          <a:xfrm>
            <a:off x="296863" y="236538"/>
            <a:ext cx="5600700" cy="530225"/>
          </a:xfrm>
          <a:prstGeom prst="rect">
            <a:avLst/>
          </a:prstGeom>
          <a:noFill/>
          <a:ln w="12700">
            <a:noFill/>
          </a:ln>
        </p:spPr>
        <p:txBody>
          <a:bodyPr anchor="ctr"/>
          <a:p>
            <a:pPr defTabSz="914400">
              <a:lnSpc>
                <a:spcPct val="90000"/>
              </a:lnSpc>
              <a:spcBef>
                <a:spcPts val="1000"/>
              </a:spcBef>
              <a:buFont typeface="Arial" panose="020B0604020202020204" pitchFamily="34" charset="0"/>
              <a:buNone/>
            </a:pPr>
            <a:r>
              <a:rPr lang="en-US" altLang="zh-CN" sz="2800" b="1">
                <a:latin typeface="Century Gothic" panose="020B0502020202020204" pitchFamily="34" charset="0"/>
                <a:ea typeface="宋体" panose="02010600030101010101" pitchFamily="2" charset="-122"/>
              </a:rPr>
              <a:t>Part III Readings</a:t>
            </a:r>
            <a:endParaRPr lang="en-US" altLang="zh-CN" sz="2800" b="1">
              <a:latin typeface="Century Gothic" panose="020B0502020202020204" pitchFamily="34" charset="0"/>
              <a:ea typeface="宋体" panose="02010600030101010101" pitchFamily="2" charset="-122"/>
            </a:endParaRPr>
          </a:p>
        </p:txBody>
      </p:sp>
      <p:sp>
        <p:nvSpPr>
          <p:cNvPr id="11" name="文本框 10"/>
          <p:cNvSpPr txBox="1"/>
          <p:nvPr/>
        </p:nvSpPr>
        <p:spPr>
          <a:xfrm>
            <a:off x="392748" y="5890260"/>
            <a:ext cx="5408613" cy="737235"/>
          </a:xfrm>
          <a:prstGeom prst="rect">
            <a:avLst/>
          </a:prstGeom>
          <a:noFill/>
        </p:spPr>
        <p:txBody>
          <a:bodyPr wrap="square" rtlCol="0" anchor="t">
            <a:spAutoFit/>
          </a:bodyPr>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rejoin v. 回答，答复</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sneer v. 嘲笑，讽刺</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scorn v. 鄙视</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p:txBody>
      </p:sp>
      <p:cxnSp>
        <p:nvCxnSpPr>
          <p:cNvPr id="7" name="直接连接符 6"/>
          <p:cNvCxnSpPr/>
          <p:nvPr/>
        </p:nvCxnSpPr>
        <p:spPr>
          <a:xfrm>
            <a:off x="296863" y="5890260"/>
            <a:ext cx="260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8796655" y="92710"/>
            <a:ext cx="3263265" cy="48291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2"/>
          <p:cNvSpPr txBox="1"/>
          <p:nvPr/>
        </p:nvSpPr>
        <p:spPr>
          <a:xfrm>
            <a:off x="392430" y="615950"/>
            <a:ext cx="11406505" cy="4292600"/>
          </a:xfrm>
          <a:prstGeom prst="rect">
            <a:avLst/>
          </a:prstGeom>
          <a:noFill/>
          <a:ln w="9525">
            <a:noFill/>
          </a:ln>
        </p:spPr>
        <p:txBody>
          <a:bodyPr wrap="square" anchor="t">
            <a:spAutoFit/>
          </a:bodyPr>
          <a:p>
            <a:pPr algn="just">
              <a:lnSpc>
                <a:spcPct val="150000"/>
              </a:lnSpc>
            </a:pPr>
            <a:r>
              <a:rPr lang="en-US" sz="2000">
                <a:sym typeface="+mn-ea"/>
              </a:rPr>
              <a:t>    </a:t>
            </a:r>
            <a:r>
              <a:rPr lang="en-US" sz="1800">
                <a:sym typeface="+mn-ea"/>
              </a:rPr>
              <a:t> </a:t>
            </a:r>
            <a:r>
              <a:rPr sz="1800">
                <a:sym typeface="+mn-ea"/>
              </a:rPr>
              <a:t>“Jane, be still; don’t struggle so, like a wild </a:t>
            </a:r>
            <a:r>
              <a:rPr lang="en-US" altLang="zh-CN" sz="1800" b="1">
                <a:solidFill>
                  <a:srgbClr val="2AA2BA"/>
                </a:solidFill>
                <a:sym typeface="+mn-ea"/>
              </a:rPr>
              <a:t>frantic </a:t>
            </a:r>
            <a:r>
              <a:rPr sz="1800">
                <a:sym typeface="+mn-ea"/>
              </a:rPr>
              <a:t>bird that is </a:t>
            </a:r>
            <a:r>
              <a:rPr lang="en-US" altLang="zh-CN" sz="1800" b="1">
                <a:solidFill>
                  <a:srgbClr val="2AA2BA"/>
                </a:solidFill>
                <a:sym typeface="+mn-ea"/>
              </a:rPr>
              <a:t>rending </a:t>
            </a:r>
            <a:r>
              <a:rPr sz="1800">
                <a:sym typeface="+mn-ea"/>
              </a:rPr>
              <a:t>its own </a:t>
            </a:r>
            <a:r>
              <a:rPr lang="en-US" altLang="zh-CN" sz="1800" b="1">
                <a:solidFill>
                  <a:srgbClr val="2AA2BA"/>
                </a:solidFill>
                <a:sym typeface="+mn-ea"/>
              </a:rPr>
              <a:t>plumage</a:t>
            </a:r>
            <a:r>
              <a:rPr sz="1800">
                <a:sym typeface="+mn-ea"/>
              </a:rPr>
              <a:t> in its desperation.”</a:t>
            </a:r>
            <a:endParaRPr sz="1800">
              <a:sym typeface="+mn-ea"/>
            </a:endParaRPr>
          </a:p>
          <a:p>
            <a:pPr algn="just">
              <a:lnSpc>
                <a:spcPct val="150000"/>
              </a:lnSpc>
            </a:pPr>
            <a:r>
              <a:rPr sz="1800">
                <a:sym typeface="+mn-ea"/>
              </a:rPr>
              <a:t>     “I am no bird; and no net </a:t>
            </a:r>
            <a:r>
              <a:rPr lang="en-US" altLang="zh-CN" sz="1800" b="1">
                <a:solidFill>
                  <a:srgbClr val="2AA2BA"/>
                </a:solidFill>
                <a:sym typeface="+mn-ea"/>
              </a:rPr>
              <a:t>ensnares </a:t>
            </a:r>
            <a:r>
              <a:rPr sz="1800">
                <a:sym typeface="+mn-ea"/>
              </a:rPr>
              <a:t>me; I am a free human being with an independent will, which I now </a:t>
            </a:r>
            <a:r>
              <a:rPr lang="en-US" altLang="zh-CN" sz="1800" b="1">
                <a:solidFill>
                  <a:srgbClr val="2AA2BA"/>
                </a:solidFill>
                <a:sym typeface="+mn-ea"/>
              </a:rPr>
              <a:t>exert</a:t>
            </a:r>
            <a:r>
              <a:rPr sz="1800">
                <a:sym typeface="+mn-ea"/>
              </a:rPr>
              <a:t> to leave you.”</a:t>
            </a:r>
            <a:endParaRPr sz="1800">
              <a:sym typeface="+mn-ea"/>
            </a:endParaRPr>
          </a:p>
          <a:p>
            <a:pPr algn="just">
              <a:lnSpc>
                <a:spcPct val="150000"/>
              </a:lnSpc>
            </a:pPr>
            <a:r>
              <a:rPr sz="1800">
                <a:sym typeface="+mn-ea"/>
              </a:rPr>
              <a:t>      Another effort set me at liberty, and I stood erect before him.</a:t>
            </a:r>
            <a:endParaRPr sz="1800">
              <a:sym typeface="+mn-ea"/>
            </a:endParaRPr>
          </a:p>
          <a:p>
            <a:pPr algn="just">
              <a:lnSpc>
                <a:spcPct val="150000"/>
              </a:lnSpc>
            </a:pPr>
            <a:r>
              <a:rPr sz="1800">
                <a:sym typeface="+mn-ea"/>
              </a:rPr>
              <a:t>“And you shall decide your destiny,” he said: “I offer you my hand, my heart, and a share of all my possessions.”</a:t>
            </a:r>
            <a:endParaRPr sz="1800">
              <a:sym typeface="+mn-ea"/>
            </a:endParaRPr>
          </a:p>
          <a:p>
            <a:pPr algn="just">
              <a:lnSpc>
                <a:spcPct val="150000"/>
              </a:lnSpc>
            </a:pPr>
            <a:r>
              <a:rPr sz="1800">
                <a:sym typeface="+mn-ea"/>
              </a:rPr>
              <a:t>      “You play a </a:t>
            </a:r>
            <a:r>
              <a:rPr lang="en-US" altLang="zh-CN" sz="1800" b="1">
                <a:solidFill>
                  <a:srgbClr val="2AA2BA"/>
                </a:solidFill>
                <a:sym typeface="+mn-ea"/>
              </a:rPr>
              <a:t>farce,</a:t>
            </a:r>
            <a:r>
              <a:rPr sz="1800">
                <a:sym typeface="+mn-ea"/>
              </a:rPr>
              <a:t> which I merely laugh at.”</a:t>
            </a:r>
            <a:endParaRPr sz="1800">
              <a:sym typeface="+mn-ea"/>
            </a:endParaRPr>
          </a:p>
          <a:p>
            <a:pPr algn="just">
              <a:lnSpc>
                <a:spcPct val="150000"/>
              </a:lnSpc>
            </a:pPr>
            <a:r>
              <a:rPr sz="1800">
                <a:sym typeface="+mn-ea"/>
              </a:rPr>
              <a:t>      “I ask you to pass through life at my side — to be my second self, and best earthly companion.”</a:t>
            </a:r>
            <a:endParaRPr sz="1800">
              <a:sym typeface="+mn-ea"/>
            </a:endParaRPr>
          </a:p>
          <a:p>
            <a:pPr algn="just">
              <a:lnSpc>
                <a:spcPct val="150000"/>
              </a:lnSpc>
            </a:pPr>
            <a:r>
              <a:rPr sz="1800">
                <a:sym typeface="+mn-ea"/>
              </a:rPr>
              <a:t>      “For that fate you have already made your choice, and must abide by it.”</a:t>
            </a:r>
            <a:endParaRPr sz="1800">
              <a:sym typeface="+mn-ea"/>
            </a:endParaRPr>
          </a:p>
          <a:p>
            <a:pPr algn="just">
              <a:lnSpc>
                <a:spcPct val="150000"/>
              </a:lnSpc>
            </a:pPr>
            <a:r>
              <a:rPr sz="1800">
                <a:sym typeface="+mn-ea"/>
              </a:rPr>
              <a:t>      “Jane, be still a few moments: you are over-excited. I will be still too.”</a:t>
            </a:r>
            <a:endParaRPr sz="1800">
              <a:sym typeface="+mn-ea"/>
            </a:endParaRPr>
          </a:p>
          <a:p>
            <a:pPr algn="r">
              <a:lnSpc>
                <a:spcPct val="150000"/>
              </a:lnSpc>
            </a:pPr>
            <a:r>
              <a:rPr sz="1800">
                <a:sym typeface="+mn-ea"/>
              </a:rPr>
              <a:t>(from </a:t>
            </a:r>
            <a:r>
              <a:rPr sz="1800" i="1">
                <a:sym typeface="+mn-ea"/>
              </a:rPr>
              <a:t>Jane Eyre</a:t>
            </a:r>
            <a:r>
              <a:rPr sz="1800">
                <a:sym typeface="+mn-ea"/>
              </a:rPr>
              <a:t> by Charlotte Bronte)</a:t>
            </a:r>
            <a:endParaRPr sz="1800">
              <a:sym typeface="+mn-ea"/>
            </a:endParaRPr>
          </a:p>
        </p:txBody>
      </p:sp>
      <p:sp>
        <p:nvSpPr>
          <p:cNvPr id="46082" name="文本占位符 5"/>
          <p:cNvSpPr>
            <a:spLocks noGrp="1"/>
          </p:cNvSpPr>
          <p:nvPr/>
        </p:nvSpPr>
        <p:spPr>
          <a:xfrm>
            <a:off x="180975" y="85725"/>
            <a:ext cx="5600700" cy="530225"/>
          </a:xfrm>
          <a:prstGeom prst="rect">
            <a:avLst/>
          </a:prstGeom>
          <a:noFill/>
          <a:ln w="12700">
            <a:noFill/>
          </a:ln>
        </p:spPr>
        <p:txBody>
          <a:bodyPr anchor="ctr"/>
          <a:p>
            <a:pPr defTabSz="914400">
              <a:lnSpc>
                <a:spcPct val="90000"/>
              </a:lnSpc>
              <a:spcBef>
                <a:spcPts val="1000"/>
              </a:spcBef>
              <a:buFont typeface="Arial" panose="020B0604020202020204" pitchFamily="34" charset="0"/>
              <a:buNone/>
            </a:pPr>
            <a:r>
              <a:rPr lang="en-US" altLang="zh-CN" sz="2800" b="1">
                <a:latin typeface="Century Gothic" panose="020B0502020202020204" pitchFamily="34" charset="0"/>
                <a:ea typeface="宋体" panose="02010600030101010101" pitchFamily="2" charset="-122"/>
              </a:rPr>
              <a:t>Part III Readings</a:t>
            </a:r>
            <a:endParaRPr lang="en-US" altLang="zh-CN" sz="2800" b="1">
              <a:latin typeface="Century Gothic" panose="020B0502020202020204" pitchFamily="34" charset="0"/>
              <a:ea typeface="宋体" panose="02010600030101010101" pitchFamily="2" charset="-122"/>
            </a:endParaRPr>
          </a:p>
        </p:txBody>
      </p:sp>
      <p:sp>
        <p:nvSpPr>
          <p:cNvPr id="11" name="文本框 10"/>
          <p:cNvSpPr txBox="1"/>
          <p:nvPr/>
        </p:nvSpPr>
        <p:spPr>
          <a:xfrm>
            <a:off x="583565" y="5314950"/>
            <a:ext cx="5408613" cy="1383665"/>
          </a:xfrm>
          <a:prstGeom prst="rect">
            <a:avLst/>
          </a:prstGeom>
          <a:noFill/>
        </p:spPr>
        <p:txBody>
          <a:bodyPr wrap="square" rtlCol="0" anchor="t">
            <a:spAutoFit/>
          </a:bodyPr>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frantic adj. 发疯的</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rend v. 撕碎，撕开</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plumage n. 羽毛</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ensnare v. 使入圈套</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exert v. 运用，行使</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farce n. 闹剧</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p:txBody>
      </p:sp>
      <p:cxnSp>
        <p:nvCxnSpPr>
          <p:cNvPr id="7" name="直接连接符 6"/>
          <p:cNvCxnSpPr/>
          <p:nvPr/>
        </p:nvCxnSpPr>
        <p:spPr>
          <a:xfrm>
            <a:off x="583565" y="5314950"/>
            <a:ext cx="260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8"/>
          <p:cNvSpPr txBox="1"/>
          <p:nvPr/>
        </p:nvSpPr>
        <p:spPr>
          <a:xfrm>
            <a:off x="957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47106" name="矩形 8"/>
          <p:cNvSpPr/>
          <p:nvPr/>
        </p:nvSpPr>
        <p:spPr>
          <a:xfrm>
            <a:off x="957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47107" name="文本框 8"/>
          <p:cNvSpPr txBox="1"/>
          <p:nvPr/>
        </p:nvSpPr>
        <p:spPr>
          <a:xfrm>
            <a:off x="3043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47108" name="矩形 13"/>
          <p:cNvSpPr/>
          <p:nvPr/>
        </p:nvSpPr>
        <p:spPr>
          <a:xfrm>
            <a:off x="3043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47109" name="文本框 8"/>
          <p:cNvSpPr txBox="1"/>
          <p:nvPr/>
        </p:nvSpPr>
        <p:spPr>
          <a:xfrm>
            <a:off x="5148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47110" name="文本框 8"/>
          <p:cNvSpPr txBox="1"/>
          <p:nvPr/>
        </p:nvSpPr>
        <p:spPr>
          <a:xfrm>
            <a:off x="7234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47111" name="文本框 8"/>
          <p:cNvSpPr txBox="1"/>
          <p:nvPr/>
        </p:nvSpPr>
        <p:spPr>
          <a:xfrm>
            <a:off x="9339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47112" name="矩形 27"/>
          <p:cNvSpPr/>
          <p:nvPr/>
        </p:nvSpPr>
        <p:spPr>
          <a:xfrm>
            <a:off x="9339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47113" name="文本占位符 5"/>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III Readings</a:t>
            </a:r>
            <a:endParaRPr lang="en-US" altLang="zh-CN" sz="2800" kern="1200">
              <a:solidFill>
                <a:schemeClr val="tx1"/>
              </a:solidFill>
              <a:latin typeface="+mn-lt"/>
              <a:ea typeface="+mn-ea"/>
              <a:cs typeface="+mn-cs"/>
            </a:endParaRPr>
          </a:p>
        </p:txBody>
      </p:sp>
      <p:sp>
        <p:nvSpPr>
          <p:cNvPr id="47114" name="文本框 7"/>
          <p:cNvSpPr txBox="1"/>
          <p:nvPr/>
        </p:nvSpPr>
        <p:spPr>
          <a:xfrm>
            <a:off x="1790700" y="550863"/>
            <a:ext cx="8610600" cy="830262"/>
          </a:xfrm>
          <a:prstGeom prst="rect">
            <a:avLst/>
          </a:prstGeom>
          <a:noFill/>
          <a:ln w="9525">
            <a:noFill/>
          </a:ln>
        </p:spPr>
        <p:txBody>
          <a:bodyPr anchor="t">
            <a:spAutoFit/>
          </a:bodyPr>
          <a:p>
            <a:pPr defTabSz="914400">
              <a:lnSpc>
                <a:spcPct val="150000"/>
              </a:lnSpc>
            </a:pPr>
            <a:r>
              <a:rPr lang="en-US" altLang="zh-CN" sz="2000" b="1">
                <a:solidFill>
                  <a:srgbClr val="2AA2BA"/>
                </a:solidFill>
                <a:latin typeface="Arial" panose="020B0604020202020204" pitchFamily="34" charset="0"/>
                <a:ea typeface="宋体" panose="02010600030101010101" pitchFamily="2" charset="-122"/>
              </a:rPr>
              <a:t>Passage Three</a:t>
            </a:r>
            <a:endParaRPr lang="en-US" altLang="zh-CN" sz="2000" b="1">
              <a:solidFill>
                <a:srgbClr val="2AA2BA"/>
              </a:solidFill>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sp>
        <p:nvSpPr>
          <p:cNvPr id="47115" name="文本框 2"/>
          <p:cNvSpPr txBox="1"/>
          <p:nvPr/>
        </p:nvSpPr>
        <p:spPr>
          <a:xfrm>
            <a:off x="375920" y="1381125"/>
            <a:ext cx="11499850" cy="4061460"/>
          </a:xfrm>
          <a:prstGeom prst="rect">
            <a:avLst/>
          </a:prstGeom>
          <a:noFill/>
          <a:ln w="9525">
            <a:noFill/>
          </a:ln>
        </p:spPr>
        <p:txBody>
          <a:bodyPr wrap="square" anchor="t">
            <a:spAutoFit/>
          </a:bodyPr>
          <a:p>
            <a:pPr indent="457200" algn="just">
              <a:lnSpc>
                <a:spcPct val="150000"/>
              </a:lnSpc>
            </a:pPr>
            <a:r>
              <a:rPr lang="zh-CN" altLang="en-US" sz="1600">
                <a:latin typeface="Times New Roman" panose="02020603050405020304" pitchFamily="18" charset="0"/>
                <a:ea typeface="宋体" panose="02010600030101010101" pitchFamily="2" charset="-122"/>
              </a:rPr>
              <a:t>When in an hour they crowded into a cab to go home, I strolled idly to my club. I was perhaps a little lonely, and it was with a touch of envy that I thought of the pleasant family life of which I had had a glimpse. They seemed devoted to one another. They had little private jokes of their own which, </a:t>
            </a:r>
            <a:r>
              <a:rPr lang="en-US" altLang="zh-CN" sz="2000" b="1">
                <a:solidFill>
                  <a:srgbClr val="2AA2BA"/>
                </a:solidFill>
                <a:ea typeface="宋体" panose="02010600030101010101" pitchFamily="2" charset="-122"/>
              </a:rPr>
              <a:t>unintelligible </a:t>
            </a:r>
            <a:r>
              <a:rPr lang="zh-CN" altLang="en-US" sz="1600">
                <a:latin typeface="Times New Roman" panose="02020603050405020304" pitchFamily="18" charset="0"/>
                <a:ea typeface="宋体" panose="02010600030101010101" pitchFamily="2" charset="-122"/>
              </a:rPr>
              <a:t>to the outsider, amused them enormously. Perhaps Charles Strickland was dull judged by a standard that demanded above all things verbal </a:t>
            </a:r>
            <a:r>
              <a:rPr lang="en-US" altLang="zh-CN" sz="2000" b="1">
                <a:solidFill>
                  <a:srgbClr val="2AA2BA"/>
                </a:solidFill>
                <a:ea typeface="宋体" panose="02010600030101010101" pitchFamily="2" charset="-122"/>
              </a:rPr>
              <a:t>scintillation; </a:t>
            </a:r>
            <a:r>
              <a:rPr lang="zh-CN" altLang="en-US" sz="1600">
                <a:latin typeface="Times New Roman" panose="02020603050405020304" pitchFamily="18" charset="0"/>
                <a:ea typeface="宋体" panose="02010600030101010101" pitchFamily="2" charset="-122"/>
              </a:rPr>
              <a:t>but his intelligence was adequate to his surroundings, and that is a passport, not only to reasonable success, but still more to happiness. Mrs. Strickland was a charming woman, and she loved him. I pictured their lives, troubled by no untoward adventure, honest, decent, and, by reason of those two upstanding, pleasant children, so obviously destined to carry on the normal traditions of their race and station, not without significance. They would grow old insensibly; they would see their son and daughter come to years of reason, marry in due course — the one a pretty girl, future mother of healthy children; the other a handsome, manly fellow, obviously a soldier; and at last, prosperous in their dignified retirement, beloved by their </a:t>
            </a:r>
            <a:r>
              <a:rPr lang="en-US" altLang="zh-CN" sz="2000" b="1">
                <a:solidFill>
                  <a:srgbClr val="2AA2BA"/>
                </a:solidFill>
                <a:ea typeface="宋体" panose="02010600030101010101" pitchFamily="2" charset="-122"/>
              </a:rPr>
              <a:t>descendants, </a:t>
            </a:r>
            <a:r>
              <a:rPr lang="zh-CN" altLang="en-US" sz="1600">
                <a:latin typeface="Times New Roman" panose="02020603050405020304" pitchFamily="18" charset="0"/>
                <a:ea typeface="宋体" panose="02010600030101010101" pitchFamily="2" charset="-122"/>
              </a:rPr>
              <a:t>after a happy, not unuseful life, in the fullness of their age when would sink into the grave.</a:t>
            </a:r>
            <a:endParaRPr lang="zh-CN" altLang="en-US" sz="1600">
              <a:latin typeface="Times New Roman" panose="02020603050405020304" pitchFamily="18" charset="0"/>
              <a:ea typeface="宋体" panose="02010600030101010101" pitchFamily="2" charset="-122"/>
            </a:endParaRPr>
          </a:p>
        </p:txBody>
      </p:sp>
      <p:sp>
        <p:nvSpPr>
          <p:cNvPr id="11" name="文本框 10"/>
          <p:cNvSpPr txBox="1"/>
          <p:nvPr/>
        </p:nvSpPr>
        <p:spPr>
          <a:xfrm>
            <a:off x="957580" y="5781358"/>
            <a:ext cx="5407025" cy="737235"/>
          </a:xfrm>
          <a:prstGeom prst="rect">
            <a:avLst/>
          </a:prstGeom>
          <a:noFill/>
        </p:spPr>
        <p:txBody>
          <a:bodyPr wrap="square" rtlCol="0" anchor="t">
            <a:spAutoFit/>
          </a:bodyPr>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unintelligible adj. 无法理解的</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scintillation n. 才华横溢；闪烁</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descendant n. 后代，子孙</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p:txBody>
      </p:sp>
      <p:cxnSp>
        <p:nvCxnSpPr>
          <p:cNvPr id="7" name="直接连接符 6"/>
          <p:cNvCxnSpPr/>
          <p:nvPr/>
        </p:nvCxnSpPr>
        <p:spPr>
          <a:xfrm>
            <a:off x="957580" y="5781358"/>
            <a:ext cx="2601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2"/>
          <p:cNvSpPr txBox="1"/>
          <p:nvPr/>
        </p:nvSpPr>
        <p:spPr>
          <a:xfrm>
            <a:off x="4722813" y="1728788"/>
            <a:ext cx="1901825" cy="3770312"/>
          </a:xfrm>
          <a:prstGeom prst="rect">
            <a:avLst/>
          </a:prstGeom>
          <a:noFill/>
          <a:ln w="9525">
            <a:noFill/>
          </a:ln>
        </p:spPr>
        <p:txBody>
          <a:bodyPr wrap="none" anchor="t">
            <a:spAutoFit/>
          </a:bodyPr>
          <a:p>
            <a:pPr algn="ctr"/>
            <a:r>
              <a:rPr lang="en-US" altLang="zh-CN" sz="23900" b="1">
                <a:solidFill>
                  <a:schemeClr val="bg1"/>
                </a:solidFill>
                <a:latin typeface="Century Gothic" panose="020B0502020202020204" pitchFamily="34" charset="0"/>
                <a:ea typeface="宋体" panose="02010600030101010101" pitchFamily="2" charset="-122"/>
              </a:rPr>
              <a:t>1</a:t>
            </a:r>
            <a:endParaRPr lang="zh-CN" altLang="en-US" sz="23900" b="1" dirty="0">
              <a:solidFill>
                <a:schemeClr val="bg1"/>
              </a:solidFill>
              <a:latin typeface="Century Gothic" panose="020B0502020202020204" pitchFamily="34" charset="0"/>
              <a:ea typeface="宋体" panose="02010600030101010101" pitchFamily="2" charset="-122"/>
            </a:endParaRPr>
          </a:p>
        </p:txBody>
      </p:sp>
      <p:sp>
        <p:nvSpPr>
          <p:cNvPr id="21506" name="文本框 1"/>
          <p:cNvSpPr txBox="1"/>
          <p:nvPr/>
        </p:nvSpPr>
        <p:spPr>
          <a:xfrm>
            <a:off x="5156200" y="1865313"/>
            <a:ext cx="1035050" cy="522287"/>
          </a:xfrm>
          <a:prstGeom prst="rect">
            <a:avLst/>
          </a:prstGeom>
          <a:noFill/>
          <a:ln w="9525">
            <a:noFill/>
          </a:ln>
        </p:spPr>
        <p:txBody>
          <a:bodyPr wrap="none" anchor="t">
            <a:spAutoFit/>
          </a:bodyPr>
          <a:p>
            <a:pPr algn="ctr"/>
            <a:r>
              <a:rPr lang="en-US" altLang="zh-CN" sz="2800">
                <a:solidFill>
                  <a:schemeClr val="bg1"/>
                </a:solidFill>
                <a:latin typeface="Century Gothic" panose="020B0502020202020204" pitchFamily="34" charset="0"/>
                <a:ea typeface="宋体" panose="02010600030101010101" pitchFamily="2" charset="-122"/>
              </a:rPr>
              <a:t>PART</a:t>
            </a:r>
            <a:endParaRPr lang="zh-CN" altLang="en-US" sz="2800" dirty="0">
              <a:solidFill>
                <a:schemeClr val="bg1"/>
              </a:solidFill>
              <a:latin typeface="Century Gothic" panose="020B0502020202020204" pitchFamily="34" charset="0"/>
              <a:ea typeface="宋体" panose="02010600030101010101" pitchFamily="2" charset="-122"/>
            </a:endParaRPr>
          </a:p>
        </p:txBody>
      </p:sp>
      <p:sp>
        <p:nvSpPr>
          <p:cNvPr id="4" name="文本框 3"/>
          <p:cNvSpPr txBox="1"/>
          <p:nvPr/>
        </p:nvSpPr>
        <p:spPr>
          <a:xfrm>
            <a:off x="7242648" y="2922413"/>
            <a:ext cx="3326765" cy="1106805"/>
          </a:xfrm>
          <a:prstGeom prst="rect">
            <a:avLst/>
          </a:prstGeom>
          <a:noFill/>
        </p:spPr>
        <p:txBody>
          <a:bodyPr wrap="none" rtlCol="0">
            <a:spAutoFit/>
          </a:bodyPr>
          <a:p>
            <a:pPr marR="0" defTabSz="913765" fontAlgn="auto">
              <a:spcBef>
                <a:spcPts val="0"/>
              </a:spcBef>
              <a:spcAft>
                <a:spcPts val="0"/>
              </a:spcAft>
              <a:buClrTx/>
              <a:buSzTx/>
              <a:buFontTx/>
              <a:buNone/>
              <a:defRPr/>
            </a:pPr>
            <a:r>
              <a:rPr kumimoji="1" lang="en-US" altLang="zh-CN" sz="6600" b="1" kern="1200" cap="none" spc="0" normalizeH="0" baseline="0" noProof="0" dirty="0" smtClean="0">
                <a:solidFill>
                  <a:schemeClr val="accent4">
                    <a:alpha val="50000"/>
                  </a:schemeClr>
                </a:solidFill>
                <a:latin typeface="微软雅黑" pitchFamily="34" charset="-122"/>
                <a:ea typeface="微软雅黑" pitchFamily="34" charset="-122"/>
                <a:cs typeface="微软雅黑" pitchFamily="34" charset="-122"/>
              </a:rPr>
              <a:t>Lead-in</a:t>
            </a:r>
            <a:endParaRPr kumimoji="1" lang="en-US" altLang="zh-CN" sz="6600" b="1" kern="1200" cap="none" spc="0" normalizeH="0" baseline="0" noProof="0" dirty="0" smtClean="0">
              <a:solidFill>
                <a:schemeClr val="accent4">
                  <a:alpha val="50000"/>
                </a:schemeClr>
              </a:solidFill>
              <a:latin typeface="微软雅黑" pitchFamily="34" charset="-122"/>
              <a:ea typeface="微软雅黑" pitchFamily="34" charset="-122"/>
              <a:cs typeface="微软雅黑" pitchFamily="34" charset="-122"/>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文本占位符 5"/>
          <p:cNvSpPr>
            <a:spLocks noGrp="1"/>
          </p:cNvSpPr>
          <p:nvPr/>
        </p:nvSpPr>
        <p:spPr>
          <a:xfrm>
            <a:off x="180975" y="85725"/>
            <a:ext cx="5600700" cy="530225"/>
          </a:xfrm>
          <a:prstGeom prst="rect">
            <a:avLst/>
          </a:prstGeom>
          <a:noFill/>
          <a:ln w="12700">
            <a:noFill/>
          </a:ln>
        </p:spPr>
        <p:txBody>
          <a:bodyPr anchor="ctr"/>
          <a:p>
            <a:pPr defTabSz="914400">
              <a:lnSpc>
                <a:spcPct val="90000"/>
              </a:lnSpc>
              <a:spcBef>
                <a:spcPts val="1000"/>
              </a:spcBef>
              <a:buFont typeface="Arial" panose="020B0604020202020204" pitchFamily="34" charset="0"/>
              <a:buNone/>
            </a:pPr>
            <a:r>
              <a:rPr lang="en-US" altLang="zh-CN" sz="2800" b="1">
                <a:latin typeface="Century Gothic" panose="020B0502020202020204" pitchFamily="34" charset="0"/>
                <a:ea typeface="宋体" panose="02010600030101010101" pitchFamily="2" charset="-122"/>
              </a:rPr>
              <a:t>Part III Readings</a:t>
            </a:r>
            <a:endParaRPr lang="en-US" altLang="zh-CN" sz="2800" b="1">
              <a:latin typeface="Century Gothic" panose="020B0502020202020204" pitchFamily="34" charset="0"/>
              <a:ea typeface="宋体" panose="02010600030101010101" pitchFamily="2" charset="-122"/>
            </a:endParaRPr>
          </a:p>
        </p:txBody>
      </p:sp>
      <p:sp>
        <p:nvSpPr>
          <p:cNvPr id="7" name="文本框 6"/>
          <p:cNvSpPr txBox="1"/>
          <p:nvPr/>
        </p:nvSpPr>
        <p:spPr>
          <a:xfrm>
            <a:off x="406400" y="679450"/>
            <a:ext cx="11378565" cy="4477385"/>
          </a:xfrm>
          <a:prstGeom prst="rect">
            <a:avLst/>
          </a:prstGeom>
          <a:noFill/>
        </p:spPr>
        <p:txBody>
          <a:bodyPr wrap="square" rtlCol="0" anchor="t">
            <a:spAutoFit/>
          </a:bodyPr>
          <a:p>
            <a:pPr algn="just">
              <a:lnSpc>
                <a:spcPct val="150000"/>
              </a:lnSpc>
            </a:pPr>
            <a:r>
              <a:rPr lang="en-US" altLang="zh-CN" sz="1600" noProof="1">
                <a:latin typeface="Times New Roman" panose="02020603050405020304" pitchFamily="18" charset="0"/>
                <a:ea typeface="宋体" panose="02010600030101010101" pitchFamily="2" charset="-122"/>
                <a:cs typeface="+mn-cs"/>
              </a:rPr>
              <a:t>      </a:t>
            </a:r>
            <a:r>
              <a:rPr noProof="1">
                <a:ea typeface="宋体" panose="02010600030101010101" pitchFamily="2" charset="-122"/>
                <a:cs typeface="+mn-cs"/>
              </a:rPr>
              <a:t>That must be the story of</a:t>
            </a:r>
            <a:r>
              <a:rPr lang="en-US" altLang="zh-CN" sz="2000" b="1" noProof="1">
                <a:solidFill>
                  <a:srgbClr val="2AA2BA"/>
                </a:solidFill>
                <a:ea typeface="宋体" panose="02010600030101010101" pitchFamily="2" charset="-122"/>
                <a:cs typeface="+mn-cs"/>
              </a:rPr>
              <a:t> innumerable </a:t>
            </a:r>
            <a:r>
              <a:rPr noProof="1">
                <a:ea typeface="宋体" panose="02010600030101010101" pitchFamily="2" charset="-122"/>
                <a:cs typeface="+mn-cs"/>
              </a:rPr>
              <a:t>couples, and the pattern of life it offers has a homely grace. It reminds you of a </a:t>
            </a:r>
            <a:r>
              <a:rPr lang="en-US" altLang="zh-CN" sz="2000" b="1" noProof="1">
                <a:solidFill>
                  <a:srgbClr val="2AA2BA"/>
                </a:solidFill>
                <a:ea typeface="宋体" panose="02010600030101010101" pitchFamily="2" charset="-122"/>
                <a:cs typeface="+mn-cs"/>
              </a:rPr>
              <a:t>placid rivulet,</a:t>
            </a:r>
            <a:r>
              <a:rPr noProof="1">
                <a:ea typeface="宋体" panose="02010600030101010101" pitchFamily="2" charset="-122"/>
                <a:cs typeface="+mn-cs"/>
              </a:rPr>
              <a:t> meandering smoothly through green pastures and shaded by pleasant trees, till at last it falls into the vasty sea; but the sea is so calm, so silent, so indifferent, that you are troubled suddenly by a vague uneasiness. Perhaps it is only by a </a:t>
            </a:r>
            <a:r>
              <a:rPr lang="en-US" altLang="zh-CN" sz="2000" b="1" noProof="1">
                <a:solidFill>
                  <a:srgbClr val="2AA2BA"/>
                </a:solidFill>
                <a:ea typeface="宋体" panose="02010600030101010101" pitchFamily="2" charset="-122"/>
                <a:cs typeface="+mn-cs"/>
              </a:rPr>
              <a:t>kink </a:t>
            </a:r>
            <a:r>
              <a:rPr noProof="1">
                <a:ea typeface="宋体" panose="02010600030101010101" pitchFamily="2" charset="-122"/>
                <a:cs typeface="+mn-cs"/>
              </a:rPr>
              <a:t>in my nature, strong in me even in those days, that I felt in such an existence, the share of the great majority, something </a:t>
            </a:r>
            <a:r>
              <a:rPr lang="en-US" altLang="zh-CN" sz="2000" b="1" noProof="1">
                <a:solidFill>
                  <a:srgbClr val="2AA2BA"/>
                </a:solidFill>
                <a:ea typeface="宋体" panose="02010600030101010101" pitchFamily="2" charset="-122"/>
                <a:cs typeface="+mn-cs"/>
              </a:rPr>
              <a:t>amiss. </a:t>
            </a:r>
            <a:r>
              <a:rPr noProof="1">
                <a:ea typeface="宋体" panose="02010600030101010101" pitchFamily="2" charset="-122"/>
                <a:cs typeface="+mn-cs"/>
              </a:rPr>
              <a:t> I recognised its social values, I saw its ordered happiness, but a fever in my blood asked for a wilder course. There seemed to me something alarming in such easy delights. In my heart was a desire to live more dangerously. I was not unprepared for </a:t>
            </a:r>
            <a:r>
              <a:rPr lang="en-US" altLang="zh-CN" sz="2000" b="1" noProof="1">
                <a:solidFill>
                  <a:srgbClr val="2AA2BA"/>
                </a:solidFill>
                <a:ea typeface="宋体" panose="02010600030101010101" pitchFamily="2" charset="-122"/>
                <a:cs typeface="+mn-cs"/>
              </a:rPr>
              <a:t>jagged </a:t>
            </a:r>
            <a:r>
              <a:rPr noProof="1">
                <a:ea typeface="宋体" panose="02010600030101010101" pitchFamily="2" charset="-122"/>
                <a:cs typeface="+mn-cs"/>
              </a:rPr>
              <a:t>rocks and </a:t>
            </a:r>
            <a:r>
              <a:rPr lang="en-US" altLang="zh-CN" sz="2000" b="1" noProof="1">
                <a:solidFill>
                  <a:srgbClr val="2AA2BA"/>
                </a:solidFill>
                <a:ea typeface="宋体" panose="02010600030101010101" pitchFamily="2" charset="-122"/>
                <a:cs typeface="+mn-cs"/>
              </a:rPr>
              <a:t>treacherous shoals </a:t>
            </a:r>
            <a:r>
              <a:rPr noProof="1">
                <a:ea typeface="宋体" panose="02010600030101010101" pitchFamily="2" charset="-122"/>
                <a:cs typeface="+mn-cs"/>
              </a:rPr>
              <a:t>if I could only have change — change and the excitement of the unforeseen.</a:t>
            </a:r>
            <a:endParaRPr noProof="1">
              <a:ea typeface="宋体" panose="02010600030101010101" pitchFamily="2" charset="-122"/>
              <a:cs typeface="+mn-cs"/>
            </a:endParaRPr>
          </a:p>
          <a:p>
            <a:pPr algn="r">
              <a:lnSpc>
                <a:spcPct val="150000"/>
              </a:lnSpc>
            </a:pPr>
            <a:r>
              <a:rPr noProof="1">
                <a:ea typeface="宋体" panose="02010600030101010101" pitchFamily="2" charset="-122"/>
                <a:cs typeface="+mn-cs"/>
              </a:rPr>
              <a:t>(from </a:t>
            </a:r>
            <a:r>
              <a:rPr i="1" noProof="1">
                <a:ea typeface="宋体" panose="02010600030101010101" pitchFamily="2" charset="-122"/>
                <a:cs typeface="+mn-cs"/>
              </a:rPr>
              <a:t>The Moon and Six Pence</a:t>
            </a:r>
            <a:r>
              <a:rPr noProof="1">
                <a:ea typeface="宋体" panose="02010600030101010101" pitchFamily="2" charset="-122"/>
                <a:cs typeface="+mn-cs"/>
              </a:rPr>
              <a:t> by W. S. Maugham)</a:t>
            </a:r>
            <a:endParaRPr noProof="1">
              <a:ea typeface="宋体" panose="02010600030101010101" pitchFamily="2" charset="-122"/>
              <a:cs typeface="+mn-cs"/>
            </a:endParaRPr>
          </a:p>
        </p:txBody>
      </p:sp>
      <p:cxnSp>
        <p:nvCxnSpPr>
          <p:cNvPr id="10" name="直接连接符 9"/>
          <p:cNvCxnSpPr/>
          <p:nvPr/>
        </p:nvCxnSpPr>
        <p:spPr>
          <a:xfrm>
            <a:off x="601345" y="5110163"/>
            <a:ext cx="250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01345" y="5110163"/>
            <a:ext cx="5408613" cy="1814830"/>
          </a:xfrm>
          <a:prstGeom prst="rect">
            <a:avLst/>
          </a:prstGeom>
          <a:noFill/>
        </p:spPr>
        <p:txBody>
          <a:bodyPr wrap="square" rtlCol="0" anchor="t">
            <a:spAutoFit/>
          </a:bodyPr>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innumerable adj. 无数的</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placid adj. 温和的，平静的</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rivulet n. 小溪</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kink n. 纠结，怪癖</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amiss adj. 出差错的，不对劲的</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jagged adj. 凹凸不平的</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treacherous adj. 有潜在危险的</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shoal n. 浅滩</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1"/>
          <a:stretch>
            <a:fillRect/>
          </a:stretch>
        </p:blipFill>
        <p:spPr>
          <a:xfrm>
            <a:off x="3747135" y="4237355"/>
            <a:ext cx="2526030" cy="2526030"/>
          </a:xfrm>
          <a:prstGeom prst="rect">
            <a:avLst/>
          </a:prstGeom>
        </p:spPr>
      </p:pic>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占位符 5"/>
          <p:cNvSpPr>
            <a:spLocks noGrp="1"/>
          </p:cNvSpPr>
          <p:nvPr/>
        </p:nvSpPr>
        <p:spPr>
          <a:xfrm>
            <a:off x="238125" y="59373"/>
            <a:ext cx="5600700" cy="530225"/>
          </a:xfrm>
          <a:prstGeom prst="rect">
            <a:avLst/>
          </a:prstGeom>
          <a:noFill/>
          <a:ln w="12700">
            <a:noFill/>
          </a:ln>
        </p:spPr>
        <p:txBody>
          <a:bodyPr anchor="ctr"/>
          <a:p>
            <a:pPr defTabSz="914400">
              <a:lnSpc>
                <a:spcPct val="90000"/>
              </a:lnSpc>
              <a:spcBef>
                <a:spcPts val="1000"/>
              </a:spcBef>
              <a:buFont typeface="Arial" panose="020B0604020202020204" pitchFamily="34" charset="0"/>
              <a:buNone/>
            </a:pPr>
            <a:r>
              <a:rPr lang="en-US" altLang="zh-CN" sz="2800" b="1">
                <a:latin typeface="Century Gothic" panose="020B0502020202020204" pitchFamily="34" charset="0"/>
                <a:ea typeface="宋体" panose="02010600030101010101" pitchFamily="2" charset="-122"/>
              </a:rPr>
              <a:t>Part III Readings</a:t>
            </a:r>
            <a:endParaRPr lang="en-US" altLang="zh-CN" sz="2800" b="1">
              <a:latin typeface="Century Gothic" panose="020B0502020202020204" pitchFamily="34" charset="0"/>
              <a:ea typeface="宋体" panose="02010600030101010101" pitchFamily="2" charset="-122"/>
            </a:endParaRPr>
          </a:p>
        </p:txBody>
      </p:sp>
      <p:sp>
        <p:nvSpPr>
          <p:cNvPr id="50178" name="文本框 7"/>
          <p:cNvSpPr txBox="1"/>
          <p:nvPr/>
        </p:nvSpPr>
        <p:spPr>
          <a:xfrm>
            <a:off x="238125" y="410528"/>
            <a:ext cx="8610600" cy="830262"/>
          </a:xfrm>
          <a:prstGeom prst="rect">
            <a:avLst/>
          </a:prstGeom>
          <a:noFill/>
          <a:ln w="9525">
            <a:noFill/>
          </a:ln>
        </p:spPr>
        <p:txBody>
          <a:bodyPr anchor="t">
            <a:spAutoFit/>
          </a:bodyPr>
          <a:p>
            <a:pPr defTabSz="914400">
              <a:lnSpc>
                <a:spcPct val="150000"/>
              </a:lnSpc>
            </a:pPr>
            <a:r>
              <a:rPr lang="en-US" altLang="zh-CN" sz="2000" b="1">
                <a:solidFill>
                  <a:srgbClr val="2AA2BA"/>
                </a:solidFill>
                <a:latin typeface="Arial" panose="020B0604020202020204" pitchFamily="34" charset="0"/>
                <a:ea typeface="宋体" panose="02010600030101010101" pitchFamily="2" charset="-122"/>
              </a:rPr>
              <a:t>Passage Four</a:t>
            </a:r>
            <a:endParaRPr lang="en-US" altLang="zh-CN" sz="2000" b="1">
              <a:solidFill>
                <a:srgbClr val="2AA2BA"/>
              </a:solidFill>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sp>
        <p:nvSpPr>
          <p:cNvPr id="50179" name="文本框 2"/>
          <p:cNvSpPr txBox="1"/>
          <p:nvPr/>
        </p:nvSpPr>
        <p:spPr>
          <a:xfrm>
            <a:off x="238125" y="983615"/>
            <a:ext cx="8979535" cy="5631180"/>
          </a:xfrm>
          <a:prstGeom prst="rect">
            <a:avLst/>
          </a:prstGeom>
          <a:noFill/>
          <a:ln w="9525">
            <a:noFill/>
          </a:ln>
        </p:spPr>
        <p:txBody>
          <a:bodyPr wrap="square" anchor="t">
            <a:spAutoFit/>
          </a:bodyPr>
          <a:p>
            <a:pPr indent="457200" algn="just">
              <a:lnSpc>
                <a:spcPct val="150000"/>
              </a:lnSpc>
            </a:pPr>
            <a:r>
              <a:rPr sz="2000">
                <a:ea typeface="宋体" panose="02010600030101010101" pitchFamily="2" charset="-122"/>
              </a:rPr>
              <a:t>“Never marry at all, Dorian. Men marry because they are tired; women, because they are curious: both are disappointed.”</a:t>
            </a:r>
            <a:endParaRPr sz="2000">
              <a:ea typeface="宋体" panose="02010600030101010101" pitchFamily="2" charset="-122"/>
            </a:endParaRPr>
          </a:p>
          <a:p>
            <a:pPr indent="457200" algn="just">
              <a:lnSpc>
                <a:spcPct val="150000"/>
              </a:lnSpc>
            </a:pPr>
            <a:r>
              <a:rPr sz="2000">
                <a:ea typeface="宋体" panose="02010600030101010101" pitchFamily="2" charset="-122"/>
              </a:rPr>
              <a:t>“I don’t think I am likely to marry, Harry. I am too much in love. That is one of your </a:t>
            </a:r>
            <a:r>
              <a:rPr lang="en-US" altLang="zh-CN" sz="2000" b="1">
                <a:solidFill>
                  <a:srgbClr val="2AA2BA"/>
                </a:solidFill>
                <a:ea typeface="宋体" panose="02010600030101010101" pitchFamily="2" charset="-122"/>
              </a:rPr>
              <a:t>aphorisms.</a:t>
            </a:r>
            <a:r>
              <a:rPr sz="2000">
                <a:ea typeface="宋体" panose="02010600030101010101" pitchFamily="2" charset="-122"/>
              </a:rPr>
              <a:t> I am putting it into practice, as I do everything that you say.”</a:t>
            </a:r>
            <a:endParaRPr sz="2000">
              <a:ea typeface="宋体" panose="02010600030101010101" pitchFamily="2" charset="-122"/>
            </a:endParaRPr>
          </a:p>
          <a:p>
            <a:pPr indent="457200" algn="just">
              <a:lnSpc>
                <a:spcPct val="150000"/>
              </a:lnSpc>
            </a:pPr>
            <a:r>
              <a:rPr sz="2000">
                <a:ea typeface="宋体" panose="02010600030101010101" pitchFamily="2" charset="-122"/>
              </a:rPr>
              <a:t>“Who are you in love with?” asked Lord Henry after a pause.</a:t>
            </a:r>
            <a:endParaRPr sz="2000">
              <a:ea typeface="宋体" panose="02010600030101010101" pitchFamily="2" charset="-122"/>
            </a:endParaRPr>
          </a:p>
          <a:p>
            <a:pPr indent="457200" algn="just">
              <a:lnSpc>
                <a:spcPct val="150000"/>
              </a:lnSpc>
            </a:pPr>
            <a:r>
              <a:rPr sz="2000">
                <a:ea typeface="宋体" panose="02010600030101010101" pitchFamily="2" charset="-122"/>
              </a:rPr>
              <a:t>“With an actress,” said Dorian Gray, blushing.</a:t>
            </a:r>
            <a:endParaRPr sz="2000">
              <a:ea typeface="宋体" panose="02010600030101010101" pitchFamily="2" charset="-122"/>
            </a:endParaRPr>
          </a:p>
          <a:p>
            <a:pPr indent="457200" algn="just">
              <a:lnSpc>
                <a:spcPct val="150000"/>
              </a:lnSpc>
            </a:pPr>
            <a:r>
              <a:rPr sz="2000">
                <a:ea typeface="宋体" panose="02010600030101010101" pitchFamily="2" charset="-122"/>
              </a:rPr>
              <a:t>Lord Henry shrugged his shoulders. “That is a rather commonplace </a:t>
            </a:r>
            <a:r>
              <a:rPr lang="en-US" altLang="zh-CN" sz="2000" b="1">
                <a:solidFill>
                  <a:srgbClr val="2AA2BA"/>
                </a:solidFill>
                <a:ea typeface="宋体" panose="02010600030101010101" pitchFamily="2" charset="-122"/>
              </a:rPr>
              <a:t>debut</a:t>
            </a:r>
            <a:r>
              <a:rPr sz="2000">
                <a:ea typeface="宋体" panose="02010600030101010101" pitchFamily="2" charset="-122"/>
              </a:rPr>
              <a:t>.”</a:t>
            </a:r>
            <a:endParaRPr sz="2000">
              <a:ea typeface="宋体" panose="02010600030101010101" pitchFamily="2" charset="-122"/>
            </a:endParaRPr>
          </a:p>
          <a:p>
            <a:pPr indent="457200" algn="just">
              <a:lnSpc>
                <a:spcPct val="150000"/>
              </a:lnSpc>
            </a:pPr>
            <a:r>
              <a:rPr sz="2000">
                <a:ea typeface="宋体" panose="02010600030101010101" pitchFamily="2" charset="-122"/>
              </a:rPr>
              <a:t>“You would not say so if you saw her, Harry.”</a:t>
            </a:r>
            <a:endParaRPr sz="2000">
              <a:ea typeface="宋体" panose="02010600030101010101" pitchFamily="2" charset="-122"/>
            </a:endParaRPr>
          </a:p>
          <a:p>
            <a:pPr indent="457200" algn="just">
              <a:lnSpc>
                <a:spcPct val="150000"/>
              </a:lnSpc>
            </a:pPr>
            <a:r>
              <a:rPr sz="2000">
                <a:ea typeface="宋体" panose="02010600030101010101" pitchFamily="2" charset="-122"/>
              </a:rPr>
              <a:t>“Who is she?”</a:t>
            </a:r>
            <a:endParaRPr sz="2000">
              <a:ea typeface="宋体" panose="02010600030101010101" pitchFamily="2" charset="-122"/>
            </a:endParaRPr>
          </a:p>
          <a:p>
            <a:pPr indent="457200" algn="just">
              <a:lnSpc>
                <a:spcPct val="150000"/>
              </a:lnSpc>
            </a:pPr>
            <a:endParaRPr sz="2000">
              <a:ea typeface="宋体" panose="02010600030101010101" pitchFamily="2" charset="-122"/>
            </a:endParaRPr>
          </a:p>
        </p:txBody>
      </p:sp>
      <p:sp>
        <p:nvSpPr>
          <p:cNvPr id="11" name="文本框 10"/>
          <p:cNvSpPr txBox="1"/>
          <p:nvPr/>
        </p:nvSpPr>
        <p:spPr>
          <a:xfrm>
            <a:off x="477520" y="6092825"/>
            <a:ext cx="7947025" cy="521970"/>
          </a:xfrm>
          <a:prstGeom prst="rect">
            <a:avLst/>
          </a:prstGeom>
          <a:noFill/>
        </p:spPr>
        <p:txBody>
          <a:bodyPr wrap="square" rtlCol="0" anchor="t">
            <a:spAutoFit/>
          </a:bodyPr>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aphorism n. 格言警句</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debut n. 首次表演</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p:txBody>
      </p:sp>
      <p:cxnSp>
        <p:nvCxnSpPr>
          <p:cNvPr id="7" name="直接连接符 6"/>
          <p:cNvCxnSpPr/>
          <p:nvPr/>
        </p:nvCxnSpPr>
        <p:spPr>
          <a:xfrm>
            <a:off x="477520" y="6092825"/>
            <a:ext cx="260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9217660" y="59690"/>
            <a:ext cx="2956560" cy="454723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文本框 8"/>
          <p:cNvSpPr txBox="1"/>
          <p:nvPr/>
        </p:nvSpPr>
        <p:spPr>
          <a:xfrm>
            <a:off x="957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1202" name="矩形 8"/>
          <p:cNvSpPr/>
          <p:nvPr/>
        </p:nvSpPr>
        <p:spPr>
          <a:xfrm>
            <a:off x="957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1203" name="文本框 8"/>
          <p:cNvSpPr txBox="1"/>
          <p:nvPr/>
        </p:nvSpPr>
        <p:spPr>
          <a:xfrm>
            <a:off x="3043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1204" name="矩形 13"/>
          <p:cNvSpPr/>
          <p:nvPr/>
        </p:nvSpPr>
        <p:spPr>
          <a:xfrm>
            <a:off x="3043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1205" name="文本框 8"/>
          <p:cNvSpPr txBox="1"/>
          <p:nvPr/>
        </p:nvSpPr>
        <p:spPr>
          <a:xfrm>
            <a:off x="5148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1206" name="文本框 8"/>
          <p:cNvSpPr txBox="1"/>
          <p:nvPr/>
        </p:nvSpPr>
        <p:spPr>
          <a:xfrm>
            <a:off x="7234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1207" name="文本框 8"/>
          <p:cNvSpPr txBox="1"/>
          <p:nvPr/>
        </p:nvSpPr>
        <p:spPr>
          <a:xfrm>
            <a:off x="9339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1208" name="矩形 27"/>
          <p:cNvSpPr/>
          <p:nvPr/>
        </p:nvSpPr>
        <p:spPr>
          <a:xfrm>
            <a:off x="9339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1209" name="文本占位符 5"/>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III Readings</a:t>
            </a:r>
            <a:endParaRPr lang="en-US" altLang="zh-CN" sz="2800" kern="1200">
              <a:solidFill>
                <a:schemeClr val="tx1"/>
              </a:solidFill>
              <a:latin typeface="+mn-lt"/>
              <a:ea typeface="+mn-ea"/>
              <a:cs typeface="+mn-cs"/>
            </a:endParaRPr>
          </a:p>
        </p:txBody>
      </p:sp>
      <p:sp>
        <p:nvSpPr>
          <p:cNvPr id="51211" name="文本框 2"/>
          <p:cNvSpPr txBox="1"/>
          <p:nvPr/>
        </p:nvSpPr>
        <p:spPr>
          <a:xfrm>
            <a:off x="668020" y="1673860"/>
            <a:ext cx="10681970" cy="4107815"/>
          </a:xfrm>
          <a:prstGeom prst="rect">
            <a:avLst/>
          </a:prstGeom>
          <a:noFill/>
          <a:ln w="9525">
            <a:noFill/>
          </a:ln>
        </p:spPr>
        <p:txBody>
          <a:bodyPr wrap="square" anchor="t">
            <a:spAutoFit/>
          </a:bodyPr>
          <a:p>
            <a:pPr indent="457200" algn="just">
              <a:lnSpc>
                <a:spcPct val="150000"/>
              </a:lnSpc>
            </a:pPr>
            <a:r>
              <a:rPr lang="en-US" altLang="zh-CN" sz="1600">
                <a:latin typeface="Times New Roman" panose="02020603050405020304" pitchFamily="18" charset="0"/>
                <a:ea typeface="宋体" panose="02010600030101010101" pitchFamily="2" charset="-122"/>
              </a:rPr>
              <a:t> </a:t>
            </a:r>
            <a:r>
              <a:rPr sz="2000">
                <a:sym typeface="+mn-ea"/>
              </a:rPr>
              <a:t>“Her name is Sibyl Vane.”</a:t>
            </a:r>
            <a:endParaRPr sz="2000">
              <a:ea typeface="宋体" panose="02010600030101010101" pitchFamily="2" charset="-122"/>
            </a:endParaRPr>
          </a:p>
          <a:p>
            <a:pPr indent="457200" algn="just">
              <a:lnSpc>
                <a:spcPct val="150000"/>
              </a:lnSpc>
            </a:pPr>
            <a:r>
              <a:rPr sz="2000">
                <a:sym typeface="+mn-ea"/>
              </a:rPr>
              <a:t>“Never heard of her.”</a:t>
            </a:r>
            <a:endParaRPr sz="2000">
              <a:ea typeface="宋体" panose="02010600030101010101" pitchFamily="2" charset="-122"/>
            </a:endParaRPr>
          </a:p>
          <a:p>
            <a:pPr indent="457200" algn="just">
              <a:lnSpc>
                <a:spcPct val="150000"/>
              </a:lnSpc>
            </a:pPr>
            <a:r>
              <a:rPr sz="2000">
                <a:sym typeface="+mn-ea"/>
              </a:rPr>
              <a:t>“No one has. People will some day, however. She is a genius.”</a:t>
            </a:r>
            <a:endParaRPr sz="2000">
              <a:ea typeface="宋体" panose="02010600030101010101" pitchFamily="2" charset="-122"/>
            </a:endParaRPr>
          </a:p>
          <a:p>
            <a:pPr indent="457200" algn="just">
              <a:lnSpc>
                <a:spcPct val="150000"/>
              </a:lnSpc>
            </a:pPr>
            <a:r>
              <a:rPr sz="2000">
                <a:sym typeface="+mn-ea"/>
              </a:rPr>
              <a:t>“My dear boy, no woman is a genius. Women are a decorative sex. They never have anything to say, but they say it charmingly. Women represent the triumph of matter over mind, just as men represent the triumph of mind over morals.”</a:t>
            </a:r>
            <a:endParaRPr sz="2000">
              <a:sym typeface="+mn-ea"/>
            </a:endParaRPr>
          </a:p>
          <a:p>
            <a:pPr indent="457200" algn="just">
              <a:lnSpc>
                <a:spcPct val="150000"/>
              </a:lnSpc>
            </a:pPr>
            <a:r>
              <a:rPr lang="en-US" altLang="zh-CN" sz="2000">
                <a:latin typeface="Times New Roman" panose="02020603050405020304" pitchFamily="18" charset="0"/>
                <a:sym typeface="+mn-ea"/>
              </a:rPr>
              <a:t> </a:t>
            </a:r>
            <a:r>
              <a:rPr sz="2000">
                <a:sym typeface="+mn-ea"/>
              </a:rPr>
              <a:t>“Harry, how can you?”</a:t>
            </a:r>
            <a:endParaRPr sz="2000">
              <a:ea typeface="宋体" panose="02010600030101010101" pitchFamily="2" charset="-122"/>
            </a:endParaRPr>
          </a:p>
          <a:p>
            <a:pPr indent="457200" algn="just">
              <a:lnSpc>
                <a:spcPct val="150000"/>
              </a:lnSpc>
            </a:pPr>
            <a:endParaRPr sz="1600">
              <a:sym typeface="+mn-ea"/>
            </a:endParaRPr>
          </a:p>
          <a:p>
            <a:pPr indent="457200" algn="just">
              <a:lnSpc>
                <a:spcPct val="150000"/>
              </a:lnSpc>
            </a:pPr>
            <a:endParaRPr>
              <a:ea typeface="宋体" panose="02010600030101010101" pitchFamily="2" charset="-122"/>
            </a:endParaRPr>
          </a:p>
        </p:txBody>
      </p:sp>
      <p:sp>
        <p:nvSpPr>
          <p:cNvPr id="50178" name="文本框 7"/>
          <p:cNvSpPr txBox="1"/>
          <p:nvPr/>
        </p:nvSpPr>
        <p:spPr>
          <a:xfrm>
            <a:off x="1714500" y="766763"/>
            <a:ext cx="8610600" cy="830262"/>
          </a:xfrm>
          <a:prstGeom prst="rect">
            <a:avLst/>
          </a:prstGeom>
          <a:noFill/>
          <a:ln w="9525">
            <a:noFill/>
          </a:ln>
        </p:spPr>
        <p:txBody>
          <a:bodyPr anchor="t">
            <a:spAutoFit/>
          </a:bodyPr>
          <a:p>
            <a:pPr defTabSz="914400">
              <a:lnSpc>
                <a:spcPct val="150000"/>
              </a:lnSpc>
            </a:pPr>
            <a:r>
              <a:rPr lang="en-US" altLang="zh-CN" sz="2000" b="1">
                <a:solidFill>
                  <a:srgbClr val="2AA2BA"/>
                </a:solidFill>
                <a:latin typeface="Arial" panose="020B0604020202020204" pitchFamily="34" charset="0"/>
                <a:ea typeface="宋体" panose="02010600030101010101" pitchFamily="2" charset="-122"/>
              </a:rPr>
              <a:t>Passage Four</a:t>
            </a:r>
            <a:endParaRPr lang="en-US" altLang="zh-CN" sz="2000" b="1">
              <a:solidFill>
                <a:srgbClr val="2AA2BA"/>
              </a:solidFill>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文本框 8"/>
          <p:cNvSpPr txBox="1"/>
          <p:nvPr/>
        </p:nvSpPr>
        <p:spPr>
          <a:xfrm>
            <a:off x="957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1202" name="矩形 8"/>
          <p:cNvSpPr/>
          <p:nvPr/>
        </p:nvSpPr>
        <p:spPr>
          <a:xfrm>
            <a:off x="957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1203" name="文本框 8"/>
          <p:cNvSpPr txBox="1"/>
          <p:nvPr/>
        </p:nvSpPr>
        <p:spPr>
          <a:xfrm>
            <a:off x="3043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1204" name="矩形 13"/>
          <p:cNvSpPr/>
          <p:nvPr/>
        </p:nvSpPr>
        <p:spPr>
          <a:xfrm>
            <a:off x="3043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1205" name="文本框 8"/>
          <p:cNvSpPr txBox="1"/>
          <p:nvPr/>
        </p:nvSpPr>
        <p:spPr>
          <a:xfrm>
            <a:off x="5148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1206" name="文本框 8"/>
          <p:cNvSpPr txBox="1"/>
          <p:nvPr/>
        </p:nvSpPr>
        <p:spPr>
          <a:xfrm>
            <a:off x="7234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1207" name="文本框 8"/>
          <p:cNvSpPr txBox="1"/>
          <p:nvPr/>
        </p:nvSpPr>
        <p:spPr>
          <a:xfrm>
            <a:off x="9339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1208" name="矩形 27"/>
          <p:cNvSpPr/>
          <p:nvPr/>
        </p:nvSpPr>
        <p:spPr>
          <a:xfrm>
            <a:off x="9339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1209" name="文本占位符 5"/>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III Readings</a:t>
            </a:r>
            <a:endParaRPr lang="en-US" altLang="zh-CN" sz="2800" kern="1200">
              <a:solidFill>
                <a:schemeClr val="tx1"/>
              </a:solidFill>
              <a:latin typeface="+mn-lt"/>
              <a:ea typeface="+mn-ea"/>
              <a:cs typeface="+mn-cs"/>
            </a:endParaRPr>
          </a:p>
        </p:txBody>
      </p:sp>
      <p:sp>
        <p:nvSpPr>
          <p:cNvPr id="51211" name="文本框 2"/>
          <p:cNvSpPr txBox="1"/>
          <p:nvPr/>
        </p:nvSpPr>
        <p:spPr>
          <a:xfrm>
            <a:off x="668020" y="704215"/>
            <a:ext cx="10681970" cy="4754245"/>
          </a:xfrm>
          <a:prstGeom prst="rect">
            <a:avLst/>
          </a:prstGeom>
          <a:noFill/>
          <a:ln w="9525">
            <a:noFill/>
          </a:ln>
        </p:spPr>
        <p:txBody>
          <a:bodyPr wrap="square" anchor="t">
            <a:spAutoFit/>
          </a:bodyPr>
          <a:p>
            <a:pPr algn="just">
              <a:lnSpc>
                <a:spcPct val="150000"/>
              </a:lnSpc>
            </a:pPr>
            <a:r>
              <a:rPr lang="en-US" altLang="zh-CN" sz="1600">
                <a:latin typeface="Times New Roman" panose="02020603050405020304" pitchFamily="18" charset="0"/>
                <a:ea typeface="宋体" panose="02010600030101010101" pitchFamily="2" charset="-122"/>
              </a:rPr>
              <a:t>   </a:t>
            </a:r>
            <a:r>
              <a:rPr>
                <a:ea typeface="宋体" panose="02010600030101010101" pitchFamily="2" charset="-122"/>
              </a:rPr>
              <a:t>“My dear Dorian, it is quite true. I am analysing women at present, so I ought to know. The subject is not so</a:t>
            </a:r>
            <a:r>
              <a:rPr lang="en-US" altLang="zh-CN" sz="2000" b="1">
                <a:solidFill>
                  <a:srgbClr val="2AA2BA"/>
                </a:solidFill>
                <a:ea typeface="宋体" panose="02010600030101010101" pitchFamily="2" charset="-122"/>
              </a:rPr>
              <a:t> abstruse </a:t>
            </a:r>
            <a:r>
              <a:rPr>
                <a:ea typeface="宋体" panose="02010600030101010101" pitchFamily="2" charset="-122"/>
              </a:rPr>
              <a:t>as I thought it was. I find that, ultimately, there are only two kinds of women, the plain and the coloured. The plain women are very useful. If you want to gain a reputation for respectability, you have merely to take them down to supper. The other women are very charming. They commit one mistake, however. They paint in order to try and look young. Our grandmothers painted in order to try and talk brilliantly. </a:t>
            </a:r>
            <a:r>
              <a:rPr lang="en-US" altLang="zh-CN" sz="2000" b="1">
                <a:solidFill>
                  <a:srgbClr val="2AA2BA"/>
                </a:solidFill>
                <a:ea typeface="宋体" panose="02010600030101010101" pitchFamily="2" charset="-122"/>
              </a:rPr>
              <a:t>Rouge</a:t>
            </a:r>
            <a:r>
              <a:rPr>
                <a:ea typeface="宋体" panose="02010600030101010101" pitchFamily="2" charset="-122"/>
              </a:rPr>
              <a:t> and </a:t>
            </a:r>
            <a:r>
              <a:rPr lang="en-US" altLang="zh-CN" sz="2000" b="1">
                <a:solidFill>
                  <a:srgbClr val="2AA2BA"/>
                </a:solidFill>
                <a:ea typeface="宋体" panose="02010600030101010101" pitchFamily="2" charset="-122"/>
              </a:rPr>
              <a:t>esprit </a:t>
            </a:r>
            <a:r>
              <a:rPr>
                <a:ea typeface="宋体" panose="02010600030101010101" pitchFamily="2" charset="-122"/>
              </a:rPr>
              <a:t>used to go together. That is all over now. As long as a woman can look ten years younger than her own daughter, she is perfectly satisfied. As for conversation, there are only five women in London worth talking to, and two of these can’t be admitted into decent society. However, tell me about your genius. How long have you known her?”</a:t>
            </a:r>
            <a:endParaRPr>
              <a:ea typeface="宋体" panose="02010600030101010101" pitchFamily="2" charset="-122"/>
            </a:endParaRPr>
          </a:p>
          <a:p>
            <a:pPr algn="just">
              <a:lnSpc>
                <a:spcPct val="150000"/>
              </a:lnSpc>
            </a:pPr>
            <a:r>
              <a:rPr>
                <a:ea typeface="宋体" panose="02010600030101010101" pitchFamily="2" charset="-122"/>
              </a:rPr>
              <a:t>“Ah! Harry, your views terrify me.”</a:t>
            </a:r>
            <a:endParaRPr>
              <a:ea typeface="宋体" panose="02010600030101010101" pitchFamily="2" charset="-122"/>
            </a:endParaRPr>
          </a:p>
          <a:p>
            <a:pPr algn="r">
              <a:lnSpc>
                <a:spcPct val="150000"/>
              </a:lnSpc>
            </a:pPr>
            <a:r>
              <a:rPr>
                <a:ea typeface="宋体" panose="02010600030101010101" pitchFamily="2" charset="-122"/>
              </a:rPr>
              <a:t>(from </a:t>
            </a:r>
            <a:r>
              <a:rPr i="1">
                <a:ea typeface="宋体" panose="02010600030101010101" pitchFamily="2" charset="-122"/>
              </a:rPr>
              <a:t>The Picture of Dorian Gray</a:t>
            </a:r>
            <a:r>
              <a:rPr>
                <a:ea typeface="宋体" panose="02010600030101010101" pitchFamily="2" charset="-122"/>
              </a:rPr>
              <a:t> by Oscar Wilde)</a:t>
            </a:r>
            <a:endParaRPr>
              <a:ea typeface="宋体" panose="02010600030101010101" pitchFamily="2" charset="-122"/>
            </a:endParaRPr>
          </a:p>
        </p:txBody>
      </p:sp>
      <p:cxnSp>
        <p:nvCxnSpPr>
          <p:cNvPr id="7" name="直接连接符 6"/>
          <p:cNvCxnSpPr/>
          <p:nvPr/>
        </p:nvCxnSpPr>
        <p:spPr>
          <a:xfrm>
            <a:off x="440055" y="5967095"/>
            <a:ext cx="260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40055" y="5967095"/>
            <a:ext cx="7947025" cy="737235"/>
          </a:xfrm>
          <a:prstGeom prst="rect">
            <a:avLst/>
          </a:prstGeom>
          <a:noFill/>
        </p:spPr>
        <p:txBody>
          <a:bodyPr wrap="square" rtlCol="0" anchor="t">
            <a:spAutoFit/>
          </a:bodyPr>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abstruse adj. 深奥的；难懂的</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rouge n. 胭脂，口红</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esprit n. 才气；才智</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占位符 5"/>
          <p:cNvSpPr>
            <a:spLocks noGrp="1"/>
          </p:cNvSpPr>
          <p:nvPr/>
        </p:nvSpPr>
        <p:spPr>
          <a:xfrm>
            <a:off x="180975" y="85725"/>
            <a:ext cx="5600700" cy="530225"/>
          </a:xfrm>
          <a:prstGeom prst="rect">
            <a:avLst/>
          </a:prstGeom>
          <a:noFill/>
          <a:ln w="12700">
            <a:noFill/>
          </a:ln>
        </p:spPr>
        <p:txBody>
          <a:bodyPr anchor="ctr"/>
          <a:p>
            <a:pPr defTabSz="914400">
              <a:lnSpc>
                <a:spcPct val="90000"/>
              </a:lnSpc>
              <a:spcBef>
                <a:spcPts val="1000"/>
              </a:spcBef>
              <a:buFont typeface="Arial" panose="020B0604020202020204" pitchFamily="34" charset="0"/>
              <a:buNone/>
            </a:pPr>
            <a:r>
              <a:rPr lang="en-US" altLang="zh-CN" sz="2800" b="1">
                <a:latin typeface="Century Gothic" panose="020B0502020202020204" pitchFamily="34" charset="0"/>
                <a:ea typeface="宋体" panose="02010600030101010101" pitchFamily="2" charset="-122"/>
              </a:rPr>
              <a:t>Part III Readings</a:t>
            </a:r>
            <a:endParaRPr lang="en-US" altLang="zh-CN" sz="2800" b="1">
              <a:latin typeface="Century Gothic" panose="020B0502020202020204" pitchFamily="34" charset="0"/>
              <a:ea typeface="宋体" panose="02010600030101010101" pitchFamily="2" charset="-122"/>
            </a:endParaRPr>
          </a:p>
        </p:txBody>
      </p:sp>
      <p:sp>
        <p:nvSpPr>
          <p:cNvPr id="7" name="文本框 6"/>
          <p:cNvSpPr txBox="1"/>
          <p:nvPr/>
        </p:nvSpPr>
        <p:spPr>
          <a:xfrm>
            <a:off x="180975" y="1075055"/>
            <a:ext cx="7926705" cy="3784600"/>
          </a:xfrm>
          <a:prstGeom prst="rect">
            <a:avLst/>
          </a:prstGeom>
          <a:noFill/>
        </p:spPr>
        <p:txBody>
          <a:bodyPr wrap="square" rtlCol="0" anchor="t">
            <a:spAutoFit/>
          </a:bodyPr>
          <a:p>
            <a:pPr indent="457200" algn="just">
              <a:lnSpc>
                <a:spcPct val="150000"/>
              </a:lnSpc>
            </a:pPr>
            <a:r>
              <a:rPr lang="zh-CN" altLang="en-US" sz="2000" noProof="1">
                <a:latin typeface="Times New Roman" panose="02020603050405020304" pitchFamily="18" charset="0"/>
                <a:ea typeface="宋体" panose="02010600030101010101" pitchFamily="2" charset="-122"/>
                <a:cs typeface="+mn-cs"/>
              </a:rPr>
              <a:t>Outside the wind was loud and there was a faint flow of thunder along the sound. All the lights were going on in West Egg now; the electric trains were </a:t>
            </a:r>
            <a:r>
              <a:rPr lang="en-US" altLang="zh-CN" sz="2000" b="1" noProof="1">
                <a:solidFill>
                  <a:srgbClr val="2AA2BA"/>
                </a:solidFill>
                <a:ea typeface="宋体" panose="02010600030101010101" pitchFamily="2" charset="-122"/>
                <a:cs typeface="+mn-cs"/>
              </a:rPr>
              <a:t>plunging </a:t>
            </a:r>
            <a:r>
              <a:rPr lang="zh-CN" altLang="en-US" sz="2000" noProof="1">
                <a:latin typeface="Times New Roman" panose="02020603050405020304" pitchFamily="18" charset="0"/>
                <a:ea typeface="宋体" panose="02010600030101010101" pitchFamily="2" charset="-122"/>
                <a:cs typeface="+mn-cs"/>
              </a:rPr>
              <a:t>home through the rain from New York. It was the hour of a profound change, and excitement was generating on the air.</a:t>
            </a:r>
            <a:endParaRPr lang="zh-CN" altLang="en-US" sz="2000" noProof="1">
              <a:latin typeface="Times New Roman" panose="02020603050405020304" pitchFamily="18" charset="0"/>
              <a:ea typeface="宋体" panose="02010600030101010101" pitchFamily="2" charset="-122"/>
              <a:cs typeface="+mn-cs"/>
            </a:endParaRPr>
          </a:p>
          <a:p>
            <a:pPr indent="457200" algn="just">
              <a:lnSpc>
                <a:spcPct val="150000"/>
              </a:lnSpc>
            </a:pPr>
            <a:r>
              <a:rPr lang="zh-CN" altLang="en-US" sz="2000" noProof="1">
                <a:latin typeface="Times New Roman" panose="02020603050405020304" pitchFamily="18" charset="0"/>
                <a:ea typeface="宋体" panose="02010600030101010101" pitchFamily="2" charset="-122"/>
                <a:cs typeface="+mn-cs"/>
              </a:rPr>
              <a:t>“One thing’s sure and nothing’s surer</a:t>
            </a:r>
            <a:endParaRPr lang="zh-CN" altLang="en-US" sz="2000" noProof="1">
              <a:latin typeface="Times New Roman" panose="02020603050405020304" pitchFamily="18" charset="0"/>
              <a:ea typeface="宋体" panose="02010600030101010101" pitchFamily="2" charset="-122"/>
              <a:cs typeface="+mn-cs"/>
            </a:endParaRPr>
          </a:p>
          <a:p>
            <a:pPr indent="457200" algn="just">
              <a:lnSpc>
                <a:spcPct val="150000"/>
              </a:lnSpc>
            </a:pPr>
            <a:r>
              <a:rPr lang="zh-CN" altLang="en-US" sz="2000" noProof="1">
                <a:latin typeface="Times New Roman" panose="02020603050405020304" pitchFamily="18" charset="0"/>
                <a:ea typeface="宋体" panose="02010600030101010101" pitchFamily="2" charset="-122"/>
                <a:cs typeface="+mn-cs"/>
              </a:rPr>
              <a:t>The rich get richer and the poor get — children.</a:t>
            </a:r>
            <a:endParaRPr lang="zh-CN" altLang="en-US" sz="2000" noProof="1">
              <a:latin typeface="Times New Roman" panose="02020603050405020304" pitchFamily="18" charset="0"/>
              <a:ea typeface="宋体" panose="02010600030101010101" pitchFamily="2" charset="-122"/>
              <a:cs typeface="+mn-cs"/>
            </a:endParaRPr>
          </a:p>
          <a:p>
            <a:pPr indent="457200" algn="just">
              <a:lnSpc>
                <a:spcPct val="150000"/>
              </a:lnSpc>
            </a:pPr>
            <a:r>
              <a:rPr lang="zh-CN" altLang="en-US" sz="2000" noProof="1">
                <a:latin typeface="Times New Roman" panose="02020603050405020304" pitchFamily="18" charset="0"/>
                <a:ea typeface="宋体" panose="02010600030101010101" pitchFamily="2" charset="-122"/>
                <a:cs typeface="+mn-cs"/>
              </a:rPr>
              <a:t>In the meantime,</a:t>
            </a:r>
            <a:endParaRPr lang="zh-CN" altLang="en-US" sz="2000" noProof="1">
              <a:latin typeface="Times New Roman" panose="02020603050405020304" pitchFamily="18" charset="0"/>
              <a:ea typeface="宋体" panose="02010600030101010101" pitchFamily="2" charset="-122"/>
              <a:cs typeface="+mn-cs"/>
            </a:endParaRPr>
          </a:p>
          <a:p>
            <a:pPr indent="457200" algn="just">
              <a:lnSpc>
                <a:spcPct val="150000"/>
              </a:lnSpc>
            </a:pPr>
            <a:r>
              <a:rPr lang="zh-CN" altLang="en-US" sz="2000" noProof="1">
                <a:latin typeface="Times New Roman" panose="02020603050405020304" pitchFamily="18" charset="0"/>
                <a:ea typeface="宋体" panose="02010600030101010101" pitchFamily="2" charset="-122"/>
                <a:cs typeface="+mn-cs"/>
              </a:rPr>
              <a:t>In between time —”</a:t>
            </a:r>
            <a:endParaRPr lang="zh-CN" altLang="en-US" sz="2000" noProof="1">
              <a:latin typeface="Times New Roman" panose="02020603050405020304" pitchFamily="18" charset="0"/>
              <a:ea typeface="宋体" panose="02010600030101010101" pitchFamily="2" charset="-122"/>
              <a:cs typeface="+mn-cs"/>
            </a:endParaRPr>
          </a:p>
        </p:txBody>
      </p:sp>
      <p:cxnSp>
        <p:nvCxnSpPr>
          <p:cNvPr id="10" name="直接连接符 9"/>
          <p:cNvCxnSpPr/>
          <p:nvPr/>
        </p:nvCxnSpPr>
        <p:spPr>
          <a:xfrm>
            <a:off x="372745" y="5875655"/>
            <a:ext cx="250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72745" y="5991860"/>
            <a:ext cx="5408613" cy="306705"/>
          </a:xfrm>
          <a:prstGeom prst="rect">
            <a:avLst/>
          </a:prstGeom>
          <a:noFill/>
        </p:spPr>
        <p:txBody>
          <a:bodyPr wrap="square" rtlCol="0" anchor="t">
            <a:spAutoFit/>
          </a:bodyPr>
          <a:p>
            <a:r>
              <a:rPr lang="zh-CN" altLang="en-US" sz="1400" noProof="1">
                <a:solidFill>
                  <a:schemeClr val="accent4">
                    <a:lumMod val="50000"/>
                  </a:schemeClr>
                </a:solidFill>
              </a:rPr>
              <a:t>plunge v. 使突然前冲（或下落）</a:t>
            </a:r>
            <a:endParaRPr lang="zh-CN" altLang="en-US" sz="1400" noProof="1">
              <a:solidFill>
                <a:schemeClr val="accent4">
                  <a:lumMod val="50000"/>
                </a:schemeClr>
              </a:solidFill>
            </a:endParaRPr>
          </a:p>
        </p:txBody>
      </p:sp>
      <p:sp>
        <p:nvSpPr>
          <p:cNvPr id="53253" name="文本框 7"/>
          <p:cNvSpPr txBox="1"/>
          <p:nvPr/>
        </p:nvSpPr>
        <p:spPr>
          <a:xfrm>
            <a:off x="180975" y="439738"/>
            <a:ext cx="8610600" cy="830262"/>
          </a:xfrm>
          <a:prstGeom prst="rect">
            <a:avLst/>
          </a:prstGeom>
          <a:noFill/>
          <a:ln w="9525">
            <a:noFill/>
          </a:ln>
        </p:spPr>
        <p:txBody>
          <a:bodyPr anchor="t">
            <a:spAutoFit/>
          </a:bodyPr>
          <a:p>
            <a:pPr defTabSz="914400">
              <a:lnSpc>
                <a:spcPct val="150000"/>
              </a:lnSpc>
            </a:pPr>
            <a:r>
              <a:rPr lang="en-US" altLang="zh-CN" sz="2000" b="1">
                <a:solidFill>
                  <a:srgbClr val="2AA2BA"/>
                </a:solidFill>
                <a:latin typeface="Arial" panose="020B0604020202020204" pitchFamily="34" charset="0"/>
                <a:ea typeface="宋体" panose="02010600030101010101" pitchFamily="2" charset="-122"/>
              </a:rPr>
              <a:t>Passage Five</a:t>
            </a:r>
            <a:endParaRPr lang="en-US" altLang="zh-CN" sz="2000" b="1">
              <a:solidFill>
                <a:srgbClr val="2AA2BA"/>
              </a:solidFill>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8466455" y="422910"/>
            <a:ext cx="3626485" cy="5978525"/>
          </a:xfrm>
          <a:prstGeom prst="rect">
            <a:avLst/>
          </a:prstGeom>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框 8"/>
          <p:cNvSpPr txBox="1"/>
          <p:nvPr/>
        </p:nvSpPr>
        <p:spPr>
          <a:xfrm>
            <a:off x="957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4275" name="矩形 8"/>
          <p:cNvSpPr/>
          <p:nvPr/>
        </p:nvSpPr>
        <p:spPr>
          <a:xfrm>
            <a:off x="957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4276" name="文本框 8"/>
          <p:cNvSpPr txBox="1"/>
          <p:nvPr/>
        </p:nvSpPr>
        <p:spPr>
          <a:xfrm>
            <a:off x="3043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4277" name="矩形 13"/>
          <p:cNvSpPr/>
          <p:nvPr/>
        </p:nvSpPr>
        <p:spPr>
          <a:xfrm>
            <a:off x="3043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4278" name="文本框 8"/>
          <p:cNvSpPr txBox="1"/>
          <p:nvPr/>
        </p:nvSpPr>
        <p:spPr>
          <a:xfrm>
            <a:off x="5148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4279" name="文本框 8"/>
          <p:cNvSpPr txBox="1"/>
          <p:nvPr/>
        </p:nvSpPr>
        <p:spPr>
          <a:xfrm>
            <a:off x="9339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4280" name="矩形 27"/>
          <p:cNvSpPr/>
          <p:nvPr/>
        </p:nvSpPr>
        <p:spPr>
          <a:xfrm>
            <a:off x="9339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4281" name="文本占位符 5"/>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III Readings</a:t>
            </a:r>
            <a:endParaRPr lang="en-US" altLang="zh-CN" sz="2800" kern="1200">
              <a:solidFill>
                <a:schemeClr val="tx1"/>
              </a:solidFill>
              <a:latin typeface="+mn-lt"/>
              <a:ea typeface="+mn-ea"/>
              <a:cs typeface="+mn-cs"/>
            </a:endParaRPr>
          </a:p>
        </p:txBody>
      </p:sp>
      <p:sp>
        <p:nvSpPr>
          <p:cNvPr id="54282" name="文本框 7"/>
          <p:cNvSpPr txBox="1"/>
          <p:nvPr/>
        </p:nvSpPr>
        <p:spPr>
          <a:xfrm>
            <a:off x="1790700" y="550863"/>
            <a:ext cx="8610600" cy="830262"/>
          </a:xfrm>
          <a:prstGeom prst="rect">
            <a:avLst/>
          </a:prstGeom>
          <a:noFill/>
          <a:ln w="9525">
            <a:noFill/>
          </a:ln>
        </p:spPr>
        <p:txBody>
          <a:bodyPr anchor="t">
            <a:spAutoFit/>
          </a:bodyPr>
          <a:p>
            <a:pPr defTabSz="914400">
              <a:lnSpc>
                <a:spcPct val="150000"/>
              </a:lnSpc>
            </a:pPr>
            <a:r>
              <a:rPr lang="en-US" altLang="zh-CN" sz="2000" b="1">
                <a:solidFill>
                  <a:srgbClr val="2AA2BA"/>
                </a:solidFill>
                <a:latin typeface="Arial" panose="020B0604020202020204" pitchFamily="34" charset="0"/>
                <a:ea typeface="宋体" panose="02010600030101010101" pitchFamily="2" charset="-122"/>
              </a:rPr>
              <a:t>Passage Five</a:t>
            </a:r>
            <a:endParaRPr lang="en-US" altLang="zh-CN" sz="2000" b="1">
              <a:solidFill>
                <a:srgbClr val="2AA2BA"/>
              </a:solidFill>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sp>
        <p:nvSpPr>
          <p:cNvPr id="3" name="文本框 2"/>
          <p:cNvSpPr txBox="1"/>
          <p:nvPr/>
        </p:nvSpPr>
        <p:spPr>
          <a:xfrm>
            <a:off x="676275" y="1381125"/>
            <a:ext cx="10540365" cy="3784600"/>
          </a:xfrm>
          <a:prstGeom prst="rect">
            <a:avLst/>
          </a:prstGeom>
          <a:noFill/>
        </p:spPr>
        <p:txBody>
          <a:bodyPr wrap="square" rtlCol="0" anchor="t">
            <a:spAutoFit/>
          </a:bodyPr>
          <a:p>
            <a:pPr indent="457200" algn="just">
              <a:lnSpc>
                <a:spcPct val="150000"/>
              </a:lnSpc>
            </a:pPr>
            <a:r>
              <a:rPr sz="2000" noProof="1">
                <a:ea typeface="宋体" panose="02010600030101010101" pitchFamily="2" charset="-122"/>
                <a:cs typeface="+mn-cs"/>
              </a:rPr>
              <a:t>As I went over to say good-bye I saw that the expression of bewilderment had come back into Gatsby’s face, as though a faint doubt had occurred to him as to the quality of his present happiness. Almost five years! There must have been moments even that afternoon when Daisy </a:t>
            </a:r>
            <a:r>
              <a:rPr lang="en-US" altLang="zh-CN" sz="2000" b="1" noProof="1">
                <a:solidFill>
                  <a:srgbClr val="2AA2BA"/>
                </a:solidFill>
                <a:ea typeface="宋体" panose="02010600030101010101" pitchFamily="2" charset="-122"/>
                <a:cs typeface="+mn-cs"/>
              </a:rPr>
              <a:t>tumbled</a:t>
            </a:r>
            <a:r>
              <a:rPr sz="2000" noProof="1">
                <a:ea typeface="宋体" panose="02010600030101010101" pitchFamily="2" charset="-122"/>
                <a:cs typeface="+mn-cs"/>
              </a:rPr>
              <a:t> short of his dreams — not through her own fault, but because of the </a:t>
            </a:r>
            <a:r>
              <a:rPr lang="en-US" altLang="zh-CN" sz="2000" b="1" noProof="1">
                <a:solidFill>
                  <a:srgbClr val="2AA2BA"/>
                </a:solidFill>
                <a:ea typeface="宋体" panose="02010600030101010101" pitchFamily="2" charset="-122"/>
                <a:cs typeface="+mn-cs"/>
              </a:rPr>
              <a:t>colossal </a:t>
            </a:r>
            <a:r>
              <a:rPr sz="2000" noProof="1">
                <a:ea typeface="宋体" panose="02010600030101010101" pitchFamily="2" charset="-122"/>
                <a:cs typeface="+mn-cs"/>
              </a:rPr>
              <a:t>vitality of his illusion. It had gone beyond her, beyond everything. He had thrown himself into it with a creative passion, adding to it all the time, </a:t>
            </a:r>
            <a:r>
              <a:rPr lang="en-US" altLang="zh-CN" sz="2000" b="1" noProof="1">
                <a:solidFill>
                  <a:srgbClr val="2AA2BA"/>
                </a:solidFill>
                <a:ea typeface="宋体" panose="02010600030101010101" pitchFamily="2" charset="-122"/>
                <a:cs typeface="+mn-cs"/>
              </a:rPr>
              <a:t>decking</a:t>
            </a:r>
            <a:r>
              <a:rPr sz="2000" noProof="1">
                <a:ea typeface="宋体" panose="02010600030101010101" pitchFamily="2" charset="-122"/>
                <a:cs typeface="+mn-cs"/>
              </a:rPr>
              <a:t> it out with every bright feather that drifted his way. No amount of fire or freshness can challenge what a man will store up in his ghostly heart.</a:t>
            </a:r>
            <a:endParaRPr sz="2000" noProof="1">
              <a:ea typeface="宋体" panose="02010600030101010101" pitchFamily="2" charset="-122"/>
              <a:cs typeface="+mn-cs"/>
            </a:endParaRPr>
          </a:p>
        </p:txBody>
      </p:sp>
      <p:sp>
        <p:nvSpPr>
          <p:cNvPr id="11" name="文本框 10"/>
          <p:cNvSpPr txBox="1"/>
          <p:nvPr/>
        </p:nvSpPr>
        <p:spPr>
          <a:xfrm>
            <a:off x="676275" y="5928995"/>
            <a:ext cx="9629775" cy="737235"/>
          </a:xfrm>
          <a:prstGeom prst="rect">
            <a:avLst/>
          </a:prstGeom>
          <a:noFill/>
        </p:spPr>
        <p:txBody>
          <a:bodyPr wrap="square" rtlCol="0" anchor="t">
            <a:spAutoFit/>
          </a:bodyPr>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tumble v. 跌倒，摔跟头</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colossal adj. 巨大的</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deck v. 装饰</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p:txBody>
      </p:sp>
      <p:cxnSp>
        <p:nvCxnSpPr>
          <p:cNvPr id="9" name="直接连接符 8"/>
          <p:cNvCxnSpPr/>
          <p:nvPr/>
        </p:nvCxnSpPr>
        <p:spPr>
          <a:xfrm>
            <a:off x="676275" y="5812155"/>
            <a:ext cx="260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框 8"/>
          <p:cNvSpPr txBox="1"/>
          <p:nvPr/>
        </p:nvSpPr>
        <p:spPr>
          <a:xfrm>
            <a:off x="957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4275" name="矩形 8"/>
          <p:cNvSpPr/>
          <p:nvPr/>
        </p:nvSpPr>
        <p:spPr>
          <a:xfrm>
            <a:off x="957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4276" name="文本框 8"/>
          <p:cNvSpPr txBox="1"/>
          <p:nvPr/>
        </p:nvSpPr>
        <p:spPr>
          <a:xfrm>
            <a:off x="3043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4277" name="矩形 13"/>
          <p:cNvSpPr/>
          <p:nvPr/>
        </p:nvSpPr>
        <p:spPr>
          <a:xfrm>
            <a:off x="3043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4278" name="文本框 8"/>
          <p:cNvSpPr txBox="1"/>
          <p:nvPr/>
        </p:nvSpPr>
        <p:spPr>
          <a:xfrm>
            <a:off x="5148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4279" name="文本框 8"/>
          <p:cNvSpPr txBox="1"/>
          <p:nvPr/>
        </p:nvSpPr>
        <p:spPr>
          <a:xfrm>
            <a:off x="9339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4280" name="矩形 27"/>
          <p:cNvSpPr/>
          <p:nvPr/>
        </p:nvSpPr>
        <p:spPr>
          <a:xfrm>
            <a:off x="9339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4281" name="文本占位符 5"/>
          <p:cNvSpPr>
            <a:spLocks noGrp="1"/>
          </p:cNvSpPr>
          <p:nvPr>
            <p:ph type="body" sz="quarter" idx="10"/>
          </p:nvPr>
        </p:nvSpPr>
        <p:spPr>
          <a:xfrm>
            <a:off x="957580" y="182563"/>
            <a:ext cx="5600700" cy="530225"/>
          </a:xfrm>
          <a:noFill/>
        </p:spPr>
        <p:txBody>
          <a:bodyPr anchor="ctr"/>
          <a:p>
            <a:pPr defTabSz="914400"/>
            <a:r>
              <a:rPr lang="en-US" altLang="zh-CN" sz="2800" kern="1200">
                <a:solidFill>
                  <a:schemeClr val="tx1"/>
                </a:solidFill>
                <a:latin typeface="+mn-lt"/>
                <a:ea typeface="+mn-ea"/>
                <a:cs typeface="+mn-cs"/>
              </a:rPr>
              <a:t>Part III Readings</a:t>
            </a:r>
            <a:endParaRPr lang="en-US" altLang="zh-CN" sz="2800" kern="1200">
              <a:solidFill>
                <a:schemeClr val="tx1"/>
              </a:solidFill>
              <a:latin typeface="+mn-lt"/>
              <a:ea typeface="+mn-ea"/>
              <a:cs typeface="+mn-cs"/>
            </a:endParaRPr>
          </a:p>
        </p:txBody>
      </p:sp>
      <p:sp>
        <p:nvSpPr>
          <p:cNvPr id="54282" name="文本框 7"/>
          <p:cNvSpPr txBox="1"/>
          <p:nvPr/>
        </p:nvSpPr>
        <p:spPr>
          <a:xfrm>
            <a:off x="957580" y="550863"/>
            <a:ext cx="8610600" cy="830262"/>
          </a:xfrm>
          <a:prstGeom prst="rect">
            <a:avLst/>
          </a:prstGeom>
          <a:noFill/>
          <a:ln w="9525">
            <a:noFill/>
          </a:ln>
        </p:spPr>
        <p:txBody>
          <a:bodyPr anchor="t">
            <a:spAutoFit/>
          </a:bodyPr>
          <a:p>
            <a:pPr defTabSz="914400">
              <a:lnSpc>
                <a:spcPct val="150000"/>
              </a:lnSpc>
            </a:pPr>
            <a:r>
              <a:rPr lang="en-US" altLang="zh-CN" sz="2000" b="1">
                <a:solidFill>
                  <a:srgbClr val="2AA2BA"/>
                </a:solidFill>
                <a:latin typeface="Arial" panose="020B0604020202020204" pitchFamily="34" charset="0"/>
                <a:ea typeface="宋体" panose="02010600030101010101" pitchFamily="2" charset="-122"/>
              </a:rPr>
              <a:t>Passage Five</a:t>
            </a:r>
            <a:endParaRPr lang="en-US" altLang="zh-CN" sz="2000" b="1">
              <a:solidFill>
                <a:srgbClr val="2AA2BA"/>
              </a:solidFill>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sp>
        <p:nvSpPr>
          <p:cNvPr id="3" name="文本框 2"/>
          <p:cNvSpPr txBox="1"/>
          <p:nvPr/>
        </p:nvSpPr>
        <p:spPr>
          <a:xfrm>
            <a:off x="676275" y="1381125"/>
            <a:ext cx="10540365" cy="4246245"/>
          </a:xfrm>
          <a:prstGeom prst="rect">
            <a:avLst/>
          </a:prstGeom>
          <a:noFill/>
        </p:spPr>
        <p:txBody>
          <a:bodyPr wrap="square" rtlCol="0" anchor="t">
            <a:spAutoFit/>
          </a:bodyPr>
          <a:p>
            <a:pPr indent="457200" algn="just">
              <a:lnSpc>
                <a:spcPct val="150000"/>
              </a:lnSpc>
            </a:pPr>
            <a:r>
              <a:rPr sz="2000" noProof="1">
                <a:ea typeface="宋体" panose="02010600030101010101" pitchFamily="2" charset="-122"/>
                <a:cs typeface="+mn-cs"/>
              </a:rPr>
              <a:t>As I watched him he adjusted himself a little, visibly. His hand took hold of hers, and as she said something low in his ear he turned towards her with a rush of emotion. I think that voice held him most, with its</a:t>
            </a:r>
            <a:r>
              <a:rPr lang="en-US" altLang="zh-CN" sz="2000" b="1" noProof="1">
                <a:solidFill>
                  <a:srgbClr val="2AA2BA"/>
                </a:solidFill>
                <a:ea typeface="宋体" panose="02010600030101010101" pitchFamily="2" charset="-122"/>
                <a:cs typeface="+mn-cs"/>
              </a:rPr>
              <a:t> fluctuating, feverish</a:t>
            </a:r>
            <a:r>
              <a:rPr sz="2000" noProof="1">
                <a:ea typeface="宋体" panose="02010600030101010101" pitchFamily="2" charset="-122"/>
                <a:cs typeface="+mn-cs"/>
              </a:rPr>
              <a:t> warmth, because it couldn’t be overdreamed — that voice was a deathless song.</a:t>
            </a:r>
            <a:endParaRPr sz="2000" noProof="1">
              <a:ea typeface="宋体" panose="02010600030101010101" pitchFamily="2" charset="-122"/>
              <a:cs typeface="+mn-cs"/>
            </a:endParaRPr>
          </a:p>
          <a:p>
            <a:pPr indent="457200" algn="just">
              <a:lnSpc>
                <a:spcPct val="150000"/>
              </a:lnSpc>
            </a:pPr>
            <a:r>
              <a:rPr sz="2000" noProof="1">
                <a:ea typeface="宋体" panose="02010600030101010101" pitchFamily="2" charset="-122"/>
                <a:cs typeface="+mn-cs"/>
              </a:rPr>
              <a:t>They had forgotten me, but Daisy glanced up and held out her hand; Gatsby didn’t know me now at all. I looked once more at them and they looked back at me, remotely, possessed by intense life. Then I went out of the room and down the marble steps into the rain, leaving them there together.</a:t>
            </a:r>
            <a:endParaRPr sz="2000" noProof="1">
              <a:ea typeface="宋体" panose="02010600030101010101" pitchFamily="2" charset="-122"/>
              <a:cs typeface="+mn-cs"/>
            </a:endParaRPr>
          </a:p>
          <a:p>
            <a:pPr indent="457200" algn="r">
              <a:lnSpc>
                <a:spcPct val="150000"/>
              </a:lnSpc>
            </a:pPr>
            <a:r>
              <a:rPr sz="2000" noProof="1">
                <a:ea typeface="宋体" panose="02010600030101010101" pitchFamily="2" charset="-122"/>
                <a:cs typeface="+mn-cs"/>
              </a:rPr>
              <a:t>(from </a:t>
            </a:r>
            <a:r>
              <a:rPr sz="2000" i="1" noProof="1">
                <a:ea typeface="宋体" panose="02010600030101010101" pitchFamily="2" charset="-122"/>
                <a:cs typeface="+mn-cs"/>
              </a:rPr>
              <a:t>The Great Gatsby</a:t>
            </a:r>
            <a:r>
              <a:rPr sz="2000" noProof="1">
                <a:ea typeface="宋体" panose="02010600030101010101" pitchFamily="2" charset="-122"/>
                <a:cs typeface="+mn-cs"/>
              </a:rPr>
              <a:t> by F. S. Fitzgerald)</a:t>
            </a:r>
            <a:endParaRPr sz="2000" noProof="1">
              <a:ea typeface="宋体" panose="02010600030101010101" pitchFamily="2" charset="-122"/>
              <a:cs typeface="+mn-cs"/>
            </a:endParaRPr>
          </a:p>
        </p:txBody>
      </p:sp>
      <p:sp>
        <p:nvSpPr>
          <p:cNvPr id="11" name="文本框 10"/>
          <p:cNvSpPr txBox="1"/>
          <p:nvPr/>
        </p:nvSpPr>
        <p:spPr>
          <a:xfrm>
            <a:off x="676275" y="5928995"/>
            <a:ext cx="9629775" cy="521970"/>
          </a:xfrm>
          <a:prstGeom prst="rect">
            <a:avLst/>
          </a:prstGeom>
          <a:noFill/>
        </p:spPr>
        <p:txBody>
          <a:bodyPr wrap="square" rtlCol="0" anchor="t">
            <a:spAutoFit/>
          </a:bodyPr>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fluctuating adj. 起伏的</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a:p>
            <a:r>
              <a:rPr lang="zh-CN" altLang="en-US" sz="1400" noProof="1">
                <a:solidFill>
                  <a:schemeClr val="accent4">
                    <a:lumMod val="50000"/>
                  </a:schemeClr>
                </a:solidFill>
                <a:latin typeface="Arial" panose="020B0604020202020204" pitchFamily="34" charset="0"/>
                <a:ea typeface="宋体" panose="02010600030101010101" pitchFamily="2" charset="-122"/>
                <a:cs typeface="+mn-cs"/>
              </a:rPr>
              <a:t>feverish adj. 激动的，兴奋的</a:t>
            </a:r>
            <a:endParaRPr lang="zh-CN" altLang="en-US" sz="1400" noProof="1">
              <a:solidFill>
                <a:schemeClr val="accent4">
                  <a:lumMod val="50000"/>
                </a:schemeClr>
              </a:solidFill>
              <a:latin typeface="Arial" panose="020B0604020202020204" pitchFamily="34" charset="0"/>
              <a:ea typeface="宋体" panose="02010600030101010101" pitchFamily="2" charset="-122"/>
              <a:cs typeface="+mn-cs"/>
            </a:endParaRPr>
          </a:p>
        </p:txBody>
      </p:sp>
      <p:cxnSp>
        <p:nvCxnSpPr>
          <p:cNvPr id="9" name="直接连接符 8"/>
          <p:cNvCxnSpPr/>
          <p:nvPr/>
        </p:nvCxnSpPr>
        <p:spPr>
          <a:xfrm>
            <a:off x="676275" y="5812155"/>
            <a:ext cx="260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文本框 2"/>
          <p:cNvSpPr txBox="1"/>
          <p:nvPr/>
        </p:nvSpPr>
        <p:spPr>
          <a:xfrm>
            <a:off x="4722813" y="1728788"/>
            <a:ext cx="1901825" cy="3770312"/>
          </a:xfrm>
          <a:prstGeom prst="rect">
            <a:avLst/>
          </a:prstGeom>
          <a:noFill/>
          <a:ln w="9525">
            <a:noFill/>
          </a:ln>
        </p:spPr>
        <p:txBody>
          <a:bodyPr wrap="none" anchor="t">
            <a:spAutoFit/>
          </a:bodyPr>
          <a:p>
            <a:pPr algn="ctr"/>
            <a:r>
              <a:rPr lang="en-US" altLang="zh-CN" sz="23900" b="1">
                <a:solidFill>
                  <a:schemeClr val="bg1"/>
                </a:solidFill>
                <a:latin typeface="Century Gothic" panose="020B0502020202020204" pitchFamily="34" charset="0"/>
                <a:ea typeface="宋体" panose="02010600030101010101" pitchFamily="2" charset="-122"/>
              </a:rPr>
              <a:t>4</a:t>
            </a:r>
            <a:endParaRPr lang="zh-CN" altLang="en-US" sz="23900" b="1" dirty="0">
              <a:solidFill>
                <a:schemeClr val="bg1"/>
              </a:solidFill>
              <a:latin typeface="Century Gothic" panose="020B0502020202020204" pitchFamily="34" charset="0"/>
              <a:ea typeface="宋体" panose="02010600030101010101" pitchFamily="2" charset="-122"/>
            </a:endParaRPr>
          </a:p>
        </p:txBody>
      </p:sp>
      <p:sp>
        <p:nvSpPr>
          <p:cNvPr id="56322" name="文本框 1"/>
          <p:cNvSpPr txBox="1"/>
          <p:nvPr/>
        </p:nvSpPr>
        <p:spPr>
          <a:xfrm>
            <a:off x="5156200" y="1865313"/>
            <a:ext cx="1035050" cy="522287"/>
          </a:xfrm>
          <a:prstGeom prst="rect">
            <a:avLst/>
          </a:prstGeom>
          <a:noFill/>
          <a:ln w="9525">
            <a:noFill/>
          </a:ln>
        </p:spPr>
        <p:txBody>
          <a:bodyPr wrap="none" anchor="t">
            <a:spAutoFit/>
          </a:bodyPr>
          <a:p>
            <a:pPr algn="ctr"/>
            <a:r>
              <a:rPr lang="en-US" altLang="zh-CN" sz="2800">
                <a:solidFill>
                  <a:schemeClr val="bg1"/>
                </a:solidFill>
                <a:latin typeface="Century Gothic" panose="020B0502020202020204" pitchFamily="34" charset="0"/>
                <a:ea typeface="宋体" panose="02010600030101010101" pitchFamily="2" charset="-122"/>
              </a:rPr>
              <a:t>PART</a:t>
            </a:r>
            <a:endParaRPr lang="zh-CN" altLang="en-US" sz="2800" dirty="0">
              <a:solidFill>
                <a:schemeClr val="bg1"/>
              </a:solidFill>
              <a:latin typeface="Century Gothic" panose="020B0502020202020204" pitchFamily="34" charset="0"/>
              <a:ea typeface="宋体" panose="02010600030101010101" pitchFamily="2" charset="-122"/>
            </a:endParaRPr>
          </a:p>
        </p:txBody>
      </p:sp>
      <p:sp>
        <p:nvSpPr>
          <p:cNvPr id="4" name="文本框 3"/>
          <p:cNvSpPr txBox="1"/>
          <p:nvPr/>
        </p:nvSpPr>
        <p:spPr>
          <a:xfrm>
            <a:off x="6851488" y="2855102"/>
            <a:ext cx="5088255" cy="829945"/>
          </a:xfrm>
          <a:prstGeom prst="rect">
            <a:avLst/>
          </a:prstGeom>
          <a:noFill/>
        </p:spPr>
        <p:txBody>
          <a:bodyPr wrap="none" rtlCol="0">
            <a:spAutoFit/>
          </a:bodyPr>
          <a:lstStyle/>
          <a:p>
            <a:pPr marR="0" defTabSz="913765" fontAlgn="auto">
              <a:spcBef>
                <a:spcPts val="0"/>
              </a:spcBef>
              <a:spcAft>
                <a:spcPts val="0"/>
              </a:spcAft>
              <a:buClrTx/>
              <a:buSzTx/>
              <a:buFontTx/>
              <a:buNone/>
              <a:defRPr/>
            </a:pPr>
            <a:r>
              <a:rPr kumimoji="1" lang="zh-CN" altLang="en-US" sz="4800" b="1" kern="1200" cap="none" spc="0" normalizeH="0" baseline="0" noProof="0" dirty="0" smtClean="0">
                <a:solidFill>
                  <a:schemeClr val="accent4">
                    <a:alpha val="50000"/>
                  </a:schemeClr>
                </a:solidFill>
                <a:latin typeface="微软雅黑" pitchFamily="34" charset="-122"/>
                <a:ea typeface="微软雅黑" pitchFamily="34" charset="-122"/>
                <a:cs typeface="微软雅黑" pitchFamily="34" charset="-122"/>
              </a:rPr>
              <a:t>More Resources</a:t>
            </a:r>
            <a:endParaRPr kumimoji="1" lang="zh-CN" altLang="en-US" sz="4800" b="1" kern="1200" cap="none" spc="0" normalizeH="0" baseline="0" noProof="0" dirty="0" smtClean="0">
              <a:solidFill>
                <a:schemeClr val="accent4">
                  <a:alpha val="50000"/>
                </a:schemeClr>
              </a:solidFill>
              <a:latin typeface="微软雅黑" pitchFamily="34" charset="-122"/>
              <a:ea typeface="微软雅黑" pitchFamily="34" charset="-122"/>
              <a:cs typeface="微软雅黑" pitchFamily="34" charset="-122"/>
            </a:endParaRP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框 8"/>
          <p:cNvSpPr txBox="1"/>
          <p:nvPr/>
        </p:nvSpPr>
        <p:spPr>
          <a:xfrm>
            <a:off x="957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7346" name="矩形 8"/>
          <p:cNvSpPr/>
          <p:nvPr/>
        </p:nvSpPr>
        <p:spPr>
          <a:xfrm>
            <a:off x="957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7347" name="文本框 8"/>
          <p:cNvSpPr txBox="1"/>
          <p:nvPr/>
        </p:nvSpPr>
        <p:spPr>
          <a:xfrm>
            <a:off x="3043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7348" name="矩形 13"/>
          <p:cNvSpPr/>
          <p:nvPr/>
        </p:nvSpPr>
        <p:spPr>
          <a:xfrm>
            <a:off x="3043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7349" name="文本框 8"/>
          <p:cNvSpPr txBox="1"/>
          <p:nvPr/>
        </p:nvSpPr>
        <p:spPr>
          <a:xfrm>
            <a:off x="5148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7350" name="文本框 8"/>
          <p:cNvSpPr txBox="1"/>
          <p:nvPr/>
        </p:nvSpPr>
        <p:spPr>
          <a:xfrm>
            <a:off x="7234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7351" name="文本框 8"/>
          <p:cNvSpPr txBox="1"/>
          <p:nvPr/>
        </p:nvSpPr>
        <p:spPr>
          <a:xfrm>
            <a:off x="9339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7352" name="矩形 27"/>
          <p:cNvSpPr/>
          <p:nvPr/>
        </p:nvSpPr>
        <p:spPr>
          <a:xfrm>
            <a:off x="9339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7353" name="文本框 1"/>
          <p:cNvSpPr txBox="1"/>
          <p:nvPr/>
        </p:nvSpPr>
        <p:spPr>
          <a:xfrm>
            <a:off x="1809750" y="1593850"/>
            <a:ext cx="8842375" cy="395605"/>
          </a:xfrm>
          <a:prstGeom prst="rect">
            <a:avLst/>
          </a:prstGeom>
          <a:noFill/>
          <a:ln w="9525">
            <a:noFill/>
          </a:ln>
        </p:spPr>
        <p:txBody>
          <a:bodyPr wrap="square" anchor="t">
            <a:spAutoFit/>
          </a:bodyPr>
          <a:p>
            <a:pPr>
              <a:lnSpc>
                <a:spcPct val="110000"/>
              </a:lnSpc>
            </a:pPr>
            <a:r>
              <a:rPr lang="zh-CN" altLang="en-US">
                <a:latin typeface="Times New Roman" panose="02020603050405020304" pitchFamily="18" charset="0"/>
                <a:ea typeface="宋体" panose="02010600030101010101" pitchFamily="2" charset="-122"/>
              </a:rPr>
              <a:t>http://www.tudou.com/programs/view/TvjEqdufThA</a:t>
            </a:r>
            <a:endParaRPr lang="zh-CN" altLang="en-US">
              <a:latin typeface="Times New Roman" panose="02020603050405020304" pitchFamily="18" charset="0"/>
              <a:ea typeface="宋体" panose="02010600030101010101" pitchFamily="2" charset="-122"/>
            </a:endParaRPr>
          </a:p>
        </p:txBody>
      </p:sp>
      <p:sp>
        <p:nvSpPr>
          <p:cNvPr id="57354" name="文本占位符 5"/>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IV More Resources</a:t>
            </a:r>
            <a:endParaRPr lang="en-US" altLang="zh-CN" sz="2800" kern="1200">
              <a:solidFill>
                <a:schemeClr val="tx1"/>
              </a:solidFill>
              <a:latin typeface="+mn-lt"/>
              <a:ea typeface="+mn-ea"/>
              <a:cs typeface="+mn-cs"/>
            </a:endParaRPr>
          </a:p>
        </p:txBody>
      </p:sp>
      <p:sp>
        <p:nvSpPr>
          <p:cNvPr id="57355" name="文本框 8"/>
          <p:cNvSpPr txBox="1"/>
          <p:nvPr/>
        </p:nvSpPr>
        <p:spPr>
          <a:xfrm>
            <a:off x="1809750" y="1112838"/>
            <a:ext cx="8037513" cy="337185"/>
          </a:xfrm>
          <a:prstGeom prst="rect">
            <a:avLst/>
          </a:prstGeom>
          <a:noFill/>
          <a:ln w="9525">
            <a:noFill/>
          </a:ln>
        </p:spPr>
        <p:txBody>
          <a:bodyPr wrap="square" anchor="t">
            <a:spAutoFit/>
          </a:bodyPr>
          <a:p>
            <a:pPr algn="just" defTabSz="914400"/>
            <a:r>
              <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rPr>
              <a:t>A. Enjoy the video.</a:t>
            </a:r>
            <a:endPar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212725" y="2494915"/>
            <a:ext cx="11766550" cy="2942590"/>
          </a:xfrm>
          <a:prstGeom prst="rect">
            <a:avLst/>
          </a:prstGeom>
        </p:spPr>
      </p:pic>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框 8"/>
          <p:cNvSpPr txBox="1"/>
          <p:nvPr/>
        </p:nvSpPr>
        <p:spPr>
          <a:xfrm>
            <a:off x="957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7346" name="矩形 8"/>
          <p:cNvSpPr/>
          <p:nvPr/>
        </p:nvSpPr>
        <p:spPr>
          <a:xfrm>
            <a:off x="957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7347" name="文本框 8"/>
          <p:cNvSpPr txBox="1"/>
          <p:nvPr/>
        </p:nvSpPr>
        <p:spPr>
          <a:xfrm>
            <a:off x="3043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7348" name="矩形 13"/>
          <p:cNvSpPr/>
          <p:nvPr/>
        </p:nvSpPr>
        <p:spPr>
          <a:xfrm>
            <a:off x="3043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7349" name="文本框 8"/>
          <p:cNvSpPr txBox="1"/>
          <p:nvPr/>
        </p:nvSpPr>
        <p:spPr>
          <a:xfrm>
            <a:off x="5148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7350" name="文本框 8"/>
          <p:cNvSpPr txBox="1"/>
          <p:nvPr/>
        </p:nvSpPr>
        <p:spPr>
          <a:xfrm>
            <a:off x="7234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7351" name="文本框 8"/>
          <p:cNvSpPr txBox="1"/>
          <p:nvPr/>
        </p:nvSpPr>
        <p:spPr>
          <a:xfrm>
            <a:off x="9339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57352" name="矩形 27"/>
          <p:cNvSpPr/>
          <p:nvPr/>
        </p:nvSpPr>
        <p:spPr>
          <a:xfrm>
            <a:off x="9339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57354" name="文本占位符 5"/>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IV More Resources</a:t>
            </a:r>
            <a:endParaRPr lang="en-US" altLang="zh-CN" sz="2800" kern="1200">
              <a:solidFill>
                <a:schemeClr val="tx1"/>
              </a:solidFill>
              <a:latin typeface="+mn-lt"/>
              <a:ea typeface="+mn-ea"/>
              <a:cs typeface="+mn-cs"/>
            </a:endParaRPr>
          </a:p>
        </p:txBody>
      </p:sp>
      <p:sp>
        <p:nvSpPr>
          <p:cNvPr id="57356" name="文本框 2"/>
          <p:cNvSpPr txBox="1"/>
          <p:nvPr/>
        </p:nvSpPr>
        <p:spPr>
          <a:xfrm>
            <a:off x="1714500" y="992505"/>
            <a:ext cx="8037513" cy="338138"/>
          </a:xfrm>
          <a:prstGeom prst="rect">
            <a:avLst/>
          </a:prstGeom>
          <a:noFill/>
          <a:ln w="9525">
            <a:noFill/>
          </a:ln>
        </p:spPr>
        <p:txBody>
          <a:bodyPr wrap="square" anchor="t">
            <a:spAutoFit/>
          </a:bodyPr>
          <a:p>
            <a:pPr algn="just" defTabSz="914400"/>
            <a:r>
              <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rPr>
              <a:t>B. Surf the Internet.</a:t>
            </a:r>
            <a:endPar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endParaRPr>
          </a:p>
        </p:txBody>
      </p:sp>
      <p:sp>
        <p:nvSpPr>
          <p:cNvPr id="57357" name="文本框 3"/>
          <p:cNvSpPr txBox="1"/>
          <p:nvPr/>
        </p:nvSpPr>
        <p:spPr>
          <a:xfrm>
            <a:off x="1714500" y="1948815"/>
            <a:ext cx="9660890" cy="3745865"/>
          </a:xfrm>
          <a:prstGeom prst="rect">
            <a:avLst/>
          </a:prstGeom>
          <a:noFill/>
          <a:ln w="9525">
            <a:noFill/>
          </a:ln>
        </p:spPr>
        <p:txBody>
          <a:bodyPr wrap="square" anchor="t">
            <a:spAutoFit/>
          </a:bodyPr>
          <a:p>
            <a:pPr>
              <a:lnSpc>
                <a:spcPct val="110000"/>
              </a:lnSpc>
            </a:pPr>
            <a:r>
              <a:rPr lang="zh-CN" altLang="en-US">
                <a:latin typeface="Times New Roman" panose="02020603050405020304" pitchFamily="18" charset="0"/>
                <a:ea typeface="宋体" panose="02010600030101010101" pitchFamily="2" charset="-122"/>
              </a:rPr>
              <a:t>1. http://www.litquotes.com/</a:t>
            </a:r>
            <a:endParaRPr lang="zh-CN" altLang="en-US">
              <a:latin typeface="Times New Roman" panose="02020603050405020304" pitchFamily="18" charset="0"/>
              <a:ea typeface="宋体" panose="02010600030101010101" pitchFamily="2" charset="-122"/>
            </a:endParaRPr>
          </a:p>
          <a:p>
            <a:pPr>
              <a:lnSpc>
                <a:spcPct val="110000"/>
              </a:lnSpc>
            </a:pPr>
            <a:r>
              <a:rPr lang="zh-CN" altLang="en-US">
                <a:latin typeface="Times New Roman" panose="02020603050405020304" pitchFamily="18" charset="0"/>
                <a:ea typeface="宋体" panose="02010600030101010101" pitchFamily="2" charset="-122"/>
              </a:rPr>
              <a:t>This website is a literary reference site that features sourced quotes from literature. Readers can look for quotes by title, author or topic. Quotes about love and marriage are also included.</a:t>
            </a:r>
            <a:endParaRPr lang="zh-CN" altLang="en-US">
              <a:latin typeface="Times New Roman" panose="02020603050405020304" pitchFamily="18" charset="0"/>
              <a:ea typeface="宋体" panose="02010600030101010101" pitchFamily="2" charset="-122"/>
            </a:endParaRPr>
          </a:p>
          <a:p>
            <a:pPr>
              <a:lnSpc>
                <a:spcPct val="110000"/>
              </a:lnSpc>
            </a:pPr>
            <a:endParaRPr lang="zh-CN" altLang="en-US">
              <a:latin typeface="Times New Roman" panose="02020603050405020304" pitchFamily="18" charset="0"/>
              <a:ea typeface="宋体" panose="02010600030101010101" pitchFamily="2" charset="-122"/>
            </a:endParaRPr>
          </a:p>
          <a:p>
            <a:pPr>
              <a:lnSpc>
                <a:spcPct val="110000"/>
              </a:lnSpc>
            </a:pPr>
            <a:r>
              <a:rPr lang="zh-CN" altLang="en-US">
                <a:latin typeface="Times New Roman" panose="02020603050405020304" pitchFamily="18" charset="0"/>
                <a:ea typeface="宋体" panose="02010600030101010101" pitchFamily="2" charset="-122"/>
              </a:rPr>
              <a:t>2. https://www.poets.org/</a:t>
            </a:r>
            <a:endParaRPr lang="zh-CN" altLang="en-US">
              <a:latin typeface="Times New Roman" panose="02020603050405020304" pitchFamily="18" charset="0"/>
              <a:ea typeface="宋体" panose="02010600030101010101" pitchFamily="2" charset="-122"/>
            </a:endParaRPr>
          </a:p>
          <a:p>
            <a:pPr>
              <a:lnSpc>
                <a:spcPct val="110000"/>
              </a:lnSpc>
            </a:pPr>
            <a:r>
              <a:rPr lang="zh-CN" altLang="en-US">
                <a:latin typeface="Times New Roman" panose="02020603050405020304" pitchFamily="18" charset="0"/>
                <a:ea typeface="宋体" panose="02010600030101010101" pitchFamily="2" charset="-122"/>
              </a:rPr>
              <a:t>This website focuses on American poetry in both classical and contemporary forms. Readers can look for a lot of brilliant love poems here.</a:t>
            </a:r>
            <a:endParaRPr lang="zh-CN" altLang="en-US">
              <a:latin typeface="Times New Roman" panose="02020603050405020304" pitchFamily="18" charset="0"/>
              <a:ea typeface="宋体" panose="02010600030101010101" pitchFamily="2" charset="-122"/>
            </a:endParaRPr>
          </a:p>
          <a:p>
            <a:pPr>
              <a:lnSpc>
                <a:spcPct val="110000"/>
              </a:lnSpc>
            </a:pPr>
            <a:endParaRPr lang="zh-CN" altLang="en-US">
              <a:latin typeface="Times New Roman" panose="02020603050405020304" pitchFamily="18" charset="0"/>
              <a:ea typeface="宋体" panose="02010600030101010101" pitchFamily="2" charset="-122"/>
            </a:endParaRPr>
          </a:p>
          <a:p>
            <a:pPr>
              <a:lnSpc>
                <a:spcPct val="110000"/>
              </a:lnSpc>
            </a:pPr>
            <a:r>
              <a:rPr lang="zh-CN" altLang="en-US">
                <a:latin typeface="Times New Roman" panose="02020603050405020304" pitchFamily="18" charset="0"/>
                <a:ea typeface="宋体" panose="02010600030101010101" pitchFamily="2" charset="-122"/>
              </a:rPr>
              <a:t>3. https://www.sparknotes.com/</a:t>
            </a:r>
            <a:endParaRPr lang="zh-CN" altLang="en-US">
              <a:latin typeface="Times New Roman" panose="02020603050405020304" pitchFamily="18" charset="0"/>
              <a:ea typeface="宋体" panose="02010600030101010101" pitchFamily="2" charset="-122"/>
            </a:endParaRPr>
          </a:p>
          <a:p>
            <a:pPr>
              <a:lnSpc>
                <a:spcPct val="110000"/>
              </a:lnSpc>
            </a:pPr>
            <a:r>
              <a:rPr lang="zh-CN" altLang="en-US">
                <a:latin typeface="Times New Roman" panose="02020603050405020304" pitchFamily="18" charset="0"/>
                <a:ea typeface="宋体" panose="02010600030101010101" pitchFamily="2" charset="-122"/>
              </a:rPr>
              <a:t>This website focuses on various subjects which help students gain a better understanding of their field. Readers can look for literature study guides, which offer enormous literary works on the subject of love and marriage.</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占位符 1"/>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 Lead-in</a:t>
            </a:r>
            <a:endParaRPr lang="zh-CN" altLang="en-US" sz="2800" kern="1200" dirty="0">
              <a:solidFill>
                <a:schemeClr val="tx1"/>
              </a:solidFill>
              <a:latin typeface="+mn-lt"/>
              <a:ea typeface="+mn-ea"/>
              <a:cs typeface="+mn-cs"/>
            </a:endParaRPr>
          </a:p>
        </p:txBody>
      </p:sp>
      <p:sp>
        <p:nvSpPr>
          <p:cNvPr id="22530" name="文本框 37906"/>
          <p:cNvSpPr txBox="1"/>
          <p:nvPr/>
        </p:nvSpPr>
        <p:spPr>
          <a:xfrm>
            <a:off x="1714500" y="767080"/>
            <a:ext cx="9708515" cy="922020"/>
          </a:xfrm>
          <a:prstGeom prst="rect">
            <a:avLst/>
          </a:prstGeom>
          <a:noFill/>
          <a:ln w="9525">
            <a:noFill/>
          </a:ln>
        </p:spPr>
        <p:txBody>
          <a:bodyPr wrap="square" anchor="t">
            <a:spAutoFit/>
          </a:bodyPr>
          <a:p>
            <a:pPr defTabSz="914400"/>
            <a:r>
              <a:rPr lang="en-US" altLang="zh-CN" b="1">
                <a:solidFill>
                  <a:srgbClr val="2AA2BA"/>
                </a:solidFill>
                <a:latin typeface="Arial" panose="020B0604020202020204" pitchFamily="34" charset="0"/>
                <a:ea typeface="宋体" panose="02010600030101010101" pitchFamily="2" charset="-122"/>
              </a:rPr>
              <a:t>A. The English novel Pride and Prejudice has remained a masterpiece in world</a:t>
            </a:r>
            <a:endParaRPr lang="en-US" altLang="zh-CN" b="1">
              <a:solidFill>
                <a:srgbClr val="2AA2BA"/>
              </a:solidFill>
              <a:latin typeface="Arial" panose="020B0604020202020204" pitchFamily="34" charset="0"/>
              <a:ea typeface="宋体" panose="02010600030101010101" pitchFamily="2" charset="-122"/>
            </a:endParaRPr>
          </a:p>
          <a:p>
            <a:pPr defTabSz="914400"/>
            <a:r>
              <a:rPr lang="en-US" altLang="zh-CN" b="1">
                <a:solidFill>
                  <a:srgbClr val="2AA2BA"/>
                </a:solidFill>
                <a:latin typeface="Arial" panose="020B0604020202020204" pitchFamily="34" charset="0"/>
                <a:ea typeface="宋体" panose="02010600030101010101" pitchFamily="2" charset="-122"/>
              </a:rPr>
              <a:t>literature which tackles the topic of love and marriage. Please answer the following questions and share your knowledge about this novel with your partner.</a:t>
            </a:r>
            <a:endParaRPr lang="en-US" altLang="zh-CN" b="1">
              <a:solidFill>
                <a:srgbClr val="2AA2BA"/>
              </a:solidFill>
              <a:latin typeface="Arial" panose="020B0604020202020204" pitchFamily="34" charset="0"/>
              <a:ea typeface="宋体" panose="02010600030101010101" pitchFamily="2" charset="-122"/>
            </a:endParaRPr>
          </a:p>
        </p:txBody>
      </p:sp>
      <p:sp>
        <p:nvSpPr>
          <p:cNvPr id="12" name="文本框 11"/>
          <p:cNvSpPr txBox="1"/>
          <p:nvPr/>
        </p:nvSpPr>
        <p:spPr>
          <a:xfrm>
            <a:off x="1308735" y="1971675"/>
            <a:ext cx="10519410" cy="1476375"/>
          </a:xfrm>
          <a:prstGeom prst="rect">
            <a:avLst/>
          </a:prstGeom>
          <a:noFill/>
        </p:spPr>
        <p:txBody>
          <a:bodyPr wrap="square" rtlCol="0">
            <a:spAutoFit/>
          </a:bodyPr>
          <a:p>
            <a:r>
              <a:rPr lang="zh-CN" altLang="en-US"/>
              <a:t>1. Who is the author of the novel?</a:t>
            </a:r>
            <a:endParaRPr lang="zh-CN" altLang="en-US"/>
          </a:p>
          <a:p>
            <a:r>
              <a:rPr lang="zh-CN" altLang="en-US"/>
              <a:t>2. When did the story probably take place?</a:t>
            </a:r>
            <a:endParaRPr lang="zh-CN" altLang="en-US"/>
          </a:p>
          <a:p>
            <a:r>
              <a:rPr lang="zh-CN" altLang="en-US"/>
              <a:t>3. Could you name the hero and heroine in this novel?</a:t>
            </a:r>
            <a:endParaRPr lang="zh-CN" altLang="en-US"/>
          </a:p>
          <a:p>
            <a:r>
              <a:rPr lang="zh-CN" altLang="en-US"/>
              <a:t>4. Could you name the heroine’s four sisters in this novel?</a:t>
            </a:r>
            <a:endParaRPr lang="zh-CN" altLang="en-US"/>
          </a:p>
          <a:p>
            <a:r>
              <a:rPr lang="zh-CN" altLang="en-US"/>
              <a:t>5. Could you list some other famous works by the author?</a:t>
            </a:r>
            <a:endParaRPr lang="zh-CN" altLang="en-US"/>
          </a:p>
        </p:txBody>
      </p:sp>
      <p:sp>
        <p:nvSpPr>
          <p:cNvPr id="3" name="文本框 2"/>
          <p:cNvSpPr txBox="1"/>
          <p:nvPr/>
        </p:nvSpPr>
        <p:spPr>
          <a:xfrm>
            <a:off x="1308735" y="3712210"/>
            <a:ext cx="10753090" cy="2183765"/>
          </a:xfrm>
          <a:prstGeom prst="rect">
            <a:avLst/>
          </a:prstGeom>
          <a:noFill/>
        </p:spPr>
        <p:txBody>
          <a:bodyPr wrap="square" rtlCol="0">
            <a:spAutoFit/>
          </a:bodyPr>
          <a:p>
            <a:r>
              <a:rPr lang="zh-CN" altLang="en-US" b="1">
                <a:latin typeface="Times New Roman" panose="02020603050405020304" pitchFamily="18" charset="0"/>
              </a:rPr>
              <a:t>参考答案：</a:t>
            </a:r>
            <a:endParaRPr lang="zh-CN" altLang="en-US" b="1">
              <a:latin typeface="Times New Roman" panose="02020603050405020304" pitchFamily="18" charset="0"/>
            </a:endParaRPr>
          </a:p>
          <a:p>
            <a:endParaRPr lang="zh-CN" altLang="en-US">
              <a:solidFill>
                <a:srgbClr val="FF0000"/>
              </a:solidFill>
            </a:endParaRPr>
          </a:p>
          <a:p>
            <a:r>
              <a:rPr lang="zh-CN" altLang="en-US" sz="2000">
                <a:solidFill>
                  <a:srgbClr val="FF0000"/>
                </a:solidFill>
                <a:latin typeface="Times New Roman" panose="02020603050405020304" pitchFamily="18" charset="0"/>
                <a:cs typeface="Times New Roman" panose="02020603050405020304" pitchFamily="18" charset="0"/>
              </a:rPr>
              <a:t>1. Jane Austen is the author of Pride and Prejudice.</a:t>
            </a:r>
            <a:endParaRPr lang="zh-CN" altLang="en-US" sz="2000">
              <a:solidFill>
                <a:srgbClr val="FF0000"/>
              </a:solidFill>
              <a:latin typeface="Times New Roman" panose="02020603050405020304" pitchFamily="18" charset="0"/>
              <a:cs typeface="Times New Roman" panose="02020603050405020304" pitchFamily="18" charset="0"/>
            </a:endParaRPr>
          </a:p>
          <a:p>
            <a:r>
              <a:rPr lang="zh-CN" altLang="en-US" sz="2000">
                <a:solidFill>
                  <a:srgbClr val="FF0000"/>
                </a:solidFill>
                <a:latin typeface="Times New Roman" panose="02020603050405020304" pitchFamily="18" charset="0"/>
                <a:cs typeface="Times New Roman" panose="02020603050405020304" pitchFamily="18" charset="0"/>
              </a:rPr>
              <a:t>2. The story probably took place in the early 19th century.</a:t>
            </a:r>
            <a:endParaRPr lang="zh-CN" altLang="en-US" sz="2000">
              <a:solidFill>
                <a:srgbClr val="FF0000"/>
              </a:solidFill>
              <a:latin typeface="Times New Roman" panose="02020603050405020304" pitchFamily="18" charset="0"/>
              <a:cs typeface="Times New Roman" panose="02020603050405020304" pitchFamily="18" charset="0"/>
            </a:endParaRPr>
          </a:p>
          <a:p>
            <a:r>
              <a:rPr lang="zh-CN" altLang="en-US" sz="2000">
                <a:solidFill>
                  <a:srgbClr val="FF0000"/>
                </a:solidFill>
                <a:latin typeface="Times New Roman" panose="02020603050405020304" pitchFamily="18" charset="0"/>
                <a:cs typeface="Times New Roman" panose="02020603050405020304" pitchFamily="18" charset="0"/>
              </a:rPr>
              <a:t>3. Mr. Darcy is the hero and Miss Elizabeth is the heroine in this novel.</a:t>
            </a:r>
            <a:endParaRPr lang="zh-CN" altLang="en-US" sz="2000">
              <a:solidFill>
                <a:srgbClr val="FF0000"/>
              </a:solidFill>
              <a:latin typeface="Times New Roman" panose="02020603050405020304" pitchFamily="18" charset="0"/>
              <a:cs typeface="Times New Roman" panose="02020603050405020304" pitchFamily="18" charset="0"/>
            </a:endParaRPr>
          </a:p>
          <a:p>
            <a:r>
              <a:rPr lang="zh-CN" altLang="en-US" sz="2000">
                <a:solidFill>
                  <a:srgbClr val="FF0000"/>
                </a:solidFill>
                <a:latin typeface="Times New Roman" panose="02020603050405020304" pitchFamily="18" charset="0"/>
                <a:cs typeface="Times New Roman" panose="02020603050405020304" pitchFamily="18" charset="0"/>
              </a:rPr>
              <a:t>4. Jane, Marry, Kitty and Lydia Bennet.</a:t>
            </a:r>
            <a:endParaRPr lang="zh-CN" altLang="en-US" sz="2000">
              <a:solidFill>
                <a:srgbClr val="FF0000"/>
              </a:solidFill>
              <a:latin typeface="Times New Roman" panose="02020603050405020304" pitchFamily="18" charset="0"/>
              <a:cs typeface="Times New Roman" panose="02020603050405020304" pitchFamily="18" charset="0"/>
            </a:endParaRPr>
          </a:p>
          <a:p>
            <a:r>
              <a:rPr lang="zh-CN" altLang="en-US" sz="2000">
                <a:solidFill>
                  <a:srgbClr val="FF0000"/>
                </a:solidFill>
                <a:latin typeface="Times New Roman" panose="02020603050405020304" pitchFamily="18" charset="0"/>
                <a:cs typeface="Times New Roman" panose="02020603050405020304" pitchFamily="18" charset="0"/>
              </a:rPr>
              <a:t>5. Sense and Sensibility, Mansfield Park, Emma, Northanger Abbey, and Persuasion.</a:t>
            </a:r>
            <a:endParaRPr lang="zh-CN" altLang="en-US" sz="200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文本框 8"/>
          <p:cNvSpPr txBox="1"/>
          <p:nvPr/>
        </p:nvSpPr>
        <p:spPr>
          <a:xfrm>
            <a:off x="957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3554" name="矩形 8"/>
          <p:cNvSpPr/>
          <p:nvPr/>
        </p:nvSpPr>
        <p:spPr>
          <a:xfrm>
            <a:off x="957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23555" name="文本框 8"/>
          <p:cNvSpPr txBox="1"/>
          <p:nvPr/>
        </p:nvSpPr>
        <p:spPr>
          <a:xfrm>
            <a:off x="3043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3556" name="矩形 13"/>
          <p:cNvSpPr/>
          <p:nvPr/>
        </p:nvSpPr>
        <p:spPr>
          <a:xfrm>
            <a:off x="3043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23557" name="文本框 8"/>
          <p:cNvSpPr txBox="1"/>
          <p:nvPr/>
        </p:nvSpPr>
        <p:spPr>
          <a:xfrm>
            <a:off x="5148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3558" name="文本框 8"/>
          <p:cNvSpPr txBox="1"/>
          <p:nvPr/>
        </p:nvSpPr>
        <p:spPr>
          <a:xfrm>
            <a:off x="7234238" y="4789488"/>
            <a:ext cx="1719262" cy="992187"/>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3559" name="矩形 23"/>
          <p:cNvSpPr/>
          <p:nvPr/>
        </p:nvSpPr>
        <p:spPr>
          <a:xfrm>
            <a:off x="7234238" y="4337050"/>
            <a:ext cx="1719262" cy="371475"/>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23560" name="文本框 8"/>
          <p:cNvSpPr txBox="1"/>
          <p:nvPr/>
        </p:nvSpPr>
        <p:spPr>
          <a:xfrm>
            <a:off x="9339263" y="2257425"/>
            <a:ext cx="1720850" cy="993775"/>
          </a:xfrm>
          <a:prstGeom prst="rect">
            <a:avLst/>
          </a:prstGeom>
          <a:noFill/>
          <a:ln w="9525">
            <a:noFill/>
          </a:ln>
        </p:spPr>
        <p:txBody>
          <a:bodyPr anchor="t">
            <a:spAutoFit/>
          </a:bodyPr>
          <a:p>
            <a:pPr algn="ctr" defTabSz="914400">
              <a:lnSpc>
                <a:spcPct val="130000"/>
              </a:lnSpc>
            </a:pPr>
            <a:r>
              <a:rPr lang="zh-CN" altLang="en-US" sz="900" dirty="0">
                <a:solidFill>
                  <a:schemeClr val="bg1"/>
                </a:solidFill>
                <a:latin typeface="微软雅黑" pitchFamily="34" charset="-122"/>
                <a:ea typeface="微软雅黑" pitchFamily="34" charset="-122"/>
              </a:rPr>
              <a:t>标题数字等都可以通过点击和重新输入进行更改，顶部“开始”面板中可以对字体、字号、颜色等进行修改。建议正文</a:t>
            </a:r>
            <a:r>
              <a:rPr lang="en-US" altLang="zh-CN" sz="900">
                <a:solidFill>
                  <a:schemeClr val="bg1"/>
                </a:solidFill>
                <a:latin typeface="微软雅黑" pitchFamily="34" charset="-122"/>
                <a:ea typeface="微软雅黑" pitchFamily="34" charset="-122"/>
              </a:rPr>
              <a:t>8-14</a:t>
            </a:r>
            <a:r>
              <a:rPr lang="zh-CN" altLang="en-US" sz="900" dirty="0">
                <a:solidFill>
                  <a:schemeClr val="bg1"/>
                </a:solidFill>
                <a:latin typeface="微软雅黑" pitchFamily="34" charset="-122"/>
                <a:ea typeface="微软雅黑" pitchFamily="34" charset="-122"/>
              </a:rPr>
              <a:t>号字，</a:t>
            </a:r>
            <a:r>
              <a:rPr lang="en-US" altLang="zh-CN" sz="900">
                <a:solidFill>
                  <a:schemeClr val="bg1"/>
                </a:solidFill>
                <a:latin typeface="微软雅黑" pitchFamily="34" charset="-122"/>
                <a:ea typeface="微软雅黑" pitchFamily="34" charset="-122"/>
              </a:rPr>
              <a:t>1.3</a:t>
            </a:r>
            <a:r>
              <a:rPr lang="zh-CN" altLang="en-US" sz="900" dirty="0">
                <a:solidFill>
                  <a:schemeClr val="bg1"/>
                </a:solidFill>
                <a:latin typeface="微软雅黑" pitchFamily="34" charset="-122"/>
                <a:ea typeface="微软雅黑" pitchFamily="34" charset="-122"/>
              </a:rPr>
              <a:t>倍字间距。</a:t>
            </a:r>
            <a:endParaRPr lang="zh-CN" altLang="en-US" sz="900" dirty="0">
              <a:solidFill>
                <a:schemeClr val="bg1"/>
              </a:solidFill>
              <a:latin typeface="微软雅黑" pitchFamily="34" charset="-122"/>
              <a:ea typeface="微软雅黑" pitchFamily="34" charset="-122"/>
            </a:endParaRPr>
          </a:p>
        </p:txBody>
      </p:sp>
      <p:sp>
        <p:nvSpPr>
          <p:cNvPr id="23561" name="矩形 27"/>
          <p:cNvSpPr/>
          <p:nvPr/>
        </p:nvSpPr>
        <p:spPr>
          <a:xfrm>
            <a:off x="9339263" y="1804988"/>
            <a:ext cx="1720850" cy="373062"/>
          </a:xfrm>
          <a:prstGeom prst="rect">
            <a:avLst/>
          </a:prstGeom>
          <a:noFill/>
          <a:ln w="9525">
            <a:noFill/>
          </a:ln>
        </p:spPr>
        <p:txBody>
          <a:bodyPr anchor="t">
            <a:spAutoFit/>
          </a:bodyPr>
          <a:p>
            <a:pPr algn="ctr" defTabSz="608330">
              <a:lnSpc>
                <a:spcPct val="130000"/>
              </a:lnSpc>
            </a:pPr>
            <a:r>
              <a:rPr lang="zh-CN" altLang="en-US" sz="1400" b="1" dirty="0">
                <a:solidFill>
                  <a:schemeClr val="bg1"/>
                </a:solidFill>
                <a:latin typeface="Century Gothic" panose="020B0502020202020204" pitchFamily="34" charset="0"/>
                <a:ea typeface="微软雅黑" pitchFamily="34" charset="-122"/>
              </a:rPr>
              <a:t>点击此处添加标题</a:t>
            </a:r>
            <a:endParaRPr lang="en-US" altLang="zh-CN" sz="1400" b="1">
              <a:solidFill>
                <a:schemeClr val="bg1"/>
              </a:solidFill>
              <a:latin typeface="Century Gothic" panose="020B0502020202020204" pitchFamily="34" charset="0"/>
              <a:ea typeface="微软雅黑" pitchFamily="34" charset="-122"/>
            </a:endParaRPr>
          </a:p>
        </p:txBody>
      </p:sp>
      <p:sp>
        <p:nvSpPr>
          <p:cNvPr id="23562" name="文本占位符 4"/>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 Lead-in</a:t>
            </a:r>
            <a:endParaRPr lang="zh-CN" altLang="en-US" sz="2800" kern="1200" dirty="0">
              <a:solidFill>
                <a:schemeClr val="tx1"/>
              </a:solidFill>
              <a:latin typeface="+mn-lt"/>
              <a:ea typeface="+mn-ea"/>
              <a:cs typeface="+mn-cs"/>
            </a:endParaRPr>
          </a:p>
        </p:txBody>
      </p:sp>
      <p:sp>
        <p:nvSpPr>
          <p:cNvPr id="23563" name="文本框 37906"/>
          <p:cNvSpPr txBox="1"/>
          <p:nvPr/>
        </p:nvSpPr>
        <p:spPr>
          <a:xfrm>
            <a:off x="1714500" y="767080"/>
            <a:ext cx="10192385" cy="645160"/>
          </a:xfrm>
          <a:prstGeom prst="rect">
            <a:avLst/>
          </a:prstGeom>
          <a:noFill/>
          <a:ln w="9525">
            <a:noFill/>
          </a:ln>
        </p:spPr>
        <p:txBody>
          <a:bodyPr wrap="square" anchor="t">
            <a:spAutoFit/>
          </a:bodyPr>
          <a:p>
            <a:pPr defTabSz="914400"/>
            <a:r>
              <a:rPr lang="en-US" altLang="zh-CN" b="1">
                <a:solidFill>
                  <a:srgbClr val="2AA2BA"/>
                </a:solidFill>
                <a:latin typeface="Arial" panose="020B0604020202020204" pitchFamily="34" charset="0"/>
                <a:ea typeface="宋体" panose="02010600030101010101" pitchFamily="2" charset="-122"/>
              </a:rPr>
              <a:t>B. Discuss the following questions with your partner. Take notes in the box if</a:t>
            </a:r>
            <a:endParaRPr lang="en-US" altLang="zh-CN" b="1">
              <a:solidFill>
                <a:srgbClr val="2AA2BA"/>
              </a:solidFill>
              <a:latin typeface="Arial" panose="020B0604020202020204" pitchFamily="34" charset="0"/>
              <a:ea typeface="宋体" panose="02010600030101010101" pitchFamily="2" charset="-122"/>
            </a:endParaRPr>
          </a:p>
          <a:p>
            <a:pPr defTabSz="914400"/>
            <a:r>
              <a:rPr lang="en-US" altLang="zh-CN" b="1">
                <a:solidFill>
                  <a:srgbClr val="2AA2BA"/>
                </a:solidFill>
                <a:latin typeface="Arial" panose="020B0604020202020204" pitchFamily="34" charset="0"/>
                <a:ea typeface="宋体" panose="02010600030101010101" pitchFamily="2" charset="-122"/>
              </a:rPr>
              <a:t>necessary.</a:t>
            </a:r>
            <a:endParaRPr lang="en-US" altLang="zh-CN" b="1">
              <a:solidFill>
                <a:srgbClr val="2AA2BA"/>
              </a:solidFill>
              <a:latin typeface="Arial" panose="020B0604020202020204" pitchFamily="34" charset="0"/>
              <a:ea typeface="宋体" panose="02010600030101010101" pitchFamily="2" charset="-122"/>
            </a:endParaRPr>
          </a:p>
        </p:txBody>
      </p:sp>
      <p:sp>
        <p:nvSpPr>
          <p:cNvPr id="2" name="文本框 1"/>
          <p:cNvSpPr txBox="1"/>
          <p:nvPr/>
        </p:nvSpPr>
        <p:spPr>
          <a:xfrm>
            <a:off x="425450" y="1412240"/>
            <a:ext cx="10944860" cy="2030095"/>
          </a:xfrm>
          <a:prstGeom prst="rect">
            <a:avLst/>
          </a:prstGeom>
          <a:noFill/>
        </p:spPr>
        <p:txBody>
          <a:bodyPr wrap="square" rtlCol="0">
            <a:spAutoFit/>
          </a:bodyPr>
          <a:p>
            <a:r>
              <a:rPr lang="zh-CN" altLang="en-US"/>
              <a:t>1. In this novel, various attitudes towards love and marriage were depicted. Could you analyze them?</a:t>
            </a:r>
            <a:endParaRPr lang="zh-CN" altLang="en-US"/>
          </a:p>
          <a:p>
            <a:endParaRPr lang="zh-CN" altLang="en-US"/>
          </a:p>
          <a:p>
            <a:r>
              <a:rPr lang="zh-CN" altLang="en-US"/>
              <a:t>2. The original title of the novel was First Impressions. What role did first impressions play in this novel? When it comes to romantic relationship, do you trust first impressions?</a:t>
            </a:r>
            <a:endParaRPr lang="zh-CN" altLang="en-US"/>
          </a:p>
          <a:p>
            <a:endParaRPr lang="zh-CN" altLang="en-US"/>
          </a:p>
          <a:p>
            <a:r>
              <a:rPr lang="zh-CN" altLang="en-US"/>
              <a:t>3. Though the author satirized ( 讥讽) snobs ( 势利小人) in this novel, some critics accused the author of being a snob too. Choose one side of this issue and show your proof.</a:t>
            </a:r>
            <a:endParaRPr lang="zh-CN" altLang="en-US"/>
          </a:p>
        </p:txBody>
      </p:sp>
      <p:sp>
        <p:nvSpPr>
          <p:cNvPr id="3" name="文本框 2"/>
          <p:cNvSpPr txBox="1"/>
          <p:nvPr/>
        </p:nvSpPr>
        <p:spPr>
          <a:xfrm>
            <a:off x="306070" y="3442335"/>
            <a:ext cx="11600815" cy="3446145"/>
          </a:xfrm>
          <a:prstGeom prst="rect">
            <a:avLst/>
          </a:prstGeom>
          <a:noFill/>
        </p:spPr>
        <p:txBody>
          <a:bodyPr wrap="square" rtlCol="0">
            <a:spAutoFit/>
          </a:bodyPr>
          <a:p>
            <a:r>
              <a:rPr lang="zh-CN" altLang="en-US" b="1">
                <a:latin typeface="Times New Roman" panose="02020603050405020304" pitchFamily="18" charset="0"/>
              </a:rPr>
              <a:t>参考答案：</a:t>
            </a:r>
            <a:endParaRPr lang="zh-CN" altLang="en-US">
              <a:solidFill>
                <a:srgbClr val="FF0000"/>
              </a:solidFill>
            </a:endParaRPr>
          </a:p>
          <a:p>
            <a:r>
              <a:rPr lang="zh-CN" altLang="en-US" sz="2000">
                <a:solidFill>
                  <a:srgbClr val="FF0000"/>
                </a:solidFill>
                <a:latin typeface="Times New Roman" panose="02020603050405020304" pitchFamily="18" charset="0"/>
                <a:cs typeface="Times New Roman" panose="02020603050405020304" pitchFamily="18" charset="0"/>
              </a:rPr>
              <a:t>1. In this novel, the attitudes towards love and marriage may break into four types, which respectively centre around material (between Collins and Lucas), lust (between Wickham and Lydia), fairytale love (between Bingley and Jane) and true love (between Darcy and Elizabeth).</a:t>
            </a:r>
            <a:endParaRPr lang="zh-CN" altLang="en-US" sz="2000">
              <a:solidFill>
                <a:srgbClr val="FF0000"/>
              </a:solidFill>
              <a:latin typeface="Times New Roman" panose="02020603050405020304" pitchFamily="18" charset="0"/>
              <a:cs typeface="Times New Roman" panose="02020603050405020304" pitchFamily="18" charset="0"/>
            </a:endParaRPr>
          </a:p>
          <a:p>
            <a:r>
              <a:rPr lang="zh-CN" altLang="en-US" sz="2000">
                <a:solidFill>
                  <a:srgbClr val="FF0000"/>
                </a:solidFill>
                <a:latin typeface="Times New Roman" panose="02020603050405020304" pitchFamily="18" charset="0"/>
                <a:cs typeface="Times New Roman" panose="02020603050405020304" pitchFamily="18" charset="0"/>
              </a:rPr>
              <a:t>2. First impressions turned out to be false and misleading in this novel since Mr. Darcy impressed Elizabeth as arrogant while Miss Elizabeth impressed Darcy as unjust. When it comes to romantic relationship, most people would follow their first impressions and then make necessary adjustments as time goes on.</a:t>
            </a:r>
            <a:endParaRPr lang="zh-CN" altLang="en-US" sz="2000">
              <a:solidFill>
                <a:srgbClr val="FF0000"/>
              </a:solidFill>
              <a:latin typeface="Times New Roman" panose="02020603050405020304" pitchFamily="18" charset="0"/>
              <a:cs typeface="Times New Roman" panose="02020603050405020304" pitchFamily="18" charset="0"/>
            </a:endParaRPr>
          </a:p>
          <a:p>
            <a:r>
              <a:rPr lang="zh-CN" altLang="en-US" sz="2000">
                <a:solidFill>
                  <a:srgbClr val="FF0000"/>
                </a:solidFill>
                <a:latin typeface="Times New Roman" panose="02020603050405020304" pitchFamily="18" charset="0"/>
                <a:cs typeface="Times New Roman" panose="02020603050405020304" pitchFamily="18" charset="0"/>
              </a:rPr>
              <a:t>3. To certain extent, I agree with the criticism. Despite the author’s compliment of love founded on mutual affection and understanding, one thing she failed to brush off was social status. Although love based on material and lust was denounced (谴责，指责) by her, she never hesitated to put her characters within the same or similar class. In this sense, she acted as a snob too who couldn’t bridge the gap between certain groups.</a:t>
            </a:r>
            <a:endParaRPr lang="zh-CN" altLang="en-US" sz="200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2"/>
          <p:cNvSpPr txBox="1"/>
          <p:nvPr/>
        </p:nvSpPr>
        <p:spPr>
          <a:xfrm>
            <a:off x="4722813" y="1728788"/>
            <a:ext cx="1901825" cy="3770312"/>
          </a:xfrm>
          <a:prstGeom prst="rect">
            <a:avLst/>
          </a:prstGeom>
          <a:noFill/>
          <a:ln w="9525">
            <a:noFill/>
          </a:ln>
        </p:spPr>
        <p:txBody>
          <a:bodyPr wrap="none" anchor="t">
            <a:spAutoFit/>
          </a:bodyPr>
          <a:p>
            <a:pPr algn="ctr"/>
            <a:r>
              <a:rPr lang="en-US" altLang="zh-CN" sz="23900" b="1">
                <a:solidFill>
                  <a:schemeClr val="bg1"/>
                </a:solidFill>
                <a:latin typeface="Century Gothic" panose="020B0502020202020204" pitchFamily="34" charset="0"/>
                <a:ea typeface="宋体" panose="02010600030101010101" pitchFamily="2" charset="-122"/>
              </a:rPr>
              <a:t>2</a:t>
            </a:r>
            <a:endParaRPr lang="zh-CN" altLang="en-US" sz="23900" b="1" dirty="0">
              <a:solidFill>
                <a:schemeClr val="bg1"/>
              </a:solidFill>
              <a:latin typeface="Century Gothic" panose="020B0502020202020204" pitchFamily="34" charset="0"/>
              <a:ea typeface="宋体" panose="02010600030101010101" pitchFamily="2" charset="-122"/>
            </a:endParaRPr>
          </a:p>
        </p:txBody>
      </p:sp>
      <p:sp>
        <p:nvSpPr>
          <p:cNvPr id="26626" name="文本框 1"/>
          <p:cNvSpPr txBox="1"/>
          <p:nvPr/>
        </p:nvSpPr>
        <p:spPr>
          <a:xfrm>
            <a:off x="5156200" y="1865313"/>
            <a:ext cx="1035050" cy="522287"/>
          </a:xfrm>
          <a:prstGeom prst="rect">
            <a:avLst/>
          </a:prstGeom>
          <a:noFill/>
          <a:ln w="9525">
            <a:noFill/>
          </a:ln>
        </p:spPr>
        <p:txBody>
          <a:bodyPr wrap="none" anchor="t">
            <a:spAutoFit/>
          </a:bodyPr>
          <a:p>
            <a:pPr algn="ctr"/>
            <a:r>
              <a:rPr lang="en-US" altLang="zh-CN" sz="2800">
                <a:solidFill>
                  <a:schemeClr val="bg1"/>
                </a:solidFill>
                <a:latin typeface="Century Gothic" panose="020B0502020202020204" pitchFamily="34" charset="0"/>
                <a:ea typeface="宋体" panose="02010600030101010101" pitchFamily="2" charset="-122"/>
              </a:rPr>
              <a:t>PART</a:t>
            </a:r>
            <a:endParaRPr lang="zh-CN" altLang="en-US" sz="2800" dirty="0">
              <a:solidFill>
                <a:schemeClr val="bg1"/>
              </a:solidFill>
              <a:latin typeface="Century Gothic" panose="020B0502020202020204" pitchFamily="34" charset="0"/>
              <a:ea typeface="宋体" panose="02010600030101010101" pitchFamily="2" charset="-122"/>
            </a:endParaRPr>
          </a:p>
        </p:txBody>
      </p:sp>
      <p:sp>
        <p:nvSpPr>
          <p:cNvPr id="4" name="文本框 3"/>
          <p:cNvSpPr txBox="1"/>
          <p:nvPr/>
        </p:nvSpPr>
        <p:spPr>
          <a:xfrm>
            <a:off x="7242648" y="2922413"/>
            <a:ext cx="2439670" cy="1106805"/>
          </a:xfrm>
          <a:prstGeom prst="rect">
            <a:avLst/>
          </a:prstGeom>
          <a:noFill/>
        </p:spPr>
        <p:txBody>
          <a:bodyPr wrap="none" rtlCol="0">
            <a:spAutoFit/>
          </a:bodyPr>
          <a:lstStyle/>
          <a:p>
            <a:pPr marR="0" defTabSz="913765" fontAlgn="auto">
              <a:spcBef>
                <a:spcPts val="0"/>
              </a:spcBef>
              <a:spcAft>
                <a:spcPts val="0"/>
              </a:spcAft>
              <a:buClrTx/>
              <a:buSzTx/>
              <a:buFontTx/>
              <a:buNone/>
              <a:defRPr/>
            </a:pPr>
            <a:r>
              <a:rPr kumimoji="1" lang="zh-CN" altLang="en-US" sz="6600" b="1" kern="1200" cap="none" spc="0" normalizeH="0" baseline="0" noProof="0" dirty="0" smtClean="0">
                <a:solidFill>
                  <a:schemeClr val="accent4">
                    <a:alpha val="50000"/>
                  </a:schemeClr>
                </a:solidFill>
                <a:latin typeface="微软雅黑" pitchFamily="34" charset="-122"/>
                <a:ea typeface="微软雅黑" pitchFamily="34" charset="-122"/>
                <a:cs typeface="微软雅黑" pitchFamily="34" charset="-122"/>
              </a:rPr>
              <a:t>Tasks</a:t>
            </a:r>
            <a:endParaRPr kumimoji="1" lang="zh-CN" altLang="en-US" sz="6600" b="1" kern="1200" cap="none" spc="0" normalizeH="0" baseline="0" noProof="0" dirty="0" smtClean="0">
              <a:solidFill>
                <a:schemeClr val="accent4">
                  <a:alpha val="50000"/>
                </a:schemeClr>
              </a:solidFill>
              <a:latin typeface="微软雅黑" pitchFamily="34" charset="-122"/>
              <a:ea typeface="微软雅黑" pitchFamily="34" charset="-122"/>
              <a:cs typeface="微软雅黑" pitchFamily="34" charset="-122"/>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21"/>
          <p:cNvSpPr txBox="1"/>
          <p:nvPr/>
        </p:nvSpPr>
        <p:spPr>
          <a:xfrm>
            <a:off x="1746250" y="1690688"/>
            <a:ext cx="942975" cy="1322387"/>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A</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7650" name="文本框 26"/>
          <p:cNvSpPr txBox="1"/>
          <p:nvPr/>
        </p:nvSpPr>
        <p:spPr>
          <a:xfrm flipH="1">
            <a:off x="9201150" y="1690688"/>
            <a:ext cx="779463" cy="1322387"/>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B</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7651" name="文本框 47"/>
          <p:cNvSpPr txBox="1"/>
          <p:nvPr/>
        </p:nvSpPr>
        <p:spPr>
          <a:xfrm>
            <a:off x="1725613" y="3903663"/>
            <a:ext cx="984250" cy="1323975"/>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C</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7652" name="文本框 39"/>
          <p:cNvSpPr txBox="1"/>
          <p:nvPr/>
        </p:nvSpPr>
        <p:spPr>
          <a:xfrm flipH="1">
            <a:off x="9139238" y="3903663"/>
            <a:ext cx="901700" cy="1323975"/>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D</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7653" name="文本占位符 4"/>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 Tasks</a:t>
            </a:r>
            <a:endParaRPr lang="en-US" altLang="zh-CN" sz="2800" kern="1200">
              <a:solidFill>
                <a:schemeClr val="tx1"/>
              </a:solidFill>
              <a:latin typeface="+mn-lt"/>
              <a:ea typeface="+mn-ea"/>
              <a:cs typeface="+mn-cs"/>
            </a:endParaRPr>
          </a:p>
        </p:txBody>
      </p:sp>
      <p:sp>
        <p:nvSpPr>
          <p:cNvPr id="27654" name="文本框 37906"/>
          <p:cNvSpPr txBox="1"/>
          <p:nvPr/>
        </p:nvSpPr>
        <p:spPr>
          <a:xfrm>
            <a:off x="1831975" y="612775"/>
            <a:ext cx="8610600" cy="830263"/>
          </a:xfrm>
          <a:prstGeom prst="rect">
            <a:avLst/>
          </a:prstGeom>
          <a:noFill/>
          <a:ln w="9525">
            <a:noFill/>
          </a:ln>
        </p:spPr>
        <p:txBody>
          <a:bodyPr anchor="t">
            <a:spAutoFit/>
          </a:bodyPr>
          <a:p>
            <a:pPr defTabSz="914400">
              <a:lnSpc>
                <a:spcPct val="150000"/>
              </a:lnSpc>
            </a:pPr>
            <a:r>
              <a:rPr lang="en-US" altLang="zh-CN" sz="2000" b="1">
                <a:latin typeface="Arial" panose="020B0604020202020204" pitchFamily="34" charset="0"/>
                <a:ea typeface="宋体" panose="02010600030101010101" pitchFamily="2" charset="-122"/>
              </a:rPr>
              <a:t>Task One</a:t>
            </a:r>
            <a:endParaRPr lang="en-US" altLang="zh-CN" sz="2000" b="1">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sp>
        <p:nvSpPr>
          <p:cNvPr id="27655" name="文本框 3"/>
          <p:cNvSpPr txBox="1"/>
          <p:nvPr/>
        </p:nvSpPr>
        <p:spPr>
          <a:xfrm>
            <a:off x="1329690" y="1107440"/>
            <a:ext cx="10474325" cy="829945"/>
          </a:xfrm>
          <a:prstGeom prst="rect">
            <a:avLst/>
          </a:prstGeom>
          <a:noFill/>
          <a:ln w="9525">
            <a:noFill/>
          </a:ln>
        </p:spPr>
        <p:txBody>
          <a:bodyPr wrap="square" anchor="t">
            <a:spAutoFit/>
          </a:bodyPr>
          <a:p>
            <a:pPr algn="just" defTabSz="914400"/>
            <a:r>
              <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rPr>
              <a:t>Read Passage One and the following ten statements. Each statement contains information given in one of the paragraphs of Passage One. Identify the paragraph from which the information is derived. You may choose a paragraph more than once. Each paragraph is marked with one letter.</a:t>
            </a:r>
            <a:endPar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endParaRPr>
          </a:p>
        </p:txBody>
      </p:sp>
      <p:sp>
        <p:nvSpPr>
          <p:cNvPr id="27656" name="文本框 12"/>
          <p:cNvSpPr txBox="1"/>
          <p:nvPr/>
        </p:nvSpPr>
        <p:spPr>
          <a:xfrm>
            <a:off x="1413510" y="2080578"/>
            <a:ext cx="8956675" cy="3969385"/>
          </a:xfrm>
          <a:prstGeom prst="rect">
            <a:avLst/>
          </a:prstGeom>
          <a:noFill/>
          <a:ln w="9525">
            <a:noFill/>
          </a:ln>
        </p:spPr>
        <p:txBody>
          <a:bodyPr wrap="square" anchor="t">
            <a:spAutoFit/>
          </a:bodyPr>
          <a:p>
            <a:pPr algn="just">
              <a:lnSpc>
                <a:spcPct val="150000"/>
              </a:lnSpc>
            </a:pPr>
            <a:r>
              <a:rPr lang="zh-CN" altLang="en-US" sz="1400">
                <a:latin typeface="Arial" panose="020B0604020202020204" pitchFamily="34" charset="0"/>
                <a:ea typeface="宋体" panose="02010600030101010101" pitchFamily="2" charset="-122"/>
              </a:rPr>
              <a:t>(      ) 1. I need a wife who can take good care of the house.</a:t>
            </a:r>
            <a:endParaRPr lang="zh-CN" altLang="en-US" sz="1400">
              <a:latin typeface="Arial" panose="020B0604020202020204" pitchFamily="34" charset="0"/>
              <a:ea typeface="宋体" panose="02010600030101010101" pitchFamily="2" charset="-122"/>
            </a:endParaRPr>
          </a:p>
          <a:p>
            <a:pPr algn="just">
              <a:lnSpc>
                <a:spcPct val="150000"/>
              </a:lnSpc>
            </a:pPr>
            <a:r>
              <a:rPr lang="zh-CN" altLang="en-US" sz="1400">
                <a:latin typeface="Arial" panose="020B0604020202020204" pitchFamily="34" charset="0"/>
                <a:ea typeface="宋体" panose="02010600030101010101" pitchFamily="2" charset="-122"/>
              </a:rPr>
              <a:t>(      ) 2. My wife should have a flexible job which enables her to look after our children.</a:t>
            </a:r>
            <a:endParaRPr lang="zh-CN" altLang="en-US" sz="1400">
              <a:latin typeface="Arial" panose="020B0604020202020204" pitchFamily="34" charset="0"/>
              <a:ea typeface="宋体" panose="02010600030101010101" pitchFamily="2" charset="-122"/>
            </a:endParaRPr>
          </a:p>
          <a:p>
            <a:pPr algn="just">
              <a:lnSpc>
                <a:spcPct val="150000"/>
              </a:lnSpc>
            </a:pPr>
            <a:r>
              <a:rPr lang="zh-CN" altLang="en-US" sz="1400">
                <a:latin typeface="Arial" panose="020B0604020202020204" pitchFamily="34" charset="0"/>
                <a:ea typeface="宋体" panose="02010600030101010101" pitchFamily="2" charset="-122"/>
              </a:rPr>
              <a:t>(      ) 3. An ideal wife should take care of me when I am sick and sympathize with my pain.</a:t>
            </a:r>
            <a:endParaRPr lang="zh-CN" altLang="en-US" sz="1400">
              <a:latin typeface="Arial" panose="020B0604020202020204" pitchFamily="34" charset="0"/>
              <a:ea typeface="宋体" panose="02010600030101010101" pitchFamily="2" charset="-122"/>
            </a:endParaRPr>
          </a:p>
          <a:p>
            <a:pPr algn="just">
              <a:lnSpc>
                <a:spcPct val="150000"/>
              </a:lnSpc>
            </a:pPr>
            <a:r>
              <a:rPr lang="zh-CN" altLang="en-US" sz="1400">
                <a:latin typeface="Arial" panose="020B0604020202020204" pitchFamily="34" charset="0"/>
                <a:ea typeface="宋体" panose="02010600030101010101" pitchFamily="2" charset="-122"/>
              </a:rPr>
              <a:t>(      ) 4. I am inspired by a male friend to look for an ideal wife despite the fact that I am a wife myself.</a:t>
            </a:r>
            <a:endParaRPr lang="zh-CN" altLang="en-US" sz="1400">
              <a:latin typeface="Arial" panose="020B0604020202020204" pitchFamily="34" charset="0"/>
              <a:ea typeface="宋体" panose="02010600030101010101" pitchFamily="2" charset="-122"/>
            </a:endParaRPr>
          </a:p>
          <a:p>
            <a:pPr algn="just">
              <a:lnSpc>
                <a:spcPct val="150000"/>
              </a:lnSpc>
            </a:pPr>
            <a:r>
              <a:rPr lang="zh-CN" altLang="en-US" sz="1400">
                <a:latin typeface="Arial" panose="020B0604020202020204" pitchFamily="34" charset="0"/>
                <a:ea typeface="宋体" panose="02010600030101010101" pitchFamily="2" charset="-122"/>
              </a:rPr>
              <a:t>(      ) 5. If I come across a better woman, I can leave my wife and have a new life.</a:t>
            </a:r>
            <a:endParaRPr lang="zh-CN" altLang="en-US" sz="1400">
              <a:latin typeface="Arial" panose="020B0604020202020204" pitchFamily="34" charset="0"/>
              <a:ea typeface="宋体" panose="02010600030101010101" pitchFamily="2" charset="-122"/>
            </a:endParaRPr>
          </a:p>
          <a:p>
            <a:pPr algn="just">
              <a:lnSpc>
                <a:spcPct val="150000"/>
              </a:lnSpc>
            </a:pPr>
            <a:r>
              <a:rPr lang="zh-CN" altLang="en-US" sz="1400">
                <a:latin typeface="Arial" panose="020B0604020202020204" pitchFamily="34" charset="0"/>
                <a:ea typeface="宋体" panose="02010600030101010101" pitchFamily="2" charset="-122"/>
              </a:rPr>
              <a:t>(      ) 6. I can’t tolerate bad food, so my wife has to be a brilliant cook.</a:t>
            </a:r>
            <a:endParaRPr lang="zh-CN" altLang="en-US" sz="1400">
              <a:latin typeface="Arial" panose="020B0604020202020204" pitchFamily="34" charset="0"/>
              <a:ea typeface="宋体" panose="02010600030101010101" pitchFamily="2" charset="-122"/>
            </a:endParaRPr>
          </a:p>
          <a:p>
            <a:pPr algn="just">
              <a:lnSpc>
                <a:spcPct val="150000"/>
              </a:lnSpc>
            </a:pPr>
            <a:r>
              <a:rPr lang="zh-CN" altLang="en-US" sz="1400">
                <a:latin typeface="Arial" panose="020B0604020202020204" pitchFamily="34" charset="0"/>
                <a:ea typeface="宋体" panose="02010600030101010101" pitchFamily="2" charset="-122"/>
              </a:rPr>
              <a:t>(      ) 7. I need my wife to be a wonderful hostess who receives guests well in every way.</a:t>
            </a:r>
            <a:endParaRPr lang="zh-CN" altLang="en-US" sz="1400">
              <a:latin typeface="Arial" panose="020B0604020202020204" pitchFamily="34" charset="0"/>
              <a:ea typeface="宋体" panose="02010600030101010101" pitchFamily="2" charset="-122"/>
            </a:endParaRPr>
          </a:p>
          <a:p>
            <a:pPr algn="just">
              <a:lnSpc>
                <a:spcPct val="150000"/>
              </a:lnSpc>
            </a:pPr>
            <a:r>
              <a:rPr lang="zh-CN" altLang="en-US" sz="1400">
                <a:latin typeface="Arial" panose="020B0604020202020204" pitchFamily="34" charset="0"/>
                <a:ea typeface="宋体" panose="02010600030101010101" pitchFamily="2" charset="-122"/>
              </a:rPr>
              <a:t>(      ) 8. After graduating from school and securing a job, I want a wife who is willing to stay at home and fulfill her duties.</a:t>
            </a:r>
            <a:endParaRPr lang="zh-CN" altLang="en-US" sz="1400">
              <a:latin typeface="Arial" panose="020B0604020202020204" pitchFamily="34" charset="0"/>
              <a:ea typeface="宋体" panose="02010600030101010101" pitchFamily="2" charset="-122"/>
            </a:endParaRPr>
          </a:p>
          <a:p>
            <a:pPr algn="just">
              <a:lnSpc>
                <a:spcPct val="150000"/>
              </a:lnSpc>
            </a:pPr>
            <a:r>
              <a:rPr lang="zh-CN" altLang="en-US" sz="1400">
                <a:latin typeface="Arial" panose="020B0604020202020204" pitchFamily="34" charset="0"/>
                <a:ea typeface="宋体" panose="02010600030101010101" pitchFamily="2" charset="-122"/>
              </a:rPr>
              <a:t>(      ) 9. An ideal wife should never complain about her duties but happy to share my complaint upon my studies.</a:t>
            </a:r>
            <a:endParaRPr lang="zh-CN" altLang="en-US" sz="1400">
              <a:latin typeface="Arial" panose="020B0604020202020204" pitchFamily="34" charset="0"/>
              <a:ea typeface="宋体" panose="02010600030101010101" pitchFamily="2" charset="-122"/>
            </a:endParaRPr>
          </a:p>
          <a:p>
            <a:pPr algn="just">
              <a:lnSpc>
                <a:spcPct val="150000"/>
              </a:lnSpc>
            </a:pPr>
            <a:r>
              <a:rPr lang="zh-CN" altLang="en-US" sz="1400">
                <a:latin typeface="Arial" panose="020B0604020202020204" pitchFamily="34" charset="0"/>
                <a:ea typeface="宋体" panose="02010600030101010101" pitchFamily="2" charset="-122"/>
              </a:rPr>
              <a:t>(      ) 10. In this case, everybody wants a wife.</a:t>
            </a:r>
            <a:endParaRPr lang="zh-CN" altLang="en-US" sz="1400">
              <a:latin typeface="Arial" panose="020B0604020202020204" pitchFamily="34" charset="0"/>
              <a:ea typeface="宋体" panose="02010600030101010101" pitchFamily="2" charset="-122"/>
            </a:endParaRPr>
          </a:p>
        </p:txBody>
      </p:sp>
      <p:sp>
        <p:nvSpPr>
          <p:cNvPr id="6" name="文本框 5"/>
          <p:cNvSpPr txBox="1"/>
          <p:nvPr/>
        </p:nvSpPr>
        <p:spPr>
          <a:xfrm>
            <a:off x="1543050" y="2080578"/>
            <a:ext cx="534988" cy="398780"/>
          </a:xfrm>
          <a:prstGeom prst="rect">
            <a:avLst/>
          </a:prstGeom>
          <a:noFill/>
          <a:ln w="9525">
            <a:noFill/>
          </a:ln>
        </p:spPr>
        <p:txBody>
          <a:bodyPr wrap="square" anchor="t">
            <a:spAutoFit/>
          </a:bodyPr>
          <a:p>
            <a:r>
              <a:rPr lang="en-US" altLang="zh-CN" sz="2000" b="1">
                <a:solidFill>
                  <a:srgbClr val="C00000"/>
                </a:solidFill>
                <a:latin typeface="Arial" panose="020B0604020202020204" pitchFamily="34" charset="0"/>
                <a:ea typeface="宋体" panose="02010600030101010101" pitchFamily="2" charset="-122"/>
              </a:rPr>
              <a:t>D</a:t>
            </a:r>
            <a:endParaRPr lang="en-US" altLang="zh-CN" sz="2000" b="1">
              <a:solidFill>
                <a:srgbClr val="C00000"/>
              </a:solidFill>
              <a:latin typeface="Arial" panose="020B0604020202020204" pitchFamily="34" charset="0"/>
              <a:ea typeface="宋体" panose="02010600030101010101" pitchFamily="2" charset="-122"/>
            </a:endParaRPr>
          </a:p>
        </p:txBody>
      </p:sp>
      <p:sp>
        <p:nvSpPr>
          <p:cNvPr id="8" name="文本框 7"/>
          <p:cNvSpPr txBox="1"/>
          <p:nvPr/>
        </p:nvSpPr>
        <p:spPr>
          <a:xfrm>
            <a:off x="1543050" y="2479675"/>
            <a:ext cx="534988" cy="398780"/>
          </a:xfrm>
          <a:prstGeom prst="rect">
            <a:avLst/>
          </a:prstGeom>
          <a:noFill/>
          <a:ln w="9525">
            <a:noFill/>
          </a:ln>
        </p:spPr>
        <p:txBody>
          <a:bodyPr wrap="square" anchor="t">
            <a:spAutoFit/>
          </a:bodyPr>
          <a:p>
            <a:r>
              <a:rPr lang="en-US" altLang="zh-CN" sz="2000" b="1">
                <a:solidFill>
                  <a:srgbClr val="C00000"/>
                </a:solidFill>
                <a:latin typeface="Arial" panose="020B0604020202020204" pitchFamily="34" charset="0"/>
                <a:ea typeface="宋体" panose="02010600030101010101" pitchFamily="2" charset="-122"/>
              </a:rPr>
              <a:t>C</a:t>
            </a:r>
            <a:endParaRPr lang="en-US" altLang="zh-CN" sz="2000" b="1">
              <a:solidFill>
                <a:srgbClr val="C00000"/>
              </a:solidFill>
              <a:latin typeface="Arial" panose="020B0604020202020204" pitchFamily="34" charset="0"/>
              <a:ea typeface="宋体" panose="02010600030101010101" pitchFamily="2" charset="-122"/>
            </a:endParaRPr>
          </a:p>
        </p:txBody>
      </p:sp>
      <p:sp>
        <p:nvSpPr>
          <p:cNvPr id="9" name="文本框 8"/>
          <p:cNvSpPr txBox="1"/>
          <p:nvPr/>
        </p:nvSpPr>
        <p:spPr>
          <a:xfrm>
            <a:off x="1543050" y="3085783"/>
            <a:ext cx="534988" cy="398780"/>
          </a:xfrm>
          <a:prstGeom prst="rect">
            <a:avLst/>
          </a:prstGeom>
          <a:noFill/>
          <a:ln w="9525">
            <a:noFill/>
          </a:ln>
        </p:spPr>
        <p:txBody>
          <a:bodyPr wrap="square" anchor="t">
            <a:spAutoFit/>
          </a:bodyPr>
          <a:p>
            <a:r>
              <a:rPr lang="en-US" altLang="zh-CN" sz="2000" b="1">
                <a:solidFill>
                  <a:srgbClr val="C00000"/>
                </a:solidFill>
                <a:latin typeface="Arial" panose="020B0604020202020204" pitchFamily="34" charset="0"/>
                <a:ea typeface="宋体" panose="02010600030101010101" pitchFamily="2" charset="-122"/>
              </a:rPr>
              <a:t>B</a:t>
            </a:r>
            <a:endParaRPr lang="en-US" altLang="zh-CN" sz="2000" b="1">
              <a:solidFill>
                <a:srgbClr val="C00000"/>
              </a:solidFill>
              <a:latin typeface="Arial" panose="020B0604020202020204" pitchFamily="34" charset="0"/>
              <a:ea typeface="宋体" panose="02010600030101010101" pitchFamily="2" charset="-122"/>
            </a:endParaRPr>
          </a:p>
        </p:txBody>
      </p:sp>
      <p:sp>
        <p:nvSpPr>
          <p:cNvPr id="10" name="文本框 9"/>
          <p:cNvSpPr txBox="1"/>
          <p:nvPr/>
        </p:nvSpPr>
        <p:spPr>
          <a:xfrm>
            <a:off x="1543050" y="5008880"/>
            <a:ext cx="534988" cy="398780"/>
          </a:xfrm>
          <a:prstGeom prst="rect">
            <a:avLst/>
          </a:prstGeom>
          <a:noFill/>
          <a:ln w="9525">
            <a:noFill/>
          </a:ln>
        </p:spPr>
        <p:txBody>
          <a:bodyPr wrap="square" anchor="t">
            <a:spAutoFit/>
          </a:bodyPr>
          <a:p>
            <a:r>
              <a:rPr lang="en-US" altLang="zh-CN" sz="2000" b="1">
                <a:solidFill>
                  <a:srgbClr val="C00000"/>
                </a:solidFill>
                <a:latin typeface="Arial" panose="020B0604020202020204" pitchFamily="34" charset="0"/>
                <a:ea typeface="宋体" panose="02010600030101010101" pitchFamily="2" charset="-122"/>
              </a:rPr>
              <a:t>E</a:t>
            </a:r>
            <a:endParaRPr lang="en-US" altLang="zh-CN" sz="2000" b="1">
              <a:solidFill>
                <a:srgbClr val="C00000"/>
              </a:solidFill>
              <a:latin typeface="Arial" panose="020B0604020202020204" pitchFamily="34" charset="0"/>
              <a:ea typeface="宋体" panose="02010600030101010101" pitchFamily="2" charset="-122"/>
            </a:endParaRPr>
          </a:p>
        </p:txBody>
      </p:sp>
      <p:sp>
        <p:nvSpPr>
          <p:cNvPr id="2" name="文本框 1"/>
          <p:cNvSpPr txBox="1"/>
          <p:nvPr/>
        </p:nvSpPr>
        <p:spPr>
          <a:xfrm>
            <a:off x="1543050" y="5651500"/>
            <a:ext cx="534988" cy="398780"/>
          </a:xfrm>
          <a:prstGeom prst="rect">
            <a:avLst/>
          </a:prstGeom>
          <a:noFill/>
          <a:ln w="9525">
            <a:noFill/>
          </a:ln>
        </p:spPr>
        <p:txBody>
          <a:bodyPr wrap="square" anchor="t">
            <a:spAutoFit/>
          </a:bodyPr>
          <a:p>
            <a:r>
              <a:rPr lang="en-US" altLang="zh-CN" sz="2000" b="1">
                <a:solidFill>
                  <a:srgbClr val="C00000"/>
                </a:solidFill>
                <a:latin typeface="Arial" panose="020B0604020202020204" pitchFamily="34" charset="0"/>
                <a:ea typeface="宋体" panose="02010600030101010101" pitchFamily="2" charset="-122"/>
              </a:rPr>
              <a:t>I</a:t>
            </a:r>
            <a:endParaRPr lang="en-US" altLang="zh-CN" sz="2000" b="1">
              <a:solidFill>
                <a:srgbClr val="C00000"/>
              </a:solidFill>
              <a:latin typeface="Arial" panose="020B0604020202020204" pitchFamily="34" charset="0"/>
              <a:ea typeface="宋体" panose="02010600030101010101" pitchFamily="2" charset="-122"/>
            </a:endParaRPr>
          </a:p>
        </p:txBody>
      </p:sp>
      <p:sp>
        <p:nvSpPr>
          <p:cNvPr id="3" name="文本框 2"/>
          <p:cNvSpPr txBox="1"/>
          <p:nvPr/>
        </p:nvSpPr>
        <p:spPr>
          <a:xfrm>
            <a:off x="1543050" y="2779395"/>
            <a:ext cx="534988" cy="398780"/>
          </a:xfrm>
          <a:prstGeom prst="rect">
            <a:avLst/>
          </a:prstGeom>
          <a:noFill/>
          <a:ln w="9525">
            <a:noFill/>
          </a:ln>
        </p:spPr>
        <p:txBody>
          <a:bodyPr wrap="square" anchor="t">
            <a:spAutoFit/>
          </a:bodyPr>
          <a:p>
            <a:r>
              <a:rPr lang="en-US" altLang="zh-CN" sz="2000" b="1">
                <a:solidFill>
                  <a:srgbClr val="C00000"/>
                </a:solidFill>
                <a:latin typeface="Arial" panose="020B0604020202020204" pitchFamily="34" charset="0"/>
                <a:ea typeface="宋体" panose="02010600030101010101" pitchFamily="2" charset="-122"/>
              </a:rPr>
              <a:t>D</a:t>
            </a:r>
            <a:endParaRPr lang="en-US" altLang="zh-CN" sz="2000" b="1">
              <a:solidFill>
                <a:srgbClr val="C00000"/>
              </a:solidFill>
              <a:latin typeface="Arial" panose="020B0604020202020204" pitchFamily="34" charset="0"/>
              <a:ea typeface="宋体" panose="02010600030101010101" pitchFamily="2" charset="-122"/>
            </a:endParaRPr>
          </a:p>
        </p:txBody>
      </p:sp>
      <p:sp>
        <p:nvSpPr>
          <p:cNvPr id="4" name="文本框 3"/>
          <p:cNvSpPr txBox="1"/>
          <p:nvPr/>
        </p:nvSpPr>
        <p:spPr>
          <a:xfrm>
            <a:off x="1543050" y="4366895"/>
            <a:ext cx="534988" cy="398780"/>
          </a:xfrm>
          <a:prstGeom prst="rect">
            <a:avLst/>
          </a:prstGeom>
          <a:noFill/>
          <a:ln w="9525">
            <a:noFill/>
          </a:ln>
        </p:spPr>
        <p:txBody>
          <a:bodyPr wrap="square" anchor="t">
            <a:spAutoFit/>
          </a:bodyPr>
          <a:p>
            <a:r>
              <a:rPr lang="en-US" altLang="zh-CN" sz="2000" b="1">
                <a:solidFill>
                  <a:srgbClr val="C00000"/>
                </a:solidFill>
                <a:latin typeface="Arial" panose="020B0604020202020204" pitchFamily="34" charset="0"/>
                <a:ea typeface="宋体" panose="02010600030101010101" pitchFamily="2" charset="-122"/>
              </a:rPr>
              <a:t>H</a:t>
            </a:r>
            <a:endParaRPr lang="en-US" altLang="zh-CN" sz="2000" b="1">
              <a:solidFill>
                <a:srgbClr val="C00000"/>
              </a:solidFill>
              <a:latin typeface="Arial" panose="020B0604020202020204" pitchFamily="34" charset="0"/>
              <a:ea typeface="宋体" panose="02010600030101010101" pitchFamily="2" charset="-122"/>
            </a:endParaRPr>
          </a:p>
        </p:txBody>
      </p:sp>
      <p:sp>
        <p:nvSpPr>
          <p:cNvPr id="5" name="文本框 4"/>
          <p:cNvSpPr txBox="1"/>
          <p:nvPr/>
        </p:nvSpPr>
        <p:spPr>
          <a:xfrm>
            <a:off x="1543050" y="3406140"/>
            <a:ext cx="534988" cy="398780"/>
          </a:xfrm>
          <a:prstGeom prst="rect">
            <a:avLst/>
          </a:prstGeom>
          <a:noFill/>
          <a:ln w="9525">
            <a:noFill/>
          </a:ln>
        </p:spPr>
        <p:txBody>
          <a:bodyPr wrap="square" anchor="t">
            <a:spAutoFit/>
          </a:bodyPr>
          <a:p>
            <a:r>
              <a:rPr lang="en-US" altLang="zh-CN" sz="2000" b="1">
                <a:solidFill>
                  <a:srgbClr val="C00000"/>
                </a:solidFill>
                <a:latin typeface="Arial" panose="020B0604020202020204" pitchFamily="34" charset="0"/>
                <a:ea typeface="宋体" panose="02010600030101010101" pitchFamily="2" charset="-122"/>
              </a:rPr>
              <a:t>G</a:t>
            </a:r>
            <a:endParaRPr lang="en-US" altLang="zh-CN" sz="2000" b="1">
              <a:solidFill>
                <a:srgbClr val="C00000"/>
              </a:solidFill>
              <a:latin typeface="Arial" panose="020B0604020202020204" pitchFamily="34" charset="0"/>
              <a:ea typeface="宋体" panose="02010600030101010101" pitchFamily="2" charset="-122"/>
            </a:endParaRPr>
          </a:p>
        </p:txBody>
      </p:sp>
      <p:sp>
        <p:nvSpPr>
          <p:cNvPr id="7" name="文本框 6"/>
          <p:cNvSpPr txBox="1"/>
          <p:nvPr/>
        </p:nvSpPr>
        <p:spPr>
          <a:xfrm>
            <a:off x="1543050" y="3726180"/>
            <a:ext cx="534988" cy="398780"/>
          </a:xfrm>
          <a:prstGeom prst="rect">
            <a:avLst/>
          </a:prstGeom>
          <a:noFill/>
          <a:ln w="9525">
            <a:noFill/>
          </a:ln>
        </p:spPr>
        <p:txBody>
          <a:bodyPr wrap="square" anchor="t">
            <a:spAutoFit/>
          </a:bodyPr>
          <a:p>
            <a:r>
              <a:rPr lang="en-US" altLang="zh-CN" sz="2000" b="1">
                <a:solidFill>
                  <a:srgbClr val="C00000"/>
                </a:solidFill>
                <a:latin typeface="Arial" panose="020B0604020202020204" pitchFamily="34" charset="0"/>
                <a:ea typeface="宋体" panose="02010600030101010101" pitchFamily="2" charset="-122"/>
              </a:rPr>
              <a:t>D</a:t>
            </a:r>
            <a:endParaRPr lang="en-US" altLang="zh-CN" sz="2000" b="1">
              <a:solidFill>
                <a:srgbClr val="C00000"/>
              </a:solidFill>
              <a:latin typeface="Arial" panose="020B0604020202020204" pitchFamily="34" charset="0"/>
              <a:ea typeface="宋体" panose="02010600030101010101" pitchFamily="2" charset="-122"/>
            </a:endParaRPr>
          </a:p>
        </p:txBody>
      </p:sp>
      <p:sp>
        <p:nvSpPr>
          <p:cNvPr id="11" name="文本框 10"/>
          <p:cNvSpPr txBox="1"/>
          <p:nvPr/>
        </p:nvSpPr>
        <p:spPr>
          <a:xfrm>
            <a:off x="1543050" y="4046855"/>
            <a:ext cx="534988" cy="398780"/>
          </a:xfrm>
          <a:prstGeom prst="rect">
            <a:avLst/>
          </a:prstGeom>
          <a:noFill/>
          <a:ln w="9525">
            <a:noFill/>
          </a:ln>
        </p:spPr>
        <p:txBody>
          <a:bodyPr wrap="square" anchor="t">
            <a:spAutoFit/>
          </a:bodyPr>
          <a:p>
            <a:r>
              <a:rPr lang="en-US" altLang="zh-CN" sz="2000" b="1">
                <a:solidFill>
                  <a:srgbClr val="C00000"/>
                </a:solidFill>
                <a:latin typeface="Arial" panose="020B0604020202020204" pitchFamily="34" charset="0"/>
                <a:ea typeface="宋体" panose="02010600030101010101" pitchFamily="2" charset="-122"/>
              </a:rPr>
              <a:t>F</a:t>
            </a:r>
            <a:endParaRPr lang="en-US" altLang="zh-CN" sz="2000" b="1">
              <a:solidFill>
                <a:srgbClr val="C00000"/>
              </a:solidFill>
              <a:latin typeface="Arial" panose="020B0604020202020204" pitchFamily="34" charset="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2" grpId="0"/>
      <p:bldP spid="3" grpId="0"/>
      <p:bldP spid="4" grpId="0"/>
      <p:bldP spid="5" grpId="0"/>
      <p:bldP spid="7"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21"/>
          <p:cNvSpPr txBox="1"/>
          <p:nvPr/>
        </p:nvSpPr>
        <p:spPr>
          <a:xfrm>
            <a:off x="1746250" y="1690688"/>
            <a:ext cx="942975" cy="1322387"/>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A</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7650" name="文本框 26"/>
          <p:cNvSpPr txBox="1"/>
          <p:nvPr/>
        </p:nvSpPr>
        <p:spPr>
          <a:xfrm flipH="1">
            <a:off x="9201150" y="1690688"/>
            <a:ext cx="779463" cy="1322387"/>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B</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7651" name="文本框 47"/>
          <p:cNvSpPr txBox="1"/>
          <p:nvPr/>
        </p:nvSpPr>
        <p:spPr>
          <a:xfrm>
            <a:off x="1725613" y="3903663"/>
            <a:ext cx="984250" cy="1323975"/>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C</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7652" name="文本框 39"/>
          <p:cNvSpPr txBox="1"/>
          <p:nvPr/>
        </p:nvSpPr>
        <p:spPr>
          <a:xfrm flipH="1">
            <a:off x="9139238" y="3903663"/>
            <a:ext cx="901700" cy="1323975"/>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D</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7653" name="文本占位符 4"/>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 Tasks</a:t>
            </a:r>
            <a:endParaRPr lang="en-US" altLang="zh-CN" sz="2800" kern="1200">
              <a:solidFill>
                <a:schemeClr val="tx1"/>
              </a:solidFill>
              <a:latin typeface="+mn-lt"/>
              <a:ea typeface="+mn-ea"/>
              <a:cs typeface="+mn-cs"/>
            </a:endParaRPr>
          </a:p>
        </p:txBody>
      </p:sp>
      <p:sp>
        <p:nvSpPr>
          <p:cNvPr id="27654" name="文本框 37906"/>
          <p:cNvSpPr txBox="1"/>
          <p:nvPr/>
        </p:nvSpPr>
        <p:spPr>
          <a:xfrm>
            <a:off x="1831975" y="612775"/>
            <a:ext cx="8610600" cy="553085"/>
          </a:xfrm>
          <a:prstGeom prst="rect">
            <a:avLst/>
          </a:prstGeom>
          <a:noFill/>
          <a:ln w="9525">
            <a:noFill/>
          </a:ln>
        </p:spPr>
        <p:txBody>
          <a:bodyPr anchor="t">
            <a:spAutoFit/>
          </a:bodyPr>
          <a:p>
            <a:pPr defTabSz="914400">
              <a:lnSpc>
                <a:spcPct val="150000"/>
              </a:lnSpc>
            </a:pPr>
            <a:r>
              <a:rPr lang="en-US" altLang="zh-CN" sz="2000" b="1">
                <a:latin typeface="Arial" panose="020B0604020202020204" pitchFamily="34" charset="0"/>
                <a:ea typeface="宋体" panose="02010600030101010101" pitchFamily="2" charset="-122"/>
              </a:rPr>
              <a:t>Task Two</a:t>
            </a:r>
            <a:endParaRPr lang="en-US" altLang="zh-CN" b="1">
              <a:solidFill>
                <a:srgbClr val="2AA2BA"/>
              </a:solidFill>
              <a:latin typeface="Arial" panose="020B0604020202020204" pitchFamily="34" charset="0"/>
              <a:ea typeface="宋体" panose="02010600030101010101" pitchFamily="2" charset="-122"/>
            </a:endParaRPr>
          </a:p>
        </p:txBody>
      </p:sp>
      <p:sp>
        <p:nvSpPr>
          <p:cNvPr id="27655" name="文本框 3"/>
          <p:cNvSpPr txBox="1"/>
          <p:nvPr/>
        </p:nvSpPr>
        <p:spPr>
          <a:xfrm>
            <a:off x="1329690" y="1107440"/>
            <a:ext cx="9458960" cy="337185"/>
          </a:xfrm>
          <a:prstGeom prst="rect">
            <a:avLst/>
          </a:prstGeom>
          <a:noFill/>
          <a:ln w="9525">
            <a:noFill/>
          </a:ln>
        </p:spPr>
        <p:txBody>
          <a:bodyPr wrap="square" anchor="t">
            <a:spAutoFit/>
          </a:bodyPr>
          <a:p>
            <a:pPr algn="just" defTabSz="914400"/>
            <a:r>
              <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rPr>
              <a:t>Read Passage Two and decide whether the following statements are true (T) or false (F).</a:t>
            </a:r>
            <a:endPar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endParaRPr>
          </a:p>
        </p:txBody>
      </p:sp>
      <p:sp>
        <p:nvSpPr>
          <p:cNvPr id="27656" name="文本框 12"/>
          <p:cNvSpPr txBox="1"/>
          <p:nvPr/>
        </p:nvSpPr>
        <p:spPr>
          <a:xfrm>
            <a:off x="1179195" y="1523365"/>
            <a:ext cx="10436225" cy="4246245"/>
          </a:xfrm>
          <a:prstGeom prst="rect">
            <a:avLst/>
          </a:prstGeom>
          <a:noFill/>
          <a:ln w="9525">
            <a:noFill/>
          </a:ln>
        </p:spPr>
        <p:txBody>
          <a:bodyPr wrap="square" anchor="t">
            <a:spAutoFit/>
          </a:bodyPr>
          <a:p>
            <a:pPr algn="just">
              <a:lnSpc>
                <a:spcPct val="150000"/>
              </a:lnSpc>
            </a:pPr>
            <a:r>
              <a:rPr lang="zh-CN" altLang="en-US" sz="2000">
                <a:latin typeface="Arial" panose="020B0604020202020204" pitchFamily="34" charset="0"/>
                <a:ea typeface="宋体" panose="02010600030101010101" pitchFamily="2" charset="-122"/>
              </a:rPr>
              <a:t>(      ) 1. The novel Jane Eyre was written by Emily Bronte, a gifted female writer in Victorian Age.</a:t>
            </a:r>
            <a:endParaRPr lang="zh-CN" altLang="en-US" sz="2000">
              <a:latin typeface="Arial" panose="020B0604020202020204" pitchFamily="34" charset="0"/>
              <a:ea typeface="宋体" panose="02010600030101010101" pitchFamily="2" charset="-122"/>
            </a:endParaRPr>
          </a:p>
          <a:p>
            <a:pPr algn="just">
              <a:lnSpc>
                <a:spcPct val="150000"/>
              </a:lnSpc>
            </a:pPr>
            <a:r>
              <a:rPr lang="zh-CN" altLang="en-US" sz="2000">
                <a:latin typeface="Arial" panose="020B0604020202020204" pitchFamily="34" charset="0"/>
                <a:ea typeface="宋体" panose="02010600030101010101" pitchFamily="2" charset="-122"/>
              </a:rPr>
              <a:t>(      ) 2. In this part of the novel, Jane expressed calmly her deep affections towards Mr.Rochester.</a:t>
            </a:r>
            <a:endParaRPr lang="zh-CN" altLang="en-US" sz="2000">
              <a:latin typeface="Arial" panose="020B0604020202020204" pitchFamily="34" charset="0"/>
              <a:ea typeface="宋体" panose="02010600030101010101" pitchFamily="2" charset="-122"/>
            </a:endParaRPr>
          </a:p>
          <a:p>
            <a:pPr algn="just">
              <a:lnSpc>
                <a:spcPct val="150000"/>
              </a:lnSpc>
            </a:pPr>
            <a:r>
              <a:rPr lang="zh-CN" altLang="en-US" sz="2000">
                <a:latin typeface="Arial" panose="020B0604020202020204" pitchFamily="34" charset="0"/>
                <a:ea typeface="宋体" panose="02010600030101010101" pitchFamily="2" charset="-122"/>
              </a:rPr>
              <a:t>(      ) 3. According to Jane, men and women should be equal despite outward differences and gaps.</a:t>
            </a:r>
            <a:endParaRPr lang="zh-CN" altLang="en-US" sz="2000">
              <a:latin typeface="Arial" panose="020B0604020202020204" pitchFamily="34" charset="0"/>
              <a:ea typeface="宋体" panose="02010600030101010101" pitchFamily="2" charset="-122"/>
            </a:endParaRPr>
          </a:p>
          <a:p>
            <a:pPr algn="just">
              <a:lnSpc>
                <a:spcPct val="150000"/>
              </a:lnSpc>
            </a:pPr>
            <a:r>
              <a:rPr lang="zh-CN" altLang="en-US" sz="2000">
                <a:latin typeface="Arial" panose="020B0604020202020204" pitchFamily="34" charset="0"/>
                <a:ea typeface="宋体" panose="02010600030101010101" pitchFamily="2" charset="-122"/>
              </a:rPr>
              <a:t>(     ) 4. Mr. Rochester kissed Jane after setting his mind to marry a rich lady, which demonstrated his playfulness with love.</a:t>
            </a:r>
            <a:endParaRPr lang="zh-CN" altLang="en-US" sz="2000">
              <a:latin typeface="Arial" panose="020B0604020202020204" pitchFamily="34" charset="0"/>
              <a:ea typeface="宋体" panose="02010600030101010101" pitchFamily="2" charset="-122"/>
            </a:endParaRPr>
          </a:p>
          <a:p>
            <a:pPr algn="just">
              <a:lnSpc>
                <a:spcPct val="150000"/>
              </a:lnSpc>
            </a:pPr>
            <a:r>
              <a:rPr lang="zh-CN" altLang="en-US" sz="2000">
                <a:latin typeface="Arial" panose="020B0604020202020204" pitchFamily="34" charset="0"/>
                <a:ea typeface="宋体" panose="02010600030101010101" pitchFamily="2" charset="-122"/>
              </a:rPr>
              <a:t>(      ) 5. Jane snorted at Mr. Rochester’s suggestion of sharing his possessions.</a:t>
            </a:r>
            <a:endParaRPr lang="zh-CN" altLang="en-US" sz="2000">
              <a:latin typeface="Arial" panose="020B0604020202020204" pitchFamily="34" charset="0"/>
              <a:ea typeface="宋体" panose="02010600030101010101" pitchFamily="2" charset="-122"/>
            </a:endParaRPr>
          </a:p>
        </p:txBody>
      </p:sp>
      <p:sp>
        <p:nvSpPr>
          <p:cNvPr id="8" name="文本框 7"/>
          <p:cNvSpPr txBox="1"/>
          <p:nvPr/>
        </p:nvSpPr>
        <p:spPr>
          <a:xfrm>
            <a:off x="1527810" y="1691005"/>
            <a:ext cx="534988" cy="398780"/>
          </a:xfrm>
          <a:prstGeom prst="rect">
            <a:avLst/>
          </a:prstGeom>
          <a:noFill/>
          <a:ln w="9525">
            <a:noFill/>
          </a:ln>
        </p:spPr>
        <p:txBody>
          <a:bodyPr wrap="square" anchor="t">
            <a:spAutoFit/>
          </a:bodyPr>
          <a:p>
            <a:r>
              <a:rPr lang="en-US" altLang="zh-CN" sz="2000" b="1">
                <a:solidFill>
                  <a:srgbClr val="C00000"/>
                </a:solidFill>
                <a:latin typeface="Arial" panose="020B0604020202020204" pitchFamily="34" charset="0"/>
                <a:ea typeface="宋体" panose="02010600030101010101" pitchFamily="2" charset="-122"/>
              </a:rPr>
              <a:t>F</a:t>
            </a:r>
            <a:endParaRPr lang="en-US" altLang="zh-CN" sz="2000" b="1">
              <a:solidFill>
                <a:srgbClr val="C00000"/>
              </a:solidFill>
              <a:latin typeface="Arial" panose="020B0604020202020204" pitchFamily="34" charset="0"/>
              <a:ea typeface="宋体" panose="02010600030101010101" pitchFamily="2" charset="-122"/>
            </a:endParaRPr>
          </a:p>
        </p:txBody>
      </p:sp>
      <p:sp>
        <p:nvSpPr>
          <p:cNvPr id="9" name="文本框 8"/>
          <p:cNvSpPr txBox="1"/>
          <p:nvPr/>
        </p:nvSpPr>
        <p:spPr>
          <a:xfrm>
            <a:off x="1329690" y="3504883"/>
            <a:ext cx="534988" cy="398780"/>
          </a:xfrm>
          <a:prstGeom prst="rect">
            <a:avLst/>
          </a:prstGeom>
          <a:noFill/>
          <a:ln w="9525">
            <a:noFill/>
          </a:ln>
        </p:spPr>
        <p:txBody>
          <a:bodyPr wrap="square" anchor="t">
            <a:spAutoFit/>
          </a:bodyPr>
          <a:p>
            <a:r>
              <a:rPr lang="en-US" altLang="zh-CN" sz="2000" b="1">
                <a:solidFill>
                  <a:srgbClr val="C00000"/>
                </a:solidFill>
                <a:latin typeface="Arial" panose="020B0604020202020204" pitchFamily="34" charset="0"/>
                <a:ea typeface="宋体" panose="02010600030101010101" pitchFamily="2" charset="-122"/>
              </a:rPr>
              <a:t>T</a:t>
            </a:r>
            <a:endParaRPr lang="en-US" altLang="zh-CN" sz="2000" b="1">
              <a:solidFill>
                <a:srgbClr val="C00000"/>
              </a:solidFill>
              <a:latin typeface="Arial" panose="020B0604020202020204" pitchFamily="34" charset="0"/>
              <a:ea typeface="宋体" panose="02010600030101010101" pitchFamily="2" charset="-122"/>
            </a:endParaRPr>
          </a:p>
        </p:txBody>
      </p:sp>
      <p:sp>
        <p:nvSpPr>
          <p:cNvPr id="2" name="文本框 1"/>
          <p:cNvSpPr txBox="1"/>
          <p:nvPr/>
        </p:nvSpPr>
        <p:spPr>
          <a:xfrm>
            <a:off x="1527810" y="2614295"/>
            <a:ext cx="534988" cy="398780"/>
          </a:xfrm>
          <a:prstGeom prst="rect">
            <a:avLst/>
          </a:prstGeom>
          <a:noFill/>
          <a:ln w="9525">
            <a:noFill/>
          </a:ln>
        </p:spPr>
        <p:txBody>
          <a:bodyPr wrap="square" anchor="t">
            <a:spAutoFit/>
          </a:bodyPr>
          <a:p>
            <a:r>
              <a:rPr lang="en-US" altLang="zh-CN" sz="2000" b="1">
                <a:solidFill>
                  <a:srgbClr val="C00000"/>
                </a:solidFill>
                <a:latin typeface="Arial" panose="020B0604020202020204" pitchFamily="34" charset="0"/>
                <a:ea typeface="宋体" panose="02010600030101010101" pitchFamily="2" charset="-122"/>
              </a:rPr>
              <a:t>F</a:t>
            </a:r>
            <a:endParaRPr lang="en-US" altLang="zh-CN" sz="2000" b="1">
              <a:solidFill>
                <a:srgbClr val="C00000"/>
              </a:solidFill>
              <a:latin typeface="Arial" panose="020B0604020202020204" pitchFamily="34" charset="0"/>
              <a:ea typeface="宋体" panose="02010600030101010101" pitchFamily="2" charset="-122"/>
            </a:endParaRPr>
          </a:p>
        </p:txBody>
      </p:sp>
      <p:sp>
        <p:nvSpPr>
          <p:cNvPr id="3" name="文本框 2"/>
          <p:cNvSpPr txBox="1"/>
          <p:nvPr/>
        </p:nvSpPr>
        <p:spPr>
          <a:xfrm>
            <a:off x="1329690" y="4366260"/>
            <a:ext cx="534988" cy="398780"/>
          </a:xfrm>
          <a:prstGeom prst="rect">
            <a:avLst/>
          </a:prstGeom>
          <a:noFill/>
          <a:ln w="9525">
            <a:noFill/>
          </a:ln>
        </p:spPr>
        <p:txBody>
          <a:bodyPr wrap="square" anchor="t">
            <a:spAutoFit/>
          </a:bodyPr>
          <a:p>
            <a:r>
              <a:rPr lang="en-US" altLang="zh-CN" sz="2000" b="1">
                <a:solidFill>
                  <a:srgbClr val="C00000"/>
                </a:solidFill>
                <a:latin typeface="Arial" panose="020B0604020202020204" pitchFamily="34" charset="0"/>
                <a:ea typeface="宋体" panose="02010600030101010101" pitchFamily="2" charset="-122"/>
              </a:rPr>
              <a:t>F</a:t>
            </a:r>
            <a:endParaRPr lang="en-US" altLang="zh-CN" sz="2000" b="1">
              <a:solidFill>
                <a:srgbClr val="C00000"/>
              </a:solidFill>
              <a:latin typeface="Arial" panose="020B0604020202020204" pitchFamily="34" charset="0"/>
              <a:ea typeface="宋体" panose="02010600030101010101" pitchFamily="2" charset="-122"/>
            </a:endParaRPr>
          </a:p>
        </p:txBody>
      </p:sp>
      <p:sp>
        <p:nvSpPr>
          <p:cNvPr id="4" name="文本框 3"/>
          <p:cNvSpPr txBox="1"/>
          <p:nvPr/>
        </p:nvSpPr>
        <p:spPr>
          <a:xfrm>
            <a:off x="1329690" y="5370830"/>
            <a:ext cx="534988" cy="398780"/>
          </a:xfrm>
          <a:prstGeom prst="rect">
            <a:avLst/>
          </a:prstGeom>
          <a:noFill/>
          <a:ln w="9525">
            <a:noFill/>
          </a:ln>
        </p:spPr>
        <p:txBody>
          <a:bodyPr wrap="square" anchor="t">
            <a:spAutoFit/>
          </a:bodyPr>
          <a:p>
            <a:r>
              <a:rPr lang="en-US" altLang="zh-CN" sz="2000" b="1">
                <a:solidFill>
                  <a:srgbClr val="C00000"/>
                </a:solidFill>
                <a:latin typeface="Arial" panose="020B0604020202020204" pitchFamily="34" charset="0"/>
                <a:ea typeface="宋体" panose="02010600030101010101" pitchFamily="2" charset="-122"/>
              </a:rPr>
              <a:t>T</a:t>
            </a:r>
            <a:endParaRPr lang="en-US" altLang="zh-CN" sz="2000" b="1">
              <a:solidFill>
                <a:srgbClr val="C00000"/>
              </a:solidFill>
              <a:latin typeface="Arial" panose="020B0604020202020204" pitchFamily="34" charset="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21"/>
          <p:cNvSpPr txBox="1"/>
          <p:nvPr/>
        </p:nvSpPr>
        <p:spPr>
          <a:xfrm>
            <a:off x="1746250" y="1690688"/>
            <a:ext cx="942975" cy="1322387"/>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A</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4" name="文本框 26"/>
          <p:cNvSpPr txBox="1"/>
          <p:nvPr/>
        </p:nvSpPr>
        <p:spPr>
          <a:xfrm flipH="1">
            <a:off x="9201150" y="1690688"/>
            <a:ext cx="779463" cy="1322387"/>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B</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5" name="文本框 47"/>
          <p:cNvSpPr txBox="1"/>
          <p:nvPr/>
        </p:nvSpPr>
        <p:spPr>
          <a:xfrm>
            <a:off x="1725613" y="3903663"/>
            <a:ext cx="984250" cy="1323975"/>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C</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6" name="文本框 39"/>
          <p:cNvSpPr txBox="1"/>
          <p:nvPr/>
        </p:nvSpPr>
        <p:spPr>
          <a:xfrm flipH="1">
            <a:off x="9139238" y="3903663"/>
            <a:ext cx="901700" cy="1323975"/>
          </a:xfrm>
          <a:prstGeom prst="rect">
            <a:avLst/>
          </a:prstGeom>
          <a:noFill/>
          <a:ln w="9525">
            <a:noFill/>
          </a:ln>
        </p:spPr>
        <p:txBody>
          <a:bodyPr wrap="none" anchor="ctr">
            <a:spAutoFit/>
          </a:bodyPr>
          <a:p>
            <a:pPr algn="ctr"/>
            <a:r>
              <a:rPr lang="en-US" altLang="zh-CN" sz="8000" b="1">
                <a:solidFill>
                  <a:schemeClr val="bg1"/>
                </a:solidFill>
                <a:latin typeface="Century Gothic" panose="020B0502020202020204" pitchFamily="34" charset="0"/>
                <a:ea typeface="宋体" panose="02010600030101010101" pitchFamily="2" charset="-122"/>
              </a:rPr>
              <a:t>D</a:t>
            </a:r>
            <a:endParaRPr lang="zh-CN" altLang="en-US" sz="8000" b="1" dirty="0">
              <a:solidFill>
                <a:schemeClr val="bg1"/>
              </a:solidFill>
              <a:latin typeface="Century Gothic" panose="020B0502020202020204" pitchFamily="34" charset="0"/>
              <a:ea typeface="宋体" panose="02010600030101010101" pitchFamily="2" charset="-122"/>
            </a:endParaRPr>
          </a:p>
        </p:txBody>
      </p:sp>
      <p:sp>
        <p:nvSpPr>
          <p:cNvPr id="28677" name="文本占位符 4"/>
          <p:cNvSpPr>
            <a:spLocks noGrp="1"/>
          </p:cNvSpPr>
          <p:nvPr>
            <p:ph type="body" sz="quarter" idx="10"/>
          </p:nvPr>
        </p:nvSpPr>
        <p:spPr>
          <a:xfrm>
            <a:off x="1714500" y="236538"/>
            <a:ext cx="5600700" cy="530225"/>
          </a:xfrm>
          <a:noFill/>
        </p:spPr>
        <p:txBody>
          <a:bodyPr anchor="ctr"/>
          <a:p>
            <a:pPr defTabSz="914400"/>
            <a:r>
              <a:rPr lang="en-US" altLang="zh-CN" sz="2800" kern="1200">
                <a:solidFill>
                  <a:schemeClr val="tx1"/>
                </a:solidFill>
                <a:latin typeface="+mn-lt"/>
                <a:ea typeface="+mn-ea"/>
                <a:cs typeface="+mn-cs"/>
              </a:rPr>
              <a:t>Part II Tasks</a:t>
            </a:r>
            <a:endParaRPr lang="en-US" altLang="zh-CN" sz="2800" kern="1200">
              <a:solidFill>
                <a:schemeClr val="tx1"/>
              </a:solidFill>
              <a:latin typeface="+mn-lt"/>
              <a:ea typeface="+mn-ea"/>
              <a:cs typeface="+mn-cs"/>
            </a:endParaRPr>
          </a:p>
        </p:txBody>
      </p:sp>
      <p:sp>
        <p:nvSpPr>
          <p:cNvPr id="28678" name="文本框 37906"/>
          <p:cNvSpPr txBox="1"/>
          <p:nvPr/>
        </p:nvSpPr>
        <p:spPr>
          <a:xfrm>
            <a:off x="1831975" y="612775"/>
            <a:ext cx="8610600" cy="829945"/>
          </a:xfrm>
          <a:prstGeom prst="rect">
            <a:avLst/>
          </a:prstGeom>
          <a:noFill/>
          <a:ln w="9525">
            <a:noFill/>
          </a:ln>
        </p:spPr>
        <p:txBody>
          <a:bodyPr anchor="t">
            <a:spAutoFit/>
          </a:bodyPr>
          <a:p>
            <a:pPr defTabSz="914400">
              <a:lnSpc>
                <a:spcPct val="150000"/>
              </a:lnSpc>
            </a:pPr>
            <a:r>
              <a:rPr lang="en-US" altLang="zh-CN" sz="2000" b="1">
                <a:latin typeface="Arial" panose="020B0604020202020204" pitchFamily="34" charset="0"/>
                <a:ea typeface="宋体" panose="02010600030101010101" pitchFamily="2" charset="-122"/>
              </a:rPr>
              <a:t>Task Three</a:t>
            </a:r>
            <a:endParaRPr lang="en-US" altLang="zh-CN" sz="2000" b="1">
              <a:latin typeface="Arial" panose="020B0604020202020204" pitchFamily="34" charset="0"/>
              <a:ea typeface="宋体" panose="02010600030101010101" pitchFamily="2" charset="-122"/>
            </a:endParaRPr>
          </a:p>
          <a:p>
            <a:pPr defTabSz="914400"/>
            <a:endParaRPr lang="en-US" altLang="zh-CN" b="1">
              <a:solidFill>
                <a:srgbClr val="2AA2BA"/>
              </a:solidFill>
              <a:latin typeface="Arial" panose="020B0604020202020204" pitchFamily="34" charset="0"/>
              <a:ea typeface="宋体" panose="02010600030101010101" pitchFamily="2" charset="-122"/>
            </a:endParaRPr>
          </a:p>
        </p:txBody>
      </p:sp>
      <p:sp>
        <p:nvSpPr>
          <p:cNvPr id="28679" name="文本框 3"/>
          <p:cNvSpPr txBox="1"/>
          <p:nvPr/>
        </p:nvSpPr>
        <p:spPr>
          <a:xfrm>
            <a:off x="1831975" y="1106805"/>
            <a:ext cx="9436100" cy="337185"/>
          </a:xfrm>
          <a:prstGeom prst="rect">
            <a:avLst/>
          </a:prstGeom>
          <a:noFill/>
          <a:ln w="9525">
            <a:noFill/>
          </a:ln>
        </p:spPr>
        <p:txBody>
          <a:bodyPr wrap="square" anchor="t">
            <a:spAutoFit/>
          </a:bodyPr>
          <a:p>
            <a:pPr algn="just" defTabSz="914400"/>
            <a:r>
              <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rPr>
              <a:t>Read Passage Three and answer the following questions.</a:t>
            </a:r>
            <a:endParaRPr lang="en-US" altLang="zh-CN" sz="1600" b="1">
              <a:solidFill>
                <a:srgbClr val="2AA2BA"/>
              </a:solidFill>
              <a:latin typeface="Arial" panose="020B0604020202020204" pitchFamily="34" charset="0"/>
              <a:ea typeface="宋体" panose="02010600030101010101" pitchFamily="2" charset="-122"/>
              <a:sym typeface="宋体" panose="02010600030101010101" pitchFamily="2" charset="-122"/>
            </a:endParaRPr>
          </a:p>
        </p:txBody>
      </p:sp>
      <p:sp>
        <p:nvSpPr>
          <p:cNvPr id="28680" name="文本框 12"/>
          <p:cNvSpPr txBox="1"/>
          <p:nvPr/>
        </p:nvSpPr>
        <p:spPr>
          <a:xfrm>
            <a:off x="1076960" y="1996440"/>
            <a:ext cx="10191750" cy="553085"/>
          </a:xfrm>
          <a:prstGeom prst="rect">
            <a:avLst/>
          </a:prstGeom>
          <a:noFill/>
          <a:ln w="9525">
            <a:noFill/>
          </a:ln>
        </p:spPr>
        <p:txBody>
          <a:bodyPr wrap="square" anchor="t">
            <a:spAutoFit/>
          </a:bodyPr>
          <a:p>
            <a:pPr algn="just">
              <a:lnSpc>
                <a:spcPct val="150000"/>
              </a:lnSpc>
            </a:pPr>
            <a:r>
              <a:rPr lang="en-US" altLang="zh-CN" sz="1400">
                <a:latin typeface="Arial" panose="020B0604020202020204" pitchFamily="34" charset="0"/>
                <a:ea typeface="宋体" panose="02010600030101010101" pitchFamily="2" charset="-122"/>
              </a:rPr>
              <a:t>     </a:t>
            </a:r>
            <a:r>
              <a:rPr sz="2000">
                <a:latin typeface="Times New Roman" panose="02020603050405020304" pitchFamily="18" charset="0"/>
                <a:ea typeface="宋体" panose="02010600030101010101" pitchFamily="2" charset="-122"/>
                <a:cs typeface="Times New Roman" panose="02020603050405020304" pitchFamily="18" charset="0"/>
              </a:rPr>
              <a:t>1. How did the narrator feel at the sight of the couple’s pleasant family life?</a:t>
            </a:r>
            <a:endParaRPr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p:cNvSpPr txBox="1"/>
          <p:nvPr/>
        </p:nvSpPr>
        <p:spPr>
          <a:xfrm>
            <a:off x="1534795" y="3012758"/>
            <a:ext cx="8083550" cy="1004570"/>
          </a:xfrm>
          <a:prstGeom prst="rect">
            <a:avLst/>
          </a:prstGeom>
          <a:noFill/>
          <a:ln w="9525">
            <a:noFill/>
          </a:ln>
        </p:spPr>
        <p:txBody>
          <a:bodyPr wrap="square" anchor="t">
            <a:spAutoFit/>
          </a:bodyPr>
          <a:p>
            <a:pPr algn="just">
              <a:lnSpc>
                <a:spcPct val="110000"/>
              </a:lnSpc>
            </a:pPr>
            <a:r>
              <a:rPr lang="zh-CN" altLang="en-US" b="1">
                <a:latin typeface="Times New Roman" panose="02020603050405020304" pitchFamily="18" charset="0"/>
                <a:ea typeface="宋体" panose="02010600030101010101" pitchFamily="2" charset="-122"/>
                <a:sym typeface="宋体" panose="02010600030101010101" pitchFamily="2" charset="-122"/>
              </a:rPr>
              <a:t>参考答案：</a:t>
            </a:r>
            <a:endParaRPr lang="zh-CN" altLang="en-US" b="1">
              <a:latin typeface="Times New Roman" panose="02020603050405020304" pitchFamily="18" charset="0"/>
              <a:ea typeface="宋体" panose="02010600030101010101" pitchFamily="2" charset="-122"/>
              <a:sym typeface="宋体" panose="02010600030101010101" pitchFamily="2" charset="-122"/>
            </a:endParaRPr>
          </a:p>
          <a:p>
            <a:pPr algn="just">
              <a:lnSpc>
                <a:spcPct val="110000"/>
              </a:lnSpc>
            </a:pPr>
            <a:endParaRPr lang="zh-CN" altLang="en-US" b="1">
              <a:latin typeface="Times New Roman" panose="02020603050405020304" pitchFamily="18" charset="0"/>
              <a:ea typeface="宋体" panose="02010600030101010101" pitchFamily="2" charset="-122"/>
            </a:endParaRPr>
          </a:p>
          <a:p>
            <a:pPr algn="just">
              <a:lnSpc>
                <a:spcPct val="110000"/>
              </a:lnSpc>
            </a:pPr>
            <a:r>
              <a:rPr lang="zh-CN" altLang="en-US">
                <a:solidFill>
                  <a:srgbClr val="C00000"/>
                </a:solidFill>
                <a:latin typeface="Times New Roman" panose="02020603050405020304" pitchFamily="18" charset="0"/>
                <a:ea typeface="宋体" panose="02010600030101010101" pitchFamily="2" charset="-122"/>
              </a:rPr>
              <a:t>1. He felt a touch of envy.</a:t>
            </a:r>
            <a:endParaRPr lang="zh-CN" altLang="en-US">
              <a:solidFill>
                <a:srgbClr val="C00000"/>
              </a:solidFill>
              <a:latin typeface="Times New Roman" panose="02020603050405020304" pitchFamily="18" charset="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30121</Words>
  <Application>WPS 演示</Application>
  <PresentationFormat>自定义</PresentationFormat>
  <Paragraphs>823</Paragraphs>
  <Slides>39</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Arial</vt:lpstr>
      <vt:lpstr>宋体</vt:lpstr>
      <vt:lpstr>Wingdings</vt:lpstr>
      <vt:lpstr>微软雅黑</vt:lpstr>
      <vt:lpstr>Segoe UI Light</vt:lpstr>
      <vt:lpstr>Century Gothic</vt:lpstr>
      <vt:lpstr>Century Gothic</vt:lpstr>
      <vt:lpstr>Segoe UI Light</vt:lpstr>
      <vt:lpstr>Calibri</vt:lpstr>
      <vt:lpstr>Times New Roman</vt:lpstr>
      <vt:lpstr>Arial Unicode MS</vt:lpstr>
      <vt:lpstr>Courier 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Administrator</cp:lastModifiedBy>
  <cp:revision>250</cp:revision>
  <dcterms:created xsi:type="dcterms:W3CDTF">2015-08-18T02:51:00Z</dcterms:created>
  <dcterms:modified xsi:type="dcterms:W3CDTF">2018-07-03T03:26:55Z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