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411" r:id="rId5"/>
    <p:sldId id="412" r:id="rId6"/>
    <p:sldId id="413" r:id="rId7"/>
    <p:sldId id="414" r:id="rId8"/>
    <p:sldId id="418" r:id="rId9"/>
    <p:sldId id="415" r:id="rId10"/>
    <p:sldId id="417" r:id="rId11"/>
    <p:sldId id="421" r:id="rId12"/>
    <p:sldId id="422" r:id="rId13"/>
    <p:sldId id="434" r:id="rId14"/>
    <p:sldId id="423" r:id="rId15"/>
    <p:sldId id="424" r:id="rId16"/>
    <p:sldId id="473" r:id="rId17"/>
    <p:sldId id="426" r:id="rId18"/>
    <p:sldId id="425" r:id="rId19"/>
    <p:sldId id="427" r:id="rId20"/>
    <p:sldId id="474" r:id="rId21"/>
    <p:sldId id="428" r:id="rId22"/>
    <p:sldId id="429" r:id="rId23"/>
    <p:sldId id="430" r:id="rId24"/>
    <p:sldId id="431" r:id="rId25"/>
    <p:sldId id="435" r:id="rId26"/>
    <p:sldId id="436" r:id="rId27"/>
    <p:sldId id="447" r:id="rId28"/>
    <p:sldId id="448" r:id="rId29"/>
    <p:sldId id="449" r:id="rId30"/>
    <p:sldId id="450" r:id="rId31"/>
    <p:sldId id="451" r:id="rId32"/>
    <p:sldId id="453" r:id="rId33"/>
    <p:sldId id="454" r:id="rId34"/>
    <p:sldId id="462" r:id="rId35"/>
    <p:sldId id="457" r:id="rId36"/>
    <p:sldId id="456" r:id="rId37"/>
    <p:sldId id="458" r:id="rId38"/>
    <p:sldId id="459" r:id="rId39"/>
    <p:sldId id="460" r:id="rId40"/>
    <p:sldId id="463" r:id="rId41"/>
    <p:sldId id="464" r:id="rId42"/>
    <p:sldId id="471" r:id="rId43"/>
    <p:sldId id="465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4"/>
        <p:guide pos="384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1.xml"/><Relationship Id="rId2" Type="http://schemas.openxmlformats.org/officeDocument/2006/relationships/image" Target="../media/image15.png"/><Relationship Id="rId1" Type="http://schemas.openxmlformats.org/officeDocument/2006/relationships/tags" Target="../tags/tag9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9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8.xml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9.xml"/><Relationship Id="rId1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1.xml"/><Relationship Id="rId1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2.xml"/><Relationship Id="rId1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5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image" Target="../media/image1.png"/><Relationship Id="rId1" Type="http://schemas.openxmlformats.org/officeDocument/2006/relationships/tags" Target="../tags/tag6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6.xml"/><Relationship Id="rId1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2148840"/>
          </a:xfrm>
        </p:spPr>
        <p:txBody>
          <a:bodyPr/>
          <a:p>
            <a:r>
              <a:rPr lang="zh-CN" altLang="zh-CN">
                <a:latin typeface="华文楷体" panose="02010600040101010101" charset="-122"/>
                <a:ea typeface="华文楷体" panose="02010600040101010101" charset="-122"/>
              </a:rPr>
              <a:t>文献信息检索与利用</a:t>
            </a:r>
            <a:br>
              <a:rPr lang="zh-CN" altLang="zh-CN">
                <a:latin typeface="华文楷体" panose="02010600040101010101" charset="-122"/>
                <a:ea typeface="华文楷体" panose="02010600040101010101" charset="-122"/>
              </a:rPr>
            </a:br>
            <a:r>
              <a:rPr lang="zh-CN" altLang="zh-CN" sz="3600">
                <a:latin typeface="华文楷体" panose="02010600040101010101" charset="-122"/>
                <a:ea typeface="华文楷体" panose="02010600040101010101" charset="-122"/>
              </a:rPr>
              <a:t>（</a:t>
            </a:r>
            <a:r>
              <a:rPr lang="en-US" altLang="zh-CN" sz="3600">
                <a:latin typeface="华文楷体" panose="02010600040101010101" charset="-122"/>
                <a:ea typeface="华文楷体" panose="02010600040101010101" charset="-122"/>
              </a:rPr>
              <a:t>2</a:t>
            </a:r>
            <a:r>
              <a:rPr lang="zh-CN" altLang="en-US" sz="3600">
                <a:latin typeface="华文楷体" panose="02010600040101010101" charset="-122"/>
                <a:ea typeface="华文楷体" panose="02010600040101010101" charset="-122"/>
              </a:rPr>
              <a:t>）</a:t>
            </a:r>
            <a:endParaRPr lang="zh-CN" altLang="en-US" sz="36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938270"/>
            <a:ext cx="9799320" cy="1094740"/>
          </a:xfrm>
        </p:spPr>
        <p:txBody>
          <a:bodyPr/>
          <a:p>
            <a:r>
              <a:rPr lang="zh-CN" altLang="en-US"/>
              <a:t>主讲：  刘 创（图书馆）</a:t>
            </a:r>
            <a:endParaRPr lang="zh-CN" altLang="en-US"/>
          </a:p>
          <a:p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5</a:t>
            </a:r>
            <a:r>
              <a:rPr lang="zh-CN" altLang="en-US"/>
              <a:t>月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320" y="360680"/>
            <a:ext cx="11716385" cy="635635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CNKI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翻译助手（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http://dict.cnki.net/)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可以查看中文检索词在国内学术文献中常用的英文表达式，及每一种表达式的应用文献数量和双语例句 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4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）数据库中的术语词库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例，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EI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工程索引数据库的受控词表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945" y="4043680"/>
            <a:ext cx="8572500" cy="26733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825" y="1871980"/>
            <a:ext cx="7219950" cy="958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190" y="277495"/>
            <a:ext cx="11749405" cy="6523355"/>
          </a:xfrm>
        </p:spPr>
        <p:txBody>
          <a:bodyPr>
            <a:normAutofit lnSpcReduction="20000"/>
          </a:bodyPr>
          <a:p>
            <a:pPr algn="l"/>
            <a:r>
              <a:rPr lang="zh-CN" altLang="en-US"/>
              <a:t>英文检索词的运用</a:t>
            </a:r>
            <a:endParaRPr lang="zh-CN" altLang="en-US"/>
          </a:p>
          <a:p>
            <a:pPr algn="l"/>
            <a:r>
              <a:rPr lang="zh-CN" altLang="en-US"/>
              <a:t>  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因为英文单词有一定规律可循，一般包括：词干、前缀、后缀。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通常词干决定单词意思，所以运用</a:t>
            </a:r>
            <a:r>
              <a:rPr lang="zh-CN" altLang="en-US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截词检索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，让系统帮助扩充词汇。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>
              <a:solidFill>
                <a:srgbClr val="7030A0"/>
              </a:solidFill>
              <a:latin typeface="+mj-ea"/>
              <a:ea typeface="+mj-ea"/>
              <a:cs typeface="楷体" panose="02010609060101010101" charset="-122"/>
            </a:endParaRPr>
          </a:p>
          <a:p>
            <a:pPr algn="l"/>
            <a:r>
              <a:rPr lang="zh-CN" altLang="en-US">
                <a:solidFill>
                  <a:srgbClr val="7030A0"/>
                </a:solidFill>
                <a:latin typeface="+mj-ea"/>
                <a:ea typeface="+mj-ea"/>
                <a:cs typeface="楷体" panose="02010609060101010101" charset="-122"/>
              </a:rPr>
              <a:t>截词检索：</a:t>
            </a:r>
            <a:endParaRPr lang="zh-CN" altLang="en-US">
              <a:solidFill>
                <a:srgbClr val="7030A0"/>
              </a:solidFill>
              <a:latin typeface="+mj-ea"/>
              <a:ea typeface="+mj-ea"/>
              <a:cs typeface="楷体" panose="02010609060101010101" charset="-122"/>
            </a:endParaRPr>
          </a:p>
          <a:p>
            <a:pPr algn="l"/>
            <a:r>
              <a:rPr lang="zh-CN" altLang="en-US">
                <a:solidFill>
                  <a:srgbClr val="7030A0"/>
                </a:solidFill>
                <a:latin typeface="+mj-ea"/>
                <a:ea typeface="+mj-ea"/>
                <a:cs typeface="楷体" panose="02010609060101010101" charset="-122"/>
              </a:rPr>
              <a:t>      </a:t>
            </a:r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楷体" panose="02010609060101010101" charset="-122"/>
              </a:rPr>
              <a:t>以词干为基础，加上截词符（通配符）</a:t>
            </a:r>
            <a:r>
              <a:rPr lang="en-US" altLang="zh-CN">
                <a:solidFill>
                  <a:schemeClr val="tx1"/>
                </a:solidFill>
                <a:latin typeface="+mj-ea"/>
                <a:ea typeface="+mj-ea"/>
                <a:cs typeface="楷体" panose="02010609060101010101" charset="-122"/>
              </a:rPr>
              <a:t>*</a:t>
            </a:r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楷体" panose="02010609060101010101" charset="-122"/>
              </a:rPr>
              <a:t>、？，即可检出一类意思相近的词，</a:t>
            </a:r>
            <a:endParaRPr lang="zh-CN" altLang="en-US">
              <a:solidFill>
                <a:schemeClr val="tx1"/>
              </a:solidFill>
              <a:latin typeface="+mj-ea"/>
              <a:ea typeface="+mj-ea"/>
              <a:cs typeface="楷体" panose="02010609060101010101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楷体" panose="02010609060101010101" charset="-122"/>
              </a:rPr>
              <a:t>或者同一个词的单复数形式、不同时态等。</a:t>
            </a:r>
            <a:endParaRPr lang="zh-CN" altLang="en-US">
              <a:solidFill>
                <a:schemeClr val="tx1"/>
              </a:solidFill>
              <a:latin typeface="+mj-ea"/>
              <a:ea typeface="+mj-ea"/>
              <a:cs typeface="楷体" panose="02010609060101010101" charset="-122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+mj-ea"/>
                <a:ea typeface="+mj-ea"/>
                <a:cs typeface="楷体" panose="02010609060101010101" charset="-122"/>
              </a:rPr>
              <a:t>     1</a:t>
            </a:r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楷体" panose="02010609060101010101" charset="-122"/>
              </a:rPr>
              <a:t>）后截断，前方一致</a:t>
            </a:r>
            <a:r>
              <a:rPr lang="zh-CN" altLang="en-US">
                <a:solidFill>
                  <a:srgbClr val="7030A0"/>
                </a:solidFill>
                <a:latin typeface="+mj-ea"/>
                <a:ea typeface="+mj-ea"/>
                <a:cs typeface="楷体" panose="02010609060101010101" charset="-122"/>
              </a:rPr>
              <a:t>  </a:t>
            </a:r>
            <a:endParaRPr lang="zh-CN" altLang="en-US">
              <a:solidFill>
                <a:srgbClr val="7030A0"/>
              </a:solidFill>
              <a:latin typeface="+mj-ea"/>
              <a:ea typeface="+mj-ea"/>
              <a:cs typeface="楷体" panose="02010609060101010101" charset="-122"/>
            </a:endParaRPr>
          </a:p>
          <a:p>
            <a:pPr algn="l"/>
            <a:r>
              <a:rPr lang="zh-CN" altLang="en-US">
                <a:solidFill>
                  <a:srgbClr val="7030A0"/>
                </a:solidFill>
                <a:latin typeface="+mj-ea"/>
                <a:ea typeface="+mj-ea"/>
                <a:cs typeface="楷体" panose="02010609060101010101" charset="-122"/>
              </a:rPr>
              <a:t>      </a:t>
            </a:r>
            <a:r>
              <a:rPr lang="zh-CN" altLang="en-US" sz="2800">
                <a:solidFill>
                  <a:srgbClr val="7030A0"/>
                </a:solidFill>
                <a:latin typeface="+mj-ea"/>
                <a:ea typeface="+mj-ea"/>
                <a:cs typeface="楷体" panose="02010609060101010101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如：</a:t>
            </a:r>
            <a:r>
              <a:rPr lang="en-US" altLang="zh-CN" sz="280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comput?</a:t>
            </a:r>
            <a:r>
              <a:rPr lang="en-US" altLang="zh-CN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computer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computers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computing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 </a:t>
            </a:r>
            <a:endParaRPr lang="zh-CN" altLang="en-US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>
                <a:solidFill>
                  <a:srgbClr val="7030A0"/>
                </a:solidFill>
                <a:latin typeface="+mj-ea"/>
                <a:ea typeface="+mj-ea"/>
                <a:cs typeface="楷体" panose="02010609060101010101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楷体" panose="0201060906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+mj-ea"/>
                <a:ea typeface="+mj-ea"/>
                <a:cs typeface="楷体" panose="02010609060101010101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楷体" panose="02010609060101010101" charset="-122"/>
              </a:rPr>
              <a:t>）前截断，后方一致</a:t>
            </a:r>
            <a:endParaRPr lang="zh-CN" altLang="en-US">
              <a:solidFill>
                <a:schemeClr val="tx1"/>
              </a:solidFill>
              <a:latin typeface="+mj-ea"/>
              <a:ea typeface="+mj-ea"/>
              <a:cs typeface="楷体" panose="02010609060101010101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楷体" panose="02010609060101010101" charset="-122"/>
              </a:rPr>
              <a:t>       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如：</a:t>
            </a:r>
            <a:r>
              <a:rPr lang="zh-CN" altLang="en-US" sz="280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？</a:t>
            </a:r>
            <a:r>
              <a:rPr lang="en-US" altLang="zh-CN" sz="280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computer</a:t>
            </a:r>
            <a:r>
              <a:rPr lang="en-US" altLang="zh-CN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minicomputer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microcomputer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</a:t>
            </a:r>
            <a:endParaRPr lang="zh-CN" altLang="en-US" sz="2800">
              <a:solidFill>
                <a:schemeClr val="tx1"/>
              </a:solidFill>
              <a:latin typeface="+mj-ea"/>
              <a:ea typeface="+mj-ea"/>
              <a:cs typeface="楷体" panose="02010609060101010101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楷体" panose="02010609060101010101" charset="-122"/>
              </a:rPr>
              <a:t>     </a:t>
            </a:r>
            <a:r>
              <a:rPr lang="en-US" altLang="zh-CN">
                <a:solidFill>
                  <a:schemeClr val="tx1"/>
                </a:solidFill>
                <a:latin typeface="+mj-ea"/>
                <a:ea typeface="+mj-ea"/>
                <a:cs typeface="楷体" panose="02010609060101010101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楷体" panose="02010609060101010101" charset="-122"/>
              </a:rPr>
              <a:t>）前后截断，中间一致</a:t>
            </a:r>
            <a:endParaRPr lang="zh-CN" altLang="en-US">
              <a:solidFill>
                <a:schemeClr val="tx1"/>
              </a:solidFill>
              <a:latin typeface="+mj-ea"/>
              <a:ea typeface="+mj-ea"/>
              <a:cs typeface="楷体" panose="02010609060101010101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楷体" panose="02010609060101010101" charset="-122"/>
              </a:rPr>
              <a:t>       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如：</a:t>
            </a:r>
            <a:r>
              <a:rPr lang="zh-CN" altLang="en-US" sz="280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？</a:t>
            </a:r>
            <a:r>
              <a:rPr lang="en-US" altLang="zh-CN" sz="280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comput?</a:t>
            </a:r>
            <a:r>
              <a:rPr lang="en-US" altLang="zh-CN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minicomputer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microcomputers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9235" y="282575"/>
            <a:ext cx="11755755" cy="657606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三、检索途径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在信息加工过程中，将文献的</a:t>
            </a:r>
            <a:r>
              <a:rPr lang="zh-CN" altLang="en-US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外部特征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zh-CN" altLang="en-US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内容特征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进行标引而形成的</a:t>
            </a:r>
            <a:r>
              <a:rPr lang="zh-CN" altLang="en-US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检索项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检索项又称检索字段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CNKI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图示）图书、学术期刊、学位论文的检索项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0" y="2414270"/>
            <a:ext cx="1239520" cy="44437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495" y="2414270"/>
            <a:ext cx="1283970" cy="43643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730" y="2414270"/>
            <a:ext cx="1290955" cy="2534285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8284210" y="3246755"/>
            <a:ext cx="3451860" cy="10547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indent="0" algn="l">
              <a:buFont typeface="Arial" panose="020B0604020202020204" pitchFamily="34" charset="0"/>
              <a:buNone/>
            </a:pPr>
            <a:r>
              <a:rPr lang="zh-CN" altLang="en-US"/>
              <a:t>除了共性的检索项外，不同的文献类型还具有个性的检索项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9405" y="396875"/>
            <a:ext cx="11482705" cy="628904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DOI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是什么？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数字对象唯一标识符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（Digital Object Unique Identifier-</a:t>
            </a:r>
            <a:r>
              <a:rPr lang="zh-CN" altLang="en-US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DOI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DOI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具有唯一性、持久性、兼容性、互操作性。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楷体" panose="02010609060101010101" charset="-122"/>
              </a:rPr>
              <a:t>检索途径注意事项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楷体" panose="02010609060101010101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楷体" panose="02010609060101010101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楷体" panose="02010609060101010101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楷体" panose="02010609060101010101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楷体" panose="02010609060101010101" charset="-122"/>
              </a:rPr>
              <a:t>）在</a:t>
            </a:r>
            <a:r>
              <a:rPr lang="zh-CN" altLang="en-US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楷体" panose="02010609060101010101" charset="-122"/>
              </a:rPr>
              <a:t>菜单检索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楷体" panose="02010609060101010101" charset="-122"/>
              </a:rPr>
              <a:t>中，直接从检索框前或后选择检索项；在</a:t>
            </a:r>
            <a:r>
              <a:rPr lang="zh-CN" altLang="en-US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楷体" panose="02010609060101010101" charset="-122"/>
              </a:rPr>
              <a:t>专业检索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楷体" panose="02010609060101010101" charset="-122"/>
              </a:rPr>
              <a:t>中，常用代码标注检索项，如：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楷体" panose="02010609060101010101" charset="-122"/>
              </a:rPr>
              <a:t>TI=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楷体" panose="02010609060101010101" charset="-122"/>
              </a:rPr>
              <a:t>题名，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楷体" panose="02010609060101010101" charset="-122"/>
              </a:rPr>
              <a:t>AU=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楷体" panose="02010609060101010101" charset="-122"/>
              </a:rPr>
              <a:t>作者，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楷体" panose="02010609060101010101" charset="-122"/>
              </a:rPr>
              <a:t>SU=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楷体" panose="02010609060101010101" charset="-122"/>
              </a:rPr>
              <a:t>主题，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楷体" panose="02010609060101010101" charset="-122"/>
              </a:rPr>
              <a:t>KY=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楷体" panose="02010609060101010101" charset="-122"/>
              </a:rPr>
              <a:t>关键词。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楷体" panose="02010609060101010101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楷体" panose="02010609060101010101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楷体" panose="02010609060101010101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楷体" panose="02010609060101010101" charset="-122"/>
              </a:rPr>
              <a:t>）检索项和检索词要对应，不同的检索途径对检索结果影响很大。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楷体" panose="02010609060101010101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楷体" panose="02010609060101010101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楷体" panose="02010609060101010101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楷体" panose="02010609060101010101" charset="-122"/>
              </a:rPr>
              <a:t>）不少数据库提供复合检索项，即在多个检索途径中同步检索，以提高查全率。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楷体" panose="02010609060101010101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楷体" panose="02010609060101010101" charset="-122"/>
              </a:rPr>
              <a:t>       如：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CNKI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主题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途径，可以同时在题名、关键词、摘要中检索。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7350" y="290830"/>
            <a:ext cx="11475085" cy="6244590"/>
          </a:xfrm>
        </p:spPr>
        <p:txBody>
          <a:bodyPr/>
          <a:p>
            <a:r>
              <a:rPr lang="zh-CN" altLang="en-US"/>
              <a:t>小练习</a:t>
            </a:r>
            <a:endParaRPr lang="zh-CN" altLang="en-US"/>
          </a:p>
          <a:p>
            <a:pPr algn="l"/>
            <a:r>
              <a:rPr lang="zh-CN" altLang="en-US"/>
              <a:t>  </a:t>
            </a:r>
            <a:endParaRPr lang="zh-CN" altLang="en-US"/>
          </a:p>
          <a:p>
            <a:pPr algn="l"/>
            <a:r>
              <a:rPr lang="zh-CN" altLang="en-US"/>
              <a:t>                  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CNKI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主题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”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途径，可以同时进行：</a:t>
            </a:r>
            <a:endParaRPr lang="zh-CN" altLang="en-US"/>
          </a:p>
          <a:p>
            <a:pPr algn="l"/>
            <a:r>
              <a:rPr lang="en-US" altLang="zh-CN"/>
              <a:t>              </a:t>
            </a:r>
            <a:endParaRPr lang="en-US" altLang="zh-CN"/>
          </a:p>
          <a:p>
            <a:pPr algn="l"/>
            <a:r>
              <a:rPr lang="en-US" altLang="zh-CN"/>
              <a:t>                   A</a:t>
            </a:r>
            <a:r>
              <a:rPr lang="zh-CN" altLang="en-US"/>
              <a:t>、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题名、全文、关键词的检索</a:t>
            </a:r>
            <a:endParaRPr lang="zh-CN" altLang="en-US"/>
          </a:p>
          <a:p>
            <a:pPr algn="l"/>
            <a:r>
              <a:rPr lang="en-US" altLang="zh-CN"/>
              <a:t>                   B</a:t>
            </a:r>
            <a:r>
              <a:rPr lang="zh-CN" altLang="en-US"/>
              <a:t>、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题名、关键词、摘要的检索</a:t>
            </a:r>
            <a:endParaRPr lang="zh-CN" altLang="en-US"/>
          </a:p>
          <a:p>
            <a:pPr algn="l"/>
            <a:r>
              <a:rPr lang="zh-CN" altLang="en-US"/>
              <a:t>                   </a:t>
            </a: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题名、摘要、全文的检索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</a:endParaRPr>
          </a:p>
          <a:p>
            <a:pPr algn="l"/>
            <a:endParaRPr lang="zh-CN" altLang="en-US" sz="2800">
              <a:latin typeface="华文楷体" panose="02010600040101010101" charset="-122"/>
              <a:ea typeface="华文楷体" panose="02010600040101010101" charset="-122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/>
              <a:t>                  答案：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9405" y="304800"/>
            <a:ext cx="11535410" cy="6230620"/>
          </a:xfrm>
        </p:spPr>
        <p:txBody>
          <a:bodyPr/>
          <a:p>
            <a:pPr algn="l"/>
            <a:r>
              <a:rPr lang="zh-CN" altLang="en-US">
                <a:solidFill>
                  <a:srgbClr val="C00000"/>
                </a:solidFill>
              </a:rPr>
              <a:t>文献类型</a:t>
            </a:r>
            <a:r>
              <a:rPr lang="zh-CN" altLang="en-US"/>
              <a:t>、</a:t>
            </a:r>
            <a:r>
              <a:rPr lang="zh-CN" altLang="en-US">
                <a:solidFill>
                  <a:srgbClr val="C00000"/>
                </a:solidFill>
              </a:rPr>
              <a:t>检索词</a:t>
            </a:r>
            <a:r>
              <a:rPr lang="zh-CN" altLang="en-US"/>
              <a:t>和</a:t>
            </a:r>
            <a:r>
              <a:rPr lang="zh-CN" altLang="en-US">
                <a:solidFill>
                  <a:srgbClr val="C00000"/>
                </a:solidFill>
              </a:rPr>
              <a:t>检索途径</a:t>
            </a:r>
            <a:r>
              <a:rPr lang="zh-CN" altLang="en-US"/>
              <a:t>的组合运用</a:t>
            </a:r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）在发生检索提问时，上述三者一定是组合运用。对文献类型若不作选择，数据库系统会默认为全部类型或指定类型。</a:t>
            </a:r>
            <a:endParaRPr lang="zh-CN" altLang="en-US"/>
          </a:p>
          <a:p>
            <a:pPr algn="l"/>
            <a:r>
              <a:rPr lang="zh-CN" altLang="en-US"/>
              <a:t>       如：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CNKI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进行一框式检索时，系统会自动默认四种文献类型，即学术期刊、博硕、会议、报纸。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）面对相同的主题，用相同的检索途径，可以检索不同的文献类型。</a:t>
            </a:r>
            <a:endParaRPr lang="zh-CN" altLang="en-US"/>
          </a:p>
          <a:p>
            <a:pPr algn="l"/>
            <a:r>
              <a:rPr lang="zh-CN" altLang="en-US"/>
              <a:t>       如：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CNKI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检索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智慧医疗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分别有多少篇期刊论文、学位论文、会议论文和报纸文章。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）选择相同的检索词和文献类型，用不同的检索途径，检出结果质量不同。</a:t>
            </a:r>
            <a:endParaRPr lang="zh-CN" altLang="en-US"/>
          </a:p>
          <a:p>
            <a:pPr algn="l"/>
            <a:r>
              <a:rPr lang="zh-CN" altLang="en-US"/>
              <a:t>       如：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用题名和关键词检出的结果相关性强，文献较少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用全文和摘要检出的结果相关性弱，文献较多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8770" y="321310"/>
            <a:ext cx="11513820" cy="6197600"/>
          </a:xfrm>
        </p:spPr>
        <p:txBody>
          <a:bodyPr/>
          <a:p>
            <a:pPr algn="l"/>
            <a:r>
              <a:rPr lang="zh-CN" altLang="en-US"/>
              <a:t>四、检索对象</a:t>
            </a:r>
            <a:endParaRPr lang="zh-CN" altLang="en-US"/>
          </a:p>
          <a:p>
            <a:pPr algn="l"/>
            <a:r>
              <a:rPr lang="zh-CN" altLang="en-US"/>
              <a:t>      根据用户需求，主要是检索各类型文献信息，包括全文。或是特定的事实内容（科学事件、社会事件等）、各类型数据（数学公式、数据图表等）</a:t>
            </a:r>
            <a:endParaRPr lang="zh-CN" altLang="en-US"/>
          </a:p>
          <a:p>
            <a:pPr algn="l"/>
            <a:r>
              <a:rPr lang="zh-CN" altLang="en-US"/>
              <a:t>、特定概念的解释性内容（含义、作用、原理等）、图像图像信息、多媒体信息等。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五、检索方式</a:t>
            </a:r>
            <a:endParaRPr lang="zh-CN" altLang="en-US"/>
          </a:p>
          <a:p>
            <a:pPr algn="l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>
                <a:solidFill>
                  <a:srgbClr val="C00000"/>
                </a:solidFill>
              </a:rPr>
              <a:t>菜单式检索</a:t>
            </a:r>
            <a:endParaRPr lang="zh-CN" altLang="en-US">
              <a:solidFill>
                <a:srgbClr val="C00000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r>
              <a:rPr lang="zh-CN" altLang="en-US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一框式检索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：在检索框内输入检索词或检索式，选择检索项即可。</a:t>
            </a:r>
            <a:endParaRPr lang="zh-CN" altLang="en-US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 简单易操作，是基本检索方式</a:t>
            </a:r>
            <a:endParaRPr lang="zh-CN" altLang="en-US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1930" y="5594350"/>
            <a:ext cx="7019290" cy="10140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700" y="232410"/>
            <a:ext cx="11717020" cy="6552565"/>
          </a:xfrm>
        </p:spPr>
        <p:txBody>
          <a:bodyPr>
            <a:normAutofit lnSpcReduction="20000"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r>
              <a:rPr lang="zh-CN" altLang="en-US">
                <a:solidFill>
                  <a:srgbClr val="7030A0"/>
                </a:solidFill>
              </a:rPr>
              <a:t>多框式检索</a:t>
            </a:r>
            <a:r>
              <a:rPr lang="zh-CN" altLang="en-US">
                <a:solidFill>
                  <a:schemeClr val="tx1"/>
                </a:solidFill>
              </a:rPr>
              <a:t>：又叫高级菜单检索。可将多个检索词或检索式输入检索框，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                   对应多个检索项，通过布尔逻辑组合、匹配模式选项来完成。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                    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                 </a:t>
            </a:r>
            <a:r>
              <a:rPr lang="zh-CN" altLang="en-US">
                <a:solidFill>
                  <a:schemeClr val="tx1"/>
                </a:solidFill>
              </a:rPr>
              <a:t>                      如   </a:t>
            </a:r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万方高级检索</a:t>
            </a:r>
            <a:endParaRPr lang="zh-CN" altLang="en-US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+mj-ea"/>
                <a:ea typeface="+mj-ea"/>
                <a:cs typeface="+mj-ea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+mj-ea"/>
              </a:rPr>
              <a:t>、</a:t>
            </a:r>
            <a:r>
              <a:rPr lang="zh-CN" altLang="en-US">
                <a:solidFill>
                  <a:srgbClr val="C00000"/>
                </a:solidFill>
                <a:latin typeface="+mj-ea"/>
                <a:ea typeface="+mj-ea"/>
                <a:cs typeface="+mj-ea"/>
              </a:rPr>
              <a:t>命令式检索</a:t>
            </a:r>
            <a:endParaRPr lang="zh-CN" altLang="en-US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+mj-ea"/>
              </a:rPr>
              <a:t>          又称专业检索（</a:t>
            </a:r>
            <a:r>
              <a:rPr lang="en-US" altLang="zh-CN">
                <a:solidFill>
                  <a:schemeClr val="tx1"/>
                </a:solidFill>
                <a:latin typeface="+mj-ea"/>
                <a:ea typeface="+mj-ea"/>
                <a:cs typeface="+mj-ea"/>
              </a:rPr>
              <a:t>expert search)</a:t>
            </a:r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+mj-ea"/>
              </a:rPr>
              <a:t>。是通过构建检索式进行的检索方式。</a:t>
            </a:r>
            <a:endParaRPr lang="zh-CN" altLang="en-US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+mj-ea"/>
              </a:rPr>
              <a:t>          检索式通常由检索字段符、检索词、逻辑运算符等组成</a:t>
            </a:r>
            <a:endParaRPr lang="zh-CN" altLang="en-US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  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8245" y="2634615"/>
            <a:ext cx="5329555" cy="1482725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rgbClr val="034373"/>
              </a:gs>
            </a:gsLst>
            <a:lin ang="5400000" scaled="0"/>
          </a:gradFill>
          <a:ln w="12700" cmpd="sng">
            <a:solidFill>
              <a:schemeClr val="accent1">
                <a:shade val="50000"/>
                <a:alpha val="91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" y="2634615"/>
            <a:ext cx="5233670" cy="1482725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401A5D"/>
              </a:gs>
            </a:gsLst>
            <a:lin ang="5400000" scaled="0"/>
          </a:gradFill>
          <a:ln>
            <a:solidFill>
              <a:schemeClr val="accent1"/>
            </a:solidFill>
          </a:ln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9885" y="314325"/>
            <a:ext cx="11505565" cy="6205220"/>
          </a:xfrm>
        </p:spPr>
        <p:txBody>
          <a:bodyPr/>
          <a:p>
            <a:r>
              <a:rPr lang="zh-CN" altLang="en-US"/>
              <a:t>小思考</a:t>
            </a:r>
            <a:endParaRPr lang="zh-CN" altLang="en-US"/>
          </a:p>
          <a:p>
            <a:endParaRPr lang="zh-CN" altLang="en-US"/>
          </a:p>
          <a:p>
            <a:pPr algn="l"/>
            <a:r>
              <a:rPr lang="zh-CN" altLang="en-US"/>
              <a:t>        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各类型数据库的一框式菜单检索，是否都支持检索式的输入？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</a:endParaRPr>
          </a:p>
          <a:p>
            <a:pPr algn="l"/>
            <a:endParaRPr lang="zh-CN" altLang="en-US" sz="2800"/>
          </a:p>
          <a:p>
            <a:pPr algn="l"/>
            <a:r>
              <a:rPr lang="zh-CN" altLang="en-US"/>
              <a:t>        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是或否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</a:endParaRPr>
          </a:p>
          <a:p>
            <a:pPr algn="l"/>
            <a:r>
              <a:rPr lang="zh-CN" altLang="en-US"/>
              <a:t>        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支持者，怎样输入？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</a:endParaRPr>
          </a:p>
          <a:p>
            <a:pPr algn="l"/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        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0980" y="344805"/>
            <a:ext cx="11770995" cy="6303645"/>
          </a:xfrm>
        </p:spPr>
        <p:txBody>
          <a:bodyPr/>
          <a:p>
            <a:pPr algn="l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>
                <a:solidFill>
                  <a:srgbClr val="7030A0"/>
                </a:solidFill>
              </a:rPr>
              <a:t>检索字段</a:t>
            </a:r>
            <a:r>
              <a:rPr lang="zh-CN" altLang="en-US">
                <a:solidFill>
                  <a:srgbClr val="7030A0"/>
                </a:solidFill>
              </a:rPr>
              <a:t>符</a:t>
            </a:r>
            <a:endParaRPr lang="zh-CN" altLang="en-US">
              <a:solidFill>
                <a:srgbClr val="7030A0"/>
              </a:solidFill>
            </a:endParaRPr>
          </a:p>
          <a:p>
            <a:pPr algn="l"/>
            <a:r>
              <a:rPr lang="zh-CN" altLang="en-US">
                <a:solidFill>
                  <a:srgbClr val="7030A0"/>
                </a:solidFill>
              </a:rPr>
              <a:t>             </a:t>
            </a:r>
            <a:r>
              <a:rPr lang="zh-CN" altLang="en-US">
                <a:solidFill>
                  <a:schemeClr val="tx1"/>
                </a:solidFill>
              </a:rPr>
              <a:t>是用特定符号表达的检索项（途径）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      如：</a:t>
            </a:r>
            <a:r>
              <a:rPr lang="en-US" altLang="zh-CN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CNKI</a:t>
            </a:r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专业检索字段符</a:t>
            </a:r>
            <a:endParaRPr lang="zh-CN" altLang="en-US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</a:t>
            </a:r>
            <a:r>
              <a:rPr lang="en-US" altLang="zh-CN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SU=</a:t>
            </a:r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主题  </a:t>
            </a:r>
            <a:r>
              <a:rPr lang="en-US" altLang="zh-CN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TI=</a:t>
            </a:r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题名  </a:t>
            </a:r>
            <a:r>
              <a:rPr lang="en-US" altLang="zh-CN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KY=</a:t>
            </a:r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关键词  </a:t>
            </a:r>
            <a:r>
              <a:rPr lang="en-US" altLang="zh-CN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AB=</a:t>
            </a:r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摘要  </a:t>
            </a:r>
            <a:r>
              <a:rPr lang="en-US" altLang="zh-CN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FT=</a:t>
            </a:r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全文  </a:t>
            </a:r>
            <a:r>
              <a:rPr lang="en-US" altLang="zh-CN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AU=</a:t>
            </a:r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著者 等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/>
              <a:t>             </a:t>
            </a:r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>
                <a:solidFill>
                  <a:srgbClr val="7030A0"/>
                </a:solidFill>
                <a:sym typeface="+mn-ea"/>
              </a:rPr>
              <a:t>逻辑运算符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      当使用两个以上检索词时，词与词之间的关系要用逻辑运算符连接。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          分为逻辑与、逻辑或、逻辑非三种关系</a:t>
            </a:r>
            <a:endParaRPr lang="zh-CN" altLang="en-US"/>
          </a:p>
          <a:p>
            <a:pPr algn="l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297815"/>
            <a:ext cx="9799320" cy="653415"/>
          </a:xfrm>
        </p:spPr>
        <p:txBody>
          <a:bodyPr>
            <a:normAutofit/>
          </a:bodyPr>
          <a:p>
            <a:pPr algn="ctr"/>
            <a:r>
              <a:rPr lang="zh-CN" altLang="en-US" sz="320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第三讲  检索基本原理（上）</a:t>
            </a:r>
            <a:endParaRPr lang="zh-CN" altLang="en-US" sz="3200">
              <a:solidFill>
                <a:srgbClr val="0070C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0055" y="1118870"/>
            <a:ext cx="11467465" cy="5409565"/>
          </a:xfrm>
        </p:spPr>
        <p:txBody>
          <a:bodyPr/>
          <a:p>
            <a:pPr algn="l"/>
            <a:r>
              <a:rPr lang="zh-CN" altLang="en-US">
                <a:solidFill>
                  <a:schemeClr val="tx1"/>
                </a:solidFill>
              </a:rPr>
              <a:t>一、文献信息检索的含义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用户依据研究课题需求，综合运用合适的</a:t>
            </a:r>
            <a:r>
              <a:rPr lang="zh-CN" altLang="en-US">
                <a:solidFill>
                  <a:srgbClr val="C00000"/>
                </a:solidFill>
              </a:rPr>
              <a:t>检索语言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zh-CN" altLang="en-US">
                <a:solidFill>
                  <a:srgbClr val="C00000"/>
                </a:solidFill>
              </a:rPr>
              <a:t>检索途径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zh-CN" altLang="en-US">
                <a:solidFill>
                  <a:srgbClr val="C00000"/>
                </a:solidFill>
              </a:rPr>
              <a:t>检索方式方法，</a:t>
            </a:r>
            <a:r>
              <a:rPr lang="zh-CN" altLang="en-US">
                <a:solidFill>
                  <a:schemeClr val="tx1"/>
                </a:solidFill>
              </a:rPr>
              <a:t>在文献资源</a:t>
            </a:r>
            <a:r>
              <a:rPr lang="zh-CN" altLang="en-US">
                <a:solidFill>
                  <a:srgbClr val="C00000"/>
                </a:solidFill>
              </a:rPr>
              <a:t>服务平台</a:t>
            </a:r>
            <a:r>
              <a:rPr lang="zh-CN" altLang="en-US">
                <a:solidFill>
                  <a:schemeClr val="tx1"/>
                </a:solidFill>
              </a:rPr>
              <a:t>（搜索引擎、数据库）上完成相关文献信息的查找和获取的过程。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           检索语言                                    检索途径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          </a:t>
            </a:r>
            <a:r>
              <a:rPr lang="zh-CN" altLang="en-US" sz="2000">
                <a:solidFill>
                  <a:schemeClr val="tx1"/>
                </a:solidFill>
              </a:rPr>
              <a:t>（检索词）                                         （检索项）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     </a:t>
            </a:r>
            <a:r>
              <a:rPr lang="zh-CN" altLang="en-US" sz="2000">
                <a:solidFill>
                  <a:schemeClr val="tx1"/>
                </a:solidFill>
              </a:rPr>
              <a:t>表述文献外表特征的语言                      责任者、代码、出版项、年代等</a:t>
            </a:r>
            <a:endParaRPr lang="zh-CN" altLang="en-US" sz="2000">
              <a:solidFill>
                <a:schemeClr val="tx1"/>
              </a:solidFill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</a:rPr>
              <a:t>             </a:t>
            </a:r>
            <a:r>
              <a:rPr lang="zh-CN" altLang="en-US" sz="2000">
                <a:solidFill>
                  <a:schemeClr val="tx1"/>
                </a:solidFill>
              </a:rPr>
              <a:t>表述文献内容特征的语言                      分类、主题、摘要、全文等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" name="左右箭头 3"/>
          <p:cNvSpPr/>
          <p:nvPr/>
        </p:nvSpPr>
        <p:spPr>
          <a:xfrm>
            <a:off x="5255260" y="3632835"/>
            <a:ext cx="1012190" cy="2755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245" y="263525"/>
            <a:ext cx="11840845" cy="6470015"/>
          </a:xfrm>
        </p:spPr>
        <p:txBody>
          <a:bodyPr>
            <a:normAutofit lnSpcReduction="10000"/>
          </a:bodyPr>
          <a:p>
            <a:pPr algn="l"/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zh-CN" altLang="en-US">
                <a:solidFill>
                  <a:srgbClr val="7030A0"/>
                </a:solidFill>
              </a:rPr>
              <a:t>逻辑与</a:t>
            </a:r>
            <a:endParaRPr lang="zh-CN" altLang="en-US"/>
          </a:p>
          <a:p>
            <a:pPr algn="l"/>
            <a:r>
              <a:rPr lang="zh-CN" altLang="en-US"/>
              <a:t>           用</a:t>
            </a:r>
            <a:r>
              <a:rPr lang="en-US" altLang="zh-CN"/>
              <a:t>and</a:t>
            </a:r>
            <a:r>
              <a:rPr lang="zh-CN" altLang="en-US"/>
              <a:t>或</a:t>
            </a:r>
            <a:r>
              <a:rPr lang="en-US" altLang="zh-CN"/>
              <a:t>*</a:t>
            </a:r>
            <a:r>
              <a:rPr lang="zh-CN" altLang="en-US"/>
              <a:t>表示，逻辑表达式：</a:t>
            </a:r>
            <a:r>
              <a:rPr lang="en-US" altLang="zh-CN"/>
              <a:t>A and B </a:t>
            </a:r>
            <a:r>
              <a:rPr lang="zh-CN" altLang="en-US"/>
              <a:t>或 </a:t>
            </a:r>
            <a:r>
              <a:rPr lang="en-US" altLang="zh-CN"/>
              <a:t>A * B</a:t>
            </a:r>
            <a:endParaRPr lang="en-US" altLang="zh-CN"/>
          </a:p>
          <a:p>
            <a:pPr algn="l"/>
            <a:r>
              <a:rPr lang="en-US" altLang="zh-CN"/>
              <a:t>           </a:t>
            </a:r>
            <a:r>
              <a:rPr lang="zh-CN" altLang="en-US"/>
              <a:t>检索结果将包括所有同时含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两个检索词的记录。</a:t>
            </a:r>
            <a:endParaRPr lang="zh-CN" altLang="en-US"/>
          </a:p>
          <a:p>
            <a:pPr algn="l"/>
            <a:r>
              <a:rPr lang="zh-CN" altLang="en-US"/>
              <a:t> 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如：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查找数字图书馆技术方面的文章，用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数字图书馆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”and“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技术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zh-CN" altLang="en-US">
                <a:solidFill>
                  <a:srgbClr val="7030A0"/>
                </a:solidFill>
              </a:rPr>
              <a:t>逻辑或</a:t>
            </a:r>
            <a:endParaRPr lang="zh-CN" altLang="en-US"/>
          </a:p>
          <a:p>
            <a:pPr algn="l"/>
            <a:r>
              <a:rPr lang="zh-CN" altLang="en-US"/>
              <a:t>           用</a:t>
            </a:r>
            <a:r>
              <a:rPr lang="en-US" altLang="zh-CN"/>
              <a:t>or</a:t>
            </a:r>
            <a:r>
              <a:rPr lang="zh-CN" altLang="en-US"/>
              <a:t>或</a:t>
            </a:r>
            <a:r>
              <a:rPr lang="en-US" altLang="zh-CN"/>
              <a:t>+</a:t>
            </a:r>
            <a:r>
              <a:rPr lang="zh-CN" altLang="en-US"/>
              <a:t>表示，逻辑表达式：</a:t>
            </a:r>
            <a:r>
              <a:rPr lang="en-US" altLang="zh-CN"/>
              <a:t>A or B </a:t>
            </a:r>
            <a:r>
              <a:rPr lang="zh-CN" altLang="en-US"/>
              <a:t>或 </a:t>
            </a:r>
            <a:r>
              <a:rPr lang="en-US" altLang="zh-CN"/>
              <a:t>A + B</a:t>
            </a:r>
            <a:endParaRPr lang="en-US" altLang="zh-CN"/>
          </a:p>
          <a:p>
            <a:pPr algn="l"/>
            <a:r>
              <a:rPr lang="en-US" altLang="zh-CN"/>
              <a:t>           </a:t>
            </a:r>
            <a:r>
              <a:rPr lang="zh-CN" altLang="en-US"/>
              <a:t>检索结果将包括所有带有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两个检索词中任意一个的记录。</a:t>
            </a:r>
            <a:endParaRPr lang="zh-CN" altLang="en-US"/>
          </a:p>
          <a:p>
            <a:pPr algn="l"/>
            <a:r>
              <a:rPr lang="zh-CN" altLang="en-US"/>
              <a:t> 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如：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查找计算机方面的文献，用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计算机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”or“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电脑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>
                <a:latin typeface="+mj-ea"/>
                <a:ea typeface="+mj-ea"/>
                <a:cs typeface="楷体" panose="02010609060101010101" charset="-122"/>
              </a:rPr>
              <a:t>c</a:t>
            </a:r>
            <a:r>
              <a:rPr lang="zh-CN" altLang="en-US">
                <a:latin typeface="+mj-ea"/>
                <a:ea typeface="+mj-ea"/>
                <a:cs typeface="楷体" panose="02010609060101010101" charset="-122"/>
              </a:rPr>
              <a:t>、</a:t>
            </a:r>
            <a:r>
              <a:rPr lang="zh-CN" altLang="en-US">
                <a:solidFill>
                  <a:srgbClr val="7030A0"/>
                </a:solidFill>
                <a:latin typeface="+mj-ea"/>
                <a:ea typeface="+mj-ea"/>
                <a:cs typeface="楷体" panose="02010609060101010101" charset="-122"/>
              </a:rPr>
              <a:t>逻辑非</a:t>
            </a:r>
            <a:endParaRPr lang="zh-CN" altLang="en-US">
              <a:latin typeface="+mj-ea"/>
              <a:ea typeface="+mj-ea"/>
              <a:cs typeface="楷体" panose="02010609060101010101" charset="-122"/>
            </a:endParaRPr>
          </a:p>
          <a:p>
            <a:pPr algn="l"/>
            <a:r>
              <a:rPr lang="zh-CN" altLang="en-US">
                <a:latin typeface="+mj-ea"/>
                <a:ea typeface="+mj-ea"/>
                <a:cs typeface="楷体" panose="02010609060101010101" charset="-122"/>
              </a:rPr>
              <a:t>           用</a:t>
            </a:r>
            <a:r>
              <a:rPr lang="en-US" altLang="zh-CN">
                <a:latin typeface="+mj-ea"/>
                <a:ea typeface="+mj-ea"/>
                <a:cs typeface="楷体" panose="02010609060101010101" charset="-122"/>
              </a:rPr>
              <a:t>not</a:t>
            </a:r>
            <a:r>
              <a:rPr lang="zh-CN" altLang="en-US">
                <a:latin typeface="+mj-ea"/>
                <a:ea typeface="+mj-ea"/>
                <a:cs typeface="楷体" panose="02010609060101010101" charset="-122"/>
              </a:rPr>
              <a:t>或</a:t>
            </a:r>
            <a:r>
              <a:rPr lang="en-US" altLang="zh-CN">
                <a:latin typeface="+mj-ea"/>
                <a:ea typeface="+mj-ea"/>
                <a:cs typeface="楷体" panose="02010609060101010101" charset="-122"/>
              </a:rPr>
              <a:t>-</a:t>
            </a:r>
            <a:r>
              <a:rPr lang="zh-CN" altLang="en-US">
                <a:latin typeface="+mj-ea"/>
                <a:ea typeface="+mj-ea"/>
                <a:cs typeface="楷体" panose="02010609060101010101" charset="-122"/>
              </a:rPr>
              <a:t>表示，逻辑表达式：</a:t>
            </a:r>
            <a:r>
              <a:rPr lang="en-US" altLang="zh-CN">
                <a:latin typeface="+mj-ea"/>
                <a:ea typeface="+mj-ea"/>
                <a:cs typeface="楷体" panose="02010609060101010101" charset="-122"/>
              </a:rPr>
              <a:t>A not B </a:t>
            </a:r>
            <a:r>
              <a:rPr lang="zh-CN" altLang="en-US">
                <a:latin typeface="+mj-ea"/>
                <a:ea typeface="+mj-ea"/>
                <a:cs typeface="楷体" panose="02010609060101010101" charset="-122"/>
              </a:rPr>
              <a:t>或 </a:t>
            </a:r>
            <a:r>
              <a:rPr lang="en-US" altLang="zh-CN">
                <a:latin typeface="+mj-ea"/>
                <a:ea typeface="+mj-ea"/>
                <a:cs typeface="楷体" panose="02010609060101010101" charset="-122"/>
              </a:rPr>
              <a:t>A - B</a:t>
            </a:r>
            <a:endParaRPr lang="en-US" altLang="zh-CN">
              <a:latin typeface="+mj-ea"/>
              <a:ea typeface="+mj-ea"/>
              <a:cs typeface="楷体" panose="02010609060101010101" charset="-122"/>
            </a:endParaRPr>
          </a:p>
          <a:p>
            <a:pPr algn="l"/>
            <a:r>
              <a:rPr lang="en-US" altLang="zh-CN">
                <a:latin typeface="+mj-ea"/>
                <a:ea typeface="+mj-ea"/>
                <a:cs typeface="楷体" panose="02010609060101010101" charset="-122"/>
              </a:rPr>
              <a:t>           </a:t>
            </a:r>
            <a:r>
              <a:rPr lang="zh-CN" altLang="en-US">
                <a:latin typeface="+mj-ea"/>
                <a:ea typeface="+mj-ea"/>
                <a:cs typeface="楷体" panose="02010609060101010101" charset="-122"/>
              </a:rPr>
              <a:t>检索结果将包括所有带</a:t>
            </a:r>
            <a:r>
              <a:rPr lang="en-US" altLang="zh-CN">
                <a:latin typeface="+mj-ea"/>
                <a:ea typeface="+mj-ea"/>
                <a:cs typeface="楷体" panose="02010609060101010101" charset="-122"/>
              </a:rPr>
              <a:t>A</a:t>
            </a:r>
            <a:r>
              <a:rPr lang="zh-CN" altLang="en-US">
                <a:latin typeface="+mj-ea"/>
                <a:ea typeface="+mj-ea"/>
                <a:cs typeface="楷体" panose="02010609060101010101" charset="-122"/>
              </a:rPr>
              <a:t>检索词而不带</a:t>
            </a:r>
            <a:r>
              <a:rPr lang="en-US" altLang="zh-CN">
                <a:latin typeface="+mj-ea"/>
                <a:ea typeface="+mj-ea"/>
                <a:cs typeface="楷体" panose="02010609060101010101" charset="-122"/>
              </a:rPr>
              <a:t>B</a:t>
            </a:r>
            <a:r>
              <a:rPr lang="zh-CN" altLang="en-US">
                <a:latin typeface="+mj-ea"/>
                <a:ea typeface="+mj-ea"/>
                <a:cs typeface="楷体" panose="02010609060101010101" charset="-122"/>
              </a:rPr>
              <a:t>检索词的记录。</a:t>
            </a:r>
            <a:endParaRPr lang="zh-CN" altLang="en-US">
              <a:latin typeface="+mj-ea"/>
              <a:ea typeface="+mj-ea"/>
              <a:cs typeface="楷体" panose="02010609060101010101" charset="-122"/>
            </a:endParaRPr>
          </a:p>
          <a:p>
            <a:pPr algn="l"/>
            <a:r>
              <a:rPr lang="zh-CN" altLang="en-US">
                <a:latin typeface="+mj-ea"/>
                <a:ea typeface="+mj-ea"/>
                <a:cs typeface="楷体" panose="02010609060101010101" charset="-122"/>
              </a:rPr>
              <a:t>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如：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了解笔记本电脑，除去</a:t>
            </a:r>
            <a:r>
              <a:rPr 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平板电脑，用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笔记本计算机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”not“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平板电脑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775" y="394335"/>
            <a:ext cx="11966575" cy="6363335"/>
          </a:xfrm>
        </p:spPr>
        <p:txBody>
          <a:bodyPr/>
          <a:p>
            <a:pPr algn="l"/>
            <a:r>
              <a:rPr lang="zh-CN" altLang="en-US">
                <a:solidFill>
                  <a:srgbClr val="C00000"/>
                </a:solidFill>
              </a:rPr>
              <a:t>逻辑运算符</a:t>
            </a:r>
            <a:r>
              <a:rPr lang="zh-CN" altLang="en-US"/>
              <a:t>的运用事项：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）在</a:t>
            </a:r>
            <a:r>
              <a:rPr lang="en-US" altLang="zh-CN"/>
              <a:t>CNKI</a:t>
            </a:r>
            <a:r>
              <a:rPr lang="zh-CN" altLang="en-US"/>
              <a:t>高级检索中，逻辑与常用</a:t>
            </a:r>
            <a:r>
              <a:rPr lang="en-US" altLang="zh-CN"/>
              <a:t>“</a:t>
            </a:r>
            <a:r>
              <a:rPr lang="zh-CN" altLang="en-US"/>
              <a:t>并且、并含</a:t>
            </a:r>
            <a:r>
              <a:rPr lang="en-US" altLang="zh-CN"/>
              <a:t>”</a:t>
            </a:r>
            <a:r>
              <a:rPr lang="zh-CN" altLang="en-US"/>
              <a:t>，逻辑或常用</a:t>
            </a:r>
            <a:r>
              <a:rPr lang="en-US" altLang="zh-CN"/>
              <a:t>“</a:t>
            </a:r>
            <a:r>
              <a:rPr lang="zh-CN" altLang="en-US"/>
              <a:t>或者、或含</a:t>
            </a:r>
            <a:r>
              <a:rPr lang="en-US" altLang="zh-CN"/>
              <a:t>”</a:t>
            </a:r>
            <a:r>
              <a:rPr lang="zh-CN" altLang="en-US"/>
              <a:t>，逻辑非常用</a:t>
            </a:r>
            <a:r>
              <a:rPr lang="en-US" altLang="zh-CN"/>
              <a:t>“</a:t>
            </a:r>
            <a:r>
              <a:rPr lang="zh-CN" altLang="en-US"/>
              <a:t>不含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）在搜索引擎中，空格代表逻辑与的关系。</a:t>
            </a:r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）在中文数据库，</a:t>
            </a:r>
            <a:r>
              <a:rPr lang="en-US" altLang="zh-CN"/>
              <a:t>and/*/or/+/not/-</a:t>
            </a:r>
            <a:r>
              <a:rPr lang="zh-CN" altLang="en-US"/>
              <a:t>这些逻辑运算符号会混合使用，详见指南。</a:t>
            </a:r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）在外文数据库，逻辑运算符只用</a:t>
            </a:r>
            <a:r>
              <a:rPr lang="en-US" altLang="zh-CN"/>
              <a:t>and/or/not</a:t>
            </a:r>
            <a:r>
              <a:rPr lang="zh-CN" altLang="en-US"/>
              <a:t>，</a:t>
            </a:r>
            <a:r>
              <a:rPr lang="en-US" altLang="zh-CN"/>
              <a:t>*</a:t>
            </a:r>
            <a:r>
              <a:rPr lang="zh-CN" altLang="en-US"/>
              <a:t>号常作为截词符。</a:t>
            </a:r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）运用逻辑或会增加检索结果，运用逻辑与、逻辑非会减少检索结果。</a:t>
            </a:r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）优先级的符号为（），若检索式中含有括号（允许多重括号），表示括号内的组合先运算。        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1315" y="289560"/>
            <a:ext cx="11490960" cy="6306185"/>
          </a:xfrm>
        </p:spPr>
        <p:txBody>
          <a:bodyPr/>
          <a:p>
            <a:pPr algn="l"/>
            <a:r>
              <a:rPr lang="zh-CN" altLang="en-US"/>
              <a:t>万方数据</a:t>
            </a:r>
            <a:r>
              <a:rPr lang="zh-CN"/>
              <a:t>的</a:t>
            </a:r>
            <a:r>
              <a:rPr lang="zh-CN" altLang="en-US"/>
              <a:t>专业检索式案例</a:t>
            </a:r>
            <a:endParaRPr lang="zh-CN" altLang="en-US"/>
          </a:p>
          <a:p>
            <a:pPr algn="l"/>
            <a:r>
              <a:rPr lang="zh-CN" altLang="en-US"/>
              <a:t>        </a:t>
            </a:r>
            <a:endParaRPr lang="zh-CN" altLang="en-US"/>
          </a:p>
          <a:p>
            <a:pPr algn="l"/>
            <a:r>
              <a:rPr lang="zh-CN" altLang="en-US"/>
              <a:t>         研究方向：</a:t>
            </a:r>
            <a:r>
              <a:rPr lang="zh-CN" altLang="en-US">
                <a:solidFill>
                  <a:srgbClr val="7030A0"/>
                </a:solidFill>
              </a:rPr>
              <a:t>协同过滤推荐算法</a:t>
            </a:r>
            <a:endParaRPr lang="zh-CN" altLang="en-US"/>
          </a:p>
          <a:p>
            <a:pPr algn="l"/>
            <a:r>
              <a:rPr lang="zh-CN" altLang="en-US"/>
              <a:t>         检索词：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协同过滤算法、协同过滤、推荐系统、推荐算法、算法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/>
              <a:t>         检索途径：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题名、关键词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/>
              <a:t>         词语之间逻辑关系：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逻辑与、逻辑或，运用优先级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     专业检索式：</a:t>
            </a:r>
            <a:endParaRPr lang="zh-CN" altLang="en-US"/>
          </a:p>
          <a:p>
            <a:pPr algn="l"/>
            <a:r>
              <a:rPr lang="zh-CN" altLang="en-US"/>
              <a:t>     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题名或关键词: (("协同过滤" * "推荐算法") + ("协同过滤" * "推荐系统" *"算法") + ("协同过滤算法")) 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" y="322580"/>
            <a:ext cx="11640820" cy="6332855"/>
          </a:xfrm>
        </p:spPr>
        <p:txBody>
          <a:bodyPr/>
          <a:p>
            <a:pPr algn="l"/>
            <a:r>
              <a:rPr lang="zh-CN" altLang="en-US">
                <a:solidFill>
                  <a:srgbClr val="C00000"/>
                </a:solidFill>
              </a:rPr>
              <a:t>位置算符</a:t>
            </a:r>
            <a:r>
              <a:rPr lang="zh-CN" altLang="en-US"/>
              <a:t>：</a:t>
            </a:r>
            <a:endParaRPr lang="zh-CN" altLang="en-US"/>
          </a:p>
          <a:p>
            <a:pPr algn="l"/>
            <a:r>
              <a:rPr lang="en-US" altLang="zh-CN"/>
              <a:t>      </a:t>
            </a:r>
            <a:r>
              <a:rPr lang="zh-CN" altLang="en-US"/>
              <a:t>又称邻近算符。位置算符用来表示检索词之间</a:t>
            </a:r>
            <a:r>
              <a:rPr lang="zh-CN" altLang="en-US">
                <a:solidFill>
                  <a:srgbClr val="7030A0"/>
                </a:solidFill>
              </a:rPr>
              <a:t>位置关系</a:t>
            </a:r>
            <a:r>
              <a:rPr lang="zh-CN" altLang="en-US"/>
              <a:t>（距离或顺序）。</a:t>
            </a:r>
            <a:endParaRPr lang="zh-CN" altLang="en-US"/>
          </a:p>
          <a:p>
            <a:pPr algn="l"/>
            <a:r>
              <a:rPr lang="zh-CN" altLang="en-US"/>
              <a:t>      主要用于外文检索，以弥补逻辑运算符的不足，提高查准率。</a:t>
            </a:r>
            <a:endParaRPr lang="zh-CN" altLang="en-US"/>
          </a:p>
          <a:p>
            <a:pPr algn="l"/>
            <a:r>
              <a:rPr lang="zh-CN" altLang="en-US"/>
              <a:t>  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不同系统位置算符代码不尽相同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如：</a:t>
            </a:r>
            <a:r>
              <a:rPr lang="en-US" altLang="zh-CN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W</a:t>
            </a:r>
            <a:r>
              <a:rPr lang="zh-CN" altLang="en-US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算符（</a:t>
            </a:r>
            <a:r>
              <a:rPr lang="en-US" altLang="zh-CN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with)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,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表达式：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nW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）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B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表示词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和词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B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之间最多可插入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个其它词，且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B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之间前后顺序不变。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算符（</a:t>
            </a:r>
            <a:r>
              <a:rPr lang="en-US" altLang="zh-CN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near)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,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表达式：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nN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）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B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表示词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和词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B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之间最多可插入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个其它词，允许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B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之间顺序颠倒。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    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290" y="459105"/>
            <a:ext cx="11868785" cy="6182360"/>
          </a:xfrm>
        </p:spPr>
        <p:txBody>
          <a:bodyPr/>
          <a:p>
            <a:pPr algn="l"/>
            <a:r>
              <a:rPr lang="zh-CN" altLang="en-US">
                <a:solidFill>
                  <a:srgbClr val="C00000"/>
                </a:solidFill>
              </a:rPr>
              <a:t>匹配方式</a:t>
            </a:r>
            <a:r>
              <a:rPr lang="zh-CN" altLang="en-US"/>
              <a:t>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  </a:t>
            </a:r>
            <a:r>
              <a:rPr lang="zh-CN" altLang="en-US">
                <a:solidFill>
                  <a:srgbClr val="7030A0"/>
                </a:solidFill>
              </a:rPr>
              <a:t>精确匹配</a:t>
            </a:r>
            <a:r>
              <a:rPr lang="zh-CN" altLang="en-US"/>
              <a:t>（精确检索），即对数据库中文献相关字段和检索词进行全程匹配。</a:t>
            </a:r>
            <a:endParaRPr lang="zh-CN" altLang="en-US"/>
          </a:p>
          <a:p>
            <a:pPr algn="l"/>
            <a:r>
              <a:rPr lang="zh-CN" altLang="en-US"/>
              <a:t>检索提问不会被切分，其检索结果的词序、间隔是完全一样的。</a:t>
            </a:r>
            <a:endParaRPr lang="zh-CN" altLang="en-US"/>
          </a:p>
          <a:p>
            <a:pPr algn="l"/>
            <a:r>
              <a:rPr lang="zh-CN" altLang="en-US"/>
              <a:t>       进行精确检索时，常用双引号标出检索词（词组、短语）。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   </a:t>
            </a:r>
            <a:r>
              <a:rPr lang="zh-CN" altLang="en-US">
                <a:solidFill>
                  <a:srgbClr val="7030A0"/>
                </a:solidFill>
              </a:rPr>
              <a:t>模糊匹配</a:t>
            </a:r>
            <a:r>
              <a:rPr lang="zh-CN" altLang="en-US"/>
              <a:t>（模糊检索），即检索系统将检索提问自动切分为以词为单位的字符序列进行检索，各个被切分词的词序不固定。</a:t>
            </a:r>
            <a:endParaRPr lang="zh-CN" altLang="en-US"/>
          </a:p>
          <a:p>
            <a:pPr algn="l"/>
            <a:r>
              <a:rPr lang="zh-CN" altLang="en-US"/>
              <a:t>   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如：（题名）高校图书馆信息服务模式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→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高校图书馆、信息服务、模式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89300" y="0"/>
            <a:ext cx="5613400" cy="5562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71925" y="5562600"/>
            <a:ext cx="4248785" cy="888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400">
                <a:latin typeface="华文中宋" panose="02010600040101010101" charset="-122"/>
                <a:ea typeface="华文中宋" panose="02010600040101010101" charset="-122"/>
              </a:rPr>
              <a:t>课间休息</a:t>
            </a:r>
            <a:endParaRPr lang="zh-CN" altLang="en-US" sz="440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429260"/>
            <a:ext cx="9799320" cy="599440"/>
          </a:xfrm>
        </p:spPr>
        <p:txBody>
          <a:bodyPr>
            <a:normAutofit/>
          </a:bodyPr>
          <a:p>
            <a:r>
              <a:rPr lang="zh-CN" altLang="en-US" sz="320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第四讲  检索基本原理（下）</a:t>
            </a:r>
            <a:endParaRPr lang="zh-CN" altLang="en-US" sz="3200">
              <a:solidFill>
                <a:srgbClr val="0070C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3070" y="1118870"/>
            <a:ext cx="11405870" cy="5636260"/>
          </a:xfrm>
        </p:spPr>
        <p:txBody>
          <a:bodyPr>
            <a:normAutofit lnSpcReduction="10000"/>
          </a:bodyPr>
          <a:p>
            <a:pPr algn="l"/>
            <a:r>
              <a:rPr lang="zh-CN" altLang="en-US"/>
              <a:t>六、</a:t>
            </a:r>
            <a:r>
              <a:rPr lang="zh-CN" altLang="en-US">
                <a:solidFill>
                  <a:srgbClr val="C00000"/>
                </a:solidFill>
              </a:rPr>
              <a:t>查准率</a:t>
            </a:r>
            <a:r>
              <a:rPr lang="zh-CN" altLang="en-US"/>
              <a:t>与</a:t>
            </a:r>
            <a:r>
              <a:rPr lang="zh-CN" altLang="en-US">
                <a:solidFill>
                  <a:srgbClr val="C00000"/>
                </a:solidFill>
              </a:rPr>
              <a:t>查全率</a:t>
            </a:r>
            <a:endParaRPr lang="zh-CN" altLang="en-US"/>
          </a:p>
          <a:p>
            <a:pPr algn="l"/>
            <a:r>
              <a:rPr lang="zh-CN" altLang="en-US">
                <a:latin typeface="+mj-ea"/>
                <a:ea typeface="+mj-ea"/>
              </a:rPr>
              <a:t>           评价文献检索效果的两项重要指标</a:t>
            </a:r>
            <a:endParaRPr lang="zh-CN" altLang="en-US">
              <a:latin typeface="+mj-ea"/>
              <a:ea typeface="+mj-ea"/>
            </a:endParaRPr>
          </a:p>
          <a:p>
            <a:pPr algn="l"/>
            <a:endParaRPr lang="en-US" altLang="zh-CN">
              <a:latin typeface="+mj-ea"/>
              <a:ea typeface="+mj-ea"/>
            </a:endParaRPr>
          </a:p>
          <a:p>
            <a:pPr algn="l"/>
            <a:r>
              <a:rPr lang="en-US" altLang="zh-CN">
                <a:latin typeface="+mj-ea"/>
                <a:ea typeface="+mj-ea"/>
              </a:rPr>
              <a:t>1</a:t>
            </a:r>
            <a:r>
              <a:rPr lang="zh-CN" altLang="en-US">
                <a:latin typeface="+mj-ea"/>
                <a:ea typeface="+mj-ea"/>
              </a:rPr>
              <a:t>、</a:t>
            </a:r>
            <a:r>
              <a:rPr lang="zh-CN" altLang="en-US">
                <a:solidFill>
                  <a:schemeClr val="tx1"/>
                </a:solidFill>
                <a:latin typeface="+mj-ea"/>
                <a:ea typeface="+mj-ea"/>
              </a:rPr>
              <a:t>指标含义</a:t>
            </a:r>
            <a:endParaRPr lang="zh-CN" altLang="en-US">
              <a:latin typeface="+mj-ea"/>
              <a:ea typeface="+mj-ea"/>
            </a:endParaRPr>
          </a:p>
          <a:p>
            <a:pPr algn="l"/>
            <a:r>
              <a:rPr lang="zh-CN" altLang="en-US">
                <a:latin typeface="+mj-ea"/>
                <a:ea typeface="+mj-ea"/>
              </a:rPr>
              <a:t>（</a:t>
            </a:r>
            <a:r>
              <a:rPr lang="en-US" altLang="zh-CN">
                <a:latin typeface="+mj-ea"/>
                <a:ea typeface="+mj-ea"/>
              </a:rPr>
              <a:t>1</a:t>
            </a:r>
            <a:r>
              <a:rPr lang="zh-CN" altLang="en-US">
                <a:latin typeface="+mj-ea"/>
                <a:ea typeface="+mj-ea"/>
              </a:rPr>
              <a:t>）</a:t>
            </a:r>
            <a:r>
              <a:rPr lang="zh-CN" altLang="en-US">
                <a:solidFill>
                  <a:srgbClr val="7030A0"/>
                </a:solidFill>
                <a:latin typeface="+mj-ea"/>
                <a:ea typeface="+mj-ea"/>
              </a:rPr>
              <a:t>查准率</a:t>
            </a:r>
            <a:r>
              <a:rPr lang="zh-CN" altLang="en-US">
                <a:latin typeface="+mj-ea"/>
                <a:ea typeface="+mj-ea"/>
              </a:rPr>
              <a:t>，是指检出的相关文献量与检出文献总量的比率，反映检出的相关文献量与研究主题内容需求的契合程度。</a:t>
            </a:r>
            <a:endParaRPr lang="zh-CN" altLang="en-US">
              <a:latin typeface="+mj-ea"/>
              <a:ea typeface="+mj-ea"/>
            </a:endParaRPr>
          </a:p>
          <a:p>
            <a:pPr algn="l"/>
            <a:r>
              <a:rPr lang="zh-CN" altLang="en-US">
                <a:latin typeface="+mj-ea"/>
                <a:ea typeface="+mj-ea"/>
              </a:rPr>
              <a:t>（</a:t>
            </a:r>
            <a:r>
              <a:rPr lang="en-US" altLang="zh-CN">
                <a:latin typeface="+mj-ea"/>
                <a:ea typeface="+mj-ea"/>
              </a:rPr>
              <a:t>2</a:t>
            </a:r>
            <a:r>
              <a:rPr lang="zh-CN" altLang="en-US">
                <a:latin typeface="+mj-ea"/>
                <a:ea typeface="+mj-ea"/>
              </a:rPr>
              <a:t>）</a:t>
            </a:r>
            <a:r>
              <a:rPr lang="zh-CN" altLang="en-US">
                <a:solidFill>
                  <a:srgbClr val="7030A0"/>
                </a:solidFill>
                <a:latin typeface="+mj-ea"/>
                <a:ea typeface="+mj-ea"/>
              </a:rPr>
              <a:t>查全率</a:t>
            </a:r>
            <a:r>
              <a:rPr lang="zh-CN" altLang="en-US">
                <a:latin typeface="+mj-ea"/>
                <a:ea typeface="+mj-ea"/>
              </a:rPr>
              <a:t>，是指检出的相关文献量与系统内相关文献总量的比率，反映系统内相关文献被检出的数量和覆盖面。</a:t>
            </a:r>
            <a:endParaRPr lang="zh-CN" altLang="en-US">
              <a:latin typeface="+mj-ea"/>
              <a:ea typeface="+mj-ea"/>
            </a:endParaRPr>
          </a:p>
          <a:p>
            <a:pPr algn="l"/>
            <a:r>
              <a:rPr lang="en-US" altLang="zh-CN">
                <a:latin typeface="+mj-ea"/>
                <a:ea typeface="+mj-ea"/>
              </a:rPr>
              <a:t>2</a:t>
            </a:r>
            <a:r>
              <a:rPr lang="zh-CN" altLang="en-US">
                <a:latin typeface="+mj-ea"/>
                <a:ea typeface="+mj-ea"/>
              </a:rPr>
              <a:t>、</a:t>
            </a:r>
            <a:r>
              <a:rPr lang="zh-CN" altLang="en-US">
                <a:solidFill>
                  <a:schemeClr val="tx1"/>
                </a:solidFill>
                <a:latin typeface="+mj-ea"/>
                <a:ea typeface="+mj-ea"/>
              </a:rPr>
              <a:t>影响因素</a:t>
            </a:r>
            <a:endParaRPr lang="zh-CN" altLang="en-US">
              <a:latin typeface="+mj-ea"/>
              <a:ea typeface="+mj-ea"/>
            </a:endParaRPr>
          </a:p>
          <a:p>
            <a:pPr algn="l"/>
            <a:r>
              <a:rPr lang="zh-CN" altLang="en-US">
                <a:latin typeface="+mj-ea"/>
                <a:ea typeface="+mj-ea"/>
              </a:rPr>
              <a:t>          包括检索策略、检索词、检索途径、检索方法等多方面因素</a:t>
            </a:r>
            <a:endParaRPr lang="zh-CN" altLang="en-US">
              <a:latin typeface="+mj-ea"/>
              <a:ea typeface="+mj-ea"/>
            </a:endParaRPr>
          </a:p>
          <a:p>
            <a:pPr algn="l"/>
            <a:r>
              <a:rPr lang="zh-CN" altLang="en-US">
                <a:latin typeface="+mj-ea"/>
                <a:ea typeface="+mj-ea"/>
              </a:rPr>
              <a:t>     </a:t>
            </a:r>
            <a:endParaRPr lang="zh-CN" altLang="en-US">
              <a:latin typeface="+mj-ea"/>
              <a:ea typeface="+mj-ea"/>
            </a:endParaRPr>
          </a:p>
          <a:p>
            <a:pPr algn="l"/>
            <a:endParaRPr lang="zh-CN" altLang="en-US">
              <a:latin typeface="+mj-ea"/>
              <a:ea typeface="+mj-ea"/>
            </a:endParaRPr>
          </a:p>
          <a:p>
            <a:pPr algn="l"/>
            <a:endParaRPr lang="zh-CN" altLang="en-US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3535" y="398145"/>
            <a:ext cx="11505565" cy="6159500"/>
          </a:xfrm>
        </p:spPr>
        <p:txBody>
          <a:bodyPr>
            <a:normAutofit lnSpcReduction="10000"/>
          </a:bodyPr>
          <a:p>
            <a:pPr algn="l"/>
            <a:r>
              <a:rPr lang="en-US" altLang="zh-CN"/>
              <a:t>3</a:t>
            </a:r>
            <a:r>
              <a:rPr lang="zh-CN" altLang="en-US"/>
              <a:t>、如何提高查准率和查全率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做好课题分析</a:t>
            </a:r>
            <a:r>
              <a:rPr lang="zh-CN" altLang="en-US"/>
              <a:t>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把握研究主题方向，明确学科范畴，清晰检索文献类型。</a:t>
            </a:r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选择检索工具</a:t>
            </a:r>
            <a:r>
              <a:rPr lang="zh-CN" altLang="en-US"/>
              <a:t>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认准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权威、专业、实用的检索工具。</a:t>
            </a:r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zh-CN" altLang="en-US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提炼检索语言</a:t>
            </a:r>
            <a:r>
              <a:rPr lang="zh-CN" altLang="en-US"/>
              <a:t>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全面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反映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文献信息内外特征，准确反映课题核心内容；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          遵循检索词提炼规则，有效扩充关联词语。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zh-CN" altLang="en-US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优化检索途径</a:t>
            </a:r>
            <a:r>
              <a:rPr lang="zh-CN" altLang="en-US"/>
              <a:t>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查准优先考虑题名和关键词选项，查全优先考虑摘要和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      全文选项，分类和主题两者兼顾。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/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</a:t>
            </a:r>
            <a:r>
              <a:rPr lang="zh-CN" altLang="en-US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斟酌逻辑算符</a:t>
            </a:r>
            <a:r>
              <a:rPr lang="zh-CN" altLang="en-US"/>
              <a:t>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用逻辑与（非）检索结果少，用逻辑或则检索结果多。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6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）</a:t>
            </a:r>
            <a:r>
              <a:rPr lang="zh-CN" altLang="en-US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松紧限定条件：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查准多设限定条件，查全放宽限定条件。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/>
              <a:t>  </a:t>
            </a:r>
            <a:endParaRPr lang="zh-CN" altLang="en-US"/>
          </a:p>
          <a:p>
            <a:pPr algn="l"/>
            <a:r>
              <a:rPr lang="zh-CN" altLang="en-US"/>
              <a:t>                                                            </a:t>
            </a:r>
            <a:endParaRPr lang="zh-CN" altLang="en-US"/>
          </a:p>
          <a:p>
            <a:pPr algn="l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5585" y="267970"/>
            <a:ext cx="11725910" cy="6184265"/>
          </a:xfrm>
        </p:spPr>
        <p:txBody>
          <a:bodyPr/>
          <a:p>
            <a:pPr algn="l"/>
            <a:r>
              <a:rPr lang="en-US" altLang="zh-CN"/>
              <a:t>4</a:t>
            </a:r>
            <a:r>
              <a:rPr lang="zh-CN" altLang="en-US"/>
              <a:t>、检出文献过多或过少的原因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>
                <a:solidFill>
                  <a:srgbClr val="7030A0"/>
                </a:solidFill>
              </a:rPr>
              <a:t>检出文献过多</a:t>
            </a:r>
            <a:endParaRPr lang="zh-CN"/>
          </a:p>
          <a:p>
            <a:pPr algn="l"/>
            <a:r>
              <a:rPr lang="zh-CN"/>
              <a:t>      原因可能是，</a:t>
            </a:r>
            <a:r>
              <a:rPr lang="en-US" altLang="zh-CN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A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、课题过于宽泛，专指性不强；</a:t>
            </a:r>
            <a:r>
              <a:rPr lang="en-US" altLang="zh-CN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B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、选择全文检索，或使用模糊匹配模式；</a:t>
            </a:r>
            <a:r>
              <a:rPr lang="en-US" altLang="zh-CN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C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、检索逻辑失误，常把逻辑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“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与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”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误写成逻辑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“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或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”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；</a:t>
            </a:r>
            <a:r>
              <a:rPr lang="en-US" altLang="zh-CN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D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、在高级检索中逻辑或使用错误，没按逻辑顺序运算</a:t>
            </a:r>
            <a:endParaRPr lang="zh-CN" altLang="en-US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>
                <a:solidFill>
                  <a:srgbClr val="7030A0"/>
                </a:solidFill>
              </a:rPr>
              <a:t>检出文献过少</a:t>
            </a:r>
            <a:endParaRPr lang="zh-CN" altLang="en-US"/>
          </a:p>
          <a:p>
            <a:pPr algn="l"/>
            <a:r>
              <a:rPr lang="zh-CN" altLang="en-US"/>
              <a:t>       原因可能是，</a:t>
            </a:r>
            <a:r>
              <a:rPr lang="en-US" altLang="zh-CN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A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、课题太窄，没有拓展空间；</a:t>
            </a:r>
            <a:r>
              <a:rPr lang="en-US" altLang="zh-CN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B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、检索词选择面窄，遗漏必要的同义词、近义词、下位词等；</a:t>
            </a:r>
            <a:r>
              <a:rPr lang="en-US" altLang="zh-CN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C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、西文文献检索没有截词；</a:t>
            </a:r>
            <a:r>
              <a:rPr lang="en-US" altLang="zh-CN">
                <a:solidFill>
                  <a:srgbClr val="7030A0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D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、检索逻辑失误，常把逻辑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“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或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”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误写成逻辑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“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与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”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；</a:t>
            </a:r>
            <a:r>
              <a:rPr lang="en-US" altLang="zh-CN">
                <a:solidFill>
                  <a:srgbClr val="7030A0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E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、逻辑运算符录入失误，没在半角状态下；</a:t>
            </a:r>
            <a:r>
              <a:rPr lang="en-US" altLang="zh-CN">
                <a:solidFill>
                  <a:srgbClr val="7030A0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F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、遗漏重要的文献类型</a:t>
            </a:r>
            <a:endParaRPr lang="zh-CN" altLang="en-US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7025" y="335915"/>
            <a:ext cx="11603990" cy="6522085"/>
          </a:xfrm>
        </p:spPr>
        <p:txBody>
          <a:bodyPr>
            <a:normAutofit lnSpcReduction="10000"/>
          </a:bodyPr>
          <a:p>
            <a:pPr algn="l"/>
            <a:r>
              <a:rPr lang="zh-CN" altLang="en-US"/>
              <a:t>七、跨库检索(Cross-Database search)</a:t>
            </a:r>
            <a:endParaRPr lang="zh-CN" altLang="en-US"/>
          </a:p>
          <a:p>
            <a:pPr algn="l"/>
            <a:r>
              <a:rPr lang="zh-CN" altLang="en-US"/>
              <a:t>      又称多数据库检索或集成检索，是指同时在多个数据库开展同一主题的文献检索。</a:t>
            </a:r>
            <a:endParaRPr lang="zh-CN" altLang="en-US"/>
          </a:p>
          <a:p>
            <a:pPr algn="l"/>
            <a:r>
              <a:rPr lang="zh-CN" altLang="en-US"/>
              <a:t>  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如：通常情况下，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CNKI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系统默认可以同时在学术期刊数据库、学位论文数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据库、报纸数据库、会议论文数据库进行跨库检索。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楷体" panose="02010609060101010101" charset="-122"/>
              </a:rPr>
              <a:t>跨库检索注意事项</a:t>
            </a:r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（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信息资源的异构性（数据模型、数据结构、通信协议等方面的差异）对检索效果有极大的影响。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（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）跨库检索会存在检索结果查重难、无法实现全部相关性排序等问题。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（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）主要适用于用户不熟悉具体的信息资源，想了解某一主题大致的资源情况，确定单库资源不能满足检索需求，必须拓展检索的情形。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（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）根据实际需求，适当增减数据库的范围。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5790" y="532765"/>
            <a:ext cx="11241405" cy="5829935"/>
          </a:xfrm>
        </p:spPr>
        <p:txBody>
          <a:bodyPr/>
          <a:p>
            <a:pPr algn="l"/>
            <a:r>
              <a:rPr lang="zh-CN" altLang="en-US">
                <a:solidFill>
                  <a:schemeClr val="tx1"/>
                </a:solidFill>
              </a:rPr>
              <a:t>二、检索词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是描述文献内外特征、表达信息需求和检索课题内容的基本单元，也是与系统中有关数据库进行匹配运算的基本单元。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检索词按规范性划分为：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     </a:t>
            </a: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）受控词：规范化的检索语言，如主题词、分类号等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（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）非受控词：非规范化的自然语言词汇，又称关键词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8310" y="359410"/>
            <a:ext cx="11398885" cy="6236335"/>
          </a:xfrm>
        </p:spPr>
        <p:txBody>
          <a:bodyPr/>
          <a:p>
            <a:pPr algn="l"/>
            <a:r>
              <a:rPr lang="zh-CN" altLang="en-US"/>
              <a:t>案例：跨库检索汽车无人驾驶技术方面的文献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  课题分析：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无人驾驶汽车是通过车载传感系统，自动规划行车路线并控制车辆达到预定目标的智能汽车。西方发达国家及中国在汽车无人驾驶技术方面均有研究和积极进展。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据汤森路透知识产权与科技最新报告显示，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2010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年至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2015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年间，与汽车无人驾驶技术相关的发明专利超过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22,000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件。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高级别大会：全球无人驾驶大会、国际智能驾驶与无人驾驶汽车大会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国内高校研究单位：西安交通大学、清华大学、国防科技大学等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>
              <a:latin typeface="+mj-ea"/>
              <a:ea typeface="+mj-ea"/>
              <a:cs typeface="楷体" panose="02010609060101010101" charset="-122"/>
            </a:endParaRPr>
          </a:p>
          <a:p>
            <a:pPr algn="l"/>
            <a:r>
              <a:rPr lang="zh-CN" altLang="en-US">
                <a:latin typeface="+mj-ea"/>
                <a:ea typeface="+mj-ea"/>
                <a:cs typeface="楷体" panose="02010609060101010101" charset="-122"/>
              </a:rPr>
              <a:t>所以，跨库检索文献类型应包括：学术期刊、博硕论文、会议文献、专利、标准等</a:t>
            </a:r>
            <a:endParaRPr lang="zh-CN" altLang="en-US">
              <a:latin typeface="+mj-ea"/>
              <a:ea typeface="+mj-ea"/>
              <a:cs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8120" y="337185"/>
            <a:ext cx="11748135" cy="6402705"/>
          </a:xfrm>
        </p:spPr>
        <p:txBody>
          <a:bodyPr/>
          <a:p>
            <a:pPr algn="l"/>
            <a:r>
              <a:rPr lang="zh-CN" altLang="en-US"/>
              <a:t>八、数据库检索功能的应用</a:t>
            </a:r>
            <a:endParaRPr lang="zh-CN" altLang="en-US"/>
          </a:p>
          <a:p>
            <a:pPr algn="l"/>
            <a:r>
              <a:rPr lang="zh-CN" altLang="en-US"/>
              <a:t>      各类型数据库为文献信息检索提供的具有引导、指向和信息推送的服务功能。</a:t>
            </a:r>
            <a:endParaRPr lang="zh-CN" altLang="en-US"/>
          </a:p>
          <a:p>
            <a:pPr algn="l"/>
            <a:r>
              <a:rPr lang="en-US" altLang="zh-CN"/>
              <a:t>1</a:t>
            </a:r>
            <a:r>
              <a:rPr lang="zh-CN" altLang="en-US"/>
              <a:t>、聚类</a:t>
            </a:r>
            <a:r>
              <a:rPr lang="zh-CN" altLang="en-US">
                <a:sym typeface="+mn-ea"/>
              </a:rPr>
              <a:t>导航</a:t>
            </a:r>
            <a:r>
              <a:rPr lang="zh-CN" altLang="en-US"/>
              <a:t>      </a:t>
            </a:r>
            <a:endParaRPr lang="zh-CN" altLang="en-US"/>
          </a:p>
          <a:p>
            <a:pPr algn="l"/>
            <a:r>
              <a:rPr lang="zh-CN" altLang="en-US"/>
              <a:t>           从学科门类、资源类型、出版形态、专题服务等方面进行聚类导航。</a:t>
            </a:r>
            <a:endParaRPr lang="zh-CN" altLang="en-US"/>
          </a:p>
          <a:p>
            <a:pPr algn="l"/>
            <a:r>
              <a:rPr lang="zh-CN" altLang="en-US"/>
              <a:t>     作用：引导用户逐级入门，对文献资源大致情况进行观察和了解。</a:t>
            </a:r>
            <a:endParaRPr lang="zh-CN" altLang="en-US"/>
          </a:p>
          <a:p>
            <a:pPr algn="l"/>
            <a:r>
              <a:rPr lang="zh-CN" altLang="en-US"/>
              <a:t> 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CNKI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的文献分类目录、行业知识服务与知识管理平台、期刊导航等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695" y="3479800"/>
            <a:ext cx="2630170" cy="4067175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25" y="3479800"/>
            <a:ext cx="2120265" cy="390779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060" y="3480435"/>
            <a:ext cx="3295650" cy="417893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custDataLst>
      <p:tags r:id="rId4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6545" y="253365"/>
            <a:ext cx="11627485" cy="6365240"/>
          </a:xfrm>
        </p:spPr>
        <p:txBody>
          <a:bodyPr/>
          <a:p>
            <a:pPr algn="l"/>
            <a:r>
              <a:rPr lang="zh-CN" altLang="en-US"/>
              <a:t>案例：了解关于物联网技术应用方面的文献资源情况</a:t>
            </a:r>
            <a:endParaRPr lang="zh-CN" altLang="en-US"/>
          </a:p>
          <a:p>
            <a:pPr algn="l"/>
            <a:r>
              <a:rPr lang="zh-CN" altLang="en-US"/>
              <a:t>         检索策略：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运用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CNKI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的行业知识服务与知识管理平台。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7470" y="1373505"/>
            <a:ext cx="9679940" cy="5483860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5895" y="260350"/>
            <a:ext cx="11814810" cy="6449060"/>
          </a:xfrm>
        </p:spPr>
        <p:txBody>
          <a:bodyPr/>
          <a:p>
            <a:pPr algn="l"/>
            <a:r>
              <a:rPr lang="zh-CN" altLang="en-US"/>
              <a:t>案例：查找计算机专业的核心期刊</a:t>
            </a:r>
            <a:endParaRPr lang="zh-CN" altLang="en-US"/>
          </a:p>
          <a:p>
            <a:pPr algn="l"/>
            <a:r>
              <a:rPr lang="zh-CN" altLang="en-US"/>
              <a:t>         检索策略：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运用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CNKI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出版物检索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中的期刊导航。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0" y="1257935"/>
            <a:ext cx="8610600" cy="5721350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6855" y="193040"/>
            <a:ext cx="11776710" cy="6523990"/>
          </a:xfrm>
        </p:spPr>
        <p:txBody>
          <a:bodyPr/>
          <a:p>
            <a:pPr algn="l"/>
            <a:r>
              <a:rPr lang="en-US" altLang="zh-CN"/>
              <a:t>2</a:t>
            </a:r>
            <a:r>
              <a:rPr lang="zh-CN" altLang="en-US"/>
              <a:t>、知识元检索</a:t>
            </a:r>
            <a:endParaRPr lang="zh-CN" altLang="en-US"/>
          </a:p>
          <a:p>
            <a:pPr algn="l"/>
            <a:r>
              <a:rPr lang="zh-CN" altLang="en-US"/>
              <a:t>          知识元，是指不可再分割的具有完备知识表达的知识单元。</a:t>
            </a:r>
            <a:endParaRPr lang="zh-CN" altLang="en-US"/>
          </a:p>
          <a:p>
            <a:pPr algn="l"/>
            <a:r>
              <a:rPr lang="zh-CN" altLang="en-US"/>
              <a:t>          类型上包括：</a:t>
            </a:r>
            <a:r>
              <a:rPr lang="zh-CN" altLang="en-US">
                <a:solidFill>
                  <a:srgbClr val="7030A0"/>
                </a:solidFill>
              </a:rPr>
              <a:t>概念知识元</a:t>
            </a:r>
            <a:r>
              <a:rPr lang="zh-CN" altLang="en-US"/>
              <a:t>、</a:t>
            </a:r>
            <a:r>
              <a:rPr lang="zh-CN" altLang="en-US">
                <a:solidFill>
                  <a:srgbClr val="7030A0"/>
                </a:solidFill>
              </a:rPr>
              <a:t>事实知识元</a:t>
            </a:r>
            <a:r>
              <a:rPr lang="zh-CN" altLang="en-US"/>
              <a:t>、</a:t>
            </a:r>
            <a:r>
              <a:rPr lang="zh-CN" altLang="en-US">
                <a:solidFill>
                  <a:srgbClr val="7030A0"/>
                </a:solidFill>
              </a:rPr>
              <a:t>数值知识元</a:t>
            </a:r>
            <a:r>
              <a:rPr lang="zh-CN" altLang="en-US"/>
              <a:t>等</a:t>
            </a:r>
            <a:endParaRPr lang="zh-CN" altLang="en-US"/>
          </a:p>
          <a:p>
            <a:pPr algn="l"/>
            <a:r>
              <a:rPr lang="zh-CN" altLang="en-US"/>
              <a:t>     作用：帮助用户理解文献内容、了解知识背后蕴含的深层次信息。</a:t>
            </a:r>
            <a:endParaRPr lang="zh-CN" altLang="en-US"/>
          </a:p>
          <a:p>
            <a:pPr algn="l"/>
            <a:r>
              <a:rPr lang="zh-CN" altLang="en-US"/>
              <a:t> 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CNKI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的知识元检索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   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超星发现的学术辅助分析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3670" y="2997835"/>
            <a:ext cx="9331960" cy="5518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4776470"/>
            <a:ext cx="1183640" cy="9594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065" y="276225"/>
            <a:ext cx="11626850" cy="6258560"/>
          </a:xfrm>
        </p:spPr>
        <p:txBody>
          <a:bodyPr/>
          <a:p>
            <a:pPr algn="l"/>
            <a:r>
              <a:rPr lang="zh-CN" altLang="en-US"/>
              <a:t>案例：查找有关计算机视觉模型的图片资料</a:t>
            </a:r>
            <a:endParaRPr lang="zh-CN" altLang="en-US"/>
          </a:p>
          <a:p>
            <a:pPr algn="l"/>
            <a:r>
              <a:rPr lang="zh-CN" altLang="en-US"/>
              <a:t>         检索策略：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运用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CNKI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的图片知识元检索。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/>
              <a:t>       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1410" y="1493520"/>
            <a:ext cx="7005955" cy="5285740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1780" y="314960"/>
            <a:ext cx="11648440" cy="6379210"/>
          </a:xfrm>
        </p:spPr>
        <p:txBody>
          <a:bodyPr/>
          <a:p>
            <a:pPr algn="l"/>
            <a:r>
              <a:rPr lang="zh-CN" altLang="en-US"/>
              <a:t>案例：分析近五年关于计算机视觉技术的学术关注度</a:t>
            </a:r>
            <a:endParaRPr lang="zh-CN" altLang="en-US"/>
          </a:p>
          <a:p>
            <a:pPr algn="l"/>
            <a:r>
              <a:rPr lang="en-US" altLang="zh-CN"/>
              <a:t>         </a:t>
            </a:r>
            <a:r>
              <a:rPr lang="zh-CN" altLang="en-US"/>
              <a:t>检索策略：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运用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CNKI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的指数知识元检索。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270" y="1696720"/>
            <a:ext cx="10065385" cy="45269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8290" y="283845"/>
            <a:ext cx="11650345" cy="6372225"/>
          </a:xfrm>
        </p:spPr>
        <p:txBody>
          <a:bodyPr/>
          <a:p>
            <a:pPr algn="l"/>
            <a:r>
              <a:rPr lang="zh-CN" altLang="en-US"/>
              <a:t>案例：考察关于智慧医疗的第一发文刊物及发文量最多排名前二的作者</a:t>
            </a:r>
            <a:endParaRPr lang="zh-CN" altLang="en-US"/>
          </a:p>
          <a:p>
            <a:pPr algn="l"/>
            <a:r>
              <a:rPr lang="zh-CN" altLang="en-US"/>
              <a:t>         检索策略：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运用超星发现的学术辅助分析系统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" y="1318895"/>
            <a:ext cx="7065010" cy="32715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810" y="3018155"/>
            <a:ext cx="6617335" cy="37928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570" y="291465"/>
            <a:ext cx="11711305" cy="6433185"/>
          </a:xfrm>
        </p:spPr>
        <p:txBody>
          <a:bodyPr/>
          <a:p>
            <a:pPr algn="l"/>
            <a:r>
              <a:rPr lang="en-US" altLang="zh-CN"/>
              <a:t>3</a:t>
            </a:r>
            <a:r>
              <a:rPr lang="zh-CN" altLang="en-US"/>
              <a:t>、在结果中检索</a:t>
            </a:r>
            <a:endParaRPr lang="zh-CN" altLang="en-US"/>
          </a:p>
          <a:p>
            <a:pPr algn="l"/>
            <a:r>
              <a:rPr lang="zh-CN" altLang="en-US"/>
              <a:t>      是指在一个基本检索结果界面中，借助智能化的信息组合与信息推送功能，完成检出文献关联信息的再检索。</a:t>
            </a:r>
            <a:endParaRPr lang="zh-CN" altLang="en-US"/>
          </a:p>
          <a:p>
            <a:pPr algn="l"/>
            <a:r>
              <a:rPr lang="zh-CN" altLang="en-US"/>
              <a:t>      作用：便于用户拓展检索视角，发现有价值的关联信息。</a:t>
            </a:r>
            <a:endParaRPr lang="zh-CN" altLang="en-US"/>
          </a:p>
          <a:p>
            <a:pPr algn="l"/>
            <a:r>
              <a:rPr lang="zh-CN" altLang="en-US"/>
              <a:t> 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如，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CNKI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检出文献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的知识节点（对应文献类型）、知识网络</a:t>
            </a:r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9505" y="3164840"/>
            <a:ext cx="3090545" cy="3578225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65" y="3164840"/>
            <a:ext cx="3128010" cy="2771775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custDataLst>
      <p:tags r:id="rId3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5430" y="320675"/>
            <a:ext cx="11718925" cy="6536690"/>
          </a:xfrm>
        </p:spPr>
        <p:txBody>
          <a:bodyPr/>
          <a:p>
            <a:pPr algn="l"/>
            <a:r>
              <a:rPr lang="zh-CN" altLang="en-US"/>
              <a:t>案例：从一篇检出的文献，浏览相关的信息单元（来源刊物及关键词）</a:t>
            </a:r>
            <a:endParaRPr lang="en-US" altLang="zh-CN"/>
          </a:p>
          <a:p>
            <a:pPr algn="l"/>
            <a:r>
              <a:rPr lang="en-US" altLang="zh-CN"/>
              <a:t>   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CNKI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检出一篇论文《基于城市交通大数据的车辆类别挖掘及应用分析》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/>
              <a:t>   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检索任务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/>
              <a:t>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浏览发表该论文的来源刊物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/>
              <a:t>   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找到目标</a:t>
            </a:r>
            <a:r>
              <a:rPr lang="zh-CN" altLang="en-US"/>
              <a:t>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《计算机应用》（Journal of Computer Applications）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     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2019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年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05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期   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ISSN 1001-9081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中文核心期刊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/>
              <a:t>  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结果截图</a:t>
            </a:r>
            <a:r>
              <a:rPr lang="zh-CN" altLang="en-US"/>
              <a:t>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0980" y="3008630"/>
            <a:ext cx="1889760" cy="384937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095" y="3290570"/>
            <a:ext cx="5434330" cy="3441065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0240" y="473710"/>
            <a:ext cx="11008360" cy="5655310"/>
          </a:xfrm>
        </p:spPr>
        <p:txBody>
          <a:bodyPr>
            <a:normAutofit/>
          </a:bodyPr>
          <a:p>
            <a:pPr algn="l"/>
            <a:r>
              <a:rPr lang="zh-CN" altLang="en-US">
                <a:solidFill>
                  <a:srgbClr val="C00000"/>
                </a:solidFill>
              </a:rPr>
              <a:t>主题词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如《中国主题词表》、《汉语主题词表》、《美国国会图书馆标题表》、《工程索引》的受控词表、《</a:t>
            </a:r>
            <a:r>
              <a:rPr lang="en-US" altLang="zh-CN">
                <a:solidFill>
                  <a:schemeClr val="tx1"/>
                </a:solidFill>
              </a:rPr>
              <a:t>EBSCO</a:t>
            </a:r>
            <a:r>
              <a:rPr lang="zh-CN" altLang="en-US">
                <a:solidFill>
                  <a:schemeClr val="tx1"/>
                </a:solidFill>
              </a:rPr>
              <a:t>主题词表》等。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图书馆馆藏目录支持主题词检索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 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02740" y="2872105"/>
            <a:ext cx="6718935" cy="33312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1785" y="290830"/>
            <a:ext cx="11626850" cy="6517005"/>
          </a:xfrm>
        </p:spPr>
        <p:txBody>
          <a:bodyPr/>
          <a:p>
            <a:pPr algn="l"/>
            <a:r>
              <a:rPr lang="en-US" altLang="zh-CN">
                <a:sym typeface="+mn-ea"/>
              </a:rPr>
              <a:t> 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CNKI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检出一篇论文《基于城市交通大数据的车辆类别挖掘及应用分析》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检索任务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查看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该论文某个关键词的高被引相关文献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选取关键词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交通大数据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   结果截图：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965" y="2499995"/>
            <a:ext cx="10494010" cy="4232275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3530" y="231140"/>
            <a:ext cx="11627485" cy="6477635"/>
          </a:xfrm>
        </p:spPr>
        <p:txBody>
          <a:bodyPr/>
          <a:p>
            <a:pPr algn="l"/>
            <a:r>
              <a:rPr lang="zh-CN" altLang="en-US"/>
              <a:t>九、基本检索步骤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>
                <a:solidFill>
                  <a:srgbClr val="7030A0"/>
                </a:solidFill>
              </a:rPr>
              <a:t>课题分析</a:t>
            </a:r>
            <a:r>
              <a:rPr lang="zh-CN" altLang="en-US"/>
              <a:t>：检索目的、学科范畴、文献类型、时间段等。</a:t>
            </a:r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>
                <a:solidFill>
                  <a:srgbClr val="7030A0"/>
                </a:solidFill>
              </a:rPr>
              <a:t>选择工具</a:t>
            </a:r>
            <a:r>
              <a:rPr lang="zh-CN" altLang="en-US"/>
              <a:t>：全面性、专业性、权威性。</a:t>
            </a:r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zh-CN" altLang="en-US">
                <a:solidFill>
                  <a:srgbClr val="7030A0"/>
                </a:solidFill>
              </a:rPr>
              <a:t>制定策略</a:t>
            </a:r>
            <a:r>
              <a:rPr lang="zh-CN" altLang="en-US"/>
              <a:t>：检索词、逻辑关系、检索式。</a:t>
            </a:r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zh-CN" altLang="en-US">
                <a:solidFill>
                  <a:srgbClr val="7030A0"/>
                </a:solidFill>
              </a:rPr>
              <a:t>执行策略</a:t>
            </a:r>
            <a:r>
              <a:rPr lang="zh-CN" altLang="en-US"/>
              <a:t>：检索方式、检索规则。</a:t>
            </a:r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</a:t>
            </a:r>
            <a:r>
              <a:rPr lang="zh-CN" altLang="en-US">
                <a:solidFill>
                  <a:srgbClr val="7030A0"/>
                </a:solidFill>
              </a:rPr>
              <a:t>查看结果</a:t>
            </a:r>
            <a:r>
              <a:rPr lang="zh-CN" altLang="en-US"/>
              <a:t>：显示选项、符合程度。</a:t>
            </a:r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</a:t>
            </a:r>
            <a:r>
              <a:rPr lang="zh-CN" altLang="en-US">
                <a:solidFill>
                  <a:srgbClr val="7030A0"/>
                </a:solidFill>
              </a:rPr>
              <a:t>获取资源</a:t>
            </a:r>
            <a:r>
              <a:rPr lang="zh-CN" altLang="en-US"/>
              <a:t>：导出下载、传递申请、知识管理。</a:t>
            </a:r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7</a:t>
            </a:r>
            <a:r>
              <a:rPr lang="zh-CN" altLang="en-US"/>
              <a:t>）</a:t>
            </a:r>
            <a:r>
              <a:rPr lang="zh-CN" altLang="en-US">
                <a:solidFill>
                  <a:srgbClr val="7030A0"/>
                </a:solidFill>
              </a:rPr>
              <a:t>分析利用</a:t>
            </a:r>
            <a:r>
              <a:rPr lang="zh-CN" altLang="en-US"/>
              <a:t>：阅读筛选、重在应用。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05" y="432435"/>
            <a:ext cx="11039475" cy="6257290"/>
          </a:xfrm>
        </p:spPr>
        <p:txBody>
          <a:bodyPr/>
          <a:p>
            <a:pPr algn="l"/>
            <a:r>
              <a:rPr lang="zh-CN" altLang="en-US">
                <a:solidFill>
                  <a:srgbClr val="C00000"/>
                </a:solidFill>
                <a:sym typeface="+mn-ea"/>
              </a:rPr>
              <a:t>分类号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      展示学科的系统性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      如《中国图书馆图书分类法》、《国际专利分类法》、《美国国会图书馆分类法》、《国际十进分类法》、《美国化学文摘分类目次表》、《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EI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学科范畴表》等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    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图书馆馆藏目录支持分类号检索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      分类号还用于图书馆图书排架，排架号就是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索书号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algn="l"/>
            <a:endParaRPr lang="zh-CN" altLang="en-US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                                        如：</a:t>
            </a:r>
            <a:r>
              <a:rPr lang="en-US" altLang="zh-CN">
                <a:solidFill>
                  <a:schemeClr val="tx1"/>
                </a:solidFill>
              </a:rPr>
              <a:t>TP274/773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                                                 </a:t>
            </a:r>
            <a:r>
              <a:rPr lang="zh-CN" altLang="en-US" sz="2000">
                <a:solidFill>
                  <a:schemeClr val="tx1"/>
                </a:solidFill>
              </a:rPr>
              <a:t>（分类号</a:t>
            </a:r>
            <a:r>
              <a:rPr lang="en-US" altLang="zh-CN" sz="2000">
                <a:solidFill>
                  <a:schemeClr val="tx1"/>
                </a:solidFill>
              </a:rPr>
              <a:t>/</a:t>
            </a:r>
            <a:r>
              <a:rPr lang="zh-CN" altLang="en-US" sz="2000">
                <a:solidFill>
                  <a:schemeClr val="tx1"/>
                </a:solidFill>
              </a:rPr>
              <a:t>书次号）</a:t>
            </a:r>
            <a:endParaRPr lang="zh-CN" altLang="en-US" sz="2000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1305" y="3467735"/>
            <a:ext cx="2482850" cy="3155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0670" y="238125"/>
            <a:ext cx="11741785" cy="661987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图书馆馆藏目录中的《中图法》，支持分类导航检索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275" y="779145"/>
            <a:ext cx="2849245" cy="60312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40" y="779145"/>
            <a:ext cx="3404235" cy="59531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6855" y="173990"/>
            <a:ext cx="11762740" cy="6684010"/>
          </a:xfrm>
        </p:spPr>
        <p:txBody>
          <a:bodyPr/>
          <a:p>
            <a:pPr algn="l"/>
            <a:r>
              <a:rPr lang="zh-CN" altLang="en-US">
                <a:solidFill>
                  <a:srgbClr val="C00000"/>
                </a:solidFill>
              </a:rPr>
              <a:t>关键词</a:t>
            </a:r>
            <a:r>
              <a:rPr lang="zh-CN" altLang="en-US"/>
              <a:t>：</a:t>
            </a:r>
            <a:endParaRPr lang="zh-CN" altLang="en-US"/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符合大众的使用习惯，绝大多数检索系统都支持关键词检索。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rgbClr val="7030A0"/>
                </a:solidFill>
              </a:rPr>
              <a:t>如何提取和扩充关键词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）从课题中提取反映核心概念、有检索意义的词语，并作合理切分。           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如：</a:t>
            </a:r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基于区块链和边缘计算的物联网数据管理</a:t>
            </a:r>
            <a:endParaRPr lang="zh-CN" altLang="en-US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 </a:t>
            </a:r>
            <a:r>
              <a:rPr lang="zh-CN" altLang="en-US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关键词</a:t>
            </a:r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：区块链；物联网；边缘计算；数据管理</a:t>
            </a:r>
            <a:endParaRPr lang="zh-CN" altLang="en-US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+mj-ea"/>
                <a:ea typeface="+mj-ea"/>
              </a:rPr>
              <a:t>）尽量使用各学科在国际上通用的专业术语，注意识别全称、简称、俗称。</a:t>
            </a:r>
            <a:endParaRPr lang="zh-CN" altLang="en-US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+mj-ea"/>
                <a:ea typeface="+mj-ea"/>
              </a:rPr>
              <a:t>      如：</a:t>
            </a:r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计算机（俗称电脑）、</a:t>
            </a:r>
            <a:r>
              <a:rPr lang="en-US" altLang="zh-CN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U</a:t>
            </a:r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盘（全称</a:t>
            </a:r>
            <a:r>
              <a:rPr lang="en-US" altLang="zh-CN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USB</a:t>
            </a:r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闪存盘）、电子商务（简称电商）</a:t>
            </a:r>
            <a:endParaRPr lang="zh-CN" altLang="en-US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+mj-ea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+mj-ea"/>
                <a:ea typeface="+mj-ea"/>
                <a:cs typeface="+mj-ea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+mj-ea"/>
              </a:rPr>
              <a:t>）把握同义词、近义词、上位词、下位词</a:t>
            </a:r>
            <a:endParaRPr lang="zh-CN" altLang="en-US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+mj-ea"/>
              </a:rPr>
              <a:t>      如：</a:t>
            </a:r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+mj-ea"/>
              </a:rPr>
              <a:t>存储器</a:t>
            </a:r>
            <a:r>
              <a:rPr lang="en-US" altLang="zh-CN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+mj-ea"/>
              </a:rPr>
              <a:t>-</a:t>
            </a:r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+mj-ea"/>
              </a:rPr>
              <a:t>存储设备</a:t>
            </a:r>
            <a:r>
              <a:rPr lang="en-US" altLang="zh-CN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+mj-ea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+mj-ea"/>
              </a:rPr>
              <a:t>内存、检索系统</a:t>
            </a:r>
            <a:r>
              <a:rPr lang="en-US" altLang="zh-CN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+mj-ea"/>
              </a:rPr>
              <a:t>-</a:t>
            </a:r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+mj-ea"/>
              </a:rPr>
              <a:t>目录、索引、数据库、搜索引擎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7505" y="397510"/>
            <a:ext cx="11504930" cy="6365875"/>
          </a:xfrm>
        </p:spPr>
        <p:txBody>
          <a:bodyPr/>
          <a:p>
            <a:pPr algn="l"/>
            <a:r>
              <a:rPr lang="zh-CN" altLang="en-US">
                <a:solidFill>
                  <a:srgbClr val="7030A0"/>
                </a:solidFill>
                <a:sym typeface="+mn-ea"/>
              </a:rPr>
              <a:t>如何提取和扩充关键词</a:t>
            </a:r>
            <a:endParaRPr lang="zh-CN" altLang="en-US">
              <a:solidFill>
                <a:srgbClr val="7030A0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）注意外来词的不同译法，英文的不同表达，同一特征术语的不同表达等。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如：</a:t>
            </a:r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网络（大陆）</a:t>
            </a:r>
            <a:r>
              <a:rPr lang="en-US" altLang="zh-CN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-</a:t>
            </a:r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网路（港台）、程序（大陆）</a:t>
            </a:r>
            <a:r>
              <a:rPr lang="en-US" altLang="zh-CN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-</a:t>
            </a:r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程式（港台）</a:t>
            </a:r>
            <a:endParaRPr lang="zh-CN" altLang="en-US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 补丁</a:t>
            </a:r>
            <a:r>
              <a:rPr lang="en-US" altLang="zh-CN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-</a:t>
            </a:r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（计算机领域）升级、更新</a:t>
            </a:r>
            <a:endParaRPr lang="zh-CN" altLang="en-US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 </a:t>
            </a:r>
            <a:r>
              <a:rPr lang="en-US" altLang="zh-CN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computer,computers   compute,computing</a:t>
            </a:r>
            <a:endParaRPr lang="en-US" altLang="zh-CN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+mj-ea"/>
                <a:ea typeface="+mj-ea"/>
                <a:cs typeface="+mj-ea"/>
              </a:rPr>
              <a:t>(5) </a:t>
            </a:r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+mj-ea"/>
              </a:rPr>
              <a:t>去掉过于宽泛、模糊且无检索意义的词语</a:t>
            </a:r>
            <a:endParaRPr lang="en-US" altLang="zh-CN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+mj-ea"/>
              </a:rPr>
              <a:t>       如：</a:t>
            </a:r>
            <a:r>
              <a:rPr lang="en-US" altLang="zh-CN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研究</a:t>
            </a:r>
            <a:r>
              <a:rPr lang="en-US" altLang="zh-CN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理论</a:t>
            </a:r>
            <a:r>
              <a:rPr lang="en-US" altLang="zh-CN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进展</a:t>
            </a:r>
            <a:r>
              <a:rPr lang="en-US" altLang="zh-CN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等；虚词、介词、冠词、连词等</a:t>
            </a:r>
            <a:endParaRPr lang="zh-CN" altLang="en-US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楷体" panose="02010609060101010101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+mj-ea"/>
                <a:ea typeface="+mj-ea"/>
                <a:cs typeface="楷体" panose="02010609060101010101" charset="-122"/>
              </a:rPr>
              <a:t>6</a:t>
            </a:r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楷体" panose="02010609060101010101" charset="-122"/>
              </a:rPr>
              <a:t>）平时多积累专业领域的中西文对照词汇，从语种角度拓宽检索视角。</a:t>
            </a:r>
            <a:endParaRPr lang="zh-CN" altLang="en-US">
              <a:solidFill>
                <a:schemeClr val="tx1"/>
              </a:solidFill>
              <a:latin typeface="+mj-ea"/>
              <a:ea typeface="+mj-ea"/>
              <a:cs typeface="楷体" panose="02010609060101010101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楷体" panose="02010609060101010101" charset="-122"/>
              </a:rPr>
              <a:t>       </a:t>
            </a:r>
            <a:endParaRPr lang="zh-CN" altLang="en-US">
              <a:solidFill>
                <a:schemeClr val="tx1"/>
              </a:solidFill>
              <a:latin typeface="+mj-ea"/>
              <a:ea typeface="+mj-ea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9575" y="345440"/>
            <a:ext cx="11422380" cy="6455410"/>
          </a:xfrm>
        </p:spPr>
        <p:txBody>
          <a:bodyPr/>
          <a:p>
            <a:pPr algn="l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扩充检索词的参考途径：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）中国大百科全书数据库（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http://h.bkzx.cn)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如，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输入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计算机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，可以检出相关专业词汇，及其知识内容的介绍。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）术语在线（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http://termonline.cn/)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规范用词，中英文名对照，所属学科、定义等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1605" y="1390015"/>
            <a:ext cx="6750050" cy="9029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30" y="3514725"/>
            <a:ext cx="6807200" cy="9969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REFSHAPE" val="864486508"/>
  <p:tag name="KSO_WM_UNIT_PLACING_PICTURE_USER_VIEWPORT" val="{&quot;height&quot;:3530,&quot;width&quot;:7120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REFSHAPE" val="796066828"/>
  <p:tag name="KSO_WM_UNIT_PLACING_PICTURE_USER_VIEWPORT" val="{&quot;height&quot;:8760,&quot;width&quot;:8840}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7464</Words>
  <Application>WPS 演示</Application>
  <PresentationFormat>宽屏</PresentationFormat>
  <Paragraphs>385</Paragraphs>
  <Slides>41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Wingdings</vt:lpstr>
      <vt:lpstr>华文楷体</vt:lpstr>
      <vt:lpstr>楷体</vt:lpstr>
      <vt:lpstr>Arial Unicode MS</vt:lpstr>
      <vt:lpstr>Calibri</vt:lpstr>
      <vt:lpstr>华文中宋</vt:lpstr>
      <vt:lpstr>华文宋体</vt:lpstr>
      <vt:lpstr>Office 主题​​</vt:lpstr>
      <vt:lpstr>文献信息检索与利用 （2）</vt:lpstr>
      <vt:lpstr>第三讲  检索基本原理（上）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第四讲  检索基本原理（下）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天海蓝色</cp:lastModifiedBy>
  <cp:revision>197</cp:revision>
  <dcterms:created xsi:type="dcterms:W3CDTF">2019-06-19T02:08:00Z</dcterms:created>
  <dcterms:modified xsi:type="dcterms:W3CDTF">2020-05-21T03:29:35Z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