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5"/>
  </p:notesMasterIdLst>
  <p:handoutMasterIdLst>
    <p:handoutMasterId r:id="rId49"/>
  </p:handoutMasterIdLst>
  <p:sldIdLst>
    <p:sldId id="257" r:id="rId4"/>
    <p:sldId id="307" r:id="rId6"/>
    <p:sldId id="258" r:id="rId7"/>
    <p:sldId id="308" r:id="rId8"/>
    <p:sldId id="309" r:id="rId9"/>
    <p:sldId id="310" r:id="rId10"/>
    <p:sldId id="311" r:id="rId11"/>
    <p:sldId id="312" r:id="rId12"/>
    <p:sldId id="314" r:id="rId13"/>
    <p:sldId id="313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54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2" r:id="rId32"/>
    <p:sldId id="333" r:id="rId33"/>
    <p:sldId id="334" r:id="rId34"/>
    <p:sldId id="335" r:id="rId35"/>
    <p:sldId id="336" r:id="rId36"/>
    <p:sldId id="337" r:id="rId37"/>
    <p:sldId id="339" r:id="rId38"/>
    <p:sldId id="340" r:id="rId39"/>
    <p:sldId id="343" r:id="rId40"/>
    <p:sldId id="341" r:id="rId41"/>
    <p:sldId id="344" r:id="rId42"/>
    <p:sldId id="353" r:id="rId43"/>
    <p:sldId id="345" r:id="rId44"/>
    <p:sldId id="346" r:id="rId45"/>
    <p:sldId id="347" r:id="rId46"/>
    <p:sldId id="350" r:id="rId47"/>
    <p:sldId id="306" r:id="rId48"/>
  </p:sldIdLst>
  <p:sldSz cx="9144000" cy="6858000" type="screen4x3"/>
  <p:notesSz cx="9144000" cy="6858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CC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/>
    <p:restoredTop sz="94599"/>
  </p:normalViewPr>
  <p:slideViewPr>
    <p:cSldViewPr showGuides="1">
      <p:cViewPr varScale="1">
        <p:scale>
          <a:sx n="72" d="100"/>
          <a:sy n="72" d="100"/>
        </p:scale>
        <p:origin x="-456" y="-102"/>
      </p:cViewPr>
      <p:guideLst>
        <p:guide orient="horz" pos="2115"/>
        <p:guide pos="28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3" cy="36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7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9266" name="页眉占位符 13926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139267" name="日期占位符 139266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139268" name="页脚占位符 139267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139269" name="灯片编号占位符 139268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7826" name="页眉占位符 7782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77827" name="日期占位符 77826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8196" name="幻灯片图像占位符 77827"/>
          <p:cNvSpPr>
            <a:spLocks noRot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文本占位符 77828"/>
          <p:cNvSpPr>
            <a:spLocks noGrp="1"/>
          </p:cNvSpPr>
          <p:nvPr>
            <p:ph type="body" sz="quarter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7830" name="页脚占位符 77829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77831" name="灯片编号占位符 77830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1"/>
          <p:cNvSpPr/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2" name="幻灯片图像占位符 13824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243" name="文本占位符 138242"/>
          <p:cNvSpPr>
            <a:spLocks noGrp="1"/>
          </p:cNvSpPr>
          <p:nvPr>
            <p:ph type="body"/>
          </p:nvPr>
        </p:nvSpPr>
        <p:spPr>
          <a:ln/>
        </p:spPr>
        <p:txBody>
          <a:bodyPr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幻灯片图像占位符 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222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anchor="t"/>
          <a:p>
            <a:pPr lvl="0"/>
            <a:r>
              <a:rPr lang="zh-CN" altLang="en-US"/>
              <a:t>用的摩根定理将与或式两次求反即可将与或式化为与非与非式了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矩形 25629"/>
          <p:cNvSpPr/>
          <p:nvPr userDrawn="1"/>
        </p:nvSpPr>
        <p:spPr>
          <a:xfrm>
            <a:off x="0" y="6426200"/>
            <a:ext cx="9144000" cy="431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  <a:tileRect/>
          </a:gradFill>
          <a:ln w="9525">
            <a:noFill/>
          </a:ln>
        </p:spPr>
        <p:txBody>
          <a:bodyPr anchor="t"/>
          <a:p>
            <a:pPr lvl="0"/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5" name="组合 25601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076" name="组合 25602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077" name="矩形 25603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8" name="矩形 25604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9" name="组合 25605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80" name="矩形 25606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1" name="矩形 25607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82" name="矩形 25608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3" name="矩形 25609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4" name="矩形 25610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85" name="组合 25616"/>
          <p:cNvGrpSpPr/>
          <p:nvPr userDrawn="1"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086" name="组合 25617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087" name="矩形 25618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8" name="矩形 25619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89" name="组合 25620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90" name="矩形 25621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91" name="矩形 25622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92" name="矩形 25623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3" name="矩形 25624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4" name="矩形 25625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71" name="矩形 25627"/>
          <p:cNvSpPr/>
          <p:nvPr userDrawn="1"/>
        </p:nvSpPr>
        <p:spPr>
          <a:xfrm>
            <a:off x="290830" y="6268719"/>
            <a:ext cx="2878455" cy="55435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65000"/>
          </a:bodyPr>
          <a:p>
            <a:pPr algn="ctr" fontAlgn="base"/>
            <a:r>
              <a:rPr lang="zh-CN" altLang="en-US" sz="4000" strike="noStrike" noProof="1">
                <a:solidFill>
                  <a:srgbClr val="FF6600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计算机与网络空间安全学院</a:t>
            </a:r>
            <a:endParaRPr lang="zh-CN" altLang="en-US" sz="4000" strike="noStrike" noProof="1">
              <a:solidFill>
                <a:srgbClr val="FF6600"/>
              </a:solidFill>
              <a:effectLst>
                <a:outerShdw dist="35921" dir="2699999" algn="ctr" rotWithShape="0">
                  <a:srgbClr val="C0C0C0">
                    <a:alpha val="79999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fontAlgn="base"/>
            <a:endParaRPr lang="zh-CN" altLang="en-US" sz="3600" strike="noStrike" noProof="1">
              <a:solidFill>
                <a:srgbClr val="FF6600"/>
              </a:solidFill>
              <a:effectLst>
                <a:outerShdw dist="35921" dir="2699999" algn="ctr" rotWithShape="0">
                  <a:srgbClr val="C0C0C0">
                    <a:alpha val="79999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fontAlgn="base"/>
            <a:endParaRPr lang="zh-CN" altLang="en-US" sz="3600" strike="noStrike" noProof="1">
              <a:solidFill>
                <a:srgbClr val="FF6600"/>
              </a:solidFill>
              <a:effectLst>
                <a:outerShdw dist="35921" dir="2699999" algn="ctr" rotWithShape="0">
                  <a:srgbClr val="C0C0C0">
                    <a:alpha val="79999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096" name="图片 25631" descr="hd_0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0788" y="0"/>
            <a:ext cx="2843212" cy="922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12" name="标题 25611"/>
          <p:cNvSpPr>
            <a:spLocks noGrp="1"/>
          </p:cNvSpPr>
          <p:nvPr>
            <p:ph type="ctrTitle"/>
          </p:nvPr>
        </p:nvSpPr>
        <p:spPr>
          <a:xfrm>
            <a:off x="990600" y="2420938"/>
            <a:ext cx="7772400" cy="7175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 algn="ctr">
              <a:buClrTx/>
              <a:buSzTx/>
              <a:buFontTx/>
              <a:defRPr sz="40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25613" name="副标题 2561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25634" name="日期占位符 25633"/>
          <p:cNvSpPr>
            <a:spLocks noGrp="1"/>
          </p:cNvSpPr>
          <p:nvPr>
            <p:ph type="dt" sz="quarter" idx="2"/>
          </p:nvPr>
        </p:nvSpPr>
        <p:spPr>
          <a:xfrm>
            <a:off x="7956550" y="6489700"/>
            <a:ext cx="1150938" cy="3333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84950" y="404813"/>
            <a:ext cx="1943100" cy="57277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404813"/>
            <a:ext cx="5716657" cy="57277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55650" y="404813"/>
            <a:ext cx="7772400" cy="57277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矩形 25629"/>
          <p:cNvSpPr/>
          <p:nvPr userDrawn="1"/>
        </p:nvSpPr>
        <p:spPr>
          <a:xfrm>
            <a:off x="0" y="6426200"/>
            <a:ext cx="9144000" cy="431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  <a:tileRect/>
          </a:gradFill>
          <a:ln w="9525">
            <a:noFill/>
          </a:ln>
        </p:spPr>
        <p:txBody>
          <a:bodyPr anchor="t"/>
          <a:p>
            <a:pPr lvl="0"/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5123" name="组合 25601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124" name="组合 25602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5" name="矩形 25603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6" name="矩形 25604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127" name="组合 25605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8" name="矩形 25606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9" name="矩形 25607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30" name="矩形 25608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1" name="矩形 25609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2" name="矩形 25610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33" name="组合 25616"/>
          <p:cNvGrpSpPr/>
          <p:nvPr userDrawn="1"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134" name="组合 25617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35" name="矩形 25618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36" name="矩形 25619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137" name="组合 25620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38" name="矩形 25621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39" name="矩形 25622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40" name="矩形 25623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1" name="矩形 25624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2" name="矩形 25625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71" name="矩形 25627"/>
          <p:cNvSpPr/>
          <p:nvPr userDrawn="1"/>
        </p:nvSpPr>
        <p:spPr>
          <a:xfrm>
            <a:off x="290830" y="6268719"/>
            <a:ext cx="2878455" cy="55435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65000"/>
          </a:bodyPr>
          <a:p>
            <a:pPr algn="ctr" fontAlgn="base"/>
            <a:r>
              <a:rPr lang="zh-CN" altLang="en-US" sz="4000" strike="noStrike" noProof="1">
                <a:solidFill>
                  <a:srgbClr val="FF6600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计算机与网络空间安全学院</a:t>
            </a:r>
            <a:endParaRPr lang="zh-CN" altLang="en-US" sz="4000" strike="noStrike" noProof="1">
              <a:solidFill>
                <a:srgbClr val="FF6600"/>
              </a:solidFill>
              <a:effectLst>
                <a:outerShdw dist="35921" dir="2699999" algn="ctr" rotWithShape="0">
                  <a:srgbClr val="C0C0C0">
                    <a:alpha val="79999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fontAlgn="base"/>
            <a:endParaRPr lang="zh-CN" altLang="en-US" sz="3600" strike="noStrike" noProof="1">
              <a:solidFill>
                <a:srgbClr val="FF6600"/>
              </a:solidFill>
              <a:effectLst>
                <a:outerShdw dist="35921" dir="2699999" algn="ctr" rotWithShape="0">
                  <a:srgbClr val="C0C0C0">
                    <a:alpha val="79999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fontAlgn="base"/>
            <a:endParaRPr lang="zh-CN" altLang="en-US" sz="3600" strike="noStrike" noProof="1">
              <a:solidFill>
                <a:srgbClr val="FF6600"/>
              </a:solidFill>
              <a:effectLst>
                <a:outerShdw dist="35921" dir="2699999" algn="ctr" rotWithShape="0">
                  <a:srgbClr val="C0C0C0">
                    <a:alpha val="79999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144" name="图片 25631" descr="hd_0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0788" y="0"/>
            <a:ext cx="2843212" cy="922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12" name="标题 25611"/>
          <p:cNvSpPr>
            <a:spLocks noGrp="1"/>
          </p:cNvSpPr>
          <p:nvPr>
            <p:ph type="ctrTitle"/>
          </p:nvPr>
        </p:nvSpPr>
        <p:spPr>
          <a:xfrm>
            <a:off x="990600" y="2420938"/>
            <a:ext cx="7772400" cy="7175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 algn="ctr">
              <a:buClrTx/>
              <a:buSzTx/>
              <a:buFontTx/>
              <a:defRPr sz="40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25613" name="副标题 2561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25634" name="日期占位符 25633"/>
          <p:cNvSpPr>
            <a:spLocks noGrp="1"/>
          </p:cNvSpPr>
          <p:nvPr>
            <p:ph type="dt" sz="quarter" idx="2"/>
          </p:nvPr>
        </p:nvSpPr>
        <p:spPr>
          <a:xfrm>
            <a:off x="7956550" y="6489700"/>
            <a:ext cx="1150938" cy="3333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956550" y="6489700"/>
            <a:ext cx="1150938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base"/>
            <a:fld id="{E077DA78-E013-4A8C-AD75-63A150561B10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956550" y="6489700"/>
            <a:ext cx="1150938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base"/>
            <a:fld id="{E077DA78-E013-4A8C-AD75-63A150561B10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412875"/>
            <a:ext cx="3808476" cy="4719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574" y="1412875"/>
            <a:ext cx="3808476" cy="4719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84950" y="404813"/>
            <a:ext cx="1943100" cy="57277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404813"/>
            <a:ext cx="5716657" cy="57277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55650" y="404813"/>
            <a:ext cx="7772400" cy="57277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412875"/>
            <a:ext cx="3808476" cy="4719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574" y="1412875"/>
            <a:ext cx="3808476" cy="4719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16" Type="http://schemas.openxmlformats.org/officeDocument/2006/relationships/image" Target="../media/image1.jpeg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24584"/>
          <p:cNvSpPr>
            <a:spLocks noGrp="1"/>
          </p:cNvSpPr>
          <p:nvPr>
            <p:ph type="title"/>
          </p:nvPr>
        </p:nvSpPr>
        <p:spPr>
          <a:xfrm>
            <a:off x="792163" y="404813"/>
            <a:ext cx="5400675" cy="4683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4585"/>
          <p:cNvSpPr>
            <a:spLocks noGrp="1"/>
          </p:cNvSpPr>
          <p:nvPr>
            <p:ph type="body"/>
          </p:nvPr>
        </p:nvSpPr>
        <p:spPr>
          <a:xfrm>
            <a:off x="755650" y="1412875"/>
            <a:ext cx="7772400" cy="4719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zh-CN" dirty="0"/>
          </a:p>
        </p:txBody>
      </p:sp>
      <p:pic>
        <p:nvPicPr>
          <p:cNvPr id="1028" name="图片 24589" descr="hd_03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300788" y="0"/>
            <a:ext cx="2843212" cy="922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矩形 24591"/>
          <p:cNvSpPr/>
          <p:nvPr userDrawn="1"/>
        </p:nvSpPr>
        <p:spPr>
          <a:xfrm>
            <a:off x="0" y="6426200"/>
            <a:ext cx="9144000" cy="431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  <a:tileRect/>
          </a:gradFill>
          <a:ln w="9525">
            <a:noFill/>
          </a:ln>
        </p:spPr>
        <p:txBody>
          <a:bodyPr anchor="t"/>
          <a:p>
            <a:pPr lvl="0"/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矩形 24592"/>
          <p:cNvSpPr/>
          <p:nvPr userDrawn="1"/>
        </p:nvSpPr>
        <p:spPr>
          <a:xfrm>
            <a:off x="179388" y="6488113"/>
            <a:ext cx="2087563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30000"/>
          </a:bodyPr>
          <a:p>
            <a:pPr algn="ctr" fontAlgn="base"/>
            <a:r>
              <a:rPr lang="zh-CN" altLang="en-US" sz="3600" strike="noStrike" noProof="1">
                <a:solidFill>
                  <a:srgbClr val="FF6600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计算机与网络空间安全学院</a:t>
            </a:r>
            <a:endParaRPr lang="zh-CN" altLang="en-US" sz="3600" strike="noStrike" noProof="1">
              <a:solidFill>
                <a:srgbClr val="FF6600"/>
              </a:solidFill>
              <a:effectLst>
                <a:outerShdw dist="35921" dir="2699999" algn="ctr" rotWithShape="0">
                  <a:srgbClr val="C0C0C0">
                    <a:alpha val="79999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31" name="矩形 24593"/>
          <p:cNvSpPr/>
          <p:nvPr userDrawn="1"/>
        </p:nvSpPr>
        <p:spPr>
          <a:xfrm>
            <a:off x="3492500" y="6491288"/>
            <a:ext cx="31813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Digital Electronics Technology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6" name="日期占位符 24595"/>
          <p:cNvSpPr>
            <a:spLocks noGrp="1"/>
          </p:cNvSpPr>
          <p:nvPr>
            <p:ph type="dt" sz="quarter" idx="2"/>
          </p:nvPr>
        </p:nvSpPr>
        <p:spPr>
          <a:xfrm>
            <a:off x="7956550" y="6489700"/>
            <a:ext cx="1150938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033" name="矩形 24596"/>
          <p:cNvSpPr/>
          <p:nvPr/>
        </p:nvSpPr>
        <p:spPr>
          <a:xfrm>
            <a:off x="6119813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/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4584"/>
          <p:cNvSpPr>
            <a:spLocks noGrp="1"/>
          </p:cNvSpPr>
          <p:nvPr>
            <p:ph type="title"/>
          </p:nvPr>
        </p:nvSpPr>
        <p:spPr>
          <a:xfrm>
            <a:off x="792163" y="404813"/>
            <a:ext cx="5400675" cy="4683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4585"/>
          <p:cNvSpPr>
            <a:spLocks noGrp="1"/>
          </p:cNvSpPr>
          <p:nvPr>
            <p:ph type="body"/>
          </p:nvPr>
        </p:nvSpPr>
        <p:spPr>
          <a:xfrm>
            <a:off x="755650" y="1412875"/>
            <a:ext cx="7772400" cy="4719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zh-CN" dirty="0"/>
          </a:p>
        </p:txBody>
      </p:sp>
      <p:pic>
        <p:nvPicPr>
          <p:cNvPr id="2052" name="图片 24589" descr="hd_03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300788" y="0"/>
            <a:ext cx="2843212" cy="922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矩形 24591"/>
          <p:cNvSpPr/>
          <p:nvPr userDrawn="1"/>
        </p:nvSpPr>
        <p:spPr>
          <a:xfrm>
            <a:off x="0" y="6426200"/>
            <a:ext cx="9144000" cy="431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  <a:tileRect/>
          </a:gradFill>
          <a:ln w="9525">
            <a:noFill/>
          </a:ln>
        </p:spPr>
        <p:txBody>
          <a:bodyPr anchor="t"/>
          <a:p>
            <a:pPr lvl="0"/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矩形 24592"/>
          <p:cNvSpPr/>
          <p:nvPr userDrawn="1"/>
        </p:nvSpPr>
        <p:spPr>
          <a:xfrm>
            <a:off x="179388" y="6488113"/>
            <a:ext cx="2087563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30000"/>
          </a:bodyPr>
          <a:p>
            <a:pPr algn="ctr" fontAlgn="base"/>
            <a:r>
              <a:rPr lang="zh-CN" altLang="en-US" sz="3600" strike="noStrike" noProof="1">
                <a:solidFill>
                  <a:srgbClr val="FF6600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计算机与网络空间安全学院</a:t>
            </a:r>
            <a:endParaRPr lang="zh-CN" altLang="en-US" sz="3600" strike="noStrike" noProof="1">
              <a:solidFill>
                <a:srgbClr val="FF6600"/>
              </a:solidFill>
              <a:effectLst>
                <a:outerShdw dist="35921" dir="2699999" algn="ctr" rotWithShape="0">
                  <a:srgbClr val="C0C0C0">
                    <a:alpha val="79999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55" name="矩形 24593"/>
          <p:cNvSpPr/>
          <p:nvPr userDrawn="1"/>
        </p:nvSpPr>
        <p:spPr>
          <a:xfrm>
            <a:off x="3492500" y="6491288"/>
            <a:ext cx="31813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Digital Electronics Technology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6" name="日期占位符 24595"/>
          <p:cNvSpPr>
            <a:spLocks noGrp="1"/>
          </p:cNvSpPr>
          <p:nvPr>
            <p:ph type="dt" sz="quarter" idx="2"/>
          </p:nvPr>
        </p:nvSpPr>
        <p:spPr>
          <a:xfrm>
            <a:off x="7956550" y="6489700"/>
            <a:ext cx="1150938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2057" name="矩形 24596"/>
          <p:cNvSpPr/>
          <p:nvPr/>
        </p:nvSpPr>
        <p:spPr>
          <a:xfrm>
            <a:off x="6119813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/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5.png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3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8.w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2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2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1.png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2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33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oleObject" Target="../embeddings/oleObject37.bin"/><Relationship Id="rId7" Type="http://schemas.openxmlformats.org/officeDocument/2006/relationships/image" Target="../media/image46.png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43.wmf"/><Relationship Id="rId11" Type="http://schemas.openxmlformats.org/officeDocument/2006/relationships/vmlDrawing" Target="../drawings/vmlDrawing17.vml"/><Relationship Id="rId10" Type="http://schemas.openxmlformats.org/officeDocument/2006/relationships/slideLayout" Target="../slideLayouts/slideLayout13.xml"/><Relationship Id="rId1" Type="http://schemas.openxmlformats.org/officeDocument/2006/relationships/oleObject" Target="../embeddings/oleObject34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png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8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39.bin"/><Relationship Id="rId3" Type="http://schemas.openxmlformats.org/officeDocument/2006/relationships/image" Target="../media/image49.png"/><Relationship Id="rId2" Type="http://schemas.openxmlformats.org/officeDocument/2006/relationships/image" Target="../media/image48.wmf"/><Relationship Id="rId1" Type="http://schemas.openxmlformats.org/officeDocument/2006/relationships/oleObject" Target="../embeddings/oleObject38.bin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2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40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.png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png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3073"/>
          <p:cNvSpPr>
            <a:spLocks noGrp="1"/>
          </p:cNvSpPr>
          <p:nvPr>
            <p:ph type="ctrTitle"/>
          </p:nvPr>
        </p:nvSpPr>
        <p:spPr>
          <a:xfrm>
            <a:off x="468313" y="2097088"/>
            <a:ext cx="7559675" cy="1008062"/>
          </a:xfrm>
          <a:ln/>
        </p:spPr>
        <p:txBody>
          <a:bodyPr anchor="b"/>
          <a:p>
            <a:pPr defTabSz="914400">
              <a:buSzTx/>
            </a:pPr>
            <a:r>
              <a:rPr lang="zh-CN" altLang="zh-CN" kern="1200" baseline="0">
                <a:latin typeface="Times New Roman" panose="02020603050405020304" pitchFamily="18" charset="0"/>
                <a:ea typeface="+mj-ea"/>
                <a:cs typeface="+mj-cs"/>
              </a:rPr>
              <a:t>第2章 </a:t>
            </a:r>
            <a:r>
              <a:rPr lang="en-US" altLang="zh-CN" kern="1200" baseline="0" dirty="0"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zh-CN" altLang="en-US" kern="1200" baseline="0" dirty="0">
                <a:latin typeface="Times New Roman" panose="02020603050405020304" pitchFamily="18" charset="0"/>
                <a:ea typeface="+mj-ea"/>
                <a:cs typeface="+mj-cs"/>
              </a:rPr>
              <a:t>逻辑代数基础</a:t>
            </a:r>
            <a:endParaRPr lang="zh-CN" altLang="en-US" sz="2800" kern="1200" baseline="0">
              <a:solidFill>
                <a:srgbClr val="FF330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9218" name="矩形 3074"/>
          <p:cNvSpPr>
            <a:spLocks noRot="1"/>
          </p:cNvSpPr>
          <p:nvPr/>
        </p:nvSpPr>
        <p:spPr>
          <a:xfrm>
            <a:off x="250825" y="620713"/>
            <a:ext cx="8353425" cy="9001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>
              <a:buSzTx/>
            </a:pPr>
            <a:r>
              <a:rPr lang="zh-CN" altLang="en-US" sz="44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数字电子技术</a:t>
            </a:r>
            <a:r>
              <a:rPr lang="zh-CN" altLang="en-US" sz="54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Digital Electronics Technology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9219" name="矩形 3075"/>
          <p:cNvSpPr>
            <a:spLocks noRot="1"/>
          </p:cNvSpPr>
          <p:nvPr/>
        </p:nvSpPr>
        <p:spPr>
          <a:xfrm>
            <a:off x="1008063" y="3644900"/>
            <a:ext cx="6588125" cy="21971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海南大学</a:t>
            </a:r>
            <a:r>
              <a:rPr lang="en-US" altLang="zh-CN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《</a:t>
            </a:r>
            <a:r>
              <a:rPr lang="zh-CN" altLang="en-US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数字电子技术</a:t>
            </a:r>
            <a:r>
              <a:rPr lang="en-US" altLang="zh-CN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》</a:t>
            </a:r>
            <a:r>
              <a:rPr lang="zh-CN" altLang="en-US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课程组</a:t>
            </a:r>
            <a:endParaRPr lang="zh-CN" altLang="en-US" sz="2400" b="1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zh-CN" altLang="en-US" sz="2400" b="1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直接连接符 99330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58" name="矩形 99331"/>
          <p:cNvSpPr>
            <a:spLocks noRot="1"/>
          </p:cNvSpPr>
          <p:nvPr/>
        </p:nvSpPr>
        <p:spPr>
          <a:xfrm>
            <a:off x="684213" y="944563"/>
            <a:ext cx="8172450" cy="43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 defTabSz="716280">
              <a:spcBef>
                <a:spcPct val="3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代入定理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59" name="矩形 99486"/>
          <p:cNvSpPr/>
          <p:nvPr/>
        </p:nvSpPr>
        <p:spPr>
          <a:xfrm>
            <a:off x="755650" y="1449388"/>
            <a:ext cx="7777163" cy="968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在任何一个含有变量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的逻辑等式中，若以一函数式取代该等式中所有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的位置，该等式仍然成立。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488" name="矩形 99487"/>
          <p:cNvSpPr>
            <a:spLocks noRot="1"/>
          </p:cNvSpPr>
          <p:nvPr/>
        </p:nvSpPr>
        <p:spPr>
          <a:xfrm>
            <a:off x="684213" y="2528888"/>
            <a:ext cx="8172450" cy="43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 defTabSz="716280">
              <a:spcBef>
                <a:spcPct val="3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反演定理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489" name="矩形 99488"/>
          <p:cNvSpPr/>
          <p:nvPr/>
        </p:nvSpPr>
        <p:spPr>
          <a:xfrm>
            <a:off x="755650" y="3033713"/>
            <a:ext cx="7777163" cy="1844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在一个逻辑式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若将其中所有的“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+”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变成“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·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，“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·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变成“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+”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，“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0”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变成“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1”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，“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1”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变成“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0”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，原变量变成反变量，反变量变成原变量，所得函数式即为原函数式的反逻辑式，记作：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Y’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492" name="矩形 99491"/>
          <p:cNvSpPr>
            <a:spLocks noRot="1"/>
          </p:cNvSpPr>
          <p:nvPr/>
        </p:nvSpPr>
        <p:spPr>
          <a:xfrm>
            <a:off x="719138" y="5084763"/>
            <a:ext cx="8172450" cy="43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 defTabSz="716280">
              <a:spcBef>
                <a:spcPct val="30000"/>
              </a:spcBef>
              <a:buClr>
                <a:schemeClr val="folHlink"/>
              </a:buClr>
              <a:buSzPct val="60000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已知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Y=AB’+(C+D’)E’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，求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Y’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493" name="矩形 99492"/>
          <p:cNvSpPr>
            <a:spLocks noRot="1"/>
          </p:cNvSpPr>
          <p:nvPr/>
        </p:nvSpPr>
        <p:spPr>
          <a:xfrm>
            <a:off x="792163" y="5661025"/>
            <a:ext cx="7705725" cy="504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 defTabSz="716280">
              <a:spcBef>
                <a:spcPct val="30000"/>
              </a:spcBef>
              <a:buClr>
                <a:schemeClr val="folHlink"/>
              </a:buClr>
              <a:buSzPct val="60000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Y’=(AB’+(C+D’)E’)’= (A’+B)(C’D+E)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4" name="矩形 99494"/>
          <p:cNvSpPr>
            <a:spLocks noRot="1"/>
          </p:cNvSpPr>
          <p:nvPr/>
        </p:nvSpPr>
        <p:spPr>
          <a:xfrm>
            <a:off x="684213" y="404813"/>
            <a:ext cx="4572000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2.4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逻辑代数的基本定理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88" grpId="0"/>
      <p:bldP spid="99489" grpId="0"/>
      <p:bldP spid="99492" grpId="0"/>
      <p:bldP spid="994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直接连接符 102401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82" name="矩形 102402"/>
          <p:cNvSpPr>
            <a:spLocks noRot="1"/>
          </p:cNvSpPr>
          <p:nvPr/>
        </p:nvSpPr>
        <p:spPr>
          <a:xfrm>
            <a:off x="684213" y="981075"/>
            <a:ext cx="8172450" cy="43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 defTabSz="716280">
              <a:spcBef>
                <a:spcPct val="3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对偶定理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3" name="矩形 102403"/>
          <p:cNvSpPr/>
          <p:nvPr/>
        </p:nvSpPr>
        <p:spPr>
          <a:xfrm>
            <a:off x="827088" y="2168525"/>
            <a:ext cx="7777162" cy="1406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lnSpc>
                <a:spcPct val="120000"/>
              </a:lnSpc>
            </a:pPr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rPr>
              <a:t>对偶式：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在一个逻辑式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若将其中所有的“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+”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变成“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·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，“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·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变成“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+”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，“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0”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变成“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1”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，“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1”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变成“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0”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，所得函数式即为原函数式的对偶式，记作：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400" b="1" baseline="3000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4" name="矩形 102405"/>
          <p:cNvSpPr/>
          <p:nvPr/>
        </p:nvSpPr>
        <p:spPr>
          <a:xfrm>
            <a:off x="792163" y="1592263"/>
            <a:ext cx="777716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/>
            <a:r>
              <a:rPr lang="en-US" altLang="zh-CN" sz="2400" b="1" dirty="0">
                <a:latin typeface="Tahoma" panose="020B0604030504040204" pitchFamily="34" charset="0"/>
                <a:ea typeface="楷体_GB2312" pitchFamily="49" charset="-122"/>
              </a:rPr>
              <a:t>   </a:t>
            </a:r>
            <a:r>
              <a:rPr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若两个函数式相等，那么它们的对偶式也相等。</a:t>
            </a:r>
            <a:endParaRPr lang="zh-CN" altLang="en-US" sz="2400" b="1" dirty="0"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20485" name="矩形 102408"/>
          <p:cNvSpPr>
            <a:spLocks noRot="1"/>
          </p:cNvSpPr>
          <p:nvPr/>
        </p:nvSpPr>
        <p:spPr>
          <a:xfrm>
            <a:off x="684213" y="404813"/>
            <a:ext cx="4572000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2.4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逻辑代数的基本定理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11" name="矩形 102410"/>
          <p:cNvSpPr/>
          <p:nvPr/>
        </p:nvSpPr>
        <p:spPr>
          <a:xfrm>
            <a:off x="1476375" y="3897313"/>
            <a:ext cx="14970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x+x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y=x</a:t>
            </a:r>
            <a:endParaRPr lang="en-US" altLang="zh-CN" sz="2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12" name="直接连接符 102411"/>
          <p:cNvSpPr/>
          <p:nvPr/>
        </p:nvSpPr>
        <p:spPr>
          <a:xfrm>
            <a:off x="3132138" y="4184650"/>
            <a:ext cx="9540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02413" name="矩形 102412"/>
          <p:cNvSpPr/>
          <p:nvPr/>
        </p:nvSpPr>
        <p:spPr>
          <a:xfrm>
            <a:off x="4248150" y="3897313"/>
            <a:ext cx="17700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(x+y)=x</a:t>
            </a:r>
            <a:endParaRPr lang="en-US" altLang="zh-CN" sz="2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15" name="矩形 102414"/>
          <p:cNvSpPr/>
          <p:nvPr/>
        </p:nvSpPr>
        <p:spPr>
          <a:xfrm>
            <a:off x="1476375" y="4689475"/>
            <a:ext cx="3489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y+x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z+y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z=x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y+x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z</a:t>
            </a:r>
            <a:endParaRPr lang="en-US" altLang="zh-CN" sz="2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16" name="矩形 102415"/>
          <p:cNvSpPr/>
          <p:nvPr/>
        </p:nvSpPr>
        <p:spPr>
          <a:xfrm>
            <a:off x="1763713" y="5373688"/>
            <a:ext cx="55276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(x+y)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(x+z)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(y+z)= (x+y)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(x+z)</a:t>
            </a:r>
            <a:endParaRPr lang="en-US" altLang="zh-CN" sz="2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17" name="直接连接符 102416"/>
          <p:cNvSpPr/>
          <p:nvPr/>
        </p:nvSpPr>
        <p:spPr>
          <a:xfrm>
            <a:off x="5076825" y="4976813"/>
            <a:ext cx="9540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0492" name="矩形 102432"/>
          <p:cNvSpPr>
            <a:spLocks noRot="1"/>
          </p:cNvSpPr>
          <p:nvPr/>
        </p:nvSpPr>
        <p:spPr>
          <a:xfrm>
            <a:off x="684213" y="3933825"/>
            <a:ext cx="8172450" cy="43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 defTabSz="716280">
              <a:spcBef>
                <a:spcPct val="30000"/>
              </a:spcBef>
              <a:buClr>
                <a:schemeClr val="folHlink"/>
              </a:buClr>
              <a:buSzPct val="60000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1" grpId="0"/>
      <p:bldP spid="102413" grpId="0"/>
      <p:bldP spid="102415" grpId="0"/>
      <p:bldP spid="1024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直接连接符 103425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06" name="矩形 103426"/>
          <p:cNvSpPr>
            <a:spLocks noRot="1"/>
          </p:cNvSpPr>
          <p:nvPr/>
        </p:nvSpPr>
        <p:spPr>
          <a:xfrm>
            <a:off x="684213" y="981075"/>
            <a:ext cx="8172450" cy="43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 defTabSz="716280">
              <a:spcBef>
                <a:spcPct val="3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逻辑函数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07" name="矩形 103428"/>
          <p:cNvSpPr/>
          <p:nvPr/>
        </p:nvSpPr>
        <p:spPr>
          <a:xfrm>
            <a:off x="576263" y="1592263"/>
            <a:ext cx="7848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/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输出和输入（逻辑）变量之间的函数关系。 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08" name="矩形 103429"/>
          <p:cNvSpPr>
            <a:spLocks noRot="1"/>
          </p:cNvSpPr>
          <p:nvPr/>
        </p:nvSpPr>
        <p:spPr>
          <a:xfrm>
            <a:off x="684213" y="404813"/>
            <a:ext cx="5003800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逻辑函数及其表示方法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9" name="矩形 103436"/>
          <p:cNvSpPr>
            <a:spLocks noRot="1"/>
          </p:cNvSpPr>
          <p:nvPr/>
        </p:nvSpPr>
        <p:spPr>
          <a:xfrm>
            <a:off x="971550" y="2168525"/>
            <a:ext cx="6661150" cy="43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 defTabSz="716280">
              <a:spcBef>
                <a:spcPct val="30000"/>
              </a:spcBef>
              <a:buClr>
                <a:schemeClr val="folHlink"/>
              </a:buClr>
              <a:buSzPct val="60000"/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Y=F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438" name="矩形 103437"/>
          <p:cNvSpPr>
            <a:spLocks noRot="1"/>
          </p:cNvSpPr>
          <p:nvPr/>
        </p:nvSpPr>
        <p:spPr>
          <a:xfrm>
            <a:off x="684213" y="2960688"/>
            <a:ext cx="8172450" cy="43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 defTabSz="716280">
              <a:spcBef>
                <a:spcPct val="3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逻辑函数的表示方法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439" name="矩形 103438"/>
          <p:cNvSpPr/>
          <p:nvPr/>
        </p:nvSpPr>
        <p:spPr>
          <a:xfrm>
            <a:off x="1042988" y="3465513"/>
            <a:ext cx="75596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逻辑真值表、逻辑函数式、逻辑图、波形图和卡诺图。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440" name="矩形 103439"/>
          <p:cNvSpPr/>
          <p:nvPr/>
        </p:nvSpPr>
        <p:spPr>
          <a:xfrm>
            <a:off x="647700" y="4041775"/>
            <a:ext cx="7812088" cy="22828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）逻辑真值表：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是由输出变量取值与对应的输入变量取值所构成的表格。列写方法是：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a)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找出输入、输出变量，并用相应的字母表示；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b)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列出所有输入变量可能的取值，计算对应的输出值，并以表格形式列写出来。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8" grpId="0"/>
      <p:bldP spid="103439" grpId="0"/>
      <p:bldP spid="1034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矩形 104452"/>
          <p:cNvSpPr>
            <a:spLocks noRot="1"/>
          </p:cNvSpPr>
          <p:nvPr/>
        </p:nvSpPr>
        <p:spPr>
          <a:xfrm>
            <a:off x="684213" y="404813"/>
            <a:ext cx="5003800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逻辑函数及其表示方法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矩形 104457"/>
          <p:cNvSpPr/>
          <p:nvPr/>
        </p:nvSpPr>
        <p:spPr>
          <a:xfrm>
            <a:off x="468313" y="1016000"/>
            <a:ext cx="8229600" cy="9001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三人表决电路，当输入变量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中有两个或两个以上取值为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时，输出为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；否则，输出为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 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04459" name="图片 1044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2388" y="2420938"/>
            <a:ext cx="3133725" cy="3924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460" name="矩形 104459"/>
          <p:cNvSpPr/>
          <p:nvPr/>
        </p:nvSpPr>
        <p:spPr>
          <a:xfrm>
            <a:off x="2555875" y="1916113"/>
            <a:ext cx="3402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三人表决电路的真值表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直接连接符 105473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54" name="矩形 105476"/>
          <p:cNvSpPr>
            <a:spLocks noRot="1"/>
          </p:cNvSpPr>
          <p:nvPr/>
        </p:nvSpPr>
        <p:spPr>
          <a:xfrm>
            <a:off x="684213" y="404813"/>
            <a:ext cx="5003800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逻辑函数及其表示方法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矩形 105480"/>
          <p:cNvSpPr/>
          <p:nvPr/>
        </p:nvSpPr>
        <p:spPr>
          <a:xfrm>
            <a:off x="647700" y="944563"/>
            <a:ext cx="7812088" cy="1844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）逻辑函数式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是将逻辑函数中输出变量与输入变量之间的逻辑关系用与、或、非等逻辑运算符号连接起来的式子，又称函数式或逻辑式。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5482" name="矩形 105481"/>
          <p:cNvSpPr/>
          <p:nvPr/>
        </p:nvSpPr>
        <p:spPr>
          <a:xfrm>
            <a:off x="503238" y="2889250"/>
            <a:ext cx="3529012" cy="5032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三人表决电路： 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5483" name="内容占位符 105482"/>
          <p:cNvGraphicFramePr>
            <a:graphicFrameLocks noGrp="1"/>
          </p:cNvGraphicFramePr>
          <p:nvPr>
            <p:ph idx="4294967295"/>
          </p:nvPr>
        </p:nvGraphicFramePr>
        <p:xfrm>
          <a:off x="863600" y="3536950"/>
          <a:ext cx="3348038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003425" imgH="177800" progId="Equation.3">
                  <p:embed/>
                </p:oleObj>
              </mc:Choice>
              <mc:Fallback>
                <p:oleObj name="" r:id="rId1" imgW="2003425" imgH="177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3600" y="3536950"/>
                        <a:ext cx="3348038" cy="2968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5" name="矩形 105484"/>
          <p:cNvSpPr/>
          <p:nvPr/>
        </p:nvSpPr>
        <p:spPr>
          <a:xfrm>
            <a:off x="719138" y="4041775"/>
            <a:ext cx="3636962" cy="22828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）逻辑图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是将逻辑函数中输出变量与输入变量之间的逻辑关系用与、或、非等逻辑符号表示出来的图形。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5486" name="矩形 105485"/>
          <p:cNvSpPr/>
          <p:nvPr/>
        </p:nvSpPr>
        <p:spPr>
          <a:xfrm>
            <a:off x="4643438" y="2636838"/>
            <a:ext cx="3673475" cy="5032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三人表决电路逻辑图 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05487" name="图片 1054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76588"/>
            <a:ext cx="4105275" cy="2911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2" grpId="0"/>
      <p:bldP spid="105485" grpId="0"/>
      <p:bldP spid="1054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4577" name="直接连接符 106497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78" name="矩形 106498"/>
          <p:cNvSpPr>
            <a:spLocks noRot="1"/>
          </p:cNvSpPr>
          <p:nvPr/>
        </p:nvSpPr>
        <p:spPr>
          <a:xfrm>
            <a:off x="684213" y="404813"/>
            <a:ext cx="5003800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逻辑函数及其表示方法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矩形 106499"/>
          <p:cNvSpPr/>
          <p:nvPr/>
        </p:nvSpPr>
        <p:spPr>
          <a:xfrm>
            <a:off x="250825" y="944563"/>
            <a:ext cx="7812088" cy="530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）波形图（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P31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80" name="矩形 106506"/>
          <p:cNvSpPr/>
          <p:nvPr/>
        </p:nvSpPr>
        <p:spPr>
          <a:xfrm>
            <a:off x="468313" y="1592263"/>
            <a:ext cx="43195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）各种表示方法之间的转换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6508" name="文本框 106507"/>
          <p:cNvSpPr txBox="1"/>
          <p:nvPr/>
        </p:nvSpPr>
        <p:spPr>
          <a:xfrm>
            <a:off x="684530" y="2012633"/>
            <a:ext cx="7740650" cy="22828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由真值表求逻辑表达式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）把真值表中逻辑函数值为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的变量组合挑出来；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）若输入变量为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，则写成原变量，若输入变量为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，则写成反变量；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）把每个组合中各个变量相乘，得到一个乘积项；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）将各乘积项相加，就得到相应的逻辑表达式。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4583" name="对象 106508"/>
          <p:cNvGraphicFramePr/>
          <p:nvPr/>
        </p:nvGraphicFramePr>
        <p:xfrm>
          <a:off x="971868" y="4295775"/>
          <a:ext cx="3070225" cy="211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495925" imgH="1657350" progId="Word.Document.8">
                  <p:embed/>
                </p:oleObj>
              </mc:Choice>
              <mc:Fallback>
                <p:oleObj name="" r:id="rId1" imgW="5495925" imgH="1657350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rcRect l="5319" r="62766" b="8606"/>
                      <a:stretch>
                        <a:fillRect/>
                      </a:stretch>
                    </p:blipFill>
                    <p:spPr>
                      <a:xfrm>
                        <a:off x="971868" y="4295775"/>
                        <a:ext cx="3070225" cy="211010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对象 106509"/>
          <p:cNvGraphicFramePr/>
          <p:nvPr/>
        </p:nvGraphicFramePr>
        <p:xfrm>
          <a:off x="4084955" y="4307205"/>
          <a:ext cx="392557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966595" imgH="203200" progId="Equation.3">
                  <p:embed/>
                </p:oleObj>
              </mc:Choice>
              <mc:Fallback>
                <p:oleObj name="" r:id="rId3" imgW="1966595" imgH="203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955" y="4307205"/>
                        <a:ext cx="3925570" cy="32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5" name="组合 106510"/>
          <p:cNvGrpSpPr/>
          <p:nvPr/>
        </p:nvGrpSpPr>
        <p:grpSpPr>
          <a:xfrm rot="0">
            <a:off x="3096895" y="4620260"/>
            <a:ext cx="4520565" cy="1617980"/>
            <a:chOff x="1968" y="2544"/>
            <a:chExt cx="3312" cy="1488"/>
          </a:xfrm>
        </p:grpSpPr>
        <p:sp>
          <p:nvSpPr>
            <p:cNvPr id="24586" name="直接连接符 106511"/>
            <p:cNvSpPr/>
            <p:nvPr/>
          </p:nvSpPr>
          <p:spPr>
            <a:xfrm>
              <a:off x="2016" y="3264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87" name="直接连接符 106512"/>
            <p:cNvSpPr/>
            <p:nvPr/>
          </p:nvSpPr>
          <p:spPr>
            <a:xfrm flipV="1">
              <a:off x="3312" y="2592"/>
              <a:ext cx="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24588" name="直接连接符 106513"/>
            <p:cNvSpPr/>
            <p:nvPr/>
          </p:nvSpPr>
          <p:spPr>
            <a:xfrm>
              <a:off x="1968" y="3648"/>
              <a:ext cx="20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89" name="直接连接符 106514"/>
            <p:cNvSpPr/>
            <p:nvPr/>
          </p:nvSpPr>
          <p:spPr>
            <a:xfrm flipV="1">
              <a:off x="3984" y="2592"/>
              <a:ext cx="0" cy="10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24590" name="直接连接符 106515"/>
            <p:cNvSpPr/>
            <p:nvPr/>
          </p:nvSpPr>
          <p:spPr>
            <a:xfrm>
              <a:off x="1968" y="3840"/>
              <a:ext cx="26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1" name="直接连接符 106516"/>
            <p:cNvSpPr/>
            <p:nvPr/>
          </p:nvSpPr>
          <p:spPr>
            <a:xfrm flipV="1">
              <a:off x="4656" y="2544"/>
              <a:ext cx="0" cy="12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24592" name="直接连接符 106517"/>
            <p:cNvSpPr/>
            <p:nvPr/>
          </p:nvSpPr>
          <p:spPr>
            <a:xfrm>
              <a:off x="1968" y="4032"/>
              <a:ext cx="33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3" name="直接连接符 106518"/>
            <p:cNvSpPr/>
            <p:nvPr/>
          </p:nvSpPr>
          <p:spPr>
            <a:xfrm flipV="1">
              <a:off x="5280" y="2544"/>
              <a:ext cx="0" cy="14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1" name="直接连接符 107521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02" name="矩形 107522"/>
          <p:cNvSpPr>
            <a:spLocks noRot="1"/>
          </p:cNvSpPr>
          <p:nvPr/>
        </p:nvSpPr>
        <p:spPr>
          <a:xfrm>
            <a:off x="684213" y="404813"/>
            <a:ext cx="5003800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逻辑函数及其表示方法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文本框 107525"/>
          <p:cNvSpPr txBox="1"/>
          <p:nvPr/>
        </p:nvSpPr>
        <p:spPr>
          <a:xfrm>
            <a:off x="719138" y="1016000"/>
            <a:ext cx="7740650" cy="15525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由逻辑表达式列出真值表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按照逻辑表达式，对逻辑变量的各种取值进行计算，求出相应的函数值，再把变量取值和函数值一一对应列成表格。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7528" name="对象 107527"/>
          <p:cNvGraphicFramePr/>
          <p:nvPr/>
        </p:nvGraphicFramePr>
        <p:xfrm>
          <a:off x="1908175" y="3097213"/>
          <a:ext cx="467995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5629910" imgH="1639570" progId="Word.Document.8">
                  <p:embed/>
                </p:oleObj>
              </mc:Choice>
              <mc:Fallback>
                <p:oleObj name="" r:id="rId1" imgW="5629910" imgH="1639570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rcRect l="5319" r="62766" b="8606"/>
                      <a:stretch>
                        <a:fillRect/>
                      </a:stretch>
                    </p:blipFill>
                    <p:spPr>
                      <a:xfrm>
                        <a:off x="1908175" y="3097213"/>
                        <a:ext cx="4679950" cy="32956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9" name="对象 107528"/>
          <p:cNvGraphicFramePr/>
          <p:nvPr/>
        </p:nvGraphicFramePr>
        <p:xfrm>
          <a:off x="2051050" y="2673350"/>
          <a:ext cx="44640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966595" imgH="203200" progId="Equation.3">
                  <p:embed/>
                </p:oleObj>
              </mc:Choice>
              <mc:Fallback>
                <p:oleObj name="" r:id="rId3" imgW="1966595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0" y="2673350"/>
                        <a:ext cx="4464050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直接连接符 108545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26" name="矩形 108546"/>
          <p:cNvSpPr>
            <a:spLocks noRot="1"/>
          </p:cNvSpPr>
          <p:nvPr/>
        </p:nvSpPr>
        <p:spPr>
          <a:xfrm>
            <a:off x="684213" y="404813"/>
            <a:ext cx="5003800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逻辑函数及其表示方法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文本框 108547"/>
          <p:cNvSpPr txBox="1"/>
          <p:nvPr/>
        </p:nvSpPr>
        <p:spPr>
          <a:xfrm>
            <a:off x="468313" y="1125538"/>
            <a:ext cx="4032250" cy="44735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由逻辑函数式求逻辑电路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）画出所有的逻辑变量；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）用“非门”对变量中有“非”的变量取“非”；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）用“与门”对有关变量的乘积项，实现逻辑乘；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）用“或门”对有关的乘积项，实现逻辑加；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8550" name="对象 108549"/>
          <p:cNvGraphicFramePr/>
          <p:nvPr/>
        </p:nvGraphicFramePr>
        <p:xfrm>
          <a:off x="4824413" y="1376363"/>
          <a:ext cx="40322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966595" imgH="203200" progId="Equation.3">
                  <p:embed/>
                </p:oleObj>
              </mc:Choice>
              <mc:Fallback>
                <p:oleObj name="" r:id="rId1" imgW="1966595" imgH="203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24413" y="1376363"/>
                        <a:ext cx="403225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8601" name="图片 1086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513" y="1989138"/>
            <a:ext cx="4176712" cy="3600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直接连接符 109569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50" name="矩形 109570"/>
          <p:cNvSpPr>
            <a:spLocks noRot="1"/>
          </p:cNvSpPr>
          <p:nvPr/>
        </p:nvSpPr>
        <p:spPr>
          <a:xfrm>
            <a:off x="684213" y="404813"/>
            <a:ext cx="5003800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逻辑函数及其表示方法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文本框 109571"/>
          <p:cNvSpPr txBox="1"/>
          <p:nvPr/>
        </p:nvSpPr>
        <p:spPr>
          <a:xfrm>
            <a:off x="719138" y="998538"/>
            <a:ext cx="7740650" cy="14065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由逻辑图求逻辑表达式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b="1" dirty="0">
                <a:latin typeface="Tahoma" panose="020B060403050404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由输入到输出逐级推导，按照每个门的符号写出每个门的逻辑函数，直到最后得到整个逻辑电路的表达式。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9575" name="组合 109574"/>
          <p:cNvGrpSpPr/>
          <p:nvPr/>
        </p:nvGrpSpPr>
        <p:grpSpPr>
          <a:xfrm>
            <a:off x="2987675" y="4221163"/>
            <a:ext cx="620713" cy="519112"/>
            <a:chOff x="1786" y="2444"/>
            <a:chExt cx="406" cy="404"/>
          </a:xfrm>
        </p:grpSpPr>
        <p:sp>
          <p:nvSpPr>
            <p:cNvPr id="27653" name="文本框 109575"/>
            <p:cNvSpPr txBox="1"/>
            <p:nvPr/>
          </p:nvSpPr>
          <p:spPr>
            <a:xfrm>
              <a:off x="1786" y="2444"/>
              <a:ext cx="40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4" name="直接连接符 109576"/>
            <p:cNvSpPr/>
            <p:nvPr/>
          </p:nvSpPr>
          <p:spPr>
            <a:xfrm flipV="1">
              <a:off x="1851" y="2476"/>
              <a:ext cx="162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9578" name="文本框 109577"/>
          <p:cNvSpPr txBox="1"/>
          <p:nvPr/>
        </p:nvSpPr>
        <p:spPr>
          <a:xfrm>
            <a:off x="4859338" y="5553075"/>
            <a:ext cx="7175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9579" name="组合 109578"/>
          <p:cNvGrpSpPr/>
          <p:nvPr/>
        </p:nvGrpSpPr>
        <p:grpSpPr>
          <a:xfrm>
            <a:off x="6551613" y="4257675"/>
            <a:ext cx="2124075" cy="519113"/>
            <a:chOff x="4059" y="2498"/>
            <a:chExt cx="1365" cy="404"/>
          </a:xfrm>
        </p:grpSpPr>
        <p:sp>
          <p:nvSpPr>
            <p:cNvPr id="27657" name="文本框 109579"/>
            <p:cNvSpPr txBox="1"/>
            <p:nvPr/>
          </p:nvSpPr>
          <p:spPr>
            <a:xfrm>
              <a:off x="4059" y="2498"/>
              <a:ext cx="1365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Y=A B+AB</a:t>
              </a: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8" name="直接连接符 109580"/>
            <p:cNvSpPr/>
            <p:nvPr/>
          </p:nvSpPr>
          <p:spPr>
            <a:xfrm flipV="1">
              <a:off x="4400" y="2545"/>
              <a:ext cx="146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59" name="直接连接符 109581"/>
            <p:cNvSpPr/>
            <p:nvPr/>
          </p:nvSpPr>
          <p:spPr>
            <a:xfrm flipV="1">
              <a:off x="4593" y="2543"/>
              <a:ext cx="146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0" name="直接连接符 109582"/>
            <p:cNvSpPr/>
            <p:nvPr/>
          </p:nvSpPr>
          <p:spPr>
            <a:xfrm>
              <a:off x="4416" y="2498"/>
              <a:ext cx="73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9584" name="组合 109583"/>
          <p:cNvGrpSpPr/>
          <p:nvPr/>
        </p:nvGrpSpPr>
        <p:grpSpPr>
          <a:xfrm>
            <a:off x="4608513" y="2636838"/>
            <a:ext cx="792162" cy="519112"/>
            <a:chOff x="2867" y="1411"/>
            <a:chExt cx="519" cy="404"/>
          </a:xfrm>
        </p:grpSpPr>
        <p:sp>
          <p:nvSpPr>
            <p:cNvPr id="27662" name="文本框 109584"/>
            <p:cNvSpPr txBox="1"/>
            <p:nvPr/>
          </p:nvSpPr>
          <p:spPr>
            <a:xfrm>
              <a:off x="2867" y="1411"/>
              <a:ext cx="519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B</a:t>
              </a: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3" name="直接连接符 109585"/>
            <p:cNvSpPr/>
            <p:nvPr/>
          </p:nvSpPr>
          <p:spPr>
            <a:xfrm>
              <a:off x="3128" y="1444"/>
              <a:ext cx="178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4" name="直接连接符 109586"/>
            <p:cNvSpPr/>
            <p:nvPr/>
          </p:nvSpPr>
          <p:spPr>
            <a:xfrm>
              <a:off x="2912" y="1450"/>
              <a:ext cx="178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9588" name="组合 109587"/>
          <p:cNvGrpSpPr/>
          <p:nvPr/>
        </p:nvGrpSpPr>
        <p:grpSpPr>
          <a:xfrm>
            <a:off x="3059113" y="2457450"/>
            <a:ext cx="620712" cy="519113"/>
            <a:chOff x="1849" y="1216"/>
            <a:chExt cx="406" cy="404"/>
          </a:xfrm>
        </p:grpSpPr>
        <p:sp>
          <p:nvSpPr>
            <p:cNvPr id="27666" name="文本框 109588"/>
            <p:cNvSpPr txBox="1"/>
            <p:nvPr/>
          </p:nvSpPr>
          <p:spPr>
            <a:xfrm>
              <a:off x="1849" y="1216"/>
              <a:ext cx="40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7" name="直接连接符 109589"/>
            <p:cNvSpPr/>
            <p:nvPr/>
          </p:nvSpPr>
          <p:spPr>
            <a:xfrm flipV="1">
              <a:off x="1914" y="1248"/>
              <a:ext cx="162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9591" name="组合 109590"/>
          <p:cNvGrpSpPr/>
          <p:nvPr/>
        </p:nvGrpSpPr>
        <p:grpSpPr>
          <a:xfrm>
            <a:off x="1008063" y="2673350"/>
            <a:ext cx="5421312" cy="3727450"/>
            <a:chOff x="500" y="1393"/>
            <a:chExt cx="3550" cy="2509"/>
          </a:xfrm>
        </p:grpSpPr>
        <p:sp>
          <p:nvSpPr>
            <p:cNvPr id="27669" name="直接连接符 109591"/>
            <p:cNvSpPr/>
            <p:nvPr/>
          </p:nvSpPr>
          <p:spPr>
            <a:xfrm>
              <a:off x="2748" y="1782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7670" name="组合 109592"/>
            <p:cNvGrpSpPr/>
            <p:nvPr/>
          </p:nvGrpSpPr>
          <p:grpSpPr>
            <a:xfrm>
              <a:off x="500" y="1393"/>
              <a:ext cx="3550" cy="2509"/>
              <a:chOff x="500" y="1393"/>
              <a:chExt cx="3550" cy="2509"/>
            </a:xfrm>
          </p:grpSpPr>
          <p:sp>
            <p:nvSpPr>
              <p:cNvPr id="27671" name="直接连接符 109593"/>
              <p:cNvSpPr/>
              <p:nvPr/>
            </p:nvSpPr>
            <p:spPr>
              <a:xfrm>
                <a:off x="2122" y="1924"/>
                <a:ext cx="0" cy="912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7672" name="组合 109594"/>
              <p:cNvGrpSpPr/>
              <p:nvPr/>
            </p:nvGrpSpPr>
            <p:grpSpPr>
              <a:xfrm>
                <a:off x="500" y="1393"/>
                <a:ext cx="3550" cy="2509"/>
                <a:chOff x="500" y="1393"/>
                <a:chExt cx="3550" cy="2509"/>
              </a:xfrm>
            </p:grpSpPr>
            <p:sp>
              <p:nvSpPr>
                <p:cNvPr id="27673" name="矩形 109595"/>
                <p:cNvSpPr/>
                <p:nvPr/>
              </p:nvSpPr>
              <p:spPr>
                <a:xfrm>
                  <a:off x="1406" y="2595"/>
                  <a:ext cx="384" cy="528"/>
                </a:xfrm>
                <a:prstGeom prst="rect">
                  <a:avLst/>
                </a:prstGeom>
                <a:solidFill>
                  <a:srgbClr val="FFFFFF"/>
                </a:solidFill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74" name="直接连接符 109596"/>
                <p:cNvSpPr/>
                <p:nvPr/>
              </p:nvSpPr>
              <p:spPr>
                <a:xfrm>
                  <a:off x="1886" y="2835"/>
                  <a:ext cx="24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7675" name="椭圆 109597"/>
                <p:cNvSpPr/>
                <p:nvPr/>
              </p:nvSpPr>
              <p:spPr>
                <a:xfrm>
                  <a:off x="1790" y="2787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76" name="文本框 109598"/>
                <p:cNvSpPr txBox="1"/>
                <p:nvPr/>
              </p:nvSpPr>
              <p:spPr>
                <a:xfrm>
                  <a:off x="1502" y="2691"/>
                  <a:ext cx="192" cy="30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77" name="矩形 109599"/>
                <p:cNvSpPr/>
                <p:nvPr/>
              </p:nvSpPr>
              <p:spPr>
                <a:xfrm>
                  <a:off x="2364" y="1542"/>
                  <a:ext cx="384" cy="528"/>
                </a:xfrm>
                <a:prstGeom prst="rect">
                  <a:avLst/>
                </a:prstGeom>
                <a:solidFill>
                  <a:srgbClr val="FFFFFF"/>
                </a:solidFill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78" name="直接连接符 109600"/>
                <p:cNvSpPr/>
                <p:nvPr/>
              </p:nvSpPr>
              <p:spPr>
                <a:xfrm>
                  <a:off x="2124" y="1926"/>
                  <a:ext cx="24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7679" name="文本框 109601"/>
                <p:cNvSpPr txBox="1"/>
                <p:nvPr/>
              </p:nvSpPr>
              <p:spPr>
                <a:xfrm>
                  <a:off x="2460" y="1638"/>
                  <a:ext cx="384" cy="30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&amp;</a:t>
                  </a:r>
                  <a:endPara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80" name="文本框 109602"/>
                <p:cNvSpPr txBox="1"/>
                <p:nvPr/>
              </p:nvSpPr>
              <p:spPr>
                <a:xfrm>
                  <a:off x="500" y="1460"/>
                  <a:ext cx="341" cy="3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endPara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81" name="文本框 109603"/>
                <p:cNvSpPr txBox="1"/>
                <p:nvPr/>
              </p:nvSpPr>
              <p:spPr>
                <a:xfrm>
                  <a:off x="512" y="2677"/>
                  <a:ext cx="357" cy="3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  <a:endPara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82" name="直接连接符 109604"/>
                <p:cNvSpPr/>
                <p:nvPr/>
              </p:nvSpPr>
              <p:spPr>
                <a:xfrm>
                  <a:off x="810" y="1625"/>
                  <a:ext cx="604" cy="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7683" name="直接连接符 109605"/>
                <p:cNvSpPr/>
                <p:nvPr/>
              </p:nvSpPr>
              <p:spPr>
                <a:xfrm flipV="1">
                  <a:off x="781" y="2838"/>
                  <a:ext cx="627" cy="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7684" name="椭圆 109606"/>
                <p:cNvSpPr/>
                <p:nvPr/>
              </p:nvSpPr>
              <p:spPr>
                <a:xfrm>
                  <a:off x="1216" y="162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85" name="椭圆 109607"/>
                <p:cNvSpPr/>
                <p:nvPr/>
              </p:nvSpPr>
              <p:spPr>
                <a:xfrm>
                  <a:off x="1069" y="2817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86" name="直接连接符 109608"/>
                <p:cNvSpPr/>
                <p:nvPr/>
              </p:nvSpPr>
              <p:spPr>
                <a:xfrm>
                  <a:off x="2752" y="3614"/>
                  <a:ext cx="24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7687" name="矩形 109609"/>
                <p:cNvSpPr/>
                <p:nvPr/>
              </p:nvSpPr>
              <p:spPr>
                <a:xfrm>
                  <a:off x="2368" y="3374"/>
                  <a:ext cx="384" cy="528"/>
                </a:xfrm>
                <a:prstGeom prst="rect">
                  <a:avLst/>
                </a:prstGeom>
                <a:solidFill>
                  <a:srgbClr val="FFFFFF"/>
                </a:solidFill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88" name="直接连接符 109610"/>
                <p:cNvSpPr/>
                <p:nvPr/>
              </p:nvSpPr>
              <p:spPr>
                <a:xfrm>
                  <a:off x="2128" y="3758"/>
                  <a:ext cx="24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7689" name="直接连接符 109611"/>
                <p:cNvSpPr/>
                <p:nvPr/>
              </p:nvSpPr>
              <p:spPr>
                <a:xfrm>
                  <a:off x="2128" y="3470"/>
                  <a:ext cx="24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7690" name="文本框 109612"/>
                <p:cNvSpPr txBox="1"/>
                <p:nvPr/>
              </p:nvSpPr>
              <p:spPr>
                <a:xfrm>
                  <a:off x="2464" y="3470"/>
                  <a:ext cx="384" cy="30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&amp;</a:t>
                  </a:r>
                  <a:endPara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91" name="矩形 109613"/>
                <p:cNvSpPr/>
                <p:nvPr/>
              </p:nvSpPr>
              <p:spPr>
                <a:xfrm>
                  <a:off x="1405" y="1393"/>
                  <a:ext cx="384" cy="528"/>
                </a:xfrm>
                <a:prstGeom prst="rect">
                  <a:avLst/>
                </a:prstGeom>
                <a:solidFill>
                  <a:srgbClr val="FFFFFF"/>
                </a:solidFill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92" name="直接连接符 109614"/>
                <p:cNvSpPr/>
                <p:nvPr/>
              </p:nvSpPr>
              <p:spPr>
                <a:xfrm flipV="1">
                  <a:off x="1885" y="1625"/>
                  <a:ext cx="472" cy="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7693" name="椭圆 109615"/>
                <p:cNvSpPr/>
                <p:nvPr/>
              </p:nvSpPr>
              <p:spPr>
                <a:xfrm>
                  <a:off x="1789" y="1585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94" name="文本框 109616"/>
                <p:cNvSpPr txBox="1"/>
                <p:nvPr/>
              </p:nvSpPr>
              <p:spPr>
                <a:xfrm>
                  <a:off x="1501" y="1489"/>
                  <a:ext cx="192" cy="30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95" name="直接连接符 109617"/>
                <p:cNvSpPr/>
                <p:nvPr/>
              </p:nvSpPr>
              <p:spPr>
                <a:xfrm>
                  <a:off x="1238" y="1638"/>
                  <a:ext cx="0" cy="1849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7696" name="直接连接符 109618"/>
                <p:cNvSpPr/>
                <p:nvPr/>
              </p:nvSpPr>
              <p:spPr>
                <a:xfrm>
                  <a:off x="1239" y="3470"/>
                  <a:ext cx="92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7697" name="直接连接符 109619"/>
                <p:cNvSpPr/>
                <p:nvPr/>
              </p:nvSpPr>
              <p:spPr>
                <a:xfrm>
                  <a:off x="1093" y="3762"/>
                  <a:ext cx="107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7698" name="直接连接符 109620"/>
                <p:cNvSpPr/>
                <p:nvPr/>
              </p:nvSpPr>
              <p:spPr>
                <a:xfrm>
                  <a:off x="2990" y="1772"/>
                  <a:ext cx="0" cy="74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7699" name="直接连接符 109621"/>
                <p:cNvSpPr/>
                <p:nvPr/>
              </p:nvSpPr>
              <p:spPr>
                <a:xfrm>
                  <a:off x="2991" y="2850"/>
                  <a:ext cx="0" cy="77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7700" name="矩形 109622"/>
                <p:cNvSpPr/>
                <p:nvPr/>
              </p:nvSpPr>
              <p:spPr>
                <a:xfrm>
                  <a:off x="3226" y="2413"/>
                  <a:ext cx="384" cy="528"/>
                </a:xfrm>
                <a:prstGeom prst="rect">
                  <a:avLst/>
                </a:prstGeom>
                <a:solidFill>
                  <a:srgbClr val="FFFFFF"/>
                </a:solidFill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701" name="直接连接符 109623"/>
                <p:cNvSpPr/>
                <p:nvPr/>
              </p:nvSpPr>
              <p:spPr>
                <a:xfrm>
                  <a:off x="3706" y="2653"/>
                  <a:ext cx="344" cy="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7702" name="直接连接符 109624"/>
                <p:cNvSpPr/>
                <p:nvPr/>
              </p:nvSpPr>
              <p:spPr>
                <a:xfrm>
                  <a:off x="2986" y="2845"/>
                  <a:ext cx="24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7703" name="直接连接符 109625"/>
                <p:cNvSpPr/>
                <p:nvPr/>
              </p:nvSpPr>
              <p:spPr>
                <a:xfrm>
                  <a:off x="2986" y="2509"/>
                  <a:ext cx="24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7704" name="文本框 109626"/>
                <p:cNvSpPr txBox="1"/>
                <p:nvPr/>
              </p:nvSpPr>
              <p:spPr>
                <a:xfrm>
                  <a:off x="3226" y="2509"/>
                  <a:ext cx="528" cy="30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≥1</a:t>
                  </a:r>
                  <a:endPara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705" name="椭圆 109627"/>
                <p:cNvSpPr/>
                <p:nvPr/>
              </p:nvSpPr>
              <p:spPr>
                <a:xfrm>
                  <a:off x="3610" y="2615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706" name="直接连接符 109628"/>
                <p:cNvSpPr/>
                <p:nvPr/>
              </p:nvSpPr>
              <p:spPr>
                <a:xfrm>
                  <a:off x="1096" y="2842"/>
                  <a:ext cx="0" cy="918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b="1"/>
              <a:t>作业：</a:t>
            </a:r>
            <a:endParaRPr lang="zh-CN" altLang="en-US" b="1"/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2.1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）、（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3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）、（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5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）；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2.2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）、（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3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）； 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2.3- 2.7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的（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 a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）；   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2.8;   </a:t>
            </a:r>
            <a:endParaRPr lang="en-US" altLang="zh-CN" b="1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矩形 87042"/>
          <p:cNvSpPr>
            <a:spLocks noRot="1"/>
          </p:cNvSpPr>
          <p:nvPr/>
        </p:nvSpPr>
        <p:spPr>
          <a:xfrm>
            <a:off x="684213" y="1052513"/>
            <a:ext cx="7812087" cy="19081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 defTabSz="716280">
              <a:spcBef>
                <a:spcPct val="3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逻辑与逻辑运算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361950" lvl="1" indent="260350" defTabSz="716280">
              <a:spcBef>
                <a:spcPct val="3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逻辑：事物间的因果关系。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61950" lvl="1" indent="260350" defTabSz="716280">
              <a:spcBef>
                <a:spcPct val="3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逻辑运算：逻辑状态按照指定的某种因果关系进行推理的过程。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66" name="直接连接符 87043"/>
          <p:cNvSpPr/>
          <p:nvPr/>
        </p:nvSpPr>
        <p:spPr>
          <a:xfrm>
            <a:off x="2447925" y="908050"/>
            <a:ext cx="3924300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045" name="矩形 87044"/>
          <p:cNvSpPr>
            <a:spLocks noRot="1"/>
          </p:cNvSpPr>
          <p:nvPr/>
        </p:nvSpPr>
        <p:spPr>
          <a:xfrm>
            <a:off x="684213" y="3141663"/>
            <a:ext cx="7704137" cy="2987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 defTabSz="716280">
              <a:spcBef>
                <a:spcPct val="3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逻辑代数与逻辑变量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361950" lvl="1" indent="260350" algn="just" defTabSz="716280">
              <a:spcBef>
                <a:spcPct val="3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逻辑代数：是描述客观事物逻辑关系的数学方法，是进行逻辑分析与综合的数学工具。因为它是英国数学家乔治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·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布尔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(George Boole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于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1847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年提出的，所以又称为布尔代数。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61950" lvl="1" indent="260350" algn="just" defTabSz="716280">
              <a:spcBef>
                <a:spcPct val="3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逻辑变量：逻辑代数中的变量。逻辑变量的取值范围仅为“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0”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和“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1”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，且无大小、正负之分。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68" name="标题 87046"/>
          <p:cNvSpPr>
            <a:spLocks noGrp="1" noRot="1"/>
          </p:cNvSpPr>
          <p:nvPr>
            <p:ph type="title"/>
          </p:nvPr>
        </p:nvSpPr>
        <p:spPr>
          <a:xfrm>
            <a:off x="719138" y="404813"/>
            <a:ext cx="1763712" cy="515937"/>
          </a:xfrm>
          <a:solidFill>
            <a:srgbClr val="000080"/>
          </a:solidFill>
          <a:ln/>
        </p:spPr>
        <p:txBody>
          <a:bodyPr anchor="ctr"/>
          <a:p>
            <a:pPr algn="just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2.1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概述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直接连接符 110593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74" name="矩形 110594"/>
          <p:cNvSpPr>
            <a:spLocks noRot="1"/>
          </p:cNvSpPr>
          <p:nvPr/>
        </p:nvSpPr>
        <p:spPr>
          <a:xfrm>
            <a:off x="684213" y="404813"/>
            <a:ext cx="5003800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逻辑函数及其表示方法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文本框 110595"/>
          <p:cNvSpPr txBox="1"/>
          <p:nvPr/>
        </p:nvSpPr>
        <p:spPr>
          <a:xfrm>
            <a:off x="684213" y="944563"/>
            <a:ext cx="7740650" cy="60483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逻辑函数的两种标准形式</a:t>
            </a:r>
            <a:endParaRPr lang="zh-CN" altLang="en-US" sz="2400"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28676" name="矩形 110651"/>
          <p:cNvSpPr/>
          <p:nvPr/>
        </p:nvSpPr>
        <p:spPr>
          <a:xfrm>
            <a:off x="647700" y="1592263"/>
            <a:ext cx="8029575" cy="2830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）最小项和的形式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积之和（“与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或”表达式）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最小项：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为包含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个因子的乘积项，且这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个因子以原变量形式或者反变量形式在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中出现且只出现一次，称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变量的一个最小项。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变量共有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 i="1" baseline="30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个最小项。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0653" name="矩形 110652"/>
          <p:cNvSpPr/>
          <p:nvPr/>
        </p:nvSpPr>
        <p:spPr>
          <a:xfrm>
            <a:off x="755650" y="4113213"/>
            <a:ext cx="7956550" cy="17351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最小项的编号规则：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把最小项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值为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的输入变量取值看作二进制数，其对应的十进制数即为该最小项的编号，记作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 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直接连接符 111617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98" name="矩形 111618"/>
          <p:cNvSpPr>
            <a:spLocks noRot="1"/>
          </p:cNvSpPr>
          <p:nvPr/>
        </p:nvSpPr>
        <p:spPr>
          <a:xfrm>
            <a:off x="684213" y="404813"/>
            <a:ext cx="5003800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逻辑函数及其表示方法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9699" name="图片 1116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0" y="1484313"/>
            <a:ext cx="7416800" cy="4900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0" name="矩形 111623"/>
          <p:cNvSpPr/>
          <p:nvPr/>
        </p:nvSpPr>
        <p:spPr>
          <a:xfrm>
            <a:off x="2735263" y="1016000"/>
            <a:ext cx="3248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三变量的最小项编号表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直接连接符 112641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22" name="矩形 112642"/>
          <p:cNvSpPr>
            <a:spLocks noRot="1"/>
          </p:cNvSpPr>
          <p:nvPr/>
        </p:nvSpPr>
        <p:spPr>
          <a:xfrm>
            <a:off x="684213" y="404813"/>
            <a:ext cx="5003800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逻辑函数及其表示方法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矩形 112644"/>
          <p:cNvSpPr/>
          <p:nvPr/>
        </p:nvSpPr>
        <p:spPr>
          <a:xfrm>
            <a:off x="611188" y="1089025"/>
            <a:ext cx="7813675" cy="31591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最小项的性质：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a)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对应任意一组输入变量取值，有且只有一个最小项值为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b)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任意两个最小项之积为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c)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全体最小项之和为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d)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具有逻辑相邻性的两个最小项相加，可合并为一项，并消去一个不同因子。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646" name="矩形 112645"/>
          <p:cNvSpPr/>
          <p:nvPr/>
        </p:nvSpPr>
        <p:spPr>
          <a:xfrm>
            <a:off x="684213" y="4652963"/>
            <a:ext cx="7920037" cy="14065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将函数式化成最小项和的形式的方法为：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该函数式中的每个乘积项缺哪个因子，就乘以该因子加上其反变量，展开即可。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直接连接符 113665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46" name="矩形 113666"/>
          <p:cNvSpPr>
            <a:spLocks noRot="1"/>
          </p:cNvSpPr>
          <p:nvPr/>
        </p:nvSpPr>
        <p:spPr>
          <a:xfrm>
            <a:off x="684213" y="404813"/>
            <a:ext cx="5003800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逻辑函数及其表示方法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矩形 113669"/>
          <p:cNvSpPr/>
          <p:nvPr/>
        </p:nvSpPr>
        <p:spPr>
          <a:xfrm>
            <a:off x="611188" y="1089025"/>
            <a:ext cx="8291512" cy="9715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将函数式化成最小项和的形式。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1748" name="内容占位符 113670"/>
          <p:cNvGraphicFramePr>
            <a:graphicFrameLocks noGrp="1" noChangeAspect="1"/>
          </p:cNvGraphicFramePr>
          <p:nvPr>
            <p:ph idx="4294967295"/>
          </p:nvPr>
        </p:nvGraphicFramePr>
        <p:xfrm>
          <a:off x="647700" y="2060575"/>
          <a:ext cx="8135938" cy="298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3924300" imgH="1524000" progId="Equation.3">
                  <p:embed/>
                </p:oleObj>
              </mc:Choice>
              <mc:Fallback>
                <p:oleObj name="" r:id="rId1" imgW="3924300" imgH="15240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7700" y="2060575"/>
                        <a:ext cx="8135938" cy="29892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直接连接符 114689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70" name="矩形 114690"/>
          <p:cNvSpPr>
            <a:spLocks noRot="1"/>
          </p:cNvSpPr>
          <p:nvPr/>
        </p:nvSpPr>
        <p:spPr>
          <a:xfrm>
            <a:off x="684213" y="404813"/>
            <a:ext cx="5003800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逻辑函数及其表示方法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矩形 114692"/>
          <p:cNvSpPr/>
          <p:nvPr/>
        </p:nvSpPr>
        <p:spPr>
          <a:xfrm>
            <a:off x="647700" y="1052513"/>
            <a:ext cx="8029575" cy="2428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lnSpc>
                <a:spcPct val="16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）最大项积的形式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和之积（“或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与”表达式）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最大项：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为包含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个因子的和，且这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个因子以原变量形式或者反变量形式在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中出现且只出现一次，称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变量的一个最大项。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变量共有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 i="1" baseline="30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个最大项。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4694" name="矩形 114693"/>
          <p:cNvSpPr/>
          <p:nvPr/>
        </p:nvSpPr>
        <p:spPr>
          <a:xfrm>
            <a:off x="792163" y="3716338"/>
            <a:ext cx="7956550" cy="19018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lnSpc>
                <a:spcPct val="165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最大项的编号规则：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把最大项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值为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的输入变量取值看作二进制数，其对应的十进制数即为该最大项的编号，记作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 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直接连接符 115713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94" name="矩形 115714"/>
          <p:cNvSpPr>
            <a:spLocks noRot="1"/>
          </p:cNvSpPr>
          <p:nvPr/>
        </p:nvSpPr>
        <p:spPr>
          <a:xfrm>
            <a:off x="684213" y="404813"/>
            <a:ext cx="5003800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逻辑函数及其表示方法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矩形 115716"/>
          <p:cNvSpPr/>
          <p:nvPr/>
        </p:nvSpPr>
        <p:spPr>
          <a:xfrm>
            <a:off x="2735263" y="1016000"/>
            <a:ext cx="3248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三变量的最大项编号表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33796" name="图片 1157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412875"/>
            <a:ext cx="7777163" cy="5003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直接连接符 116737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18" name="矩形 116738"/>
          <p:cNvSpPr>
            <a:spLocks noRot="1"/>
          </p:cNvSpPr>
          <p:nvPr/>
        </p:nvSpPr>
        <p:spPr>
          <a:xfrm>
            <a:off x="684213" y="404813"/>
            <a:ext cx="5003800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逻辑函数及其表示方法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矩形 116739"/>
          <p:cNvSpPr/>
          <p:nvPr/>
        </p:nvSpPr>
        <p:spPr>
          <a:xfrm>
            <a:off x="611188" y="1052513"/>
            <a:ext cx="7813675" cy="34147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最大项的性质：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a)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对应任意一组输入变量取值，有且只有一个最大项值为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b)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任意两个最大项之和为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c)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全体最大项之积为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d)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具有逻辑相邻性的两个最大项相乘，可合并为一项，并消去一个不同因子。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6741" name="矩形 116740"/>
          <p:cNvSpPr/>
          <p:nvPr/>
        </p:nvSpPr>
        <p:spPr>
          <a:xfrm>
            <a:off x="647700" y="4689475"/>
            <a:ext cx="7920038" cy="15160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将函数式化成最大项积的形式的方法为：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首先化成最小项和的形式，然后直接写成除了这些最小项编号以外的最大项积的形式。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直接连接符 117761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42" name="矩形 117762"/>
          <p:cNvSpPr>
            <a:spLocks noRot="1"/>
          </p:cNvSpPr>
          <p:nvPr/>
        </p:nvSpPr>
        <p:spPr>
          <a:xfrm>
            <a:off x="684213" y="404813"/>
            <a:ext cx="5003800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逻辑函数及其表示方法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矩形 117763"/>
          <p:cNvSpPr/>
          <p:nvPr/>
        </p:nvSpPr>
        <p:spPr>
          <a:xfrm>
            <a:off x="611188" y="1089025"/>
            <a:ext cx="8291512" cy="9715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将函数式化成最大项积的形式。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844" name="内容占位符 117766"/>
          <p:cNvGraphicFramePr>
            <a:graphicFrameLocks noGrp="1" noChangeAspect="1"/>
          </p:cNvGraphicFramePr>
          <p:nvPr>
            <p:ph idx="4294967295"/>
          </p:nvPr>
        </p:nvGraphicFramePr>
        <p:xfrm>
          <a:off x="719138" y="2060575"/>
          <a:ext cx="8137525" cy="405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4025900" imgH="2006600" progId="Equation.3">
                  <p:embed/>
                </p:oleObj>
              </mc:Choice>
              <mc:Fallback>
                <p:oleObj name="" r:id="rId1" imgW="4025900" imgH="2006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9138" y="2060575"/>
                        <a:ext cx="8137525" cy="40560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直接连接符 119809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66" name="矩形 119810"/>
          <p:cNvSpPr>
            <a:spLocks noRot="1"/>
          </p:cNvSpPr>
          <p:nvPr/>
        </p:nvSpPr>
        <p:spPr>
          <a:xfrm>
            <a:off x="684213" y="404813"/>
            <a:ext cx="4608512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2.6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逻辑函数的化简方法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12" name="文本框 119811"/>
          <p:cNvSpPr txBox="1"/>
          <p:nvPr/>
        </p:nvSpPr>
        <p:spPr>
          <a:xfrm>
            <a:off x="647700" y="2457450"/>
            <a:ext cx="7740650" cy="6048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公式化简法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68" name="文本框 119891"/>
          <p:cNvSpPr txBox="1"/>
          <p:nvPr/>
        </p:nvSpPr>
        <p:spPr>
          <a:xfrm>
            <a:off x="684213" y="981075"/>
            <a:ext cx="4138612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最简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与或表达式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9893" name="文本框 119892"/>
          <p:cNvSpPr txBox="1"/>
          <p:nvPr/>
        </p:nvSpPr>
        <p:spPr>
          <a:xfrm>
            <a:off x="863600" y="1520825"/>
            <a:ext cx="5854700" cy="8223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>
              <a:buFont typeface="Symbol" panose="05050102010706020507" pitchFamily="18" charset="2"/>
              <a:buChar char="·"/>
            </a:pPr>
            <a:r>
              <a:rPr lang="en-US" altLang="zh-CN" sz="2400" b="1" dirty="0">
                <a:latin typeface="宋体" panose="02010600030101010101" pitchFamily="2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表达式中的乘积项最少；</a:t>
            </a:r>
            <a:endParaRPr lang="zh-CN" altLang="en-US" sz="2400" b="1" dirty="0">
              <a:latin typeface="宋体" panose="02010600030101010101" pitchFamily="2" charset="-122"/>
              <a:ea typeface="楷体_GB2312" pitchFamily="49" charset="-122"/>
            </a:endParaRPr>
          </a:p>
          <a:p>
            <a:pPr algn="just">
              <a:buFont typeface="Symbol" panose="05050102010706020507" pitchFamily="18" charset="2"/>
              <a:buChar char="·"/>
            </a:pPr>
            <a:r>
              <a:rPr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  乘积项中含的变量少。</a:t>
            </a:r>
            <a:endParaRPr lang="zh-CN" altLang="en-US" sz="2400" dirty="0"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119899" name="文本框 119898"/>
          <p:cNvSpPr txBox="1"/>
          <p:nvPr/>
        </p:nvSpPr>
        <p:spPr>
          <a:xfrm>
            <a:off x="863600" y="3068638"/>
            <a:ext cx="7056438" cy="8223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并项：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利用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AB’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将两项并为一项，且消去一个变量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9903" name="文本框 119902"/>
          <p:cNvSpPr txBox="1"/>
          <p:nvPr/>
        </p:nvSpPr>
        <p:spPr>
          <a:xfrm>
            <a:off x="863600" y="3897313"/>
            <a:ext cx="7164388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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吸收：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利用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消去多余的项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9905" name="文本框 119904"/>
          <p:cNvSpPr txBox="1"/>
          <p:nvPr/>
        </p:nvSpPr>
        <p:spPr>
          <a:xfrm>
            <a:off x="876300" y="4473575"/>
            <a:ext cx="7764463" cy="8223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消项：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利用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A’C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BC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A’C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、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A’C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BCD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AB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A’C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消去多余项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BC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BCD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9911" name="文本框 119910"/>
          <p:cNvSpPr txBox="1"/>
          <p:nvPr/>
        </p:nvSpPr>
        <p:spPr>
          <a:xfrm>
            <a:off x="863600" y="5300663"/>
            <a:ext cx="666115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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消元：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利用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A’B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消去多余变量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9915" name="文本框 119914"/>
          <p:cNvSpPr txBox="1"/>
          <p:nvPr/>
        </p:nvSpPr>
        <p:spPr>
          <a:xfrm>
            <a:off x="863600" y="5842000"/>
            <a:ext cx="666115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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配项：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利用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A’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进行配项。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/>
      <p:bldP spid="119893" grpId="0"/>
      <p:bldP spid="119899" grpId="0"/>
      <p:bldP spid="119903" grpId="0"/>
      <p:bldP spid="119905" grpId="0"/>
      <p:bldP spid="119911" grpId="0"/>
      <p:bldP spid="1199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直接连接符 120833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90" name="矩形 120834"/>
          <p:cNvSpPr>
            <a:spLocks noRot="1"/>
          </p:cNvSpPr>
          <p:nvPr/>
        </p:nvSpPr>
        <p:spPr>
          <a:xfrm>
            <a:off x="684213" y="404813"/>
            <a:ext cx="4608512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2.6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逻辑函数的化简方法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文本框 120838"/>
          <p:cNvSpPr txBox="1"/>
          <p:nvPr/>
        </p:nvSpPr>
        <p:spPr>
          <a:xfrm>
            <a:off x="684213" y="1089025"/>
            <a:ext cx="7380287" cy="4572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并项：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利用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AB’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将两项并为一项，消去变量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0844" name="对象 120843"/>
          <p:cNvGraphicFramePr/>
          <p:nvPr/>
        </p:nvGraphicFramePr>
        <p:xfrm>
          <a:off x="719138" y="1808163"/>
          <a:ext cx="75374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3881120" imgH="215900" progId="Equation.3">
                  <p:embed/>
                </p:oleObj>
              </mc:Choice>
              <mc:Fallback>
                <p:oleObj name="" r:id="rId1" imgW="3881120" imgH="2159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9138" y="1808163"/>
                        <a:ext cx="7537450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5" name="对象 120844"/>
          <p:cNvGraphicFramePr/>
          <p:nvPr/>
        </p:nvGraphicFramePr>
        <p:xfrm>
          <a:off x="719138" y="3429000"/>
          <a:ext cx="68087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3804920" imgH="215900" progId="Equation.3">
                  <p:embed/>
                </p:oleObj>
              </mc:Choice>
              <mc:Fallback>
                <p:oleObj name="" r:id="rId3" imgW="3804920" imgH="215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138" y="3429000"/>
                        <a:ext cx="6808787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6" name="对象 120845"/>
          <p:cNvGraphicFramePr/>
          <p:nvPr/>
        </p:nvGraphicFramePr>
        <p:xfrm>
          <a:off x="684213" y="2492375"/>
          <a:ext cx="75961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4023995" imgH="431800" progId="Equation.3">
                  <p:embed/>
                </p:oleObj>
              </mc:Choice>
              <mc:Fallback>
                <p:oleObj name="" r:id="rId5" imgW="4023995" imgH="431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2492375"/>
                        <a:ext cx="7596187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7" name="对象 120846"/>
          <p:cNvGraphicFramePr/>
          <p:nvPr/>
        </p:nvGraphicFramePr>
        <p:xfrm>
          <a:off x="684213" y="4833938"/>
          <a:ext cx="33480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1877695" imgH="203200" progId="Equation.3">
                  <p:embed/>
                </p:oleObj>
              </mc:Choice>
              <mc:Fallback>
                <p:oleObj name="" r:id="rId7" imgW="1877695" imgH="203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3" y="4833938"/>
                        <a:ext cx="3348037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8" name="对象 120847"/>
          <p:cNvGraphicFramePr/>
          <p:nvPr/>
        </p:nvGraphicFramePr>
        <p:xfrm>
          <a:off x="719138" y="5300663"/>
          <a:ext cx="81724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4811395" imgH="431800" progId="Equation.3">
                  <p:embed/>
                </p:oleObj>
              </mc:Choice>
              <mc:Fallback>
                <p:oleObj name="" r:id="rId9" imgW="4811395" imgH="431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9138" y="5300663"/>
                        <a:ext cx="8172450" cy="76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9" name="文本框 120848"/>
          <p:cNvSpPr txBox="1"/>
          <p:nvPr/>
        </p:nvSpPr>
        <p:spPr>
          <a:xfrm>
            <a:off x="719138" y="4184650"/>
            <a:ext cx="7164387" cy="4572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吸收：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利用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消去多余的项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矩形 4105"/>
          <p:cNvSpPr>
            <a:spLocks noRot="1"/>
          </p:cNvSpPr>
          <p:nvPr/>
        </p:nvSpPr>
        <p:spPr>
          <a:xfrm>
            <a:off x="684213" y="404813"/>
            <a:ext cx="4643437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2.2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三种基本的逻辑运算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" name="矩形 4099"/>
          <p:cNvSpPr>
            <a:spLocks noRot="1"/>
          </p:cNvSpPr>
          <p:nvPr/>
        </p:nvSpPr>
        <p:spPr>
          <a:xfrm>
            <a:off x="684213" y="944563"/>
            <a:ext cx="8172450" cy="43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 defTabSz="716280">
              <a:spcBef>
                <a:spcPct val="3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与逻辑（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AND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91" name="直接连接符 4101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92" name="文本框 4107"/>
          <p:cNvSpPr txBox="1"/>
          <p:nvPr/>
        </p:nvSpPr>
        <p:spPr>
          <a:xfrm>
            <a:off x="827088" y="1341438"/>
            <a:ext cx="7705725" cy="827087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t"/>
          <a:p>
            <a:pPr algn="just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楷体_GB2312" pitchFamily="49" charset="-122"/>
              </a:rPr>
              <a:t>     </a:t>
            </a:r>
            <a:r>
              <a:rPr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当决定某一事件的全部条件都具备时，该事件才会发生，这样的因果关系称为与逻辑。</a:t>
            </a:r>
            <a:endParaRPr lang="zh-CN" altLang="en-US" sz="2400" b="1">
              <a:latin typeface="Tahom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4155" name="内容占位符 4154"/>
          <p:cNvGraphicFramePr>
            <a:graphicFrameLocks noGrp="1"/>
          </p:cNvGraphicFramePr>
          <p:nvPr>
            <p:ph sz="half" idx="1"/>
          </p:nvPr>
        </p:nvGraphicFramePr>
        <p:xfrm>
          <a:off x="647700" y="2168525"/>
          <a:ext cx="3198813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8772525" imgH="4819650" progId="Paint.Picture">
                  <p:embed/>
                </p:oleObj>
              </mc:Choice>
              <mc:Fallback>
                <p:oleObj name="" r:id="rId1" imgW="8772525" imgH="4819650" progId="Paint.Picture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7700" y="2168525"/>
                        <a:ext cx="3198813" cy="17573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8" name="矩形 4157"/>
          <p:cNvSpPr/>
          <p:nvPr/>
        </p:nvSpPr>
        <p:spPr>
          <a:xfrm>
            <a:off x="4067175" y="2168525"/>
            <a:ext cx="4681538" cy="19177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设定逻辑变量并状态赋值：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逻辑变量：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，对应两个开关的状态。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－闭合，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－断开；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逻辑函数：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，对应灯的状态，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－灯亮，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－灯灭。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324" name="组合 4323"/>
          <p:cNvGrpSpPr/>
          <p:nvPr/>
        </p:nvGrpSpPr>
        <p:grpSpPr>
          <a:xfrm>
            <a:off x="468313" y="4113213"/>
            <a:ext cx="3144837" cy="2282825"/>
            <a:chOff x="3515" y="1162"/>
            <a:chExt cx="2012" cy="1438"/>
          </a:xfrm>
        </p:grpSpPr>
        <p:grpSp>
          <p:nvGrpSpPr>
            <p:cNvPr id="12296" name="组合 4158"/>
            <p:cNvGrpSpPr/>
            <p:nvPr/>
          </p:nvGrpSpPr>
          <p:grpSpPr>
            <a:xfrm>
              <a:off x="3515" y="1480"/>
              <a:ext cx="2012" cy="1120"/>
              <a:chOff x="-3" y="-3"/>
              <a:chExt cx="1272" cy="1926"/>
            </a:xfrm>
          </p:grpSpPr>
          <p:grpSp>
            <p:nvGrpSpPr>
              <p:cNvPr id="12297" name="组合 4159"/>
              <p:cNvGrpSpPr/>
              <p:nvPr/>
            </p:nvGrpSpPr>
            <p:grpSpPr>
              <a:xfrm>
                <a:off x="0" y="0"/>
                <a:ext cx="1266" cy="1920"/>
                <a:chOff x="0" y="0"/>
                <a:chExt cx="1266" cy="1920"/>
              </a:xfrm>
            </p:grpSpPr>
            <p:grpSp>
              <p:nvGrpSpPr>
                <p:cNvPr id="12298" name="组合 4160"/>
                <p:cNvGrpSpPr/>
                <p:nvPr/>
              </p:nvGrpSpPr>
              <p:grpSpPr>
                <a:xfrm>
                  <a:off x="0" y="0"/>
                  <a:ext cx="446" cy="384"/>
                  <a:chOff x="0" y="0"/>
                  <a:chExt cx="446" cy="384"/>
                </a:xfrm>
              </p:grpSpPr>
              <p:sp>
                <p:nvSpPr>
                  <p:cNvPr id="12299" name="矩形 4161"/>
                  <p:cNvSpPr/>
                  <p:nvPr/>
                </p:nvSpPr>
                <p:spPr>
                  <a:xfrm>
                    <a:off x="0" y="0"/>
                    <a:ext cx="446" cy="384"/>
                  </a:xfrm>
                  <a:prstGeom prst="rect">
                    <a:avLst/>
                  </a:prstGeom>
                  <a:solidFill>
                    <a:srgbClr val="FFED9F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300" name="组合 4162"/>
                  <p:cNvGrpSpPr/>
                  <p:nvPr/>
                </p:nvGrpSpPr>
                <p:grpSpPr>
                  <a:xfrm>
                    <a:off x="0" y="0"/>
                    <a:ext cx="446" cy="384"/>
                    <a:chOff x="0" y="0"/>
                    <a:chExt cx="446" cy="384"/>
                  </a:xfrm>
                </p:grpSpPr>
                <p:sp>
                  <p:nvSpPr>
                    <p:cNvPr id="12301" name="矩形 4163"/>
                    <p:cNvSpPr/>
                    <p:nvPr/>
                  </p:nvSpPr>
                  <p:spPr>
                    <a:xfrm>
                      <a:off x="43" y="0"/>
                      <a:ext cx="360" cy="384"/>
                    </a:xfrm>
                    <a:prstGeom prst="rect">
                      <a:avLst/>
                    </a:prstGeom>
                    <a:solidFill>
                      <a:srgbClr val="FFED9F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开关</a:t>
                      </a:r>
                      <a:r>
                        <a:rPr lang="en-US" altLang="zh-CN"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A</a:t>
                      </a:r>
                      <a:endParaRPr lang="en-US" altLang="zh-CN"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02" name="矩形 4164"/>
                    <p:cNvSpPr/>
                    <p:nvPr/>
                  </p:nvSpPr>
                  <p:spPr>
                    <a:xfrm>
                      <a:off x="0" y="0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303" name="组合 4165"/>
                <p:cNvGrpSpPr/>
                <p:nvPr/>
              </p:nvGrpSpPr>
              <p:grpSpPr>
                <a:xfrm>
                  <a:off x="446" y="0"/>
                  <a:ext cx="446" cy="384"/>
                  <a:chOff x="446" y="0"/>
                  <a:chExt cx="446" cy="384"/>
                </a:xfrm>
              </p:grpSpPr>
              <p:sp>
                <p:nvSpPr>
                  <p:cNvPr id="12304" name="矩形 4166"/>
                  <p:cNvSpPr/>
                  <p:nvPr/>
                </p:nvSpPr>
                <p:spPr>
                  <a:xfrm>
                    <a:off x="446" y="0"/>
                    <a:ext cx="446" cy="384"/>
                  </a:xfrm>
                  <a:prstGeom prst="rect">
                    <a:avLst/>
                  </a:prstGeom>
                  <a:solidFill>
                    <a:srgbClr val="FFED9F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305" name="组合 4167"/>
                  <p:cNvGrpSpPr/>
                  <p:nvPr/>
                </p:nvGrpSpPr>
                <p:grpSpPr>
                  <a:xfrm>
                    <a:off x="446" y="0"/>
                    <a:ext cx="446" cy="384"/>
                    <a:chOff x="446" y="0"/>
                    <a:chExt cx="446" cy="384"/>
                  </a:xfrm>
                </p:grpSpPr>
                <p:sp>
                  <p:nvSpPr>
                    <p:cNvPr id="12306" name="矩形 4168"/>
                    <p:cNvSpPr/>
                    <p:nvPr/>
                  </p:nvSpPr>
                  <p:spPr>
                    <a:xfrm>
                      <a:off x="489" y="0"/>
                      <a:ext cx="360" cy="384"/>
                    </a:xfrm>
                    <a:prstGeom prst="rect">
                      <a:avLst/>
                    </a:prstGeom>
                    <a:solidFill>
                      <a:srgbClr val="FFED9F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开关</a:t>
                      </a:r>
                      <a:r>
                        <a:rPr lang="en-US" altLang="zh-CN"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B</a:t>
                      </a:r>
                      <a:endParaRPr lang="en-US" altLang="zh-CN"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07" name="矩形 4169"/>
                    <p:cNvSpPr/>
                    <p:nvPr/>
                  </p:nvSpPr>
                  <p:spPr>
                    <a:xfrm>
                      <a:off x="446" y="0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308" name="组合 4170"/>
                <p:cNvGrpSpPr/>
                <p:nvPr/>
              </p:nvGrpSpPr>
              <p:grpSpPr>
                <a:xfrm>
                  <a:off x="892" y="0"/>
                  <a:ext cx="374" cy="384"/>
                  <a:chOff x="892" y="0"/>
                  <a:chExt cx="374" cy="384"/>
                </a:xfrm>
              </p:grpSpPr>
              <p:sp>
                <p:nvSpPr>
                  <p:cNvPr id="12309" name="矩形 4171"/>
                  <p:cNvSpPr/>
                  <p:nvPr/>
                </p:nvSpPr>
                <p:spPr>
                  <a:xfrm>
                    <a:off x="892" y="0"/>
                    <a:ext cx="374" cy="384"/>
                  </a:xfrm>
                  <a:prstGeom prst="rect">
                    <a:avLst/>
                  </a:prstGeom>
                  <a:solidFill>
                    <a:srgbClr val="FFED9F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310" name="组合 4172"/>
                  <p:cNvGrpSpPr/>
                  <p:nvPr/>
                </p:nvGrpSpPr>
                <p:grpSpPr>
                  <a:xfrm>
                    <a:off x="892" y="0"/>
                    <a:ext cx="374" cy="384"/>
                    <a:chOff x="892" y="0"/>
                    <a:chExt cx="374" cy="384"/>
                  </a:xfrm>
                </p:grpSpPr>
                <p:sp>
                  <p:nvSpPr>
                    <p:cNvPr id="12311" name="矩形 4173"/>
                    <p:cNvSpPr/>
                    <p:nvPr/>
                  </p:nvSpPr>
                  <p:spPr>
                    <a:xfrm>
                      <a:off x="935" y="0"/>
                      <a:ext cx="288" cy="384"/>
                    </a:xfrm>
                    <a:prstGeom prst="rect">
                      <a:avLst/>
                    </a:prstGeom>
                    <a:solidFill>
                      <a:srgbClr val="FFED9F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灯</a:t>
                      </a:r>
                      <a:r>
                        <a:rPr lang="en-US" altLang="zh-CN"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Y</a:t>
                      </a:r>
                      <a:endParaRPr lang="en-US" altLang="zh-CN"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12" name="矩形 4174"/>
                    <p:cNvSpPr/>
                    <p:nvPr/>
                  </p:nvSpPr>
                  <p:spPr>
                    <a:xfrm>
                      <a:off x="892" y="0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313" name="组合 4175"/>
                <p:cNvGrpSpPr/>
                <p:nvPr/>
              </p:nvGrpSpPr>
              <p:grpSpPr>
                <a:xfrm>
                  <a:off x="0" y="384"/>
                  <a:ext cx="446" cy="384"/>
                  <a:chOff x="0" y="384"/>
                  <a:chExt cx="446" cy="384"/>
                </a:xfrm>
              </p:grpSpPr>
              <p:sp>
                <p:nvSpPr>
                  <p:cNvPr id="12314" name="矩形 4176"/>
                  <p:cNvSpPr/>
                  <p:nvPr/>
                </p:nvSpPr>
                <p:spPr>
                  <a:xfrm>
                    <a:off x="0" y="384"/>
                    <a:ext cx="446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315" name="组合 4177"/>
                  <p:cNvGrpSpPr/>
                  <p:nvPr/>
                </p:nvGrpSpPr>
                <p:grpSpPr>
                  <a:xfrm>
                    <a:off x="0" y="384"/>
                    <a:ext cx="446" cy="384"/>
                    <a:chOff x="0" y="384"/>
                    <a:chExt cx="446" cy="384"/>
                  </a:xfrm>
                </p:grpSpPr>
                <p:sp>
                  <p:nvSpPr>
                    <p:cNvPr id="12316" name="矩形 4178"/>
                    <p:cNvSpPr/>
                    <p:nvPr/>
                  </p:nvSpPr>
                  <p:spPr>
                    <a:xfrm>
                      <a:off x="43" y="384"/>
                      <a:ext cx="360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断开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17" name="矩形 4179"/>
                    <p:cNvSpPr/>
                    <p:nvPr/>
                  </p:nvSpPr>
                  <p:spPr>
                    <a:xfrm>
                      <a:off x="0" y="384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318" name="组合 4180"/>
                <p:cNvGrpSpPr/>
                <p:nvPr/>
              </p:nvGrpSpPr>
              <p:grpSpPr>
                <a:xfrm>
                  <a:off x="446" y="384"/>
                  <a:ext cx="446" cy="384"/>
                  <a:chOff x="446" y="384"/>
                  <a:chExt cx="446" cy="384"/>
                </a:xfrm>
              </p:grpSpPr>
              <p:sp>
                <p:nvSpPr>
                  <p:cNvPr id="12319" name="矩形 4181"/>
                  <p:cNvSpPr/>
                  <p:nvPr/>
                </p:nvSpPr>
                <p:spPr>
                  <a:xfrm>
                    <a:off x="446" y="384"/>
                    <a:ext cx="446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320" name="组合 4182"/>
                  <p:cNvGrpSpPr/>
                  <p:nvPr/>
                </p:nvGrpSpPr>
                <p:grpSpPr>
                  <a:xfrm>
                    <a:off x="446" y="384"/>
                    <a:ext cx="446" cy="384"/>
                    <a:chOff x="446" y="384"/>
                    <a:chExt cx="446" cy="384"/>
                  </a:xfrm>
                </p:grpSpPr>
                <p:sp>
                  <p:nvSpPr>
                    <p:cNvPr id="12321" name="矩形 4183"/>
                    <p:cNvSpPr/>
                    <p:nvPr/>
                  </p:nvSpPr>
                  <p:spPr>
                    <a:xfrm>
                      <a:off x="489" y="384"/>
                      <a:ext cx="360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断开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22" name="矩形 4184"/>
                    <p:cNvSpPr/>
                    <p:nvPr/>
                  </p:nvSpPr>
                  <p:spPr>
                    <a:xfrm>
                      <a:off x="446" y="384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323" name="组合 4185"/>
                <p:cNvGrpSpPr/>
                <p:nvPr/>
              </p:nvGrpSpPr>
              <p:grpSpPr>
                <a:xfrm>
                  <a:off x="892" y="384"/>
                  <a:ext cx="374" cy="384"/>
                  <a:chOff x="892" y="384"/>
                  <a:chExt cx="374" cy="384"/>
                </a:xfrm>
              </p:grpSpPr>
              <p:sp>
                <p:nvSpPr>
                  <p:cNvPr id="12324" name="矩形 4186"/>
                  <p:cNvSpPr/>
                  <p:nvPr/>
                </p:nvSpPr>
                <p:spPr>
                  <a:xfrm>
                    <a:off x="892" y="384"/>
                    <a:ext cx="374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325" name="组合 4187"/>
                  <p:cNvGrpSpPr/>
                  <p:nvPr/>
                </p:nvGrpSpPr>
                <p:grpSpPr>
                  <a:xfrm>
                    <a:off x="892" y="384"/>
                    <a:ext cx="374" cy="384"/>
                    <a:chOff x="892" y="384"/>
                    <a:chExt cx="374" cy="384"/>
                  </a:xfrm>
                </p:grpSpPr>
                <p:sp>
                  <p:nvSpPr>
                    <p:cNvPr id="12326" name="矩形 4188"/>
                    <p:cNvSpPr/>
                    <p:nvPr/>
                  </p:nvSpPr>
                  <p:spPr>
                    <a:xfrm>
                      <a:off x="935" y="384"/>
                      <a:ext cx="288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灭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27" name="矩形 4189"/>
                    <p:cNvSpPr/>
                    <p:nvPr/>
                  </p:nvSpPr>
                  <p:spPr>
                    <a:xfrm>
                      <a:off x="892" y="384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328" name="组合 4190"/>
                <p:cNvGrpSpPr/>
                <p:nvPr/>
              </p:nvGrpSpPr>
              <p:grpSpPr>
                <a:xfrm>
                  <a:off x="0" y="768"/>
                  <a:ext cx="446" cy="384"/>
                  <a:chOff x="0" y="768"/>
                  <a:chExt cx="446" cy="384"/>
                </a:xfrm>
              </p:grpSpPr>
              <p:sp>
                <p:nvSpPr>
                  <p:cNvPr id="12329" name="矩形 4191"/>
                  <p:cNvSpPr/>
                  <p:nvPr/>
                </p:nvSpPr>
                <p:spPr>
                  <a:xfrm>
                    <a:off x="0" y="768"/>
                    <a:ext cx="446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330" name="组合 4192"/>
                  <p:cNvGrpSpPr/>
                  <p:nvPr/>
                </p:nvGrpSpPr>
                <p:grpSpPr>
                  <a:xfrm>
                    <a:off x="0" y="768"/>
                    <a:ext cx="446" cy="384"/>
                    <a:chOff x="0" y="768"/>
                    <a:chExt cx="446" cy="384"/>
                  </a:xfrm>
                </p:grpSpPr>
                <p:sp>
                  <p:nvSpPr>
                    <p:cNvPr id="12331" name="矩形 4193"/>
                    <p:cNvSpPr/>
                    <p:nvPr/>
                  </p:nvSpPr>
                  <p:spPr>
                    <a:xfrm>
                      <a:off x="43" y="768"/>
                      <a:ext cx="360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断开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32" name="矩形 4194"/>
                    <p:cNvSpPr/>
                    <p:nvPr/>
                  </p:nvSpPr>
                  <p:spPr>
                    <a:xfrm>
                      <a:off x="0" y="768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333" name="组合 4195"/>
                <p:cNvGrpSpPr/>
                <p:nvPr/>
              </p:nvGrpSpPr>
              <p:grpSpPr>
                <a:xfrm>
                  <a:off x="446" y="768"/>
                  <a:ext cx="446" cy="384"/>
                  <a:chOff x="446" y="768"/>
                  <a:chExt cx="446" cy="384"/>
                </a:xfrm>
              </p:grpSpPr>
              <p:sp>
                <p:nvSpPr>
                  <p:cNvPr id="12334" name="矩形 4196"/>
                  <p:cNvSpPr/>
                  <p:nvPr/>
                </p:nvSpPr>
                <p:spPr>
                  <a:xfrm>
                    <a:off x="446" y="768"/>
                    <a:ext cx="446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335" name="组合 4197"/>
                  <p:cNvGrpSpPr/>
                  <p:nvPr/>
                </p:nvGrpSpPr>
                <p:grpSpPr>
                  <a:xfrm>
                    <a:off x="446" y="768"/>
                    <a:ext cx="446" cy="384"/>
                    <a:chOff x="446" y="768"/>
                    <a:chExt cx="446" cy="384"/>
                  </a:xfrm>
                </p:grpSpPr>
                <p:sp>
                  <p:nvSpPr>
                    <p:cNvPr id="12336" name="矩形 4198"/>
                    <p:cNvSpPr/>
                    <p:nvPr/>
                  </p:nvSpPr>
                  <p:spPr>
                    <a:xfrm>
                      <a:off x="489" y="768"/>
                      <a:ext cx="360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闭合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37" name="矩形 4199"/>
                    <p:cNvSpPr/>
                    <p:nvPr/>
                  </p:nvSpPr>
                  <p:spPr>
                    <a:xfrm>
                      <a:off x="446" y="768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338" name="组合 4200"/>
                <p:cNvGrpSpPr/>
                <p:nvPr/>
              </p:nvGrpSpPr>
              <p:grpSpPr>
                <a:xfrm>
                  <a:off x="892" y="768"/>
                  <a:ext cx="374" cy="384"/>
                  <a:chOff x="892" y="768"/>
                  <a:chExt cx="374" cy="384"/>
                </a:xfrm>
              </p:grpSpPr>
              <p:sp>
                <p:nvSpPr>
                  <p:cNvPr id="12339" name="矩形 4201"/>
                  <p:cNvSpPr/>
                  <p:nvPr/>
                </p:nvSpPr>
                <p:spPr>
                  <a:xfrm>
                    <a:off x="892" y="768"/>
                    <a:ext cx="374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340" name="组合 4202"/>
                  <p:cNvGrpSpPr/>
                  <p:nvPr/>
                </p:nvGrpSpPr>
                <p:grpSpPr>
                  <a:xfrm>
                    <a:off x="892" y="768"/>
                    <a:ext cx="374" cy="384"/>
                    <a:chOff x="892" y="768"/>
                    <a:chExt cx="374" cy="384"/>
                  </a:xfrm>
                </p:grpSpPr>
                <p:sp>
                  <p:nvSpPr>
                    <p:cNvPr id="12341" name="矩形 4203"/>
                    <p:cNvSpPr/>
                    <p:nvPr/>
                  </p:nvSpPr>
                  <p:spPr>
                    <a:xfrm>
                      <a:off x="935" y="768"/>
                      <a:ext cx="288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灭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42" name="矩形 4204"/>
                    <p:cNvSpPr/>
                    <p:nvPr/>
                  </p:nvSpPr>
                  <p:spPr>
                    <a:xfrm>
                      <a:off x="892" y="768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343" name="组合 4205"/>
                <p:cNvGrpSpPr/>
                <p:nvPr/>
              </p:nvGrpSpPr>
              <p:grpSpPr>
                <a:xfrm>
                  <a:off x="0" y="1152"/>
                  <a:ext cx="446" cy="384"/>
                  <a:chOff x="0" y="1152"/>
                  <a:chExt cx="446" cy="384"/>
                </a:xfrm>
              </p:grpSpPr>
              <p:sp>
                <p:nvSpPr>
                  <p:cNvPr id="12344" name="矩形 4206"/>
                  <p:cNvSpPr/>
                  <p:nvPr/>
                </p:nvSpPr>
                <p:spPr>
                  <a:xfrm>
                    <a:off x="0" y="1152"/>
                    <a:ext cx="446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345" name="组合 4207"/>
                  <p:cNvGrpSpPr/>
                  <p:nvPr/>
                </p:nvGrpSpPr>
                <p:grpSpPr>
                  <a:xfrm>
                    <a:off x="0" y="1152"/>
                    <a:ext cx="446" cy="384"/>
                    <a:chOff x="0" y="1152"/>
                    <a:chExt cx="446" cy="384"/>
                  </a:xfrm>
                </p:grpSpPr>
                <p:sp>
                  <p:nvSpPr>
                    <p:cNvPr id="12346" name="矩形 4208"/>
                    <p:cNvSpPr/>
                    <p:nvPr/>
                  </p:nvSpPr>
                  <p:spPr>
                    <a:xfrm>
                      <a:off x="43" y="1152"/>
                      <a:ext cx="360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闭合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47" name="矩形 4209"/>
                    <p:cNvSpPr/>
                    <p:nvPr/>
                  </p:nvSpPr>
                  <p:spPr>
                    <a:xfrm>
                      <a:off x="0" y="1152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348" name="组合 4210"/>
                <p:cNvGrpSpPr/>
                <p:nvPr/>
              </p:nvGrpSpPr>
              <p:grpSpPr>
                <a:xfrm>
                  <a:off x="446" y="1152"/>
                  <a:ext cx="446" cy="384"/>
                  <a:chOff x="446" y="1152"/>
                  <a:chExt cx="446" cy="384"/>
                </a:xfrm>
              </p:grpSpPr>
              <p:sp>
                <p:nvSpPr>
                  <p:cNvPr id="12349" name="矩形 4211"/>
                  <p:cNvSpPr/>
                  <p:nvPr/>
                </p:nvSpPr>
                <p:spPr>
                  <a:xfrm>
                    <a:off x="446" y="1152"/>
                    <a:ext cx="446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350" name="组合 4212"/>
                  <p:cNvGrpSpPr/>
                  <p:nvPr/>
                </p:nvGrpSpPr>
                <p:grpSpPr>
                  <a:xfrm>
                    <a:off x="446" y="1152"/>
                    <a:ext cx="446" cy="384"/>
                    <a:chOff x="446" y="1152"/>
                    <a:chExt cx="446" cy="384"/>
                  </a:xfrm>
                </p:grpSpPr>
                <p:sp>
                  <p:nvSpPr>
                    <p:cNvPr id="12351" name="矩形 4213"/>
                    <p:cNvSpPr/>
                    <p:nvPr/>
                  </p:nvSpPr>
                  <p:spPr>
                    <a:xfrm>
                      <a:off x="489" y="1152"/>
                      <a:ext cx="360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断开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52" name="矩形 4214"/>
                    <p:cNvSpPr/>
                    <p:nvPr/>
                  </p:nvSpPr>
                  <p:spPr>
                    <a:xfrm>
                      <a:off x="446" y="1152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353" name="组合 4215"/>
                <p:cNvGrpSpPr/>
                <p:nvPr/>
              </p:nvGrpSpPr>
              <p:grpSpPr>
                <a:xfrm>
                  <a:off x="892" y="1152"/>
                  <a:ext cx="374" cy="384"/>
                  <a:chOff x="892" y="1152"/>
                  <a:chExt cx="374" cy="384"/>
                </a:xfrm>
              </p:grpSpPr>
              <p:sp>
                <p:nvSpPr>
                  <p:cNvPr id="12354" name="矩形 4216"/>
                  <p:cNvSpPr/>
                  <p:nvPr/>
                </p:nvSpPr>
                <p:spPr>
                  <a:xfrm>
                    <a:off x="892" y="1152"/>
                    <a:ext cx="374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355" name="组合 4217"/>
                  <p:cNvGrpSpPr/>
                  <p:nvPr/>
                </p:nvGrpSpPr>
                <p:grpSpPr>
                  <a:xfrm>
                    <a:off x="892" y="1152"/>
                    <a:ext cx="374" cy="384"/>
                    <a:chOff x="892" y="1152"/>
                    <a:chExt cx="374" cy="384"/>
                  </a:xfrm>
                </p:grpSpPr>
                <p:sp>
                  <p:nvSpPr>
                    <p:cNvPr id="12356" name="矩形 4218"/>
                    <p:cNvSpPr/>
                    <p:nvPr/>
                  </p:nvSpPr>
                  <p:spPr>
                    <a:xfrm>
                      <a:off x="935" y="1152"/>
                      <a:ext cx="288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灭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57" name="矩形 4219"/>
                    <p:cNvSpPr/>
                    <p:nvPr/>
                  </p:nvSpPr>
                  <p:spPr>
                    <a:xfrm>
                      <a:off x="892" y="1152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358" name="组合 4220"/>
                <p:cNvGrpSpPr/>
                <p:nvPr/>
              </p:nvGrpSpPr>
              <p:grpSpPr>
                <a:xfrm>
                  <a:off x="0" y="1536"/>
                  <a:ext cx="446" cy="384"/>
                  <a:chOff x="0" y="1536"/>
                  <a:chExt cx="446" cy="384"/>
                </a:xfrm>
              </p:grpSpPr>
              <p:sp>
                <p:nvSpPr>
                  <p:cNvPr id="12359" name="矩形 4221"/>
                  <p:cNvSpPr/>
                  <p:nvPr/>
                </p:nvSpPr>
                <p:spPr>
                  <a:xfrm>
                    <a:off x="0" y="1536"/>
                    <a:ext cx="446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360" name="组合 4222"/>
                  <p:cNvGrpSpPr/>
                  <p:nvPr/>
                </p:nvGrpSpPr>
                <p:grpSpPr>
                  <a:xfrm>
                    <a:off x="0" y="1536"/>
                    <a:ext cx="446" cy="384"/>
                    <a:chOff x="0" y="1536"/>
                    <a:chExt cx="446" cy="384"/>
                  </a:xfrm>
                </p:grpSpPr>
                <p:sp>
                  <p:nvSpPr>
                    <p:cNvPr id="12361" name="矩形 4223"/>
                    <p:cNvSpPr/>
                    <p:nvPr/>
                  </p:nvSpPr>
                  <p:spPr>
                    <a:xfrm>
                      <a:off x="43" y="1536"/>
                      <a:ext cx="360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闭合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62" name="矩形 4224"/>
                    <p:cNvSpPr/>
                    <p:nvPr/>
                  </p:nvSpPr>
                  <p:spPr>
                    <a:xfrm>
                      <a:off x="0" y="1536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363" name="组合 4225"/>
                <p:cNvGrpSpPr/>
                <p:nvPr/>
              </p:nvGrpSpPr>
              <p:grpSpPr>
                <a:xfrm>
                  <a:off x="446" y="1536"/>
                  <a:ext cx="446" cy="384"/>
                  <a:chOff x="446" y="1536"/>
                  <a:chExt cx="446" cy="384"/>
                </a:xfrm>
              </p:grpSpPr>
              <p:sp>
                <p:nvSpPr>
                  <p:cNvPr id="12364" name="矩形 4226"/>
                  <p:cNvSpPr/>
                  <p:nvPr/>
                </p:nvSpPr>
                <p:spPr>
                  <a:xfrm>
                    <a:off x="446" y="1536"/>
                    <a:ext cx="446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365" name="组合 4227"/>
                  <p:cNvGrpSpPr/>
                  <p:nvPr/>
                </p:nvGrpSpPr>
                <p:grpSpPr>
                  <a:xfrm>
                    <a:off x="446" y="1536"/>
                    <a:ext cx="446" cy="384"/>
                    <a:chOff x="446" y="1536"/>
                    <a:chExt cx="446" cy="384"/>
                  </a:xfrm>
                </p:grpSpPr>
                <p:sp>
                  <p:nvSpPr>
                    <p:cNvPr id="12366" name="矩形 4228"/>
                    <p:cNvSpPr/>
                    <p:nvPr/>
                  </p:nvSpPr>
                  <p:spPr>
                    <a:xfrm>
                      <a:off x="489" y="1536"/>
                      <a:ext cx="360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闭合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67" name="矩形 4229"/>
                    <p:cNvSpPr/>
                    <p:nvPr/>
                  </p:nvSpPr>
                  <p:spPr>
                    <a:xfrm>
                      <a:off x="446" y="1536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368" name="组合 4230"/>
                <p:cNvGrpSpPr/>
                <p:nvPr/>
              </p:nvGrpSpPr>
              <p:grpSpPr>
                <a:xfrm>
                  <a:off x="892" y="1536"/>
                  <a:ext cx="374" cy="384"/>
                  <a:chOff x="892" y="1536"/>
                  <a:chExt cx="374" cy="384"/>
                </a:xfrm>
              </p:grpSpPr>
              <p:sp>
                <p:nvSpPr>
                  <p:cNvPr id="12369" name="矩形 4231"/>
                  <p:cNvSpPr/>
                  <p:nvPr/>
                </p:nvSpPr>
                <p:spPr>
                  <a:xfrm>
                    <a:off x="892" y="1536"/>
                    <a:ext cx="374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370" name="组合 4232"/>
                  <p:cNvGrpSpPr/>
                  <p:nvPr/>
                </p:nvGrpSpPr>
                <p:grpSpPr>
                  <a:xfrm>
                    <a:off x="892" y="1536"/>
                    <a:ext cx="374" cy="384"/>
                    <a:chOff x="892" y="1536"/>
                    <a:chExt cx="374" cy="384"/>
                  </a:xfrm>
                </p:grpSpPr>
                <p:sp>
                  <p:nvSpPr>
                    <p:cNvPr id="12371" name="矩形 4233"/>
                    <p:cNvSpPr/>
                    <p:nvPr/>
                  </p:nvSpPr>
                  <p:spPr>
                    <a:xfrm>
                      <a:off x="935" y="1536"/>
                      <a:ext cx="288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亮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72" name="矩形 4234"/>
                    <p:cNvSpPr/>
                    <p:nvPr/>
                  </p:nvSpPr>
                  <p:spPr>
                    <a:xfrm>
                      <a:off x="892" y="1536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12373" name="矩形 4235"/>
              <p:cNvSpPr/>
              <p:nvPr/>
            </p:nvSpPr>
            <p:spPr>
              <a:xfrm>
                <a:off x="-3" y="-3"/>
                <a:ext cx="1272" cy="1926"/>
              </a:xfrm>
              <a:prstGeom prst="rect">
                <a:avLst/>
              </a:prstGeom>
              <a:noFill/>
              <a:ln w="9525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237" name="矩形 4236"/>
            <p:cNvSpPr/>
            <p:nvPr/>
          </p:nvSpPr>
          <p:spPr>
            <a:xfrm>
              <a:off x="3606" y="1162"/>
              <a:ext cx="18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fontAlgn="base"/>
              <a:r>
                <a:rPr lang="zh-CN" altLang="en-US" sz="2400" b="1" strike="noStrike" noProof="1" dirty="0"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串联开关电路功能表</a:t>
              </a:r>
              <a:endParaRPr lang="zh-CN" altLang="en-US" sz="2400" b="1" strike="noStrike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4323" name="组合 4322"/>
          <p:cNvGrpSpPr/>
          <p:nvPr/>
        </p:nvGrpSpPr>
        <p:grpSpPr>
          <a:xfrm>
            <a:off x="3600450" y="4184650"/>
            <a:ext cx="2413000" cy="2197100"/>
            <a:chOff x="2540" y="2704"/>
            <a:chExt cx="1520" cy="1316"/>
          </a:xfrm>
        </p:grpSpPr>
        <p:grpSp>
          <p:nvGrpSpPr>
            <p:cNvPr id="12376" name="组合 4237"/>
            <p:cNvGrpSpPr/>
            <p:nvPr/>
          </p:nvGrpSpPr>
          <p:grpSpPr>
            <a:xfrm>
              <a:off x="2653" y="2931"/>
              <a:ext cx="1338" cy="1089"/>
              <a:chOff x="-3" y="-3"/>
              <a:chExt cx="1272" cy="1926"/>
            </a:xfrm>
          </p:grpSpPr>
          <p:grpSp>
            <p:nvGrpSpPr>
              <p:cNvPr id="12377" name="组合 4238"/>
              <p:cNvGrpSpPr/>
              <p:nvPr/>
            </p:nvGrpSpPr>
            <p:grpSpPr>
              <a:xfrm>
                <a:off x="0" y="0"/>
                <a:ext cx="1266" cy="1920"/>
                <a:chOff x="0" y="0"/>
                <a:chExt cx="1266" cy="1920"/>
              </a:xfrm>
            </p:grpSpPr>
            <p:grpSp>
              <p:nvGrpSpPr>
                <p:cNvPr id="12378" name="组合 4239"/>
                <p:cNvGrpSpPr/>
                <p:nvPr/>
              </p:nvGrpSpPr>
              <p:grpSpPr>
                <a:xfrm>
                  <a:off x="0" y="0"/>
                  <a:ext cx="446" cy="384"/>
                  <a:chOff x="0" y="0"/>
                  <a:chExt cx="446" cy="384"/>
                </a:xfrm>
              </p:grpSpPr>
              <p:sp>
                <p:nvSpPr>
                  <p:cNvPr id="12379" name="矩形 4240"/>
                  <p:cNvSpPr/>
                  <p:nvPr/>
                </p:nvSpPr>
                <p:spPr>
                  <a:xfrm>
                    <a:off x="0" y="0"/>
                    <a:ext cx="446" cy="384"/>
                  </a:xfrm>
                  <a:prstGeom prst="rect">
                    <a:avLst/>
                  </a:prstGeom>
                  <a:solidFill>
                    <a:srgbClr val="FFED9F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380" name="组合 4241"/>
                  <p:cNvGrpSpPr/>
                  <p:nvPr/>
                </p:nvGrpSpPr>
                <p:grpSpPr>
                  <a:xfrm>
                    <a:off x="0" y="0"/>
                    <a:ext cx="446" cy="384"/>
                    <a:chOff x="0" y="0"/>
                    <a:chExt cx="446" cy="384"/>
                  </a:xfrm>
                </p:grpSpPr>
                <p:sp>
                  <p:nvSpPr>
                    <p:cNvPr id="12381" name="矩形 4242"/>
                    <p:cNvSpPr/>
                    <p:nvPr/>
                  </p:nvSpPr>
                  <p:spPr>
                    <a:xfrm>
                      <a:off x="43" y="0"/>
                      <a:ext cx="360" cy="384"/>
                    </a:xfrm>
                    <a:prstGeom prst="rect">
                      <a:avLst/>
                    </a:prstGeom>
                    <a:solidFill>
                      <a:srgbClr val="FFED9F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 i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A</a:t>
                      </a:r>
                      <a:endParaRPr lang="en-US" altLang="zh-CN" sz="2400" i="1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 i="1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82" name="矩形 4243"/>
                    <p:cNvSpPr/>
                    <p:nvPr/>
                  </p:nvSpPr>
                  <p:spPr>
                    <a:xfrm>
                      <a:off x="0" y="0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383" name="组合 4244"/>
                <p:cNvGrpSpPr/>
                <p:nvPr/>
              </p:nvGrpSpPr>
              <p:grpSpPr>
                <a:xfrm>
                  <a:off x="446" y="0"/>
                  <a:ext cx="446" cy="384"/>
                  <a:chOff x="446" y="0"/>
                  <a:chExt cx="446" cy="384"/>
                </a:xfrm>
              </p:grpSpPr>
              <p:sp>
                <p:nvSpPr>
                  <p:cNvPr id="12384" name="矩形 4245"/>
                  <p:cNvSpPr/>
                  <p:nvPr/>
                </p:nvSpPr>
                <p:spPr>
                  <a:xfrm>
                    <a:off x="446" y="0"/>
                    <a:ext cx="446" cy="384"/>
                  </a:xfrm>
                  <a:prstGeom prst="rect">
                    <a:avLst/>
                  </a:prstGeom>
                  <a:solidFill>
                    <a:srgbClr val="FFED9F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385" name="组合 4246"/>
                  <p:cNvGrpSpPr/>
                  <p:nvPr/>
                </p:nvGrpSpPr>
                <p:grpSpPr>
                  <a:xfrm>
                    <a:off x="446" y="0"/>
                    <a:ext cx="446" cy="384"/>
                    <a:chOff x="446" y="0"/>
                    <a:chExt cx="446" cy="384"/>
                  </a:xfrm>
                </p:grpSpPr>
                <p:sp>
                  <p:nvSpPr>
                    <p:cNvPr id="12386" name="矩形 4247"/>
                    <p:cNvSpPr/>
                    <p:nvPr/>
                  </p:nvSpPr>
                  <p:spPr>
                    <a:xfrm>
                      <a:off x="489" y="0"/>
                      <a:ext cx="360" cy="384"/>
                    </a:xfrm>
                    <a:prstGeom prst="rect">
                      <a:avLst/>
                    </a:prstGeom>
                    <a:solidFill>
                      <a:srgbClr val="FFED9F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 i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B</a:t>
                      </a:r>
                      <a:endParaRPr lang="en-US" altLang="zh-CN" sz="2400" i="1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87" name="矩形 4248"/>
                    <p:cNvSpPr/>
                    <p:nvPr/>
                  </p:nvSpPr>
                  <p:spPr>
                    <a:xfrm>
                      <a:off x="446" y="0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388" name="组合 4249"/>
                <p:cNvGrpSpPr/>
                <p:nvPr/>
              </p:nvGrpSpPr>
              <p:grpSpPr>
                <a:xfrm>
                  <a:off x="892" y="0"/>
                  <a:ext cx="374" cy="384"/>
                  <a:chOff x="892" y="0"/>
                  <a:chExt cx="374" cy="384"/>
                </a:xfrm>
              </p:grpSpPr>
              <p:sp>
                <p:nvSpPr>
                  <p:cNvPr id="12389" name="矩形 4250"/>
                  <p:cNvSpPr/>
                  <p:nvPr/>
                </p:nvSpPr>
                <p:spPr>
                  <a:xfrm>
                    <a:off x="892" y="0"/>
                    <a:ext cx="374" cy="384"/>
                  </a:xfrm>
                  <a:prstGeom prst="rect">
                    <a:avLst/>
                  </a:prstGeom>
                  <a:solidFill>
                    <a:srgbClr val="FFED9F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390" name="组合 4251"/>
                  <p:cNvGrpSpPr/>
                  <p:nvPr/>
                </p:nvGrpSpPr>
                <p:grpSpPr>
                  <a:xfrm>
                    <a:off x="892" y="0"/>
                    <a:ext cx="374" cy="384"/>
                    <a:chOff x="892" y="0"/>
                    <a:chExt cx="374" cy="384"/>
                  </a:xfrm>
                </p:grpSpPr>
                <p:sp>
                  <p:nvSpPr>
                    <p:cNvPr id="12391" name="矩形 4252"/>
                    <p:cNvSpPr/>
                    <p:nvPr/>
                  </p:nvSpPr>
                  <p:spPr>
                    <a:xfrm>
                      <a:off x="935" y="0"/>
                      <a:ext cx="288" cy="384"/>
                    </a:xfrm>
                    <a:prstGeom prst="rect">
                      <a:avLst/>
                    </a:prstGeom>
                    <a:solidFill>
                      <a:srgbClr val="FFED9F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 i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Y</a:t>
                      </a:r>
                      <a:endParaRPr lang="en-US" altLang="zh-CN" sz="2400" i="1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92" name="矩形 4253"/>
                    <p:cNvSpPr/>
                    <p:nvPr/>
                  </p:nvSpPr>
                  <p:spPr>
                    <a:xfrm>
                      <a:off x="892" y="0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393" name="组合 4254"/>
                <p:cNvGrpSpPr/>
                <p:nvPr/>
              </p:nvGrpSpPr>
              <p:grpSpPr>
                <a:xfrm>
                  <a:off x="0" y="384"/>
                  <a:ext cx="446" cy="384"/>
                  <a:chOff x="0" y="384"/>
                  <a:chExt cx="446" cy="384"/>
                </a:xfrm>
              </p:grpSpPr>
              <p:sp>
                <p:nvSpPr>
                  <p:cNvPr id="12394" name="矩形 4255"/>
                  <p:cNvSpPr/>
                  <p:nvPr/>
                </p:nvSpPr>
                <p:spPr>
                  <a:xfrm>
                    <a:off x="0" y="384"/>
                    <a:ext cx="446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395" name="组合 4256"/>
                  <p:cNvGrpSpPr/>
                  <p:nvPr/>
                </p:nvGrpSpPr>
                <p:grpSpPr>
                  <a:xfrm>
                    <a:off x="0" y="384"/>
                    <a:ext cx="446" cy="384"/>
                    <a:chOff x="0" y="384"/>
                    <a:chExt cx="446" cy="384"/>
                  </a:xfrm>
                </p:grpSpPr>
                <p:sp>
                  <p:nvSpPr>
                    <p:cNvPr id="12396" name="矩形 4257"/>
                    <p:cNvSpPr/>
                    <p:nvPr/>
                  </p:nvSpPr>
                  <p:spPr>
                    <a:xfrm>
                      <a:off x="43" y="384"/>
                      <a:ext cx="360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0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97" name="矩形 4258"/>
                    <p:cNvSpPr/>
                    <p:nvPr/>
                  </p:nvSpPr>
                  <p:spPr>
                    <a:xfrm>
                      <a:off x="0" y="384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398" name="组合 4259"/>
                <p:cNvGrpSpPr/>
                <p:nvPr/>
              </p:nvGrpSpPr>
              <p:grpSpPr>
                <a:xfrm>
                  <a:off x="446" y="384"/>
                  <a:ext cx="446" cy="384"/>
                  <a:chOff x="446" y="384"/>
                  <a:chExt cx="446" cy="384"/>
                </a:xfrm>
              </p:grpSpPr>
              <p:sp>
                <p:nvSpPr>
                  <p:cNvPr id="12399" name="矩形 4260"/>
                  <p:cNvSpPr/>
                  <p:nvPr/>
                </p:nvSpPr>
                <p:spPr>
                  <a:xfrm>
                    <a:off x="446" y="384"/>
                    <a:ext cx="446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400" name="组合 4261"/>
                  <p:cNvGrpSpPr/>
                  <p:nvPr/>
                </p:nvGrpSpPr>
                <p:grpSpPr>
                  <a:xfrm>
                    <a:off x="446" y="384"/>
                    <a:ext cx="446" cy="384"/>
                    <a:chOff x="446" y="384"/>
                    <a:chExt cx="446" cy="384"/>
                  </a:xfrm>
                </p:grpSpPr>
                <p:sp>
                  <p:nvSpPr>
                    <p:cNvPr id="12401" name="矩形 4262"/>
                    <p:cNvSpPr/>
                    <p:nvPr/>
                  </p:nvSpPr>
                  <p:spPr>
                    <a:xfrm>
                      <a:off x="489" y="384"/>
                      <a:ext cx="360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0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402" name="矩形 4263"/>
                    <p:cNvSpPr/>
                    <p:nvPr/>
                  </p:nvSpPr>
                  <p:spPr>
                    <a:xfrm>
                      <a:off x="446" y="384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403" name="组合 4264"/>
                <p:cNvGrpSpPr/>
                <p:nvPr/>
              </p:nvGrpSpPr>
              <p:grpSpPr>
                <a:xfrm>
                  <a:off x="892" y="384"/>
                  <a:ext cx="374" cy="384"/>
                  <a:chOff x="892" y="384"/>
                  <a:chExt cx="374" cy="384"/>
                </a:xfrm>
              </p:grpSpPr>
              <p:sp>
                <p:nvSpPr>
                  <p:cNvPr id="12404" name="矩形 4265"/>
                  <p:cNvSpPr/>
                  <p:nvPr/>
                </p:nvSpPr>
                <p:spPr>
                  <a:xfrm>
                    <a:off x="892" y="384"/>
                    <a:ext cx="374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405" name="组合 4266"/>
                  <p:cNvGrpSpPr/>
                  <p:nvPr/>
                </p:nvGrpSpPr>
                <p:grpSpPr>
                  <a:xfrm>
                    <a:off x="892" y="384"/>
                    <a:ext cx="374" cy="384"/>
                    <a:chOff x="892" y="384"/>
                    <a:chExt cx="374" cy="384"/>
                  </a:xfrm>
                </p:grpSpPr>
                <p:sp>
                  <p:nvSpPr>
                    <p:cNvPr id="12406" name="矩形 4267"/>
                    <p:cNvSpPr/>
                    <p:nvPr/>
                  </p:nvSpPr>
                  <p:spPr>
                    <a:xfrm>
                      <a:off x="935" y="384"/>
                      <a:ext cx="288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0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407" name="矩形 4268"/>
                    <p:cNvSpPr/>
                    <p:nvPr/>
                  </p:nvSpPr>
                  <p:spPr>
                    <a:xfrm>
                      <a:off x="892" y="384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408" name="组合 4269"/>
                <p:cNvGrpSpPr/>
                <p:nvPr/>
              </p:nvGrpSpPr>
              <p:grpSpPr>
                <a:xfrm>
                  <a:off x="0" y="768"/>
                  <a:ext cx="446" cy="384"/>
                  <a:chOff x="0" y="768"/>
                  <a:chExt cx="446" cy="384"/>
                </a:xfrm>
              </p:grpSpPr>
              <p:sp>
                <p:nvSpPr>
                  <p:cNvPr id="12409" name="矩形 4270"/>
                  <p:cNvSpPr/>
                  <p:nvPr/>
                </p:nvSpPr>
                <p:spPr>
                  <a:xfrm>
                    <a:off x="0" y="768"/>
                    <a:ext cx="446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410" name="组合 4271"/>
                  <p:cNvGrpSpPr/>
                  <p:nvPr/>
                </p:nvGrpSpPr>
                <p:grpSpPr>
                  <a:xfrm>
                    <a:off x="0" y="768"/>
                    <a:ext cx="446" cy="384"/>
                    <a:chOff x="0" y="768"/>
                    <a:chExt cx="446" cy="384"/>
                  </a:xfrm>
                </p:grpSpPr>
                <p:sp>
                  <p:nvSpPr>
                    <p:cNvPr id="12411" name="矩形 4272"/>
                    <p:cNvSpPr/>
                    <p:nvPr/>
                  </p:nvSpPr>
                  <p:spPr>
                    <a:xfrm>
                      <a:off x="43" y="768"/>
                      <a:ext cx="360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0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412" name="矩形 4273"/>
                    <p:cNvSpPr/>
                    <p:nvPr/>
                  </p:nvSpPr>
                  <p:spPr>
                    <a:xfrm>
                      <a:off x="0" y="768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413" name="组合 4274"/>
                <p:cNvGrpSpPr/>
                <p:nvPr/>
              </p:nvGrpSpPr>
              <p:grpSpPr>
                <a:xfrm>
                  <a:off x="446" y="768"/>
                  <a:ext cx="446" cy="384"/>
                  <a:chOff x="446" y="768"/>
                  <a:chExt cx="446" cy="384"/>
                </a:xfrm>
              </p:grpSpPr>
              <p:sp>
                <p:nvSpPr>
                  <p:cNvPr id="12414" name="矩形 4275"/>
                  <p:cNvSpPr/>
                  <p:nvPr/>
                </p:nvSpPr>
                <p:spPr>
                  <a:xfrm>
                    <a:off x="446" y="768"/>
                    <a:ext cx="446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415" name="组合 4276"/>
                  <p:cNvGrpSpPr/>
                  <p:nvPr/>
                </p:nvGrpSpPr>
                <p:grpSpPr>
                  <a:xfrm>
                    <a:off x="446" y="768"/>
                    <a:ext cx="446" cy="384"/>
                    <a:chOff x="446" y="768"/>
                    <a:chExt cx="446" cy="384"/>
                  </a:xfrm>
                </p:grpSpPr>
                <p:sp>
                  <p:nvSpPr>
                    <p:cNvPr id="12416" name="矩形 4277"/>
                    <p:cNvSpPr/>
                    <p:nvPr/>
                  </p:nvSpPr>
                  <p:spPr>
                    <a:xfrm>
                      <a:off x="489" y="768"/>
                      <a:ext cx="360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417" name="矩形 4278"/>
                    <p:cNvSpPr/>
                    <p:nvPr/>
                  </p:nvSpPr>
                  <p:spPr>
                    <a:xfrm>
                      <a:off x="446" y="768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418" name="组合 4279"/>
                <p:cNvGrpSpPr/>
                <p:nvPr/>
              </p:nvGrpSpPr>
              <p:grpSpPr>
                <a:xfrm>
                  <a:off x="892" y="768"/>
                  <a:ext cx="374" cy="384"/>
                  <a:chOff x="892" y="768"/>
                  <a:chExt cx="374" cy="384"/>
                </a:xfrm>
              </p:grpSpPr>
              <p:sp>
                <p:nvSpPr>
                  <p:cNvPr id="12419" name="矩形 4280"/>
                  <p:cNvSpPr/>
                  <p:nvPr/>
                </p:nvSpPr>
                <p:spPr>
                  <a:xfrm>
                    <a:off x="892" y="768"/>
                    <a:ext cx="374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420" name="组合 4281"/>
                  <p:cNvGrpSpPr/>
                  <p:nvPr/>
                </p:nvGrpSpPr>
                <p:grpSpPr>
                  <a:xfrm>
                    <a:off x="892" y="768"/>
                    <a:ext cx="374" cy="384"/>
                    <a:chOff x="892" y="768"/>
                    <a:chExt cx="374" cy="384"/>
                  </a:xfrm>
                </p:grpSpPr>
                <p:sp>
                  <p:nvSpPr>
                    <p:cNvPr id="12421" name="矩形 4282"/>
                    <p:cNvSpPr/>
                    <p:nvPr/>
                  </p:nvSpPr>
                  <p:spPr>
                    <a:xfrm>
                      <a:off x="935" y="768"/>
                      <a:ext cx="288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0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422" name="矩形 4283"/>
                    <p:cNvSpPr/>
                    <p:nvPr/>
                  </p:nvSpPr>
                  <p:spPr>
                    <a:xfrm>
                      <a:off x="892" y="768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423" name="组合 4284"/>
                <p:cNvGrpSpPr/>
                <p:nvPr/>
              </p:nvGrpSpPr>
              <p:grpSpPr>
                <a:xfrm>
                  <a:off x="0" y="1152"/>
                  <a:ext cx="446" cy="384"/>
                  <a:chOff x="0" y="1152"/>
                  <a:chExt cx="446" cy="384"/>
                </a:xfrm>
              </p:grpSpPr>
              <p:sp>
                <p:nvSpPr>
                  <p:cNvPr id="12424" name="矩形 4285"/>
                  <p:cNvSpPr/>
                  <p:nvPr/>
                </p:nvSpPr>
                <p:spPr>
                  <a:xfrm>
                    <a:off x="0" y="1152"/>
                    <a:ext cx="446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425" name="组合 4286"/>
                  <p:cNvGrpSpPr/>
                  <p:nvPr/>
                </p:nvGrpSpPr>
                <p:grpSpPr>
                  <a:xfrm>
                    <a:off x="0" y="1152"/>
                    <a:ext cx="446" cy="384"/>
                    <a:chOff x="0" y="1152"/>
                    <a:chExt cx="446" cy="384"/>
                  </a:xfrm>
                </p:grpSpPr>
                <p:sp>
                  <p:nvSpPr>
                    <p:cNvPr id="12426" name="矩形 4287"/>
                    <p:cNvSpPr/>
                    <p:nvPr/>
                  </p:nvSpPr>
                  <p:spPr>
                    <a:xfrm>
                      <a:off x="43" y="1152"/>
                      <a:ext cx="360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427" name="矩形 4288"/>
                    <p:cNvSpPr/>
                    <p:nvPr/>
                  </p:nvSpPr>
                  <p:spPr>
                    <a:xfrm>
                      <a:off x="0" y="1152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428" name="组合 4289"/>
                <p:cNvGrpSpPr/>
                <p:nvPr/>
              </p:nvGrpSpPr>
              <p:grpSpPr>
                <a:xfrm>
                  <a:off x="446" y="1152"/>
                  <a:ext cx="446" cy="384"/>
                  <a:chOff x="446" y="1152"/>
                  <a:chExt cx="446" cy="384"/>
                </a:xfrm>
              </p:grpSpPr>
              <p:sp>
                <p:nvSpPr>
                  <p:cNvPr id="12429" name="矩形 4290"/>
                  <p:cNvSpPr/>
                  <p:nvPr/>
                </p:nvSpPr>
                <p:spPr>
                  <a:xfrm>
                    <a:off x="446" y="1152"/>
                    <a:ext cx="446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430" name="组合 4291"/>
                  <p:cNvGrpSpPr/>
                  <p:nvPr/>
                </p:nvGrpSpPr>
                <p:grpSpPr>
                  <a:xfrm>
                    <a:off x="446" y="1152"/>
                    <a:ext cx="446" cy="384"/>
                    <a:chOff x="446" y="1152"/>
                    <a:chExt cx="446" cy="384"/>
                  </a:xfrm>
                </p:grpSpPr>
                <p:sp>
                  <p:nvSpPr>
                    <p:cNvPr id="12431" name="矩形 4292"/>
                    <p:cNvSpPr/>
                    <p:nvPr/>
                  </p:nvSpPr>
                  <p:spPr>
                    <a:xfrm>
                      <a:off x="489" y="1152"/>
                      <a:ext cx="360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0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432" name="矩形 4293"/>
                    <p:cNvSpPr/>
                    <p:nvPr/>
                  </p:nvSpPr>
                  <p:spPr>
                    <a:xfrm>
                      <a:off x="446" y="1152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433" name="组合 4294"/>
                <p:cNvGrpSpPr/>
                <p:nvPr/>
              </p:nvGrpSpPr>
              <p:grpSpPr>
                <a:xfrm>
                  <a:off x="892" y="1152"/>
                  <a:ext cx="374" cy="384"/>
                  <a:chOff x="892" y="1152"/>
                  <a:chExt cx="374" cy="384"/>
                </a:xfrm>
              </p:grpSpPr>
              <p:sp>
                <p:nvSpPr>
                  <p:cNvPr id="12434" name="矩形 4295"/>
                  <p:cNvSpPr/>
                  <p:nvPr/>
                </p:nvSpPr>
                <p:spPr>
                  <a:xfrm>
                    <a:off x="892" y="1152"/>
                    <a:ext cx="374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435" name="组合 4296"/>
                  <p:cNvGrpSpPr/>
                  <p:nvPr/>
                </p:nvGrpSpPr>
                <p:grpSpPr>
                  <a:xfrm>
                    <a:off x="892" y="1152"/>
                    <a:ext cx="374" cy="384"/>
                    <a:chOff x="892" y="1152"/>
                    <a:chExt cx="374" cy="384"/>
                  </a:xfrm>
                </p:grpSpPr>
                <p:sp>
                  <p:nvSpPr>
                    <p:cNvPr id="12436" name="矩形 4297"/>
                    <p:cNvSpPr/>
                    <p:nvPr/>
                  </p:nvSpPr>
                  <p:spPr>
                    <a:xfrm>
                      <a:off x="935" y="1152"/>
                      <a:ext cx="288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0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437" name="矩形 4298"/>
                    <p:cNvSpPr/>
                    <p:nvPr/>
                  </p:nvSpPr>
                  <p:spPr>
                    <a:xfrm>
                      <a:off x="892" y="1152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438" name="组合 4299"/>
                <p:cNvGrpSpPr/>
                <p:nvPr/>
              </p:nvGrpSpPr>
              <p:grpSpPr>
                <a:xfrm>
                  <a:off x="0" y="1536"/>
                  <a:ext cx="446" cy="384"/>
                  <a:chOff x="0" y="1536"/>
                  <a:chExt cx="446" cy="384"/>
                </a:xfrm>
              </p:grpSpPr>
              <p:sp>
                <p:nvSpPr>
                  <p:cNvPr id="12439" name="矩形 4300"/>
                  <p:cNvSpPr/>
                  <p:nvPr/>
                </p:nvSpPr>
                <p:spPr>
                  <a:xfrm>
                    <a:off x="0" y="1536"/>
                    <a:ext cx="446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440" name="组合 4301"/>
                  <p:cNvGrpSpPr/>
                  <p:nvPr/>
                </p:nvGrpSpPr>
                <p:grpSpPr>
                  <a:xfrm>
                    <a:off x="0" y="1536"/>
                    <a:ext cx="446" cy="384"/>
                    <a:chOff x="0" y="1536"/>
                    <a:chExt cx="446" cy="384"/>
                  </a:xfrm>
                </p:grpSpPr>
                <p:sp>
                  <p:nvSpPr>
                    <p:cNvPr id="12441" name="矩形 4302"/>
                    <p:cNvSpPr/>
                    <p:nvPr/>
                  </p:nvSpPr>
                  <p:spPr>
                    <a:xfrm>
                      <a:off x="43" y="1536"/>
                      <a:ext cx="360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442" name="矩形 4303"/>
                    <p:cNvSpPr/>
                    <p:nvPr/>
                  </p:nvSpPr>
                  <p:spPr>
                    <a:xfrm>
                      <a:off x="0" y="1536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443" name="组合 4304"/>
                <p:cNvGrpSpPr/>
                <p:nvPr/>
              </p:nvGrpSpPr>
              <p:grpSpPr>
                <a:xfrm>
                  <a:off x="446" y="1536"/>
                  <a:ext cx="446" cy="384"/>
                  <a:chOff x="446" y="1536"/>
                  <a:chExt cx="446" cy="384"/>
                </a:xfrm>
              </p:grpSpPr>
              <p:sp>
                <p:nvSpPr>
                  <p:cNvPr id="12444" name="矩形 4305"/>
                  <p:cNvSpPr/>
                  <p:nvPr/>
                </p:nvSpPr>
                <p:spPr>
                  <a:xfrm>
                    <a:off x="446" y="1536"/>
                    <a:ext cx="446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445" name="组合 4306"/>
                  <p:cNvGrpSpPr/>
                  <p:nvPr/>
                </p:nvGrpSpPr>
                <p:grpSpPr>
                  <a:xfrm>
                    <a:off x="446" y="1536"/>
                    <a:ext cx="446" cy="384"/>
                    <a:chOff x="446" y="1536"/>
                    <a:chExt cx="446" cy="384"/>
                  </a:xfrm>
                </p:grpSpPr>
                <p:sp>
                  <p:nvSpPr>
                    <p:cNvPr id="12446" name="矩形 4307"/>
                    <p:cNvSpPr/>
                    <p:nvPr/>
                  </p:nvSpPr>
                  <p:spPr>
                    <a:xfrm>
                      <a:off x="489" y="1536"/>
                      <a:ext cx="360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447" name="矩形 4308"/>
                    <p:cNvSpPr/>
                    <p:nvPr/>
                  </p:nvSpPr>
                  <p:spPr>
                    <a:xfrm>
                      <a:off x="446" y="1536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448" name="组合 4309"/>
                <p:cNvGrpSpPr/>
                <p:nvPr/>
              </p:nvGrpSpPr>
              <p:grpSpPr>
                <a:xfrm>
                  <a:off x="892" y="1536"/>
                  <a:ext cx="374" cy="384"/>
                  <a:chOff x="892" y="1536"/>
                  <a:chExt cx="374" cy="384"/>
                </a:xfrm>
              </p:grpSpPr>
              <p:sp>
                <p:nvSpPr>
                  <p:cNvPr id="12449" name="矩形 4310"/>
                  <p:cNvSpPr/>
                  <p:nvPr/>
                </p:nvSpPr>
                <p:spPr>
                  <a:xfrm>
                    <a:off x="892" y="1536"/>
                    <a:ext cx="374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2450" name="组合 4311"/>
                  <p:cNvGrpSpPr/>
                  <p:nvPr/>
                </p:nvGrpSpPr>
                <p:grpSpPr>
                  <a:xfrm>
                    <a:off x="892" y="1536"/>
                    <a:ext cx="374" cy="384"/>
                    <a:chOff x="892" y="1536"/>
                    <a:chExt cx="374" cy="384"/>
                  </a:xfrm>
                </p:grpSpPr>
                <p:sp>
                  <p:nvSpPr>
                    <p:cNvPr id="12451" name="矩形 4312"/>
                    <p:cNvSpPr/>
                    <p:nvPr/>
                  </p:nvSpPr>
                  <p:spPr>
                    <a:xfrm>
                      <a:off x="935" y="1536"/>
                      <a:ext cx="288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452" name="矩形 4313"/>
                    <p:cNvSpPr/>
                    <p:nvPr/>
                  </p:nvSpPr>
                  <p:spPr>
                    <a:xfrm>
                      <a:off x="892" y="1536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12453" name="矩形 4314"/>
              <p:cNvSpPr/>
              <p:nvPr/>
            </p:nvSpPr>
            <p:spPr>
              <a:xfrm>
                <a:off x="-3" y="-3"/>
                <a:ext cx="1272" cy="1926"/>
              </a:xfrm>
              <a:prstGeom prst="rect">
                <a:avLst/>
              </a:prstGeom>
              <a:noFill/>
              <a:ln w="9525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316" name="矩形 4315"/>
            <p:cNvSpPr/>
            <p:nvPr/>
          </p:nvSpPr>
          <p:spPr>
            <a:xfrm>
              <a:off x="2540" y="2704"/>
              <a:ext cx="1520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/>
            <a:p>
              <a:pPr algn="ctr" fontAlgn="base"/>
              <a:r>
                <a:rPr lang="zh-CN" altLang="en-US" sz="2400" b="1" strike="noStrike" noProof="1" dirty="0"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cs typeface="+mn-cs"/>
                </a:rPr>
                <a:t>与逻辑的真值表 </a:t>
              </a:r>
              <a:endParaRPr lang="zh-CN" altLang="en-US" sz="2400" b="1" strike="noStrike" noProof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4320" name="圆角矩形标注 4319"/>
          <p:cNvSpPr/>
          <p:nvPr/>
        </p:nvSpPr>
        <p:spPr>
          <a:xfrm>
            <a:off x="2133600" y="3352800"/>
            <a:ext cx="1981200" cy="647700"/>
          </a:xfrm>
          <a:prstGeom prst="wedgeRoundRectCallout">
            <a:avLst>
              <a:gd name="adj1" fmla="val 58412"/>
              <a:gd name="adj2" fmla="val 99019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描述逻辑关系的图表称为真值表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322" name="组合 4321"/>
          <p:cNvGrpSpPr/>
          <p:nvPr/>
        </p:nvGrpSpPr>
        <p:grpSpPr>
          <a:xfrm>
            <a:off x="6227763" y="4113213"/>
            <a:ext cx="2166937" cy="1357312"/>
            <a:chOff x="4150" y="3226"/>
            <a:chExt cx="1365" cy="855"/>
          </a:xfrm>
        </p:grpSpPr>
        <p:sp>
          <p:nvSpPr>
            <p:cNvPr id="4318" name="矩形 4317"/>
            <p:cNvSpPr/>
            <p:nvPr/>
          </p:nvSpPr>
          <p:spPr>
            <a:xfrm>
              <a:off x="4150" y="3226"/>
              <a:ext cx="1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fontAlgn="base"/>
              <a:r>
                <a:rPr lang="zh-CN" altLang="en-US" sz="2400" b="1" strike="noStrike" noProof="1" dirty="0"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与逻辑表达式</a:t>
              </a:r>
              <a:endParaRPr lang="zh-CN" altLang="en-US" sz="2400" b="1" strike="noStrike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2458" name="矩形 4318"/>
            <p:cNvSpPr/>
            <p:nvPr/>
          </p:nvSpPr>
          <p:spPr>
            <a:xfrm>
              <a:off x="4195" y="3543"/>
              <a:ext cx="1157" cy="20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·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21" name="矩形 4320"/>
            <p:cNvSpPr/>
            <p:nvPr/>
          </p:nvSpPr>
          <p:spPr>
            <a:xfrm>
              <a:off x="4241" y="3793"/>
              <a:ext cx="1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fontAlgn="base"/>
              <a:r>
                <a:rPr lang="zh-CN" altLang="en-US" sz="2400" b="1" strike="noStrike" noProof="1" dirty="0"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（逻辑乘）</a:t>
              </a:r>
              <a:endParaRPr lang="zh-CN" altLang="en-US" sz="2400" b="1" strike="noStrike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  <p:graphicFrame>
        <p:nvGraphicFramePr>
          <p:cNvPr id="4325" name="内容占位符 4324"/>
          <p:cNvGraphicFramePr>
            <a:graphicFrameLocks noGrp="1"/>
          </p:cNvGraphicFramePr>
          <p:nvPr>
            <p:ph sz="half" idx="2"/>
          </p:nvPr>
        </p:nvGraphicFramePr>
        <p:xfrm>
          <a:off x="6083300" y="5697538"/>
          <a:ext cx="11890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6000750" imgH="2924175" progId="Paint.Picture">
                  <p:embed/>
                </p:oleObj>
              </mc:Choice>
              <mc:Fallback>
                <p:oleObj name="" r:id="rId3" imgW="6000750" imgH="2924175" progId="Paint.Pictur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3300" y="5697538"/>
                        <a:ext cx="1189038" cy="6477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FFFF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40" name="组合 4339"/>
          <p:cNvGrpSpPr/>
          <p:nvPr/>
        </p:nvGrpSpPr>
        <p:grpSpPr>
          <a:xfrm>
            <a:off x="7380288" y="5768975"/>
            <a:ext cx="1279525" cy="452438"/>
            <a:chOff x="4731" y="3612"/>
            <a:chExt cx="798" cy="322"/>
          </a:xfrm>
        </p:grpSpPr>
        <p:sp>
          <p:nvSpPr>
            <p:cNvPr id="12462" name="直接连接符 4329"/>
            <p:cNvSpPr/>
            <p:nvPr/>
          </p:nvSpPr>
          <p:spPr>
            <a:xfrm>
              <a:off x="5013" y="3648"/>
              <a:ext cx="0" cy="2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463" name="直接连接符 4330"/>
            <p:cNvSpPr/>
            <p:nvPr/>
          </p:nvSpPr>
          <p:spPr>
            <a:xfrm>
              <a:off x="5013" y="3648"/>
              <a:ext cx="26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464" name="直接连接符 4331"/>
            <p:cNvSpPr/>
            <p:nvPr/>
          </p:nvSpPr>
          <p:spPr>
            <a:xfrm>
              <a:off x="5013" y="3924"/>
              <a:ext cx="26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465" name="任意多边形 4332"/>
            <p:cNvSpPr/>
            <p:nvPr/>
          </p:nvSpPr>
          <p:spPr>
            <a:xfrm>
              <a:off x="5282" y="3648"/>
              <a:ext cx="55" cy="276"/>
            </a:xfrm>
            <a:custGeom>
              <a:avLst/>
              <a:gdLst/>
              <a:ahLst/>
              <a:cxnLst/>
              <a:pathLst>
                <a:path w="144" h="528">
                  <a:moveTo>
                    <a:pt x="0" y="0"/>
                  </a:moveTo>
                  <a:cubicBezTo>
                    <a:pt x="72" y="76"/>
                    <a:pt x="144" y="152"/>
                    <a:pt x="144" y="240"/>
                  </a:cubicBezTo>
                  <a:cubicBezTo>
                    <a:pt x="144" y="328"/>
                    <a:pt x="72" y="428"/>
                    <a:pt x="0" y="5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66" name="直接连接符 4333"/>
            <p:cNvSpPr/>
            <p:nvPr/>
          </p:nvSpPr>
          <p:spPr>
            <a:xfrm flipV="1">
              <a:off x="4919" y="3723"/>
              <a:ext cx="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467" name="直接连接符 4334"/>
            <p:cNvSpPr/>
            <p:nvPr/>
          </p:nvSpPr>
          <p:spPr>
            <a:xfrm>
              <a:off x="4919" y="3874"/>
              <a:ext cx="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468" name="直接连接符 4335"/>
            <p:cNvSpPr/>
            <p:nvPr/>
          </p:nvSpPr>
          <p:spPr>
            <a:xfrm>
              <a:off x="5337" y="3773"/>
              <a:ext cx="9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469" name="文本框 4336"/>
            <p:cNvSpPr txBox="1"/>
            <p:nvPr/>
          </p:nvSpPr>
          <p:spPr>
            <a:xfrm>
              <a:off x="4734" y="3612"/>
              <a:ext cx="164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9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9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70" name="文本框 4337"/>
            <p:cNvSpPr txBox="1"/>
            <p:nvPr/>
          </p:nvSpPr>
          <p:spPr>
            <a:xfrm>
              <a:off x="4731" y="3772"/>
              <a:ext cx="164" cy="1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9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9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71" name="文本框 4338"/>
            <p:cNvSpPr txBox="1"/>
            <p:nvPr/>
          </p:nvSpPr>
          <p:spPr>
            <a:xfrm>
              <a:off x="5375" y="3736"/>
              <a:ext cx="154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900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9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8" grpId="0" animBg="1"/>
      <p:bldP spid="43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直接连接符 121857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14" name="矩形 121858"/>
          <p:cNvSpPr>
            <a:spLocks noRot="1"/>
          </p:cNvSpPr>
          <p:nvPr/>
        </p:nvSpPr>
        <p:spPr>
          <a:xfrm>
            <a:off x="684213" y="404813"/>
            <a:ext cx="4608512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2.6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逻辑函数的化简方法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文本框 121866"/>
          <p:cNvSpPr txBox="1"/>
          <p:nvPr/>
        </p:nvSpPr>
        <p:spPr>
          <a:xfrm>
            <a:off x="647700" y="1052513"/>
            <a:ext cx="8101013" cy="8223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消项：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利用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A’C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BC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A’C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、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A’C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BCD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A’C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消去多余项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BC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BCD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1868" name="对象 121867"/>
          <p:cNvGraphicFramePr/>
          <p:nvPr/>
        </p:nvGraphicFramePr>
        <p:xfrm>
          <a:off x="719138" y="2060575"/>
          <a:ext cx="621823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3045460" imgH="203200" progId="Equation.3">
                  <p:embed/>
                </p:oleObj>
              </mc:Choice>
              <mc:Fallback>
                <p:oleObj name="" r:id="rId1" imgW="3045460" imgH="203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9138" y="2060575"/>
                        <a:ext cx="6218237" cy="414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9" name="对象 121868"/>
          <p:cNvGraphicFramePr/>
          <p:nvPr/>
        </p:nvGraphicFramePr>
        <p:xfrm>
          <a:off x="719138" y="2636838"/>
          <a:ext cx="77676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4546600" imgH="457200" progId="Equation.3">
                  <p:embed/>
                </p:oleObj>
              </mc:Choice>
              <mc:Fallback>
                <p:oleObj name="" r:id="rId3" imgW="4546600" imgH="457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138" y="2636838"/>
                        <a:ext cx="7767637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0" name="文本框 121869"/>
          <p:cNvSpPr txBox="1"/>
          <p:nvPr/>
        </p:nvSpPr>
        <p:spPr>
          <a:xfrm>
            <a:off x="755650" y="3716338"/>
            <a:ext cx="5903913" cy="4572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消元：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利用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A’B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消去多余变量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1871" name="对象 121870"/>
          <p:cNvGraphicFramePr/>
          <p:nvPr/>
        </p:nvGraphicFramePr>
        <p:xfrm>
          <a:off x="755650" y="4365625"/>
          <a:ext cx="46085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2260600" imgH="228600" progId="Equation.3">
                  <p:embed/>
                </p:oleObj>
              </mc:Choice>
              <mc:Fallback>
                <p:oleObj name="" r:id="rId5" imgW="226060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4365625"/>
                        <a:ext cx="4608513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2" name="对象 121871"/>
          <p:cNvGraphicFramePr/>
          <p:nvPr/>
        </p:nvGraphicFramePr>
        <p:xfrm>
          <a:off x="755650" y="5011738"/>
          <a:ext cx="68405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3314700" imgH="254000" progId="Equation.3">
                  <p:embed/>
                </p:oleObj>
              </mc:Choice>
              <mc:Fallback>
                <p:oleObj name="" r:id="rId7" imgW="3314700" imgH="2540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650" y="5011738"/>
                        <a:ext cx="6840538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3" name="对象 121872"/>
          <p:cNvGraphicFramePr/>
          <p:nvPr/>
        </p:nvGraphicFramePr>
        <p:xfrm>
          <a:off x="755650" y="5805488"/>
          <a:ext cx="63373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9" imgW="3136900" imgH="228600" progId="Equation.3">
                  <p:embed/>
                </p:oleObj>
              </mc:Choice>
              <mc:Fallback>
                <p:oleObj name="" r:id="rId9" imgW="3136900" imgH="228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650" y="5805488"/>
                        <a:ext cx="633730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直接连接符 122881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38" name="矩形 122882"/>
          <p:cNvSpPr>
            <a:spLocks noRot="1"/>
          </p:cNvSpPr>
          <p:nvPr/>
        </p:nvSpPr>
        <p:spPr>
          <a:xfrm>
            <a:off x="684213" y="404813"/>
            <a:ext cx="4608512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2.6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逻辑函数的化简方法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文本框 122890"/>
          <p:cNvSpPr txBox="1"/>
          <p:nvPr/>
        </p:nvSpPr>
        <p:spPr>
          <a:xfrm>
            <a:off x="719138" y="1016000"/>
            <a:ext cx="5580062" cy="4572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配项：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利用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A’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进行配项。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40" name="内容占位符 122891"/>
          <p:cNvGraphicFramePr>
            <a:graphicFrameLocks noGrp="1"/>
          </p:cNvGraphicFramePr>
          <p:nvPr>
            <p:ph sz="half" idx="1"/>
          </p:nvPr>
        </p:nvGraphicFramePr>
        <p:xfrm>
          <a:off x="719138" y="1592263"/>
          <a:ext cx="6877050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3759200" imgH="749300" progId="Equation.3">
                  <p:embed/>
                </p:oleObj>
              </mc:Choice>
              <mc:Fallback>
                <p:oleObj name="" r:id="rId1" imgW="3759200" imgH="7493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9138" y="1592263"/>
                        <a:ext cx="6877050" cy="13700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内容占位符 122893"/>
          <p:cNvGraphicFramePr>
            <a:graphicFrameLocks noGrp="1"/>
          </p:cNvGraphicFramePr>
          <p:nvPr>
            <p:ph sz="quarter" idx="2"/>
          </p:nvPr>
        </p:nvGraphicFramePr>
        <p:xfrm>
          <a:off x="719138" y="3105150"/>
          <a:ext cx="74898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3962400" imgH="508000" progId="Equation.3">
                  <p:embed/>
                </p:oleObj>
              </mc:Choice>
              <mc:Fallback>
                <p:oleObj name="" r:id="rId3" imgW="3962400" imgH="5080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138" y="3105150"/>
                        <a:ext cx="7489825" cy="9588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内容占位符 12289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55650" y="4221163"/>
          <a:ext cx="6408738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3313430" imgH="1040765" progId="Equation.3">
                  <p:embed/>
                </p:oleObj>
              </mc:Choice>
              <mc:Fallback>
                <p:oleObj name="" r:id="rId5" imgW="3313430" imgH="104076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4221163"/>
                        <a:ext cx="6408738" cy="20129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直接连接符 125953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62" name="矩形 125954"/>
          <p:cNvSpPr>
            <a:spLocks noRot="1"/>
          </p:cNvSpPr>
          <p:nvPr/>
        </p:nvSpPr>
        <p:spPr>
          <a:xfrm>
            <a:off x="684213" y="404813"/>
            <a:ext cx="4608512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2.6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逻辑函数的化简方法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56" name="文本框 125955"/>
          <p:cNvSpPr txBox="1"/>
          <p:nvPr/>
        </p:nvSpPr>
        <p:spPr>
          <a:xfrm>
            <a:off x="684213" y="1484313"/>
            <a:ext cx="7740650" cy="5302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逻辑函数的卡诺图化表示法</a:t>
            </a:r>
            <a:endParaRPr lang="zh-CN" altLang="en-US" sz="2400" b="1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64" name="文本框 125956"/>
          <p:cNvSpPr txBox="1"/>
          <p:nvPr/>
        </p:nvSpPr>
        <p:spPr>
          <a:xfrm>
            <a:off x="684213" y="981075"/>
            <a:ext cx="4138612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3.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卡诺图化简法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5964" name="矩形 125963"/>
          <p:cNvSpPr/>
          <p:nvPr/>
        </p:nvSpPr>
        <p:spPr>
          <a:xfrm>
            <a:off x="719138" y="2024063"/>
            <a:ext cx="7956550" cy="1406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用各小方块表示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变量的全部最小项，并使具有逻辑相邻性的最小项在几何位置上也相邻地排列起来，所得图形称为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变量最小项的卡诺图。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25965" name="图片 1259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063" y="3608388"/>
            <a:ext cx="2376487" cy="2359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5966" name="图片 1259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13" y="3500438"/>
            <a:ext cx="3816350" cy="246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5967" name="矩形 125966"/>
          <p:cNvSpPr/>
          <p:nvPr/>
        </p:nvSpPr>
        <p:spPr>
          <a:xfrm>
            <a:off x="1403350" y="5984875"/>
            <a:ext cx="21764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二变量卡诺图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5968" name="矩形 125967"/>
          <p:cNvSpPr/>
          <p:nvPr/>
        </p:nvSpPr>
        <p:spPr>
          <a:xfrm>
            <a:off x="5256213" y="5967413"/>
            <a:ext cx="230505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三变量卡诺图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/>
      <p:bldP spid="125964" grpId="0"/>
      <p:bldP spid="125967" grpId="0"/>
      <p:bldP spid="12596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直接连接符 126977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986" name="矩形 126978"/>
          <p:cNvSpPr>
            <a:spLocks noRot="1"/>
          </p:cNvSpPr>
          <p:nvPr/>
        </p:nvSpPr>
        <p:spPr>
          <a:xfrm>
            <a:off x="684213" y="404813"/>
            <a:ext cx="4608512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2.6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逻辑函数的化简方法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1987" name="图片 1269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052513"/>
            <a:ext cx="3132138" cy="3060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8" name="图片 1269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8" y="1089025"/>
            <a:ext cx="5003800" cy="2967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9" name="矩形 126988"/>
          <p:cNvSpPr/>
          <p:nvPr/>
        </p:nvSpPr>
        <p:spPr>
          <a:xfrm>
            <a:off x="5327650" y="4041775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五变量卡诺图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990" name="矩形 126989"/>
          <p:cNvSpPr/>
          <p:nvPr/>
        </p:nvSpPr>
        <p:spPr>
          <a:xfrm>
            <a:off x="1116013" y="4041775"/>
            <a:ext cx="230505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四变量卡诺图 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6991" name="矩形 126990"/>
          <p:cNvSpPr/>
          <p:nvPr/>
        </p:nvSpPr>
        <p:spPr>
          <a:xfrm>
            <a:off x="684213" y="5049838"/>
            <a:ext cx="7956550" cy="1187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函数式转换成卡诺图：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首先将该函数式化成最小项和的形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式；然后将该函数式中包含的最小项在卡诺图相应位置处填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，其余位置处填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6992" name="文本框 126991"/>
          <p:cNvSpPr txBox="1"/>
          <p:nvPr/>
        </p:nvSpPr>
        <p:spPr>
          <a:xfrm>
            <a:off x="647700" y="4508500"/>
            <a:ext cx="7740650" cy="5302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rPr>
              <a:t>逻辑函数式和卡诺图之间的相互转换</a:t>
            </a:r>
            <a:endParaRPr lang="zh-CN" altLang="en-US" sz="2400" b="1">
              <a:solidFill>
                <a:schemeClr val="tx2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1" grpId="0"/>
      <p:bldP spid="12699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矩形 129026"/>
          <p:cNvSpPr>
            <a:spLocks noRot="1"/>
          </p:cNvSpPr>
          <p:nvPr/>
        </p:nvSpPr>
        <p:spPr>
          <a:xfrm>
            <a:off x="684213" y="404813"/>
            <a:ext cx="4608512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2.6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逻辑函数的化简方法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010" name="对象 129033"/>
          <p:cNvGraphicFramePr/>
          <p:nvPr/>
        </p:nvGraphicFramePr>
        <p:xfrm>
          <a:off x="755650" y="1016000"/>
          <a:ext cx="7019925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3909695" imgH="1040765" progId="Equation.3">
                  <p:embed/>
                </p:oleObj>
              </mc:Choice>
              <mc:Fallback>
                <p:oleObj name="" r:id="rId1" imgW="3909695" imgH="104076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1016000"/>
                        <a:ext cx="7019925" cy="2214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9035" name="图片 1290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313" y="3357563"/>
            <a:ext cx="3132137" cy="3030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265" name="圆角矩形 130264"/>
          <p:cNvSpPr/>
          <p:nvPr/>
        </p:nvSpPr>
        <p:spPr>
          <a:xfrm>
            <a:off x="2051050" y="3213100"/>
            <a:ext cx="431800" cy="7921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275" name="圆角矩形 130274"/>
          <p:cNvSpPr/>
          <p:nvPr/>
        </p:nvSpPr>
        <p:spPr>
          <a:xfrm>
            <a:off x="2124075" y="5300663"/>
            <a:ext cx="900113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276" name="圆角矩形 130275"/>
          <p:cNvSpPr/>
          <p:nvPr/>
        </p:nvSpPr>
        <p:spPr>
          <a:xfrm>
            <a:off x="2663825" y="5300663"/>
            <a:ext cx="900113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274" name="圆角矩形 130273"/>
          <p:cNvSpPr/>
          <p:nvPr/>
        </p:nvSpPr>
        <p:spPr>
          <a:xfrm>
            <a:off x="2051050" y="3608388"/>
            <a:ext cx="973138" cy="3968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37" name="矩形 130050"/>
          <p:cNvSpPr>
            <a:spLocks noRot="1"/>
          </p:cNvSpPr>
          <p:nvPr/>
        </p:nvSpPr>
        <p:spPr>
          <a:xfrm>
            <a:off x="684213" y="404813"/>
            <a:ext cx="4608512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2.6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逻辑函数的化简方法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8" name="矩形 130105"/>
          <p:cNvSpPr/>
          <p:nvPr/>
        </p:nvSpPr>
        <p:spPr>
          <a:xfrm>
            <a:off x="684213" y="981075"/>
            <a:ext cx="7956550" cy="3603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卡诺图化简圈“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1”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的原则：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039" name="直接连接符 130106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0114" name="组合 130113"/>
          <p:cNvGrpSpPr/>
          <p:nvPr/>
        </p:nvGrpSpPr>
        <p:grpSpPr>
          <a:xfrm>
            <a:off x="901700" y="2379663"/>
            <a:ext cx="2736850" cy="1697037"/>
            <a:chOff x="443" y="1545"/>
            <a:chExt cx="1724" cy="1069"/>
          </a:xfrm>
        </p:grpSpPr>
        <p:sp>
          <p:nvSpPr>
            <p:cNvPr id="44041" name="文本框 130114"/>
            <p:cNvSpPr txBox="1"/>
            <p:nvPr/>
          </p:nvSpPr>
          <p:spPr>
            <a:xfrm>
              <a:off x="645" y="1545"/>
              <a:ext cx="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 err="1">
                  <a:latin typeface="Arial Narrow" panose="020B0606020202030204" pitchFamily="34" charset="0"/>
                  <a:ea typeface="宋体" panose="02010600030101010101" pitchFamily="2" charset="-122"/>
                </a:rPr>
                <a:t>yz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42" name="矩形 130115"/>
            <p:cNvSpPr/>
            <p:nvPr/>
          </p:nvSpPr>
          <p:spPr>
            <a:xfrm>
              <a:off x="1476" y="2325"/>
              <a:ext cx="345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43" name="矩形 130116"/>
            <p:cNvSpPr/>
            <p:nvPr/>
          </p:nvSpPr>
          <p:spPr>
            <a:xfrm>
              <a:off x="1130" y="2325"/>
              <a:ext cx="34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44" name="矩形 130117"/>
            <p:cNvSpPr/>
            <p:nvPr/>
          </p:nvSpPr>
          <p:spPr>
            <a:xfrm>
              <a:off x="1821" y="2038"/>
              <a:ext cx="345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45" name="矩形 130118"/>
            <p:cNvSpPr/>
            <p:nvPr/>
          </p:nvSpPr>
          <p:spPr>
            <a:xfrm>
              <a:off x="1130" y="2038"/>
              <a:ext cx="34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46" name="直接连接符 130119"/>
            <p:cNvSpPr/>
            <p:nvPr/>
          </p:nvSpPr>
          <p:spPr>
            <a:xfrm>
              <a:off x="785" y="2038"/>
              <a:ext cx="1381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47" name="直接连接符 130120"/>
            <p:cNvSpPr/>
            <p:nvPr/>
          </p:nvSpPr>
          <p:spPr>
            <a:xfrm>
              <a:off x="785" y="2325"/>
              <a:ext cx="138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48" name="直接连接符 130121"/>
            <p:cNvSpPr/>
            <p:nvPr/>
          </p:nvSpPr>
          <p:spPr>
            <a:xfrm>
              <a:off x="785" y="2612"/>
              <a:ext cx="1381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49" name="直接连接符 130122"/>
            <p:cNvSpPr/>
            <p:nvPr/>
          </p:nvSpPr>
          <p:spPr>
            <a:xfrm>
              <a:off x="785" y="2038"/>
              <a:ext cx="0" cy="57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50" name="直接连接符 130123"/>
            <p:cNvSpPr/>
            <p:nvPr/>
          </p:nvSpPr>
          <p:spPr>
            <a:xfrm>
              <a:off x="1130" y="2038"/>
              <a:ext cx="0" cy="57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51" name="直接连接符 130124"/>
            <p:cNvSpPr/>
            <p:nvPr/>
          </p:nvSpPr>
          <p:spPr>
            <a:xfrm>
              <a:off x="1476" y="2038"/>
              <a:ext cx="0" cy="57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52" name="直接连接符 130125"/>
            <p:cNvSpPr/>
            <p:nvPr/>
          </p:nvSpPr>
          <p:spPr>
            <a:xfrm>
              <a:off x="1821" y="2038"/>
              <a:ext cx="0" cy="57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53" name="直接连接符 130126"/>
            <p:cNvSpPr/>
            <p:nvPr/>
          </p:nvSpPr>
          <p:spPr>
            <a:xfrm>
              <a:off x="2166" y="2038"/>
              <a:ext cx="0" cy="57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54" name="直接连接符 130127"/>
            <p:cNvSpPr/>
            <p:nvPr/>
          </p:nvSpPr>
          <p:spPr>
            <a:xfrm flipH="1" flipV="1">
              <a:off x="544" y="1685"/>
              <a:ext cx="245" cy="3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55" name="文本框 130128"/>
            <p:cNvSpPr txBox="1"/>
            <p:nvPr/>
          </p:nvSpPr>
          <p:spPr>
            <a:xfrm>
              <a:off x="443" y="1669"/>
              <a:ext cx="1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x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56" name="文本框 130129"/>
            <p:cNvSpPr txBox="1"/>
            <p:nvPr/>
          </p:nvSpPr>
          <p:spPr>
            <a:xfrm>
              <a:off x="819" y="1718"/>
              <a:ext cx="13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00    01    11    10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57" name="文本框 130130"/>
            <p:cNvSpPr txBox="1"/>
            <p:nvPr/>
          </p:nvSpPr>
          <p:spPr>
            <a:xfrm>
              <a:off x="504" y="2034"/>
              <a:ext cx="34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0  1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0132" name="组合 130131"/>
          <p:cNvGrpSpPr/>
          <p:nvPr/>
        </p:nvGrpSpPr>
        <p:grpSpPr>
          <a:xfrm>
            <a:off x="3659188" y="2393950"/>
            <a:ext cx="438150" cy="595313"/>
            <a:chOff x="2329" y="1277"/>
            <a:chExt cx="276" cy="375"/>
          </a:xfrm>
        </p:grpSpPr>
        <p:sp>
          <p:nvSpPr>
            <p:cNvPr id="44059" name="直接连接符 130132"/>
            <p:cNvSpPr/>
            <p:nvPr/>
          </p:nvSpPr>
          <p:spPr>
            <a:xfrm flipH="1">
              <a:off x="2329" y="1278"/>
              <a:ext cx="250" cy="350"/>
            </a:xfrm>
            <a:prstGeom prst="line">
              <a:avLst/>
            </a:prstGeom>
            <a:ln w="317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60" name="直接连接符 130133"/>
            <p:cNvSpPr/>
            <p:nvPr/>
          </p:nvSpPr>
          <p:spPr>
            <a:xfrm>
              <a:off x="2329" y="1277"/>
              <a:ext cx="276" cy="375"/>
            </a:xfrm>
            <a:prstGeom prst="line">
              <a:avLst/>
            </a:prstGeom>
            <a:ln w="317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30135" name="组合 130134"/>
          <p:cNvGrpSpPr/>
          <p:nvPr/>
        </p:nvGrpSpPr>
        <p:grpSpPr>
          <a:xfrm>
            <a:off x="3606800" y="4275138"/>
            <a:ext cx="438150" cy="595312"/>
            <a:chOff x="2329" y="1277"/>
            <a:chExt cx="276" cy="375"/>
          </a:xfrm>
        </p:grpSpPr>
        <p:sp>
          <p:nvSpPr>
            <p:cNvPr id="44062" name="直接连接符 130135"/>
            <p:cNvSpPr/>
            <p:nvPr/>
          </p:nvSpPr>
          <p:spPr>
            <a:xfrm flipH="1">
              <a:off x="2329" y="1278"/>
              <a:ext cx="250" cy="350"/>
            </a:xfrm>
            <a:prstGeom prst="line">
              <a:avLst/>
            </a:prstGeom>
            <a:ln w="317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63" name="直接连接符 130136"/>
            <p:cNvSpPr/>
            <p:nvPr/>
          </p:nvSpPr>
          <p:spPr>
            <a:xfrm>
              <a:off x="2329" y="1277"/>
              <a:ext cx="276" cy="375"/>
            </a:xfrm>
            <a:prstGeom prst="line">
              <a:avLst/>
            </a:prstGeom>
            <a:ln w="317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30138" name="组合 130137"/>
          <p:cNvGrpSpPr/>
          <p:nvPr/>
        </p:nvGrpSpPr>
        <p:grpSpPr>
          <a:xfrm>
            <a:off x="933450" y="4440238"/>
            <a:ext cx="2747963" cy="1717675"/>
            <a:chOff x="2757" y="1275"/>
            <a:chExt cx="1731" cy="1082"/>
          </a:xfrm>
        </p:grpSpPr>
        <p:sp>
          <p:nvSpPr>
            <p:cNvPr id="44065" name="矩形 130138"/>
            <p:cNvSpPr/>
            <p:nvPr/>
          </p:nvSpPr>
          <p:spPr>
            <a:xfrm>
              <a:off x="3790" y="2068"/>
              <a:ext cx="345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66" name="矩形 130139"/>
            <p:cNvSpPr/>
            <p:nvPr/>
          </p:nvSpPr>
          <p:spPr>
            <a:xfrm>
              <a:off x="3444" y="2068"/>
              <a:ext cx="34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67" name="矩形 130140"/>
            <p:cNvSpPr/>
            <p:nvPr/>
          </p:nvSpPr>
          <p:spPr>
            <a:xfrm>
              <a:off x="4135" y="1781"/>
              <a:ext cx="345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68" name="矩形 130141"/>
            <p:cNvSpPr/>
            <p:nvPr/>
          </p:nvSpPr>
          <p:spPr>
            <a:xfrm>
              <a:off x="3444" y="1781"/>
              <a:ext cx="34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69" name="直接连接符 130142"/>
            <p:cNvSpPr/>
            <p:nvPr/>
          </p:nvSpPr>
          <p:spPr>
            <a:xfrm>
              <a:off x="3099" y="1781"/>
              <a:ext cx="1381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70" name="直接连接符 130143"/>
            <p:cNvSpPr/>
            <p:nvPr/>
          </p:nvSpPr>
          <p:spPr>
            <a:xfrm>
              <a:off x="3099" y="2068"/>
              <a:ext cx="138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71" name="直接连接符 130144"/>
            <p:cNvSpPr/>
            <p:nvPr/>
          </p:nvSpPr>
          <p:spPr>
            <a:xfrm>
              <a:off x="3099" y="2355"/>
              <a:ext cx="1381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72" name="直接连接符 130145"/>
            <p:cNvSpPr/>
            <p:nvPr/>
          </p:nvSpPr>
          <p:spPr>
            <a:xfrm>
              <a:off x="3099" y="1781"/>
              <a:ext cx="0" cy="57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73" name="直接连接符 130146"/>
            <p:cNvSpPr/>
            <p:nvPr/>
          </p:nvSpPr>
          <p:spPr>
            <a:xfrm>
              <a:off x="3444" y="1781"/>
              <a:ext cx="0" cy="57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74" name="直接连接符 130147"/>
            <p:cNvSpPr/>
            <p:nvPr/>
          </p:nvSpPr>
          <p:spPr>
            <a:xfrm>
              <a:off x="3790" y="1781"/>
              <a:ext cx="0" cy="57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75" name="直接连接符 130148"/>
            <p:cNvSpPr/>
            <p:nvPr/>
          </p:nvSpPr>
          <p:spPr>
            <a:xfrm>
              <a:off x="4135" y="1781"/>
              <a:ext cx="0" cy="57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76" name="直接连接符 130149"/>
            <p:cNvSpPr/>
            <p:nvPr/>
          </p:nvSpPr>
          <p:spPr>
            <a:xfrm>
              <a:off x="4480" y="1781"/>
              <a:ext cx="0" cy="57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77" name="直接连接符 130150"/>
            <p:cNvSpPr/>
            <p:nvPr/>
          </p:nvSpPr>
          <p:spPr>
            <a:xfrm flipH="1" flipV="1">
              <a:off x="2858" y="1428"/>
              <a:ext cx="245" cy="3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78" name="文本框 130151"/>
            <p:cNvSpPr txBox="1"/>
            <p:nvPr/>
          </p:nvSpPr>
          <p:spPr>
            <a:xfrm>
              <a:off x="2909" y="1275"/>
              <a:ext cx="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 err="1">
                  <a:latin typeface="Arial Narrow" panose="020B0606020202030204" pitchFamily="34" charset="0"/>
                  <a:ea typeface="宋体" panose="02010600030101010101" pitchFamily="2" charset="-122"/>
                </a:rPr>
                <a:t>yz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79" name="文本框 130152"/>
            <p:cNvSpPr txBox="1"/>
            <p:nvPr/>
          </p:nvSpPr>
          <p:spPr>
            <a:xfrm>
              <a:off x="2757" y="1412"/>
              <a:ext cx="1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x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80" name="文本框 130153"/>
            <p:cNvSpPr txBox="1"/>
            <p:nvPr/>
          </p:nvSpPr>
          <p:spPr>
            <a:xfrm>
              <a:off x="3133" y="1461"/>
              <a:ext cx="13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00    01    11    10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81" name="文本框 130154"/>
            <p:cNvSpPr txBox="1"/>
            <p:nvPr/>
          </p:nvSpPr>
          <p:spPr>
            <a:xfrm>
              <a:off x="2818" y="1777"/>
              <a:ext cx="34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0  1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82" name="矩形 130155"/>
            <p:cNvSpPr/>
            <p:nvPr/>
          </p:nvSpPr>
          <p:spPr>
            <a:xfrm>
              <a:off x="3791" y="1776"/>
              <a:ext cx="34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83" name="矩形 130156"/>
            <p:cNvSpPr/>
            <p:nvPr/>
          </p:nvSpPr>
          <p:spPr>
            <a:xfrm>
              <a:off x="4142" y="2065"/>
              <a:ext cx="34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0193" name="组合 130192"/>
          <p:cNvGrpSpPr/>
          <p:nvPr/>
        </p:nvGrpSpPr>
        <p:grpSpPr>
          <a:xfrm>
            <a:off x="2089150" y="3213100"/>
            <a:ext cx="935038" cy="795338"/>
            <a:chOff x="1224" y="1816"/>
            <a:chExt cx="589" cy="501"/>
          </a:xfrm>
        </p:grpSpPr>
        <p:sp>
          <p:nvSpPr>
            <p:cNvPr id="44085" name="直接连接符 130193"/>
            <p:cNvSpPr/>
            <p:nvPr/>
          </p:nvSpPr>
          <p:spPr>
            <a:xfrm>
              <a:off x="1224" y="1816"/>
              <a:ext cx="0" cy="501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86" name="直接连接符 130194"/>
            <p:cNvSpPr/>
            <p:nvPr/>
          </p:nvSpPr>
          <p:spPr>
            <a:xfrm flipV="1">
              <a:off x="1227" y="1816"/>
              <a:ext cx="256" cy="1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87" name="直接连接符 130195"/>
            <p:cNvSpPr/>
            <p:nvPr/>
          </p:nvSpPr>
          <p:spPr>
            <a:xfrm>
              <a:off x="1459" y="1828"/>
              <a:ext cx="0" cy="294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88" name="直接连接符 130196"/>
            <p:cNvSpPr/>
            <p:nvPr/>
          </p:nvSpPr>
          <p:spPr>
            <a:xfrm>
              <a:off x="1473" y="2098"/>
              <a:ext cx="340" cy="0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89" name="直接连接符 130197"/>
            <p:cNvSpPr/>
            <p:nvPr/>
          </p:nvSpPr>
          <p:spPr>
            <a:xfrm>
              <a:off x="1813" y="2107"/>
              <a:ext cx="0" cy="205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90" name="直接连接符 130198"/>
            <p:cNvSpPr/>
            <p:nvPr/>
          </p:nvSpPr>
          <p:spPr>
            <a:xfrm>
              <a:off x="1225" y="2303"/>
              <a:ext cx="588" cy="0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30200" name="椭圆 130199"/>
          <p:cNvSpPr/>
          <p:nvPr/>
        </p:nvSpPr>
        <p:spPr>
          <a:xfrm>
            <a:off x="3140075" y="3211513"/>
            <a:ext cx="398463" cy="37782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201" name="圆角矩形 130200"/>
          <p:cNvSpPr/>
          <p:nvPr/>
        </p:nvSpPr>
        <p:spPr>
          <a:xfrm>
            <a:off x="2124075" y="5300663"/>
            <a:ext cx="1449388" cy="79533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93" name="矩形 130214"/>
          <p:cNvSpPr/>
          <p:nvPr/>
        </p:nvSpPr>
        <p:spPr>
          <a:xfrm>
            <a:off x="684213" y="1520825"/>
            <a:ext cx="8172450" cy="7921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buClr>
                <a:srgbClr val="3333FF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每次所圈最小项（卡诺图中的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）个数尽量多，但所圈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的的个数应为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 i="1" baseline="30000">
                <a:latin typeface="Times New Roman" panose="02020603050405020304" pitchFamily="18" charset="0"/>
                <a:ea typeface="楷体_GB2312" pitchFamily="49" charset="-122"/>
              </a:rPr>
              <a:t>i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0216" name="圆角矩形 130215"/>
          <p:cNvSpPr/>
          <p:nvPr/>
        </p:nvSpPr>
        <p:spPr>
          <a:xfrm>
            <a:off x="5467350" y="4064000"/>
            <a:ext cx="1114425" cy="1111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0217" name="组合 130216"/>
          <p:cNvGrpSpPr/>
          <p:nvPr/>
        </p:nvGrpSpPr>
        <p:grpSpPr>
          <a:xfrm>
            <a:off x="7950200" y="2538413"/>
            <a:ext cx="438150" cy="595312"/>
            <a:chOff x="2329" y="1277"/>
            <a:chExt cx="276" cy="375"/>
          </a:xfrm>
        </p:grpSpPr>
        <p:sp>
          <p:nvSpPr>
            <p:cNvPr id="44096" name="直接连接符 130217"/>
            <p:cNvSpPr/>
            <p:nvPr/>
          </p:nvSpPr>
          <p:spPr>
            <a:xfrm flipH="1">
              <a:off x="2329" y="1278"/>
              <a:ext cx="250" cy="350"/>
            </a:xfrm>
            <a:prstGeom prst="line">
              <a:avLst/>
            </a:prstGeom>
            <a:ln w="317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97" name="直接连接符 130218"/>
            <p:cNvSpPr/>
            <p:nvPr/>
          </p:nvSpPr>
          <p:spPr>
            <a:xfrm>
              <a:off x="2329" y="1277"/>
              <a:ext cx="276" cy="375"/>
            </a:xfrm>
            <a:prstGeom prst="line">
              <a:avLst/>
            </a:prstGeom>
            <a:ln w="317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30220" name="组合 130219"/>
          <p:cNvGrpSpPr/>
          <p:nvPr/>
        </p:nvGrpSpPr>
        <p:grpSpPr>
          <a:xfrm>
            <a:off x="4502150" y="2457450"/>
            <a:ext cx="3411538" cy="3438525"/>
            <a:chOff x="300" y="1381"/>
            <a:chExt cx="2149" cy="2166"/>
          </a:xfrm>
        </p:grpSpPr>
        <p:sp>
          <p:nvSpPr>
            <p:cNvPr id="44099" name="矩形 130220"/>
            <p:cNvSpPr/>
            <p:nvPr/>
          </p:nvSpPr>
          <p:spPr>
            <a:xfrm>
              <a:off x="847" y="2734"/>
              <a:ext cx="4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00" name="矩形 130221"/>
            <p:cNvSpPr/>
            <p:nvPr/>
          </p:nvSpPr>
          <p:spPr>
            <a:xfrm>
              <a:off x="2049" y="3134"/>
              <a:ext cx="400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01" name="矩形 130222"/>
            <p:cNvSpPr/>
            <p:nvPr/>
          </p:nvSpPr>
          <p:spPr>
            <a:xfrm>
              <a:off x="1648" y="3134"/>
              <a:ext cx="4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02" name="矩形 130223"/>
            <p:cNvSpPr/>
            <p:nvPr/>
          </p:nvSpPr>
          <p:spPr>
            <a:xfrm>
              <a:off x="1248" y="3134"/>
              <a:ext cx="400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03" name="矩形 130224"/>
            <p:cNvSpPr/>
            <p:nvPr/>
          </p:nvSpPr>
          <p:spPr>
            <a:xfrm>
              <a:off x="847" y="3134"/>
              <a:ext cx="4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04" name="矩形 130225"/>
            <p:cNvSpPr/>
            <p:nvPr/>
          </p:nvSpPr>
          <p:spPr>
            <a:xfrm>
              <a:off x="2049" y="2734"/>
              <a:ext cx="400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05" name="矩形 130226"/>
            <p:cNvSpPr/>
            <p:nvPr/>
          </p:nvSpPr>
          <p:spPr>
            <a:xfrm>
              <a:off x="1648" y="2734"/>
              <a:ext cx="4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06" name="矩形 130227"/>
            <p:cNvSpPr/>
            <p:nvPr/>
          </p:nvSpPr>
          <p:spPr>
            <a:xfrm>
              <a:off x="1248" y="2734"/>
              <a:ext cx="400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07" name="矩形 130228"/>
            <p:cNvSpPr/>
            <p:nvPr/>
          </p:nvSpPr>
          <p:spPr>
            <a:xfrm>
              <a:off x="2049" y="2334"/>
              <a:ext cx="400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08" name="矩形 130229"/>
            <p:cNvSpPr/>
            <p:nvPr/>
          </p:nvSpPr>
          <p:spPr>
            <a:xfrm>
              <a:off x="1648" y="2334"/>
              <a:ext cx="4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09" name="矩形 130230"/>
            <p:cNvSpPr/>
            <p:nvPr/>
          </p:nvSpPr>
          <p:spPr>
            <a:xfrm>
              <a:off x="1248" y="2334"/>
              <a:ext cx="400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10" name="矩形 130231"/>
            <p:cNvSpPr/>
            <p:nvPr/>
          </p:nvSpPr>
          <p:spPr>
            <a:xfrm>
              <a:off x="847" y="2334"/>
              <a:ext cx="4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11" name="矩形 130232"/>
            <p:cNvSpPr/>
            <p:nvPr/>
          </p:nvSpPr>
          <p:spPr>
            <a:xfrm>
              <a:off x="2049" y="1934"/>
              <a:ext cx="400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12" name="矩形 130233"/>
            <p:cNvSpPr/>
            <p:nvPr/>
          </p:nvSpPr>
          <p:spPr>
            <a:xfrm>
              <a:off x="1648" y="1934"/>
              <a:ext cx="4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13" name="矩形 130234"/>
            <p:cNvSpPr/>
            <p:nvPr/>
          </p:nvSpPr>
          <p:spPr>
            <a:xfrm>
              <a:off x="1248" y="1934"/>
              <a:ext cx="400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14" name="矩形 130235"/>
            <p:cNvSpPr/>
            <p:nvPr/>
          </p:nvSpPr>
          <p:spPr>
            <a:xfrm>
              <a:off x="847" y="1934"/>
              <a:ext cx="4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15" name="直接连接符 130236"/>
            <p:cNvSpPr/>
            <p:nvPr/>
          </p:nvSpPr>
          <p:spPr>
            <a:xfrm>
              <a:off x="847" y="1934"/>
              <a:ext cx="160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16" name="直接连接符 130237"/>
            <p:cNvSpPr/>
            <p:nvPr/>
          </p:nvSpPr>
          <p:spPr>
            <a:xfrm>
              <a:off x="847" y="2334"/>
              <a:ext cx="160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17" name="直接连接符 130238"/>
            <p:cNvSpPr/>
            <p:nvPr/>
          </p:nvSpPr>
          <p:spPr>
            <a:xfrm>
              <a:off x="847" y="2734"/>
              <a:ext cx="160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18" name="直接连接符 130239"/>
            <p:cNvSpPr/>
            <p:nvPr/>
          </p:nvSpPr>
          <p:spPr>
            <a:xfrm>
              <a:off x="847" y="3134"/>
              <a:ext cx="160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19" name="直接连接符 130240"/>
            <p:cNvSpPr/>
            <p:nvPr/>
          </p:nvSpPr>
          <p:spPr>
            <a:xfrm>
              <a:off x="847" y="3534"/>
              <a:ext cx="160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20" name="直接连接符 130241"/>
            <p:cNvSpPr/>
            <p:nvPr/>
          </p:nvSpPr>
          <p:spPr>
            <a:xfrm>
              <a:off x="847" y="1934"/>
              <a:ext cx="0" cy="160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21" name="直接连接符 130242"/>
            <p:cNvSpPr/>
            <p:nvPr/>
          </p:nvSpPr>
          <p:spPr>
            <a:xfrm>
              <a:off x="1248" y="1934"/>
              <a:ext cx="0" cy="16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22" name="直接连接符 130243"/>
            <p:cNvSpPr/>
            <p:nvPr/>
          </p:nvSpPr>
          <p:spPr>
            <a:xfrm>
              <a:off x="1648" y="1934"/>
              <a:ext cx="0" cy="16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23" name="直接连接符 130244"/>
            <p:cNvSpPr/>
            <p:nvPr/>
          </p:nvSpPr>
          <p:spPr>
            <a:xfrm>
              <a:off x="2049" y="1934"/>
              <a:ext cx="0" cy="16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24" name="直接连接符 130245"/>
            <p:cNvSpPr/>
            <p:nvPr/>
          </p:nvSpPr>
          <p:spPr>
            <a:xfrm>
              <a:off x="2449" y="1934"/>
              <a:ext cx="0" cy="160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25" name="直接连接符 130246"/>
            <p:cNvSpPr/>
            <p:nvPr/>
          </p:nvSpPr>
          <p:spPr>
            <a:xfrm flipH="1" flipV="1">
              <a:off x="403" y="1509"/>
              <a:ext cx="444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26" name="文本框 130247"/>
            <p:cNvSpPr txBox="1"/>
            <p:nvPr/>
          </p:nvSpPr>
          <p:spPr>
            <a:xfrm>
              <a:off x="504" y="1381"/>
              <a:ext cx="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 err="1">
                  <a:latin typeface="Arial Narrow" panose="020B0606020202030204" pitchFamily="34" charset="0"/>
                  <a:ea typeface="宋体" panose="02010600030101010101" pitchFamily="2" charset="-122"/>
                </a:rPr>
                <a:t>yz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27" name="文本框 130248"/>
            <p:cNvSpPr txBox="1"/>
            <p:nvPr/>
          </p:nvSpPr>
          <p:spPr>
            <a:xfrm>
              <a:off x="300" y="1560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 err="1">
                  <a:latin typeface="Arial Narrow" panose="020B0606020202030204" pitchFamily="34" charset="0"/>
                  <a:ea typeface="宋体" panose="02010600030101010101" pitchFamily="2" charset="-122"/>
                </a:rPr>
                <a:t>wx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28" name="文本框 130249"/>
            <p:cNvSpPr txBox="1"/>
            <p:nvPr/>
          </p:nvSpPr>
          <p:spPr>
            <a:xfrm>
              <a:off x="819" y="1624"/>
              <a:ext cx="15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 00      01     11     10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29" name="文本框 130250"/>
            <p:cNvSpPr txBox="1"/>
            <p:nvPr/>
          </p:nvSpPr>
          <p:spPr>
            <a:xfrm>
              <a:off x="478" y="1879"/>
              <a:ext cx="292" cy="16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00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01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11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10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0252" name="圆角矩形 130251"/>
          <p:cNvSpPr/>
          <p:nvPr/>
        </p:nvSpPr>
        <p:spPr>
          <a:xfrm>
            <a:off x="5462588" y="4067175"/>
            <a:ext cx="479425" cy="111125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253" name="圆角矩形 130252"/>
          <p:cNvSpPr/>
          <p:nvPr/>
        </p:nvSpPr>
        <p:spPr>
          <a:xfrm>
            <a:off x="6102350" y="4044950"/>
            <a:ext cx="1112838" cy="4968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254" name="圆角矩形 130253"/>
          <p:cNvSpPr/>
          <p:nvPr/>
        </p:nvSpPr>
        <p:spPr>
          <a:xfrm>
            <a:off x="6731000" y="3403600"/>
            <a:ext cx="1054100" cy="47625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0255" name="组合 130254"/>
          <p:cNvGrpSpPr/>
          <p:nvPr/>
        </p:nvGrpSpPr>
        <p:grpSpPr>
          <a:xfrm>
            <a:off x="7370763" y="3286125"/>
            <a:ext cx="427037" cy="2655888"/>
            <a:chOff x="2107" y="1903"/>
            <a:chExt cx="269" cy="1673"/>
          </a:xfrm>
        </p:grpSpPr>
        <p:grpSp>
          <p:nvGrpSpPr>
            <p:cNvPr id="44134" name="组合 130255"/>
            <p:cNvGrpSpPr/>
            <p:nvPr/>
          </p:nvGrpSpPr>
          <p:grpSpPr>
            <a:xfrm>
              <a:off x="2111" y="1903"/>
              <a:ext cx="258" cy="380"/>
              <a:chOff x="4998" y="2114"/>
              <a:chExt cx="271" cy="343"/>
            </a:xfrm>
          </p:grpSpPr>
          <p:sp>
            <p:nvSpPr>
              <p:cNvPr id="44135" name="任意多边形 130256"/>
              <p:cNvSpPr/>
              <p:nvPr/>
            </p:nvSpPr>
            <p:spPr>
              <a:xfrm rot="-5586406">
                <a:off x="5075" y="2265"/>
                <a:ext cx="115" cy="260"/>
              </a:xfrm>
              <a:custGeom>
                <a:avLst/>
                <a:gdLst/>
                <a:ahLst/>
                <a:cxnLst/>
                <a:pathLst>
                  <a:path w="192" h="436">
                    <a:moveTo>
                      <a:pt x="180" y="2"/>
                    </a:moveTo>
                    <a:cubicBezTo>
                      <a:pt x="119" y="1"/>
                      <a:pt x="58" y="0"/>
                      <a:pt x="29" y="27"/>
                    </a:cubicBezTo>
                    <a:cubicBezTo>
                      <a:pt x="0" y="54"/>
                      <a:pt x="6" y="109"/>
                      <a:pt x="4" y="165"/>
                    </a:cubicBezTo>
                    <a:cubicBezTo>
                      <a:pt x="2" y="221"/>
                      <a:pt x="0" y="321"/>
                      <a:pt x="17" y="365"/>
                    </a:cubicBezTo>
                    <a:cubicBezTo>
                      <a:pt x="34" y="409"/>
                      <a:pt x="76" y="420"/>
                      <a:pt x="105" y="428"/>
                    </a:cubicBezTo>
                    <a:cubicBezTo>
                      <a:pt x="134" y="436"/>
                      <a:pt x="163" y="425"/>
                      <a:pt x="192" y="41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4136" name="直接连接符 130257"/>
              <p:cNvSpPr/>
              <p:nvPr/>
            </p:nvSpPr>
            <p:spPr>
              <a:xfrm rot="-5586406">
                <a:off x="5136" y="2231"/>
                <a:ext cx="246" cy="1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4137" name="直接连接符 130258"/>
              <p:cNvSpPr/>
              <p:nvPr/>
            </p:nvSpPr>
            <p:spPr>
              <a:xfrm rot="-5586406">
                <a:off x="4883" y="2220"/>
                <a:ext cx="235" cy="1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44138" name="组合 130259"/>
            <p:cNvGrpSpPr/>
            <p:nvPr/>
          </p:nvGrpSpPr>
          <p:grpSpPr>
            <a:xfrm flipV="1">
              <a:off x="2107" y="3180"/>
              <a:ext cx="269" cy="396"/>
              <a:chOff x="4998" y="2114"/>
              <a:chExt cx="271" cy="343"/>
            </a:xfrm>
          </p:grpSpPr>
          <p:sp>
            <p:nvSpPr>
              <p:cNvPr id="44139" name="任意多边形 130260"/>
              <p:cNvSpPr/>
              <p:nvPr/>
            </p:nvSpPr>
            <p:spPr>
              <a:xfrm rot="-5586406">
                <a:off x="5075" y="2265"/>
                <a:ext cx="115" cy="260"/>
              </a:xfrm>
              <a:custGeom>
                <a:avLst/>
                <a:gdLst/>
                <a:ahLst/>
                <a:cxnLst/>
                <a:pathLst>
                  <a:path w="192" h="436">
                    <a:moveTo>
                      <a:pt x="180" y="2"/>
                    </a:moveTo>
                    <a:cubicBezTo>
                      <a:pt x="119" y="1"/>
                      <a:pt x="58" y="0"/>
                      <a:pt x="29" y="27"/>
                    </a:cubicBezTo>
                    <a:cubicBezTo>
                      <a:pt x="0" y="54"/>
                      <a:pt x="6" y="109"/>
                      <a:pt x="4" y="165"/>
                    </a:cubicBezTo>
                    <a:cubicBezTo>
                      <a:pt x="2" y="221"/>
                      <a:pt x="0" y="321"/>
                      <a:pt x="17" y="365"/>
                    </a:cubicBezTo>
                    <a:cubicBezTo>
                      <a:pt x="34" y="409"/>
                      <a:pt x="76" y="420"/>
                      <a:pt x="105" y="428"/>
                    </a:cubicBezTo>
                    <a:cubicBezTo>
                      <a:pt x="134" y="436"/>
                      <a:pt x="163" y="425"/>
                      <a:pt x="192" y="41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4140" name="直接连接符 130261"/>
              <p:cNvSpPr/>
              <p:nvPr/>
            </p:nvSpPr>
            <p:spPr>
              <a:xfrm rot="-5586406">
                <a:off x="5136" y="2231"/>
                <a:ext cx="246" cy="1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4141" name="直接连接符 130262"/>
              <p:cNvSpPr/>
              <p:nvPr/>
            </p:nvSpPr>
            <p:spPr>
              <a:xfrm rot="-5586406">
                <a:off x="4883" y="2220"/>
                <a:ext cx="235" cy="1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sp>
        <p:nvSpPr>
          <p:cNvPr id="130264" name="圆角矩形 130263"/>
          <p:cNvSpPr/>
          <p:nvPr/>
        </p:nvSpPr>
        <p:spPr>
          <a:xfrm>
            <a:off x="5459413" y="4676775"/>
            <a:ext cx="1112837" cy="4968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矩形 133125"/>
          <p:cNvSpPr>
            <a:spLocks noRot="1"/>
          </p:cNvSpPr>
          <p:nvPr/>
        </p:nvSpPr>
        <p:spPr>
          <a:xfrm>
            <a:off x="684213" y="404813"/>
            <a:ext cx="4608512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2.6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逻辑函数的化简方法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8" name="直接连接符 133127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59" name="矩形 133181"/>
          <p:cNvSpPr/>
          <p:nvPr/>
        </p:nvSpPr>
        <p:spPr>
          <a:xfrm>
            <a:off x="684213" y="1016000"/>
            <a:ext cx="3635375" cy="7572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buClr>
                <a:srgbClr val="3333FF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每个圈至少包括一个没有被圈过的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33232" name="组合 133231"/>
          <p:cNvGrpSpPr/>
          <p:nvPr/>
        </p:nvGrpSpPr>
        <p:grpSpPr>
          <a:xfrm>
            <a:off x="719138" y="1952625"/>
            <a:ext cx="3411537" cy="3438525"/>
            <a:chOff x="2762" y="1531"/>
            <a:chExt cx="2149" cy="2166"/>
          </a:xfrm>
        </p:grpSpPr>
        <p:sp>
          <p:nvSpPr>
            <p:cNvPr id="45061" name="矩形 133232"/>
            <p:cNvSpPr/>
            <p:nvPr/>
          </p:nvSpPr>
          <p:spPr>
            <a:xfrm>
              <a:off x="4511" y="3284"/>
              <a:ext cx="400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2" name="矩形 133233"/>
            <p:cNvSpPr/>
            <p:nvPr/>
          </p:nvSpPr>
          <p:spPr>
            <a:xfrm>
              <a:off x="4110" y="3284"/>
              <a:ext cx="4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3" name="矩形 133234"/>
            <p:cNvSpPr/>
            <p:nvPr/>
          </p:nvSpPr>
          <p:spPr>
            <a:xfrm>
              <a:off x="3710" y="3284"/>
              <a:ext cx="400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4" name="矩形 133235"/>
            <p:cNvSpPr/>
            <p:nvPr/>
          </p:nvSpPr>
          <p:spPr>
            <a:xfrm>
              <a:off x="3309" y="3284"/>
              <a:ext cx="4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5" name="矩形 133236"/>
            <p:cNvSpPr/>
            <p:nvPr/>
          </p:nvSpPr>
          <p:spPr>
            <a:xfrm>
              <a:off x="4511" y="2884"/>
              <a:ext cx="400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6" name="矩形 133237"/>
            <p:cNvSpPr/>
            <p:nvPr/>
          </p:nvSpPr>
          <p:spPr>
            <a:xfrm>
              <a:off x="4110" y="2884"/>
              <a:ext cx="4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7" name="矩形 133238"/>
            <p:cNvSpPr/>
            <p:nvPr/>
          </p:nvSpPr>
          <p:spPr>
            <a:xfrm>
              <a:off x="3710" y="2884"/>
              <a:ext cx="400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8" name="矩形 133239"/>
            <p:cNvSpPr/>
            <p:nvPr/>
          </p:nvSpPr>
          <p:spPr>
            <a:xfrm>
              <a:off x="3309" y="2884"/>
              <a:ext cx="4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9" name="矩形 133240"/>
            <p:cNvSpPr/>
            <p:nvPr/>
          </p:nvSpPr>
          <p:spPr>
            <a:xfrm>
              <a:off x="4511" y="2484"/>
              <a:ext cx="400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0" name="矩形 133241"/>
            <p:cNvSpPr/>
            <p:nvPr/>
          </p:nvSpPr>
          <p:spPr>
            <a:xfrm>
              <a:off x="4110" y="2484"/>
              <a:ext cx="4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1" name="矩形 133242"/>
            <p:cNvSpPr/>
            <p:nvPr/>
          </p:nvSpPr>
          <p:spPr>
            <a:xfrm>
              <a:off x="3710" y="2484"/>
              <a:ext cx="400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2" name="矩形 133243"/>
            <p:cNvSpPr/>
            <p:nvPr/>
          </p:nvSpPr>
          <p:spPr>
            <a:xfrm>
              <a:off x="3309" y="2484"/>
              <a:ext cx="4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3" name="矩形 133244"/>
            <p:cNvSpPr/>
            <p:nvPr/>
          </p:nvSpPr>
          <p:spPr>
            <a:xfrm>
              <a:off x="4511" y="2084"/>
              <a:ext cx="400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4" name="矩形 133245"/>
            <p:cNvSpPr/>
            <p:nvPr/>
          </p:nvSpPr>
          <p:spPr>
            <a:xfrm>
              <a:off x="4110" y="2084"/>
              <a:ext cx="4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5" name="矩形 133246"/>
            <p:cNvSpPr/>
            <p:nvPr/>
          </p:nvSpPr>
          <p:spPr>
            <a:xfrm>
              <a:off x="3710" y="2084"/>
              <a:ext cx="400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6" name="矩形 133247"/>
            <p:cNvSpPr/>
            <p:nvPr/>
          </p:nvSpPr>
          <p:spPr>
            <a:xfrm>
              <a:off x="3309" y="2084"/>
              <a:ext cx="4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7" name="直接连接符 133248"/>
            <p:cNvSpPr/>
            <p:nvPr/>
          </p:nvSpPr>
          <p:spPr>
            <a:xfrm>
              <a:off x="3309" y="2084"/>
              <a:ext cx="160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78" name="直接连接符 133249"/>
            <p:cNvSpPr/>
            <p:nvPr/>
          </p:nvSpPr>
          <p:spPr>
            <a:xfrm>
              <a:off x="3309" y="2484"/>
              <a:ext cx="160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79" name="直接连接符 133250"/>
            <p:cNvSpPr/>
            <p:nvPr/>
          </p:nvSpPr>
          <p:spPr>
            <a:xfrm>
              <a:off x="3309" y="2884"/>
              <a:ext cx="160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80" name="直接连接符 133251"/>
            <p:cNvSpPr/>
            <p:nvPr/>
          </p:nvSpPr>
          <p:spPr>
            <a:xfrm>
              <a:off x="3309" y="3284"/>
              <a:ext cx="160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81" name="直接连接符 133252"/>
            <p:cNvSpPr/>
            <p:nvPr/>
          </p:nvSpPr>
          <p:spPr>
            <a:xfrm>
              <a:off x="3309" y="3684"/>
              <a:ext cx="160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82" name="直接连接符 133253"/>
            <p:cNvSpPr/>
            <p:nvPr/>
          </p:nvSpPr>
          <p:spPr>
            <a:xfrm>
              <a:off x="3309" y="2084"/>
              <a:ext cx="0" cy="160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83" name="直接连接符 133254"/>
            <p:cNvSpPr/>
            <p:nvPr/>
          </p:nvSpPr>
          <p:spPr>
            <a:xfrm>
              <a:off x="3710" y="2084"/>
              <a:ext cx="0" cy="16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84" name="直接连接符 133255"/>
            <p:cNvSpPr/>
            <p:nvPr/>
          </p:nvSpPr>
          <p:spPr>
            <a:xfrm>
              <a:off x="4110" y="2084"/>
              <a:ext cx="0" cy="16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85" name="直接连接符 133256"/>
            <p:cNvSpPr/>
            <p:nvPr/>
          </p:nvSpPr>
          <p:spPr>
            <a:xfrm>
              <a:off x="4511" y="2084"/>
              <a:ext cx="0" cy="16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86" name="直接连接符 133257"/>
            <p:cNvSpPr/>
            <p:nvPr/>
          </p:nvSpPr>
          <p:spPr>
            <a:xfrm>
              <a:off x="4911" y="2084"/>
              <a:ext cx="0" cy="160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87" name="直接连接符 133258"/>
            <p:cNvSpPr/>
            <p:nvPr/>
          </p:nvSpPr>
          <p:spPr>
            <a:xfrm flipH="1" flipV="1">
              <a:off x="2865" y="1659"/>
              <a:ext cx="444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88" name="文本框 133259"/>
            <p:cNvSpPr txBox="1"/>
            <p:nvPr/>
          </p:nvSpPr>
          <p:spPr>
            <a:xfrm>
              <a:off x="2966" y="1531"/>
              <a:ext cx="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 err="1">
                  <a:latin typeface="Arial Narrow" panose="020B0606020202030204" pitchFamily="34" charset="0"/>
                  <a:ea typeface="宋体" panose="02010600030101010101" pitchFamily="2" charset="-122"/>
                </a:rPr>
                <a:t>yz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89" name="文本框 133260"/>
            <p:cNvSpPr txBox="1"/>
            <p:nvPr/>
          </p:nvSpPr>
          <p:spPr>
            <a:xfrm>
              <a:off x="2762" y="1710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 err="1">
                  <a:latin typeface="Arial Narrow" panose="020B0606020202030204" pitchFamily="34" charset="0"/>
                  <a:ea typeface="宋体" panose="02010600030101010101" pitchFamily="2" charset="-122"/>
                </a:rPr>
                <a:t>wx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90" name="文本框 133261"/>
            <p:cNvSpPr txBox="1"/>
            <p:nvPr/>
          </p:nvSpPr>
          <p:spPr>
            <a:xfrm>
              <a:off x="3281" y="1774"/>
              <a:ext cx="15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 00      01     11     10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91" name="文本框 133262"/>
            <p:cNvSpPr txBox="1"/>
            <p:nvPr/>
          </p:nvSpPr>
          <p:spPr>
            <a:xfrm>
              <a:off x="2940" y="2029"/>
              <a:ext cx="292" cy="16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00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01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11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10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264" name="组合 133263"/>
          <p:cNvGrpSpPr/>
          <p:nvPr/>
        </p:nvGrpSpPr>
        <p:grpSpPr>
          <a:xfrm>
            <a:off x="4067175" y="2097088"/>
            <a:ext cx="438150" cy="595312"/>
            <a:chOff x="2329" y="1277"/>
            <a:chExt cx="276" cy="375"/>
          </a:xfrm>
        </p:grpSpPr>
        <p:sp>
          <p:nvSpPr>
            <p:cNvPr id="45093" name="直接连接符 133264"/>
            <p:cNvSpPr/>
            <p:nvPr/>
          </p:nvSpPr>
          <p:spPr>
            <a:xfrm flipH="1">
              <a:off x="2329" y="1278"/>
              <a:ext cx="250" cy="350"/>
            </a:xfrm>
            <a:prstGeom prst="line">
              <a:avLst/>
            </a:prstGeom>
            <a:ln w="317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94" name="直接连接符 133265"/>
            <p:cNvSpPr/>
            <p:nvPr/>
          </p:nvSpPr>
          <p:spPr>
            <a:xfrm>
              <a:off x="2329" y="1277"/>
              <a:ext cx="276" cy="375"/>
            </a:xfrm>
            <a:prstGeom prst="line">
              <a:avLst/>
            </a:prstGeom>
            <a:ln w="317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33267" name="圆角矩形 133266"/>
          <p:cNvSpPr/>
          <p:nvPr/>
        </p:nvSpPr>
        <p:spPr>
          <a:xfrm>
            <a:off x="1679575" y="3541713"/>
            <a:ext cx="1074738" cy="109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268" name="圆角矩形 133267"/>
          <p:cNvSpPr/>
          <p:nvPr/>
        </p:nvSpPr>
        <p:spPr>
          <a:xfrm>
            <a:off x="2319338" y="3540125"/>
            <a:ext cx="1112837" cy="4968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269" name="圆角矩形 133268"/>
          <p:cNvSpPr/>
          <p:nvPr/>
        </p:nvSpPr>
        <p:spPr>
          <a:xfrm>
            <a:off x="2947988" y="2898775"/>
            <a:ext cx="1054100" cy="47625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270" name="圆角矩形 133269"/>
          <p:cNvSpPr/>
          <p:nvPr/>
        </p:nvSpPr>
        <p:spPr>
          <a:xfrm>
            <a:off x="2947988" y="2897188"/>
            <a:ext cx="477837" cy="113188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3271" name="组合 133270"/>
          <p:cNvGrpSpPr/>
          <p:nvPr/>
        </p:nvGrpSpPr>
        <p:grpSpPr>
          <a:xfrm>
            <a:off x="3587750" y="2781300"/>
            <a:ext cx="447675" cy="2655888"/>
            <a:chOff x="4569" y="2053"/>
            <a:chExt cx="282" cy="1673"/>
          </a:xfrm>
        </p:grpSpPr>
        <p:grpSp>
          <p:nvGrpSpPr>
            <p:cNvPr id="45100" name="组合 133271"/>
            <p:cNvGrpSpPr/>
            <p:nvPr/>
          </p:nvGrpSpPr>
          <p:grpSpPr>
            <a:xfrm>
              <a:off x="4573" y="2053"/>
              <a:ext cx="270" cy="380"/>
              <a:chOff x="4998" y="2114"/>
              <a:chExt cx="271" cy="343"/>
            </a:xfrm>
          </p:grpSpPr>
          <p:sp>
            <p:nvSpPr>
              <p:cNvPr id="45101" name="任意多边形 133272"/>
              <p:cNvSpPr/>
              <p:nvPr/>
            </p:nvSpPr>
            <p:spPr>
              <a:xfrm rot="-5586406">
                <a:off x="5075" y="2265"/>
                <a:ext cx="115" cy="260"/>
              </a:xfrm>
              <a:custGeom>
                <a:avLst/>
                <a:gdLst/>
                <a:ahLst/>
                <a:cxnLst/>
                <a:pathLst>
                  <a:path w="192" h="436">
                    <a:moveTo>
                      <a:pt x="180" y="2"/>
                    </a:moveTo>
                    <a:cubicBezTo>
                      <a:pt x="119" y="1"/>
                      <a:pt x="58" y="0"/>
                      <a:pt x="29" y="27"/>
                    </a:cubicBezTo>
                    <a:cubicBezTo>
                      <a:pt x="0" y="54"/>
                      <a:pt x="6" y="109"/>
                      <a:pt x="4" y="165"/>
                    </a:cubicBezTo>
                    <a:cubicBezTo>
                      <a:pt x="2" y="221"/>
                      <a:pt x="0" y="321"/>
                      <a:pt x="17" y="365"/>
                    </a:cubicBezTo>
                    <a:cubicBezTo>
                      <a:pt x="34" y="409"/>
                      <a:pt x="76" y="420"/>
                      <a:pt x="105" y="428"/>
                    </a:cubicBezTo>
                    <a:cubicBezTo>
                      <a:pt x="134" y="436"/>
                      <a:pt x="163" y="425"/>
                      <a:pt x="192" y="41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102" name="直接连接符 133273"/>
              <p:cNvSpPr/>
              <p:nvPr/>
            </p:nvSpPr>
            <p:spPr>
              <a:xfrm rot="-5586406">
                <a:off x="5136" y="2231"/>
                <a:ext cx="246" cy="1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5103" name="直接连接符 133274"/>
              <p:cNvSpPr/>
              <p:nvPr/>
            </p:nvSpPr>
            <p:spPr>
              <a:xfrm rot="-5586406">
                <a:off x="4883" y="2220"/>
                <a:ext cx="235" cy="1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45104" name="组合 133275"/>
            <p:cNvGrpSpPr/>
            <p:nvPr/>
          </p:nvGrpSpPr>
          <p:grpSpPr>
            <a:xfrm flipV="1">
              <a:off x="4569" y="3330"/>
              <a:ext cx="282" cy="396"/>
              <a:chOff x="4998" y="2114"/>
              <a:chExt cx="271" cy="343"/>
            </a:xfrm>
          </p:grpSpPr>
          <p:sp>
            <p:nvSpPr>
              <p:cNvPr id="45105" name="任意多边形 133276"/>
              <p:cNvSpPr/>
              <p:nvPr/>
            </p:nvSpPr>
            <p:spPr>
              <a:xfrm rot="-5586406">
                <a:off x="5075" y="2265"/>
                <a:ext cx="115" cy="260"/>
              </a:xfrm>
              <a:custGeom>
                <a:avLst/>
                <a:gdLst/>
                <a:ahLst/>
                <a:cxnLst/>
                <a:pathLst>
                  <a:path w="192" h="436">
                    <a:moveTo>
                      <a:pt x="180" y="2"/>
                    </a:moveTo>
                    <a:cubicBezTo>
                      <a:pt x="119" y="1"/>
                      <a:pt x="58" y="0"/>
                      <a:pt x="29" y="27"/>
                    </a:cubicBezTo>
                    <a:cubicBezTo>
                      <a:pt x="0" y="54"/>
                      <a:pt x="6" y="109"/>
                      <a:pt x="4" y="165"/>
                    </a:cubicBezTo>
                    <a:cubicBezTo>
                      <a:pt x="2" y="221"/>
                      <a:pt x="0" y="321"/>
                      <a:pt x="17" y="365"/>
                    </a:cubicBezTo>
                    <a:cubicBezTo>
                      <a:pt x="34" y="409"/>
                      <a:pt x="76" y="420"/>
                      <a:pt x="105" y="428"/>
                    </a:cubicBezTo>
                    <a:cubicBezTo>
                      <a:pt x="134" y="436"/>
                      <a:pt x="163" y="425"/>
                      <a:pt x="192" y="41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106" name="直接连接符 133277"/>
              <p:cNvSpPr/>
              <p:nvPr/>
            </p:nvSpPr>
            <p:spPr>
              <a:xfrm rot="-5586406">
                <a:off x="5136" y="2231"/>
                <a:ext cx="246" cy="1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5107" name="直接连接符 133278"/>
              <p:cNvSpPr/>
              <p:nvPr/>
            </p:nvSpPr>
            <p:spPr>
              <a:xfrm rot="-5586406">
                <a:off x="4883" y="2220"/>
                <a:ext cx="235" cy="1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sp>
        <p:nvSpPr>
          <p:cNvPr id="45108" name="矩形 133279"/>
          <p:cNvSpPr/>
          <p:nvPr/>
        </p:nvSpPr>
        <p:spPr>
          <a:xfrm>
            <a:off x="4859338" y="981075"/>
            <a:ext cx="3887787" cy="431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buClr>
                <a:srgbClr val="3333FF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所有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至少被圈过一次。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33281" name="组合 133280"/>
          <p:cNvGrpSpPr/>
          <p:nvPr/>
        </p:nvGrpSpPr>
        <p:grpSpPr>
          <a:xfrm>
            <a:off x="8167688" y="1592263"/>
            <a:ext cx="438150" cy="595312"/>
            <a:chOff x="2329" y="1277"/>
            <a:chExt cx="276" cy="375"/>
          </a:xfrm>
        </p:grpSpPr>
        <p:sp>
          <p:nvSpPr>
            <p:cNvPr id="45110" name="直接连接符 133281"/>
            <p:cNvSpPr/>
            <p:nvPr/>
          </p:nvSpPr>
          <p:spPr>
            <a:xfrm flipH="1">
              <a:off x="2329" y="1278"/>
              <a:ext cx="250" cy="350"/>
            </a:xfrm>
            <a:prstGeom prst="line">
              <a:avLst/>
            </a:prstGeom>
            <a:ln w="317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11" name="直接连接符 133282"/>
            <p:cNvSpPr/>
            <p:nvPr/>
          </p:nvSpPr>
          <p:spPr>
            <a:xfrm>
              <a:off x="2329" y="1277"/>
              <a:ext cx="276" cy="375"/>
            </a:xfrm>
            <a:prstGeom prst="line">
              <a:avLst/>
            </a:prstGeom>
            <a:ln w="317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33284" name="组合 133283"/>
          <p:cNvGrpSpPr/>
          <p:nvPr/>
        </p:nvGrpSpPr>
        <p:grpSpPr>
          <a:xfrm>
            <a:off x="5148263" y="1279525"/>
            <a:ext cx="2736850" cy="1717675"/>
            <a:chOff x="407" y="1991"/>
            <a:chExt cx="1724" cy="1082"/>
          </a:xfrm>
        </p:grpSpPr>
        <p:sp>
          <p:nvSpPr>
            <p:cNvPr id="45113" name="矩形 133284"/>
            <p:cNvSpPr/>
            <p:nvPr/>
          </p:nvSpPr>
          <p:spPr>
            <a:xfrm>
              <a:off x="1440" y="2784"/>
              <a:ext cx="345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14" name="矩形 133285"/>
            <p:cNvSpPr/>
            <p:nvPr/>
          </p:nvSpPr>
          <p:spPr>
            <a:xfrm>
              <a:off x="1094" y="2784"/>
              <a:ext cx="34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15" name="矩形 133286"/>
            <p:cNvSpPr/>
            <p:nvPr/>
          </p:nvSpPr>
          <p:spPr>
            <a:xfrm>
              <a:off x="1785" y="2497"/>
              <a:ext cx="345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16" name="矩形 133287"/>
            <p:cNvSpPr/>
            <p:nvPr/>
          </p:nvSpPr>
          <p:spPr>
            <a:xfrm>
              <a:off x="1094" y="2497"/>
              <a:ext cx="34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17" name="直接连接符 133288"/>
            <p:cNvSpPr/>
            <p:nvPr/>
          </p:nvSpPr>
          <p:spPr>
            <a:xfrm>
              <a:off x="749" y="2497"/>
              <a:ext cx="1381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18" name="直接连接符 133289"/>
            <p:cNvSpPr/>
            <p:nvPr/>
          </p:nvSpPr>
          <p:spPr>
            <a:xfrm>
              <a:off x="749" y="2784"/>
              <a:ext cx="138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19" name="直接连接符 133290"/>
            <p:cNvSpPr/>
            <p:nvPr/>
          </p:nvSpPr>
          <p:spPr>
            <a:xfrm>
              <a:off x="749" y="3071"/>
              <a:ext cx="1381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20" name="直接连接符 133291"/>
            <p:cNvSpPr/>
            <p:nvPr/>
          </p:nvSpPr>
          <p:spPr>
            <a:xfrm>
              <a:off x="749" y="2497"/>
              <a:ext cx="0" cy="57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21" name="直接连接符 133292"/>
            <p:cNvSpPr/>
            <p:nvPr/>
          </p:nvSpPr>
          <p:spPr>
            <a:xfrm>
              <a:off x="1094" y="2497"/>
              <a:ext cx="0" cy="57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22" name="直接连接符 133293"/>
            <p:cNvSpPr/>
            <p:nvPr/>
          </p:nvSpPr>
          <p:spPr>
            <a:xfrm>
              <a:off x="1440" y="2497"/>
              <a:ext cx="0" cy="57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23" name="直接连接符 133294"/>
            <p:cNvSpPr/>
            <p:nvPr/>
          </p:nvSpPr>
          <p:spPr>
            <a:xfrm>
              <a:off x="1785" y="2497"/>
              <a:ext cx="0" cy="57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24" name="直接连接符 133295"/>
            <p:cNvSpPr/>
            <p:nvPr/>
          </p:nvSpPr>
          <p:spPr>
            <a:xfrm>
              <a:off x="2130" y="2497"/>
              <a:ext cx="0" cy="57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25" name="直接连接符 133296"/>
            <p:cNvSpPr/>
            <p:nvPr/>
          </p:nvSpPr>
          <p:spPr>
            <a:xfrm flipH="1" flipV="1">
              <a:off x="508" y="2144"/>
              <a:ext cx="245" cy="3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26" name="文本框 133297"/>
            <p:cNvSpPr txBox="1"/>
            <p:nvPr/>
          </p:nvSpPr>
          <p:spPr>
            <a:xfrm>
              <a:off x="559" y="1991"/>
              <a:ext cx="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 err="1">
                  <a:latin typeface="Arial Narrow" panose="020B0606020202030204" pitchFamily="34" charset="0"/>
                  <a:ea typeface="宋体" panose="02010600030101010101" pitchFamily="2" charset="-122"/>
                </a:rPr>
                <a:t>yz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27" name="文本框 133298"/>
            <p:cNvSpPr txBox="1"/>
            <p:nvPr/>
          </p:nvSpPr>
          <p:spPr>
            <a:xfrm>
              <a:off x="407" y="2128"/>
              <a:ext cx="1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x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28" name="文本框 133299"/>
            <p:cNvSpPr txBox="1"/>
            <p:nvPr/>
          </p:nvSpPr>
          <p:spPr>
            <a:xfrm>
              <a:off x="783" y="2177"/>
              <a:ext cx="13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00    01    11    10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29" name="文本框 133300"/>
            <p:cNvSpPr txBox="1"/>
            <p:nvPr/>
          </p:nvSpPr>
          <p:spPr>
            <a:xfrm>
              <a:off x="468" y="2493"/>
              <a:ext cx="34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0  1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302" name="圆角矩形 133301"/>
          <p:cNvSpPr/>
          <p:nvPr/>
        </p:nvSpPr>
        <p:spPr>
          <a:xfrm>
            <a:off x="6310313" y="2589213"/>
            <a:ext cx="982662" cy="3460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303" name="圆角矩形 133302"/>
          <p:cNvSpPr/>
          <p:nvPr/>
        </p:nvSpPr>
        <p:spPr>
          <a:xfrm flipV="1">
            <a:off x="6303963" y="2154238"/>
            <a:ext cx="384175" cy="76676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304" name="圆角矩形 133303"/>
          <p:cNvSpPr/>
          <p:nvPr/>
        </p:nvSpPr>
        <p:spPr>
          <a:xfrm>
            <a:off x="5559425" y="4545013"/>
            <a:ext cx="1114425" cy="11128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3305" name="组合 133304"/>
          <p:cNvGrpSpPr/>
          <p:nvPr/>
        </p:nvGrpSpPr>
        <p:grpSpPr>
          <a:xfrm>
            <a:off x="8074025" y="3086100"/>
            <a:ext cx="438150" cy="595313"/>
            <a:chOff x="2329" y="1277"/>
            <a:chExt cx="276" cy="375"/>
          </a:xfrm>
        </p:grpSpPr>
        <p:sp>
          <p:nvSpPr>
            <p:cNvPr id="45134" name="直接连接符 133305"/>
            <p:cNvSpPr/>
            <p:nvPr/>
          </p:nvSpPr>
          <p:spPr>
            <a:xfrm flipH="1">
              <a:off x="2329" y="1278"/>
              <a:ext cx="250" cy="350"/>
            </a:xfrm>
            <a:prstGeom prst="line">
              <a:avLst/>
            </a:prstGeom>
            <a:ln w="317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35" name="直接连接符 133306"/>
            <p:cNvSpPr/>
            <p:nvPr/>
          </p:nvSpPr>
          <p:spPr>
            <a:xfrm>
              <a:off x="2329" y="1277"/>
              <a:ext cx="276" cy="375"/>
            </a:xfrm>
            <a:prstGeom prst="line">
              <a:avLst/>
            </a:prstGeom>
            <a:ln w="317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33308" name="组合 133307"/>
          <p:cNvGrpSpPr/>
          <p:nvPr/>
        </p:nvGrpSpPr>
        <p:grpSpPr>
          <a:xfrm>
            <a:off x="4608513" y="2960688"/>
            <a:ext cx="3411537" cy="3438525"/>
            <a:chOff x="2876" y="1414"/>
            <a:chExt cx="2149" cy="2166"/>
          </a:xfrm>
        </p:grpSpPr>
        <p:sp>
          <p:nvSpPr>
            <p:cNvPr id="45137" name="矩形 133308"/>
            <p:cNvSpPr/>
            <p:nvPr/>
          </p:nvSpPr>
          <p:spPr>
            <a:xfrm>
              <a:off x="3423" y="2367"/>
              <a:ext cx="4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38" name="矩形 133309"/>
            <p:cNvSpPr/>
            <p:nvPr/>
          </p:nvSpPr>
          <p:spPr>
            <a:xfrm>
              <a:off x="4625" y="3167"/>
              <a:ext cx="400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39" name="矩形 133310"/>
            <p:cNvSpPr/>
            <p:nvPr/>
          </p:nvSpPr>
          <p:spPr>
            <a:xfrm>
              <a:off x="4224" y="3167"/>
              <a:ext cx="4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40" name="矩形 133311"/>
            <p:cNvSpPr/>
            <p:nvPr/>
          </p:nvSpPr>
          <p:spPr>
            <a:xfrm>
              <a:off x="3824" y="3167"/>
              <a:ext cx="400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41" name="矩形 133312"/>
            <p:cNvSpPr/>
            <p:nvPr/>
          </p:nvSpPr>
          <p:spPr>
            <a:xfrm>
              <a:off x="3423" y="3167"/>
              <a:ext cx="4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42" name="矩形 133313"/>
            <p:cNvSpPr/>
            <p:nvPr/>
          </p:nvSpPr>
          <p:spPr>
            <a:xfrm>
              <a:off x="4625" y="2767"/>
              <a:ext cx="400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43" name="矩形 133314"/>
            <p:cNvSpPr/>
            <p:nvPr/>
          </p:nvSpPr>
          <p:spPr>
            <a:xfrm>
              <a:off x="4224" y="2767"/>
              <a:ext cx="4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44" name="矩形 133315"/>
            <p:cNvSpPr/>
            <p:nvPr/>
          </p:nvSpPr>
          <p:spPr>
            <a:xfrm>
              <a:off x="3824" y="2767"/>
              <a:ext cx="400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45" name="矩形 133316"/>
            <p:cNvSpPr/>
            <p:nvPr/>
          </p:nvSpPr>
          <p:spPr>
            <a:xfrm>
              <a:off x="3423" y="2767"/>
              <a:ext cx="4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46" name="矩形 133317"/>
            <p:cNvSpPr/>
            <p:nvPr/>
          </p:nvSpPr>
          <p:spPr>
            <a:xfrm>
              <a:off x="4625" y="2367"/>
              <a:ext cx="400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47" name="矩形 133318"/>
            <p:cNvSpPr/>
            <p:nvPr/>
          </p:nvSpPr>
          <p:spPr>
            <a:xfrm>
              <a:off x="4224" y="2367"/>
              <a:ext cx="4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48" name="矩形 133319"/>
            <p:cNvSpPr/>
            <p:nvPr/>
          </p:nvSpPr>
          <p:spPr>
            <a:xfrm>
              <a:off x="3824" y="2367"/>
              <a:ext cx="400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49" name="矩形 133320"/>
            <p:cNvSpPr/>
            <p:nvPr/>
          </p:nvSpPr>
          <p:spPr>
            <a:xfrm>
              <a:off x="4625" y="1967"/>
              <a:ext cx="400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50" name="矩形 133321"/>
            <p:cNvSpPr/>
            <p:nvPr/>
          </p:nvSpPr>
          <p:spPr>
            <a:xfrm>
              <a:off x="4224" y="1967"/>
              <a:ext cx="4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51" name="矩形 133322"/>
            <p:cNvSpPr/>
            <p:nvPr/>
          </p:nvSpPr>
          <p:spPr>
            <a:xfrm>
              <a:off x="3824" y="1967"/>
              <a:ext cx="400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52" name="矩形 133323"/>
            <p:cNvSpPr/>
            <p:nvPr/>
          </p:nvSpPr>
          <p:spPr>
            <a:xfrm>
              <a:off x="3423" y="1967"/>
              <a:ext cx="4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53" name="直接连接符 133324"/>
            <p:cNvSpPr/>
            <p:nvPr/>
          </p:nvSpPr>
          <p:spPr>
            <a:xfrm>
              <a:off x="3423" y="1967"/>
              <a:ext cx="160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54" name="直接连接符 133325"/>
            <p:cNvSpPr/>
            <p:nvPr/>
          </p:nvSpPr>
          <p:spPr>
            <a:xfrm>
              <a:off x="3423" y="2367"/>
              <a:ext cx="160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55" name="直接连接符 133326"/>
            <p:cNvSpPr/>
            <p:nvPr/>
          </p:nvSpPr>
          <p:spPr>
            <a:xfrm>
              <a:off x="3423" y="2767"/>
              <a:ext cx="160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56" name="直接连接符 133327"/>
            <p:cNvSpPr/>
            <p:nvPr/>
          </p:nvSpPr>
          <p:spPr>
            <a:xfrm>
              <a:off x="3423" y="3167"/>
              <a:ext cx="160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57" name="直接连接符 133328"/>
            <p:cNvSpPr/>
            <p:nvPr/>
          </p:nvSpPr>
          <p:spPr>
            <a:xfrm>
              <a:off x="3423" y="3567"/>
              <a:ext cx="160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58" name="直接连接符 133329"/>
            <p:cNvSpPr/>
            <p:nvPr/>
          </p:nvSpPr>
          <p:spPr>
            <a:xfrm>
              <a:off x="3423" y="1967"/>
              <a:ext cx="0" cy="160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59" name="直接连接符 133330"/>
            <p:cNvSpPr/>
            <p:nvPr/>
          </p:nvSpPr>
          <p:spPr>
            <a:xfrm>
              <a:off x="3824" y="1967"/>
              <a:ext cx="0" cy="16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60" name="直接连接符 133331"/>
            <p:cNvSpPr/>
            <p:nvPr/>
          </p:nvSpPr>
          <p:spPr>
            <a:xfrm>
              <a:off x="4224" y="1967"/>
              <a:ext cx="0" cy="16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61" name="直接连接符 133332"/>
            <p:cNvSpPr/>
            <p:nvPr/>
          </p:nvSpPr>
          <p:spPr>
            <a:xfrm>
              <a:off x="4625" y="1967"/>
              <a:ext cx="0" cy="16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62" name="直接连接符 133333"/>
            <p:cNvSpPr/>
            <p:nvPr/>
          </p:nvSpPr>
          <p:spPr>
            <a:xfrm>
              <a:off x="5025" y="1967"/>
              <a:ext cx="0" cy="160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63" name="直接连接符 133334"/>
            <p:cNvSpPr/>
            <p:nvPr/>
          </p:nvSpPr>
          <p:spPr>
            <a:xfrm flipH="1" flipV="1">
              <a:off x="2979" y="1542"/>
              <a:ext cx="444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64" name="文本框 133335"/>
            <p:cNvSpPr txBox="1"/>
            <p:nvPr/>
          </p:nvSpPr>
          <p:spPr>
            <a:xfrm>
              <a:off x="3080" y="1414"/>
              <a:ext cx="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 err="1">
                  <a:latin typeface="Arial Narrow" panose="020B0606020202030204" pitchFamily="34" charset="0"/>
                  <a:ea typeface="宋体" panose="02010600030101010101" pitchFamily="2" charset="-122"/>
                </a:rPr>
                <a:t>yz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65" name="文本框 133336"/>
            <p:cNvSpPr txBox="1"/>
            <p:nvPr/>
          </p:nvSpPr>
          <p:spPr>
            <a:xfrm>
              <a:off x="2876" y="1593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 err="1">
                  <a:latin typeface="Arial Narrow" panose="020B0606020202030204" pitchFamily="34" charset="0"/>
                  <a:ea typeface="宋体" panose="02010600030101010101" pitchFamily="2" charset="-122"/>
                </a:rPr>
                <a:t>wx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66" name="文本框 133337"/>
            <p:cNvSpPr txBox="1"/>
            <p:nvPr/>
          </p:nvSpPr>
          <p:spPr>
            <a:xfrm>
              <a:off x="3395" y="1657"/>
              <a:ext cx="15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 00      01     11     10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67" name="文本框 133338"/>
            <p:cNvSpPr txBox="1"/>
            <p:nvPr/>
          </p:nvSpPr>
          <p:spPr>
            <a:xfrm>
              <a:off x="3054" y="1912"/>
              <a:ext cx="292" cy="16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00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01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11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10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340" name="圆角矩形 133339"/>
          <p:cNvSpPr/>
          <p:nvPr/>
        </p:nvSpPr>
        <p:spPr>
          <a:xfrm>
            <a:off x="5564188" y="5159375"/>
            <a:ext cx="1112837" cy="4968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341" name="圆角矩形 133340"/>
          <p:cNvSpPr/>
          <p:nvPr/>
        </p:nvSpPr>
        <p:spPr>
          <a:xfrm>
            <a:off x="5568950" y="3913188"/>
            <a:ext cx="479425" cy="236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342" name="圆角矩形 133341"/>
          <p:cNvSpPr/>
          <p:nvPr/>
        </p:nvSpPr>
        <p:spPr>
          <a:xfrm>
            <a:off x="6208713" y="5164138"/>
            <a:ext cx="1112837" cy="49688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343" name="圆角矩形 133342"/>
          <p:cNvSpPr/>
          <p:nvPr/>
        </p:nvSpPr>
        <p:spPr>
          <a:xfrm>
            <a:off x="6176963" y="3906838"/>
            <a:ext cx="476250" cy="111125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344" name="圆角矩形 133343"/>
          <p:cNvSpPr/>
          <p:nvPr/>
        </p:nvSpPr>
        <p:spPr>
          <a:xfrm>
            <a:off x="5567363" y="4552950"/>
            <a:ext cx="1112837" cy="111283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3345" name="组合 133344"/>
          <p:cNvGrpSpPr/>
          <p:nvPr/>
        </p:nvGrpSpPr>
        <p:grpSpPr>
          <a:xfrm>
            <a:off x="5464175" y="3838575"/>
            <a:ext cx="2549525" cy="2543175"/>
            <a:chOff x="3415" y="1967"/>
            <a:chExt cx="1606" cy="1602"/>
          </a:xfrm>
        </p:grpSpPr>
        <p:sp>
          <p:nvSpPr>
            <p:cNvPr id="45174" name="任意多边形 133345"/>
            <p:cNvSpPr/>
            <p:nvPr/>
          </p:nvSpPr>
          <p:spPr>
            <a:xfrm>
              <a:off x="4674" y="3222"/>
              <a:ext cx="347" cy="347"/>
            </a:xfrm>
            <a:custGeom>
              <a:avLst/>
              <a:gdLst/>
              <a:ahLst/>
              <a:cxnLst/>
              <a:pathLst>
                <a:path w="360" h="347">
                  <a:moveTo>
                    <a:pt x="10" y="347"/>
                  </a:moveTo>
                  <a:cubicBezTo>
                    <a:pt x="5" y="267"/>
                    <a:pt x="0" y="188"/>
                    <a:pt x="10" y="134"/>
                  </a:cubicBezTo>
                  <a:cubicBezTo>
                    <a:pt x="20" y="80"/>
                    <a:pt x="41" y="42"/>
                    <a:pt x="72" y="21"/>
                  </a:cubicBezTo>
                  <a:cubicBezTo>
                    <a:pt x="103" y="0"/>
                    <a:pt x="149" y="11"/>
                    <a:pt x="197" y="9"/>
                  </a:cubicBezTo>
                  <a:cubicBezTo>
                    <a:pt x="245" y="7"/>
                    <a:pt x="302" y="8"/>
                    <a:pt x="360" y="9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175" name="任意多边形 133346"/>
            <p:cNvSpPr/>
            <p:nvPr/>
          </p:nvSpPr>
          <p:spPr>
            <a:xfrm flipH="1">
              <a:off x="3415" y="3206"/>
              <a:ext cx="379" cy="347"/>
            </a:xfrm>
            <a:custGeom>
              <a:avLst/>
              <a:gdLst/>
              <a:ahLst/>
              <a:cxnLst/>
              <a:pathLst>
                <a:path w="360" h="347">
                  <a:moveTo>
                    <a:pt x="10" y="347"/>
                  </a:moveTo>
                  <a:cubicBezTo>
                    <a:pt x="5" y="267"/>
                    <a:pt x="0" y="188"/>
                    <a:pt x="10" y="134"/>
                  </a:cubicBezTo>
                  <a:cubicBezTo>
                    <a:pt x="20" y="80"/>
                    <a:pt x="41" y="42"/>
                    <a:pt x="72" y="21"/>
                  </a:cubicBezTo>
                  <a:cubicBezTo>
                    <a:pt x="103" y="0"/>
                    <a:pt x="149" y="11"/>
                    <a:pt x="197" y="9"/>
                  </a:cubicBezTo>
                  <a:cubicBezTo>
                    <a:pt x="245" y="7"/>
                    <a:pt x="302" y="8"/>
                    <a:pt x="360" y="9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176" name="任意多边形 133347"/>
            <p:cNvSpPr/>
            <p:nvPr/>
          </p:nvSpPr>
          <p:spPr>
            <a:xfrm>
              <a:off x="4675" y="1979"/>
              <a:ext cx="346" cy="330"/>
            </a:xfrm>
            <a:custGeom>
              <a:avLst/>
              <a:gdLst/>
              <a:ahLst/>
              <a:cxnLst/>
              <a:pathLst>
                <a:path w="346" h="355">
                  <a:moveTo>
                    <a:pt x="8" y="0"/>
                  </a:moveTo>
                  <a:cubicBezTo>
                    <a:pt x="4" y="97"/>
                    <a:pt x="0" y="194"/>
                    <a:pt x="8" y="250"/>
                  </a:cubicBezTo>
                  <a:cubicBezTo>
                    <a:pt x="16" y="306"/>
                    <a:pt x="37" y="321"/>
                    <a:pt x="58" y="338"/>
                  </a:cubicBezTo>
                  <a:cubicBezTo>
                    <a:pt x="79" y="355"/>
                    <a:pt x="85" y="348"/>
                    <a:pt x="133" y="350"/>
                  </a:cubicBezTo>
                  <a:cubicBezTo>
                    <a:pt x="181" y="352"/>
                    <a:pt x="263" y="351"/>
                    <a:pt x="346" y="350"/>
                  </a:cubicBezTo>
                </a:path>
              </a:pathLst>
            </a:custGeom>
            <a:noFill/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177" name="任意多边形 133348"/>
            <p:cNvSpPr/>
            <p:nvPr/>
          </p:nvSpPr>
          <p:spPr>
            <a:xfrm>
              <a:off x="3418" y="1967"/>
              <a:ext cx="375" cy="353"/>
            </a:xfrm>
            <a:custGeom>
              <a:avLst/>
              <a:gdLst/>
              <a:ahLst/>
              <a:cxnLst/>
              <a:pathLst>
                <a:path w="312" h="366">
                  <a:moveTo>
                    <a:pt x="300" y="0"/>
                  </a:moveTo>
                  <a:cubicBezTo>
                    <a:pt x="306" y="108"/>
                    <a:pt x="312" y="217"/>
                    <a:pt x="300" y="275"/>
                  </a:cubicBezTo>
                  <a:cubicBezTo>
                    <a:pt x="288" y="333"/>
                    <a:pt x="275" y="336"/>
                    <a:pt x="225" y="351"/>
                  </a:cubicBezTo>
                  <a:cubicBezTo>
                    <a:pt x="175" y="366"/>
                    <a:pt x="87" y="364"/>
                    <a:pt x="0" y="363"/>
                  </a:cubicBezTo>
                </a:path>
              </a:pathLst>
            </a:custGeom>
            <a:noFill/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33350" name="组合 133349"/>
          <p:cNvGrpSpPr/>
          <p:nvPr/>
        </p:nvGrpSpPr>
        <p:grpSpPr>
          <a:xfrm>
            <a:off x="7475538" y="3770313"/>
            <a:ext cx="427037" cy="2655887"/>
            <a:chOff x="2107" y="1903"/>
            <a:chExt cx="269" cy="1673"/>
          </a:xfrm>
        </p:grpSpPr>
        <p:grpSp>
          <p:nvGrpSpPr>
            <p:cNvPr id="45179" name="组合 133350"/>
            <p:cNvGrpSpPr/>
            <p:nvPr/>
          </p:nvGrpSpPr>
          <p:grpSpPr>
            <a:xfrm>
              <a:off x="2111" y="1903"/>
              <a:ext cx="258" cy="380"/>
              <a:chOff x="4998" y="2114"/>
              <a:chExt cx="271" cy="343"/>
            </a:xfrm>
          </p:grpSpPr>
          <p:sp>
            <p:nvSpPr>
              <p:cNvPr id="45180" name="任意多边形 133351"/>
              <p:cNvSpPr/>
              <p:nvPr/>
            </p:nvSpPr>
            <p:spPr>
              <a:xfrm rot="-5586406">
                <a:off x="5075" y="2265"/>
                <a:ext cx="115" cy="260"/>
              </a:xfrm>
              <a:custGeom>
                <a:avLst/>
                <a:gdLst/>
                <a:ahLst/>
                <a:cxnLst/>
                <a:pathLst>
                  <a:path w="192" h="436">
                    <a:moveTo>
                      <a:pt x="180" y="2"/>
                    </a:moveTo>
                    <a:cubicBezTo>
                      <a:pt x="119" y="1"/>
                      <a:pt x="58" y="0"/>
                      <a:pt x="29" y="27"/>
                    </a:cubicBezTo>
                    <a:cubicBezTo>
                      <a:pt x="0" y="54"/>
                      <a:pt x="6" y="109"/>
                      <a:pt x="4" y="165"/>
                    </a:cubicBezTo>
                    <a:cubicBezTo>
                      <a:pt x="2" y="221"/>
                      <a:pt x="0" y="321"/>
                      <a:pt x="17" y="365"/>
                    </a:cubicBezTo>
                    <a:cubicBezTo>
                      <a:pt x="34" y="409"/>
                      <a:pt x="76" y="420"/>
                      <a:pt x="105" y="428"/>
                    </a:cubicBezTo>
                    <a:cubicBezTo>
                      <a:pt x="134" y="436"/>
                      <a:pt x="163" y="425"/>
                      <a:pt x="192" y="41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181" name="直接连接符 133352"/>
              <p:cNvSpPr/>
              <p:nvPr/>
            </p:nvSpPr>
            <p:spPr>
              <a:xfrm rot="-5586406">
                <a:off x="5136" y="2231"/>
                <a:ext cx="246" cy="1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5182" name="直接连接符 133353"/>
              <p:cNvSpPr/>
              <p:nvPr/>
            </p:nvSpPr>
            <p:spPr>
              <a:xfrm rot="-5586406">
                <a:off x="4883" y="2220"/>
                <a:ext cx="235" cy="1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45183" name="组合 133354"/>
            <p:cNvGrpSpPr/>
            <p:nvPr/>
          </p:nvGrpSpPr>
          <p:grpSpPr>
            <a:xfrm flipV="1">
              <a:off x="2107" y="3180"/>
              <a:ext cx="269" cy="396"/>
              <a:chOff x="4998" y="2114"/>
              <a:chExt cx="271" cy="343"/>
            </a:xfrm>
          </p:grpSpPr>
          <p:sp>
            <p:nvSpPr>
              <p:cNvPr id="45184" name="任意多边形 133355"/>
              <p:cNvSpPr/>
              <p:nvPr/>
            </p:nvSpPr>
            <p:spPr>
              <a:xfrm rot="-5586406">
                <a:off x="5075" y="2265"/>
                <a:ext cx="115" cy="260"/>
              </a:xfrm>
              <a:custGeom>
                <a:avLst/>
                <a:gdLst/>
                <a:ahLst/>
                <a:cxnLst/>
                <a:pathLst>
                  <a:path w="192" h="436">
                    <a:moveTo>
                      <a:pt x="180" y="2"/>
                    </a:moveTo>
                    <a:cubicBezTo>
                      <a:pt x="119" y="1"/>
                      <a:pt x="58" y="0"/>
                      <a:pt x="29" y="27"/>
                    </a:cubicBezTo>
                    <a:cubicBezTo>
                      <a:pt x="0" y="54"/>
                      <a:pt x="6" y="109"/>
                      <a:pt x="4" y="165"/>
                    </a:cubicBezTo>
                    <a:cubicBezTo>
                      <a:pt x="2" y="221"/>
                      <a:pt x="0" y="321"/>
                      <a:pt x="17" y="365"/>
                    </a:cubicBezTo>
                    <a:cubicBezTo>
                      <a:pt x="34" y="409"/>
                      <a:pt x="76" y="420"/>
                      <a:pt x="105" y="428"/>
                    </a:cubicBezTo>
                    <a:cubicBezTo>
                      <a:pt x="134" y="436"/>
                      <a:pt x="163" y="425"/>
                      <a:pt x="192" y="41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185" name="直接连接符 133356"/>
              <p:cNvSpPr/>
              <p:nvPr/>
            </p:nvSpPr>
            <p:spPr>
              <a:xfrm rot="-5586406">
                <a:off x="5136" y="2231"/>
                <a:ext cx="246" cy="1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5186" name="直接连接符 133357"/>
              <p:cNvSpPr/>
              <p:nvPr/>
            </p:nvSpPr>
            <p:spPr>
              <a:xfrm rot="-5586406">
                <a:off x="4883" y="2220"/>
                <a:ext cx="235" cy="1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矩形 131073"/>
          <p:cNvSpPr>
            <a:spLocks noRot="1"/>
          </p:cNvSpPr>
          <p:nvPr/>
        </p:nvSpPr>
        <p:spPr>
          <a:xfrm>
            <a:off x="684213" y="404813"/>
            <a:ext cx="4608512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2.6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逻辑函数的化简方法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2" name="矩形 131074"/>
          <p:cNvSpPr/>
          <p:nvPr/>
        </p:nvSpPr>
        <p:spPr>
          <a:xfrm>
            <a:off x="611188" y="981075"/>
            <a:ext cx="7956550" cy="43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合并最小项规则：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6083" name="直接连接符 131075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077" name="矩形 131076"/>
          <p:cNvSpPr/>
          <p:nvPr/>
        </p:nvSpPr>
        <p:spPr>
          <a:xfrm>
            <a:off x="647700" y="1484313"/>
            <a:ext cx="7885113" cy="1549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just">
              <a:buClr>
                <a:srgbClr val="3333FF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在所圈的最小项中，变量取值全是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的，在表达式中以反变量的形式出现；变量取值全是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的，在表达式中以原变量的形式出现；变量取值既有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也有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的，在表达式中不出现。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1078" name="矩形 131077"/>
          <p:cNvSpPr/>
          <p:nvPr/>
        </p:nvSpPr>
        <p:spPr>
          <a:xfrm>
            <a:off x="719138" y="3068638"/>
            <a:ext cx="7775575" cy="8286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just">
              <a:buClr>
                <a:srgbClr val="3333FF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所圈的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 i="1" baseline="30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个相邻的最小项，可以消去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个变量取值既有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也有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的变量。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1079" name="矩形 131078"/>
          <p:cNvSpPr/>
          <p:nvPr/>
        </p:nvSpPr>
        <p:spPr>
          <a:xfrm>
            <a:off x="684213" y="4005263"/>
            <a:ext cx="7993062" cy="4984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buClr>
                <a:srgbClr val="3333FF"/>
              </a:buClr>
              <a:buSzPct val="60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例：化简下列逻辑函数。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1080" name="矩形 131079"/>
          <p:cNvSpPr/>
          <p:nvPr/>
        </p:nvSpPr>
        <p:spPr>
          <a:xfrm>
            <a:off x="900113" y="4616450"/>
            <a:ext cx="72294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=∑</a:t>
            </a:r>
            <a:r>
              <a:rPr lang="en-US" altLang="zh-CN" sz="2400" i="1" baseline="-250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400" i="1" baseline="-2500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400" i="1" baseline="-2500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(1,2,5,7)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31081" name="组合 131080"/>
          <p:cNvGrpSpPr/>
          <p:nvPr/>
        </p:nvGrpSpPr>
        <p:grpSpPr>
          <a:xfrm>
            <a:off x="4570413" y="3689350"/>
            <a:ext cx="2736850" cy="1712913"/>
            <a:chOff x="407" y="1994"/>
            <a:chExt cx="1724" cy="1079"/>
          </a:xfrm>
        </p:grpSpPr>
        <p:sp>
          <p:nvSpPr>
            <p:cNvPr id="46089" name="矩形 131081"/>
            <p:cNvSpPr/>
            <p:nvPr/>
          </p:nvSpPr>
          <p:spPr>
            <a:xfrm>
              <a:off x="1440" y="2784"/>
              <a:ext cx="345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90" name="矩形 131082"/>
            <p:cNvSpPr/>
            <p:nvPr/>
          </p:nvSpPr>
          <p:spPr>
            <a:xfrm>
              <a:off x="1094" y="2784"/>
              <a:ext cx="34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91" name="矩形 131083"/>
            <p:cNvSpPr/>
            <p:nvPr/>
          </p:nvSpPr>
          <p:spPr>
            <a:xfrm>
              <a:off x="1785" y="2497"/>
              <a:ext cx="345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92" name="矩形 131084"/>
            <p:cNvSpPr/>
            <p:nvPr/>
          </p:nvSpPr>
          <p:spPr>
            <a:xfrm>
              <a:off x="1094" y="2497"/>
              <a:ext cx="34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93" name="直接连接符 131085"/>
            <p:cNvSpPr/>
            <p:nvPr/>
          </p:nvSpPr>
          <p:spPr>
            <a:xfrm>
              <a:off x="749" y="2497"/>
              <a:ext cx="1381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94" name="直接连接符 131086"/>
            <p:cNvSpPr/>
            <p:nvPr/>
          </p:nvSpPr>
          <p:spPr>
            <a:xfrm>
              <a:off x="749" y="2784"/>
              <a:ext cx="138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95" name="直接连接符 131087"/>
            <p:cNvSpPr/>
            <p:nvPr/>
          </p:nvSpPr>
          <p:spPr>
            <a:xfrm>
              <a:off x="749" y="3071"/>
              <a:ext cx="1381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96" name="直接连接符 131088"/>
            <p:cNvSpPr/>
            <p:nvPr/>
          </p:nvSpPr>
          <p:spPr>
            <a:xfrm>
              <a:off x="749" y="2497"/>
              <a:ext cx="0" cy="57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97" name="直接连接符 131089"/>
            <p:cNvSpPr/>
            <p:nvPr/>
          </p:nvSpPr>
          <p:spPr>
            <a:xfrm>
              <a:off x="1094" y="2497"/>
              <a:ext cx="0" cy="57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98" name="直接连接符 131090"/>
            <p:cNvSpPr/>
            <p:nvPr/>
          </p:nvSpPr>
          <p:spPr>
            <a:xfrm>
              <a:off x="1440" y="2497"/>
              <a:ext cx="0" cy="57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99" name="直接连接符 131091"/>
            <p:cNvSpPr/>
            <p:nvPr/>
          </p:nvSpPr>
          <p:spPr>
            <a:xfrm>
              <a:off x="1785" y="2497"/>
              <a:ext cx="0" cy="57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100" name="直接连接符 131092"/>
            <p:cNvSpPr/>
            <p:nvPr/>
          </p:nvSpPr>
          <p:spPr>
            <a:xfrm>
              <a:off x="2130" y="2497"/>
              <a:ext cx="0" cy="57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101" name="直接连接符 131093"/>
            <p:cNvSpPr/>
            <p:nvPr/>
          </p:nvSpPr>
          <p:spPr>
            <a:xfrm flipH="1" flipV="1">
              <a:off x="508" y="2144"/>
              <a:ext cx="245" cy="3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102" name="文本框 131094"/>
            <p:cNvSpPr txBox="1"/>
            <p:nvPr/>
          </p:nvSpPr>
          <p:spPr>
            <a:xfrm>
              <a:off x="559" y="1994"/>
              <a:ext cx="2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yz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3" name="文本框 131095"/>
            <p:cNvSpPr txBox="1"/>
            <p:nvPr/>
          </p:nvSpPr>
          <p:spPr>
            <a:xfrm>
              <a:off x="407" y="2131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4" name="文本框 131096"/>
            <p:cNvSpPr txBox="1"/>
            <p:nvPr/>
          </p:nvSpPr>
          <p:spPr>
            <a:xfrm>
              <a:off x="783" y="2177"/>
              <a:ext cx="13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00    01    11    10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05" name="文本框 131097"/>
            <p:cNvSpPr txBox="1"/>
            <p:nvPr/>
          </p:nvSpPr>
          <p:spPr>
            <a:xfrm>
              <a:off x="468" y="2493"/>
              <a:ext cx="34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0  1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1099" name="圆角矩形 131098"/>
          <p:cNvSpPr/>
          <p:nvPr/>
        </p:nvSpPr>
        <p:spPr>
          <a:xfrm>
            <a:off x="5721350" y="5000625"/>
            <a:ext cx="982663" cy="3460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1100" name="圆角矩形 131099"/>
          <p:cNvSpPr/>
          <p:nvPr/>
        </p:nvSpPr>
        <p:spPr>
          <a:xfrm flipV="1">
            <a:off x="5715000" y="4565650"/>
            <a:ext cx="384175" cy="76676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1101" name="椭圆 131100"/>
          <p:cNvSpPr/>
          <p:nvPr/>
        </p:nvSpPr>
        <p:spPr>
          <a:xfrm>
            <a:off x="6835775" y="4525963"/>
            <a:ext cx="398463" cy="37782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1102" name="对象 131101"/>
          <p:cNvGraphicFramePr/>
          <p:nvPr/>
        </p:nvGraphicFramePr>
        <p:xfrm>
          <a:off x="4859338" y="5734050"/>
          <a:ext cx="27733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1434465" imgH="241300" progId="Equation.3">
                  <p:embed/>
                </p:oleObj>
              </mc:Choice>
              <mc:Fallback>
                <p:oleObj name="" r:id="rId1" imgW="1434465" imgH="2413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59338" y="5734050"/>
                        <a:ext cx="2773362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/>
      <p:bldP spid="131078" grpId="0"/>
      <p:bldP spid="131079" grpId="0"/>
      <p:bldP spid="13108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直接连接符 134145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06" name="矩形 134146"/>
          <p:cNvSpPr>
            <a:spLocks noRot="1"/>
          </p:cNvSpPr>
          <p:nvPr/>
        </p:nvSpPr>
        <p:spPr>
          <a:xfrm>
            <a:off x="684213" y="404813"/>
            <a:ext cx="4608512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2.6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逻辑函数的化简方法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107" name="对象 134170"/>
          <p:cNvGraphicFramePr/>
          <p:nvPr/>
        </p:nvGraphicFramePr>
        <p:xfrm>
          <a:off x="935038" y="1481138"/>
          <a:ext cx="30511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1524000" imgH="508000" progId="Equation.3">
                  <p:embed/>
                </p:oleObj>
              </mc:Choice>
              <mc:Fallback>
                <p:oleObj name="" r:id="rId1" imgW="1524000" imgH="5080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5038" y="1481138"/>
                        <a:ext cx="3051175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173" name="组合 134172"/>
          <p:cNvGrpSpPr/>
          <p:nvPr/>
        </p:nvGrpSpPr>
        <p:grpSpPr>
          <a:xfrm>
            <a:off x="863600" y="2816225"/>
            <a:ext cx="2736850" cy="1712913"/>
            <a:chOff x="2795" y="2379"/>
            <a:chExt cx="1724" cy="1079"/>
          </a:xfrm>
        </p:grpSpPr>
        <p:sp>
          <p:nvSpPr>
            <p:cNvPr id="47109" name="矩形 134173"/>
            <p:cNvSpPr/>
            <p:nvPr/>
          </p:nvSpPr>
          <p:spPr>
            <a:xfrm>
              <a:off x="4166" y="3169"/>
              <a:ext cx="345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0" name="矩形 134174"/>
            <p:cNvSpPr/>
            <p:nvPr/>
          </p:nvSpPr>
          <p:spPr>
            <a:xfrm>
              <a:off x="3482" y="3169"/>
              <a:ext cx="34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1" name="矩形 134175"/>
            <p:cNvSpPr/>
            <p:nvPr/>
          </p:nvSpPr>
          <p:spPr>
            <a:xfrm>
              <a:off x="3485" y="2882"/>
              <a:ext cx="345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2" name="矩形 134176"/>
            <p:cNvSpPr/>
            <p:nvPr/>
          </p:nvSpPr>
          <p:spPr>
            <a:xfrm>
              <a:off x="3143" y="2882"/>
              <a:ext cx="34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3" name="直接连接符 134177"/>
            <p:cNvSpPr/>
            <p:nvPr/>
          </p:nvSpPr>
          <p:spPr>
            <a:xfrm>
              <a:off x="3137" y="2882"/>
              <a:ext cx="1381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7114" name="直接连接符 134178"/>
            <p:cNvSpPr/>
            <p:nvPr/>
          </p:nvSpPr>
          <p:spPr>
            <a:xfrm>
              <a:off x="3137" y="3169"/>
              <a:ext cx="138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7115" name="直接连接符 134179"/>
            <p:cNvSpPr/>
            <p:nvPr/>
          </p:nvSpPr>
          <p:spPr>
            <a:xfrm>
              <a:off x="3137" y="3456"/>
              <a:ext cx="1381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7116" name="直接连接符 134180"/>
            <p:cNvSpPr/>
            <p:nvPr/>
          </p:nvSpPr>
          <p:spPr>
            <a:xfrm>
              <a:off x="3137" y="2882"/>
              <a:ext cx="0" cy="57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7117" name="直接连接符 134181"/>
            <p:cNvSpPr/>
            <p:nvPr/>
          </p:nvSpPr>
          <p:spPr>
            <a:xfrm>
              <a:off x="3482" y="2882"/>
              <a:ext cx="0" cy="57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7118" name="直接连接符 134182"/>
            <p:cNvSpPr/>
            <p:nvPr/>
          </p:nvSpPr>
          <p:spPr>
            <a:xfrm>
              <a:off x="3828" y="2882"/>
              <a:ext cx="0" cy="57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7119" name="直接连接符 134183"/>
            <p:cNvSpPr/>
            <p:nvPr/>
          </p:nvSpPr>
          <p:spPr>
            <a:xfrm>
              <a:off x="4173" y="2882"/>
              <a:ext cx="0" cy="57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7120" name="直接连接符 134184"/>
            <p:cNvSpPr/>
            <p:nvPr/>
          </p:nvSpPr>
          <p:spPr>
            <a:xfrm>
              <a:off x="4518" y="2882"/>
              <a:ext cx="0" cy="57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7121" name="直接连接符 134185"/>
            <p:cNvSpPr/>
            <p:nvPr/>
          </p:nvSpPr>
          <p:spPr>
            <a:xfrm flipH="1" flipV="1">
              <a:off x="2896" y="2529"/>
              <a:ext cx="245" cy="3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7122" name="文本框 134186"/>
            <p:cNvSpPr txBox="1"/>
            <p:nvPr/>
          </p:nvSpPr>
          <p:spPr>
            <a:xfrm>
              <a:off x="2947" y="2379"/>
              <a:ext cx="2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yz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3" name="文本框 134187"/>
            <p:cNvSpPr txBox="1"/>
            <p:nvPr/>
          </p:nvSpPr>
          <p:spPr>
            <a:xfrm>
              <a:off x="2795" y="2516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4" name="文本框 134188"/>
            <p:cNvSpPr txBox="1"/>
            <p:nvPr/>
          </p:nvSpPr>
          <p:spPr>
            <a:xfrm>
              <a:off x="3171" y="2562"/>
              <a:ext cx="13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00    01    11    10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25" name="文本框 134189"/>
            <p:cNvSpPr txBox="1"/>
            <p:nvPr/>
          </p:nvSpPr>
          <p:spPr>
            <a:xfrm>
              <a:off x="2856" y="2878"/>
              <a:ext cx="34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0  1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26" name="矩形 134190"/>
            <p:cNvSpPr/>
            <p:nvPr/>
          </p:nvSpPr>
          <p:spPr>
            <a:xfrm>
              <a:off x="3140" y="3165"/>
              <a:ext cx="34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34192" name="对象 134191"/>
          <p:cNvGraphicFramePr/>
          <p:nvPr/>
        </p:nvGraphicFramePr>
        <p:xfrm>
          <a:off x="1884363" y="5157788"/>
          <a:ext cx="15113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761365" imgH="241300" progId="Equation.3">
                  <p:embed/>
                </p:oleObj>
              </mc:Choice>
              <mc:Fallback>
                <p:oleObj name="" r:id="rId3" imgW="761365" imgH="2413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4363" y="5157788"/>
                        <a:ext cx="1511300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93" name="圆角矩形 134192"/>
          <p:cNvSpPr/>
          <p:nvPr/>
        </p:nvSpPr>
        <p:spPr>
          <a:xfrm flipV="1">
            <a:off x="1522413" y="3667125"/>
            <a:ext cx="862012" cy="80645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4194" name="组合 134193"/>
          <p:cNvGrpSpPr/>
          <p:nvPr/>
        </p:nvGrpSpPr>
        <p:grpSpPr>
          <a:xfrm>
            <a:off x="3136900" y="4124325"/>
            <a:ext cx="584200" cy="354013"/>
            <a:chOff x="4628" y="1288"/>
            <a:chExt cx="255" cy="223"/>
          </a:xfrm>
        </p:grpSpPr>
        <p:sp>
          <p:nvSpPr>
            <p:cNvPr id="47130" name="任意多边形 134194"/>
            <p:cNvSpPr/>
            <p:nvPr/>
          </p:nvSpPr>
          <p:spPr>
            <a:xfrm>
              <a:off x="4628" y="1288"/>
              <a:ext cx="80" cy="223"/>
            </a:xfrm>
            <a:custGeom>
              <a:avLst/>
              <a:gdLst/>
              <a:ahLst/>
              <a:cxnLst/>
              <a:pathLst>
                <a:path w="192" h="436">
                  <a:moveTo>
                    <a:pt x="180" y="2"/>
                  </a:moveTo>
                  <a:cubicBezTo>
                    <a:pt x="119" y="1"/>
                    <a:pt x="58" y="0"/>
                    <a:pt x="29" y="27"/>
                  </a:cubicBezTo>
                  <a:cubicBezTo>
                    <a:pt x="0" y="54"/>
                    <a:pt x="6" y="109"/>
                    <a:pt x="4" y="165"/>
                  </a:cubicBezTo>
                  <a:cubicBezTo>
                    <a:pt x="2" y="221"/>
                    <a:pt x="0" y="321"/>
                    <a:pt x="17" y="365"/>
                  </a:cubicBezTo>
                  <a:cubicBezTo>
                    <a:pt x="34" y="409"/>
                    <a:pt x="76" y="420"/>
                    <a:pt x="105" y="428"/>
                  </a:cubicBezTo>
                  <a:cubicBezTo>
                    <a:pt x="134" y="436"/>
                    <a:pt x="163" y="425"/>
                    <a:pt x="192" y="415"/>
                  </a:cubicBezTo>
                </a:path>
              </a:pathLst>
            </a:custGeom>
            <a:noFill/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131" name="直接连接符 134195"/>
            <p:cNvSpPr/>
            <p:nvPr/>
          </p:nvSpPr>
          <p:spPr>
            <a:xfrm>
              <a:off x="4696" y="1503"/>
              <a:ext cx="187" cy="0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7132" name="直接连接符 134196"/>
            <p:cNvSpPr/>
            <p:nvPr/>
          </p:nvSpPr>
          <p:spPr>
            <a:xfrm>
              <a:off x="4708" y="1290"/>
              <a:ext cx="162" cy="0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34198" name="组合 134197"/>
          <p:cNvGrpSpPr/>
          <p:nvPr/>
        </p:nvGrpSpPr>
        <p:grpSpPr>
          <a:xfrm flipH="1">
            <a:off x="1270000" y="4098925"/>
            <a:ext cx="608013" cy="371475"/>
            <a:chOff x="4628" y="1288"/>
            <a:chExt cx="255" cy="223"/>
          </a:xfrm>
        </p:grpSpPr>
        <p:sp>
          <p:nvSpPr>
            <p:cNvPr id="47134" name="任意多边形 134198"/>
            <p:cNvSpPr/>
            <p:nvPr/>
          </p:nvSpPr>
          <p:spPr>
            <a:xfrm>
              <a:off x="4628" y="1288"/>
              <a:ext cx="80" cy="223"/>
            </a:xfrm>
            <a:custGeom>
              <a:avLst/>
              <a:gdLst/>
              <a:ahLst/>
              <a:cxnLst/>
              <a:pathLst>
                <a:path w="192" h="436">
                  <a:moveTo>
                    <a:pt x="180" y="2"/>
                  </a:moveTo>
                  <a:cubicBezTo>
                    <a:pt x="119" y="1"/>
                    <a:pt x="58" y="0"/>
                    <a:pt x="29" y="27"/>
                  </a:cubicBezTo>
                  <a:cubicBezTo>
                    <a:pt x="0" y="54"/>
                    <a:pt x="6" y="109"/>
                    <a:pt x="4" y="165"/>
                  </a:cubicBezTo>
                  <a:cubicBezTo>
                    <a:pt x="2" y="221"/>
                    <a:pt x="0" y="321"/>
                    <a:pt x="17" y="365"/>
                  </a:cubicBezTo>
                  <a:cubicBezTo>
                    <a:pt x="34" y="409"/>
                    <a:pt x="76" y="420"/>
                    <a:pt x="105" y="428"/>
                  </a:cubicBezTo>
                  <a:cubicBezTo>
                    <a:pt x="134" y="436"/>
                    <a:pt x="163" y="425"/>
                    <a:pt x="192" y="415"/>
                  </a:cubicBezTo>
                </a:path>
              </a:pathLst>
            </a:custGeom>
            <a:noFill/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135" name="直接连接符 134199"/>
            <p:cNvSpPr/>
            <p:nvPr/>
          </p:nvSpPr>
          <p:spPr>
            <a:xfrm>
              <a:off x="4696" y="1503"/>
              <a:ext cx="187" cy="0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7136" name="直接连接符 134200"/>
            <p:cNvSpPr/>
            <p:nvPr/>
          </p:nvSpPr>
          <p:spPr>
            <a:xfrm>
              <a:off x="4708" y="1290"/>
              <a:ext cx="162" cy="0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aphicFrame>
        <p:nvGraphicFramePr>
          <p:cNvPr id="134202" name="对象 134201"/>
          <p:cNvGraphicFramePr/>
          <p:nvPr/>
        </p:nvGraphicFramePr>
        <p:xfrm>
          <a:off x="4572000" y="1406525"/>
          <a:ext cx="38401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2132965" imgH="241300" progId="Equation.3">
                  <p:embed/>
                </p:oleObj>
              </mc:Choice>
              <mc:Fallback>
                <p:oleObj name="" r:id="rId5" imgW="2132965" imgH="2413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1406525"/>
                        <a:ext cx="3840163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4203" name="图片 1342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9950" y="1947863"/>
            <a:ext cx="3311525" cy="30416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34204" name="对象 134203"/>
          <p:cNvGraphicFramePr/>
          <p:nvPr/>
        </p:nvGraphicFramePr>
        <p:xfrm>
          <a:off x="5616575" y="5222875"/>
          <a:ext cx="21605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8" imgW="1078865" imgH="203200" progId="Equation.3">
                  <p:embed/>
                </p:oleObj>
              </mc:Choice>
              <mc:Fallback>
                <p:oleObj name="" r:id="rId8" imgW="1078865" imgH="203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16575" y="5222875"/>
                        <a:ext cx="2160588" cy="401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p>
            <a:r>
              <a:rPr lang="zh-CN" altLang="en-US" b="1"/>
              <a:t>作业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1172210" y="1266825"/>
            <a:ext cx="5624830" cy="3106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2.10(2) 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、</a:t>
            </a:r>
            <a:endParaRPr lang="zh-CN" altLang="zh-CN" sz="2800" b="1" dirty="0"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2.13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）（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）（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10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2.14-2.15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）、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2.16(b) 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、</a:t>
            </a:r>
            <a:endParaRPr lang="zh-CN" altLang="zh-CN" sz="2800" b="1" dirty="0"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2.17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）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矩形 90113"/>
          <p:cNvSpPr>
            <a:spLocks noRot="1"/>
          </p:cNvSpPr>
          <p:nvPr/>
        </p:nvSpPr>
        <p:spPr>
          <a:xfrm>
            <a:off x="684213" y="404813"/>
            <a:ext cx="4643437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2.2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三种基本的逻辑运算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4" name="矩形 90114"/>
          <p:cNvSpPr>
            <a:spLocks noRot="1"/>
          </p:cNvSpPr>
          <p:nvPr/>
        </p:nvSpPr>
        <p:spPr>
          <a:xfrm>
            <a:off x="684213" y="944563"/>
            <a:ext cx="8172450" cy="43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 defTabSz="716280">
              <a:spcBef>
                <a:spcPct val="3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2.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或逻辑（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OR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15" name="直接连接符 90115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16" name="文本框 90116"/>
          <p:cNvSpPr txBox="1"/>
          <p:nvPr/>
        </p:nvSpPr>
        <p:spPr>
          <a:xfrm>
            <a:off x="647700" y="1341438"/>
            <a:ext cx="7885113" cy="827087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t"/>
          <a:p>
            <a:pPr algn="just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当决定某一事件的所有条件中，只要有一个具备，该事件就会发生，这样的因果关系叫做或逻辑。</a:t>
            </a:r>
            <a:endParaRPr lang="zh-CN" altLang="en-US" sz="2400" b="1">
              <a:latin typeface="Tahom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90286" name="内容占位符 90285"/>
          <p:cNvGraphicFramePr>
            <a:graphicFrameLocks noGrp="1"/>
          </p:cNvGraphicFramePr>
          <p:nvPr>
            <p:ph sz="half" idx="1"/>
          </p:nvPr>
        </p:nvGraphicFramePr>
        <p:xfrm>
          <a:off x="971550" y="2349500"/>
          <a:ext cx="192405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8705850" imgH="5400675" progId="Paint.Picture">
                  <p:embed/>
                </p:oleObj>
              </mc:Choice>
              <mc:Fallback>
                <p:oleObj name="" r:id="rId1" imgW="8705850" imgH="5400675" progId="Paint.Picture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2349500"/>
                        <a:ext cx="1924050" cy="11922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FF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366" name="组合 90365"/>
          <p:cNvGrpSpPr/>
          <p:nvPr/>
        </p:nvGrpSpPr>
        <p:grpSpPr>
          <a:xfrm>
            <a:off x="900113" y="4113213"/>
            <a:ext cx="3144837" cy="2282825"/>
            <a:chOff x="3515" y="1162"/>
            <a:chExt cx="2012" cy="1438"/>
          </a:xfrm>
        </p:grpSpPr>
        <p:grpSp>
          <p:nvGrpSpPr>
            <p:cNvPr id="13319" name="组合 90366"/>
            <p:cNvGrpSpPr/>
            <p:nvPr/>
          </p:nvGrpSpPr>
          <p:grpSpPr>
            <a:xfrm>
              <a:off x="3515" y="1480"/>
              <a:ext cx="2012" cy="1120"/>
              <a:chOff x="-3" y="-3"/>
              <a:chExt cx="1272" cy="1926"/>
            </a:xfrm>
          </p:grpSpPr>
          <p:grpSp>
            <p:nvGrpSpPr>
              <p:cNvPr id="13320" name="组合 90367"/>
              <p:cNvGrpSpPr/>
              <p:nvPr/>
            </p:nvGrpSpPr>
            <p:grpSpPr>
              <a:xfrm>
                <a:off x="0" y="0"/>
                <a:ext cx="1266" cy="1920"/>
                <a:chOff x="0" y="0"/>
                <a:chExt cx="1266" cy="1920"/>
              </a:xfrm>
            </p:grpSpPr>
            <p:grpSp>
              <p:nvGrpSpPr>
                <p:cNvPr id="13321" name="组合 90368"/>
                <p:cNvGrpSpPr/>
                <p:nvPr/>
              </p:nvGrpSpPr>
              <p:grpSpPr>
                <a:xfrm>
                  <a:off x="0" y="0"/>
                  <a:ext cx="446" cy="384"/>
                  <a:chOff x="0" y="0"/>
                  <a:chExt cx="446" cy="384"/>
                </a:xfrm>
              </p:grpSpPr>
              <p:sp>
                <p:nvSpPr>
                  <p:cNvPr id="13322" name="矩形 90369"/>
                  <p:cNvSpPr/>
                  <p:nvPr/>
                </p:nvSpPr>
                <p:spPr>
                  <a:xfrm>
                    <a:off x="0" y="0"/>
                    <a:ext cx="446" cy="384"/>
                  </a:xfrm>
                  <a:prstGeom prst="rect">
                    <a:avLst/>
                  </a:prstGeom>
                  <a:solidFill>
                    <a:srgbClr val="FFED9F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323" name="组合 90370"/>
                  <p:cNvGrpSpPr/>
                  <p:nvPr/>
                </p:nvGrpSpPr>
                <p:grpSpPr>
                  <a:xfrm>
                    <a:off x="0" y="0"/>
                    <a:ext cx="446" cy="384"/>
                    <a:chOff x="0" y="0"/>
                    <a:chExt cx="446" cy="384"/>
                  </a:xfrm>
                </p:grpSpPr>
                <p:sp>
                  <p:nvSpPr>
                    <p:cNvPr id="13324" name="矩形 90371"/>
                    <p:cNvSpPr/>
                    <p:nvPr/>
                  </p:nvSpPr>
                  <p:spPr>
                    <a:xfrm>
                      <a:off x="43" y="0"/>
                      <a:ext cx="360" cy="384"/>
                    </a:xfrm>
                    <a:prstGeom prst="rect">
                      <a:avLst/>
                    </a:prstGeom>
                    <a:solidFill>
                      <a:srgbClr val="FFED9F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开关</a:t>
                      </a:r>
                      <a:r>
                        <a:rPr lang="en-US" altLang="zh-CN"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A</a:t>
                      </a:r>
                      <a:endParaRPr lang="en-US" altLang="zh-CN"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325" name="矩形 90372"/>
                    <p:cNvSpPr/>
                    <p:nvPr/>
                  </p:nvSpPr>
                  <p:spPr>
                    <a:xfrm>
                      <a:off x="0" y="0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326" name="组合 90373"/>
                <p:cNvGrpSpPr/>
                <p:nvPr/>
              </p:nvGrpSpPr>
              <p:grpSpPr>
                <a:xfrm>
                  <a:off x="446" y="0"/>
                  <a:ext cx="446" cy="384"/>
                  <a:chOff x="446" y="0"/>
                  <a:chExt cx="446" cy="384"/>
                </a:xfrm>
              </p:grpSpPr>
              <p:sp>
                <p:nvSpPr>
                  <p:cNvPr id="13327" name="矩形 90374"/>
                  <p:cNvSpPr/>
                  <p:nvPr/>
                </p:nvSpPr>
                <p:spPr>
                  <a:xfrm>
                    <a:off x="446" y="0"/>
                    <a:ext cx="446" cy="384"/>
                  </a:xfrm>
                  <a:prstGeom prst="rect">
                    <a:avLst/>
                  </a:prstGeom>
                  <a:solidFill>
                    <a:srgbClr val="FFED9F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328" name="组合 90375"/>
                  <p:cNvGrpSpPr/>
                  <p:nvPr/>
                </p:nvGrpSpPr>
                <p:grpSpPr>
                  <a:xfrm>
                    <a:off x="446" y="0"/>
                    <a:ext cx="446" cy="384"/>
                    <a:chOff x="446" y="0"/>
                    <a:chExt cx="446" cy="384"/>
                  </a:xfrm>
                </p:grpSpPr>
                <p:sp>
                  <p:nvSpPr>
                    <p:cNvPr id="13329" name="矩形 90376"/>
                    <p:cNvSpPr/>
                    <p:nvPr/>
                  </p:nvSpPr>
                  <p:spPr>
                    <a:xfrm>
                      <a:off x="489" y="0"/>
                      <a:ext cx="360" cy="384"/>
                    </a:xfrm>
                    <a:prstGeom prst="rect">
                      <a:avLst/>
                    </a:prstGeom>
                    <a:solidFill>
                      <a:srgbClr val="FFED9F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开关</a:t>
                      </a:r>
                      <a:r>
                        <a:rPr lang="en-US" altLang="zh-CN"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B</a:t>
                      </a:r>
                      <a:endParaRPr lang="en-US" altLang="zh-CN"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330" name="矩形 90377"/>
                    <p:cNvSpPr/>
                    <p:nvPr/>
                  </p:nvSpPr>
                  <p:spPr>
                    <a:xfrm>
                      <a:off x="446" y="0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331" name="组合 90378"/>
                <p:cNvGrpSpPr/>
                <p:nvPr/>
              </p:nvGrpSpPr>
              <p:grpSpPr>
                <a:xfrm>
                  <a:off x="892" y="0"/>
                  <a:ext cx="374" cy="384"/>
                  <a:chOff x="892" y="0"/>
                  <a:chExt cx="374" cy="384"/>
                </a:xfrm>
              </p:grpSpPr>
              <p:sp>
                <p:nvSpPr>
                  <p:cNvPr id="13332" name="矩形 90379"/>
                  <p:cNvSpPr/>
                  <p:nvPr/>
                </p:nvSpPr>
                <p:spPr>
                  <a:xfrm>
                    <a:off x="892" y="0"/>
                    <a:ext cx="374" cy="384"/>
                  </a:xfrm>
                  <a:prstGeom prst="rect">
                    <a:avLst/>
                  </a:prstGeom>
                  <a:solidFill>
                    <a:srgbClr val="FFED9F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333" name="组合 90380"/>
                  <p:cNvGrpSpPr/>
                  <p:nvPr/>
                </p:nvGrpSpPr>
                <p:grpSpPr>
                  <a:xfrm>
                    <a:off x="892" y="0"/>
                    <a:ext cx="374" cy="384"/>
                    <a:chOff x="892" y="0"/>
                    <a:chExt cx="374" cy="384"/>
                  </a:xfrm>
                </p:grpSpPr>
                <p:sp>
                  <p:nvSpPr>
                    <p:cNvPr id="13334" name="矩形 90381"/>
                    <p:cNvSpPr/>
                    <p:nvPr/>
                  </p:nvSpPr>
                  <p:spPr>
                    <a:xfrm>
                      <a:off x="935" y="0"/>
                      <a:ext cx="288" cy="384"/>
                    </a:xfrm>
                    <a:prstGeom prst="rect">
                      <a:avLst/>
                    </a:prstGeom>
                    <a:solidFill>
                      <a:srgbClr val="FFED9F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灯</a:t>
                      </a:r>
                      <a:r>
                        <a:rPr lang="en-US" altLang="zh-CN"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Y</a:t>
                      </a:r>
                      <a:endParaRPr lang="en-US" altLang="zh-CN"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335" name="矩形 90382"/>
                    <p:cNvSpPr/>
                    <p:nvPr/>
                  </p:nvSpPr>
                  <p:spPr>
                    <a:xfrm>
                      <a:off x="892" y="0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336" name="组合 90383"/>
                <p:cNvGrpSpPr/>
                <p:nvPr/>
              </p:nvGrpSpPr>
              <p:grpSpPr>
                <a:xfrm>
                  <a:off x="0" y="384"/>
                  <a:ext cx="446" cy="384"/>
                  <a:chOff x="0" y="384"/>
                  <a:chExt cx="446" cy="384"/>
                </a:xfrm>
              </p:grpSpPr>
              <p:sp>
                <p:nvSpPr>
                  <p:cNvPr id="13337" name="矩形 90384"/>
                  <p:cNvSpPr/>
                  <p:nvPr/>
                </p:nvSpPr>
                <p:spPr>
                  <a:xfrm>
                    <a:off x="0" y="384"/>
                    <a:ext cx="446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338" name="组合 90385"/>
                  <p:cNvGrpSpPr/>
                  <p:nvPr/>
                </p:nvGrpSpPr>
                <p:grpSpPr>
                  <a:xfrm>
                    <a:off x="0" y="384"/>
                    <a:ext cx="446" cy="384"/>
                    <a:chOff x="0" y="384"/>
                    <a:chExt cx="446" cy="384"/>
                  </a:xfrm>
                </p:grpSpPr>
                <p:sp>
                  <p:nvSpPr>
                    <p:cNvPr id="13339" name="矩形 90386"/>
                    <p:cNvSpPr/>
                    <p:nvPr/>
                  </p:nvSpPr>
                  <p:spPr>
                    <a:xfrm>
                      <a:off x="43" y="384"/>
                      <a:ext cx="360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断开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340" name="矩形 90387"/>
                    <p:cNvSpPr/>
                    <p:nvPr/>
                  </p:nvSpPr>
                  <p:spPr>
                    <a:xfrm>
                      <a:off x="0" y="384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341" name="组合 90388"/>
                <p:cNvGrpSpPr/>
                <p:nvPr/>
              </p:nvGrpSpPr>
              <p:grpSpPr>
                <a:xfrm>
                  <a:off x="446" y="384"/>
                  <a:ext cx="446" cy="384"/>
                  <a:chOff x="446" y="384"/>
                  <a:chExt cx="446" cy="384"/>
                </a:xfrm>
              </p:grpSpPr>
              <p:sp>
                <p:nvSpPr>
                  <p:cNvPr id="13342" name="矩形 90389"/>
                  <p:cNvSpPr/>
                  <p:nvPr/>
                </p:nvSpPr>
                <p:spPr>
                  <a:xfrm>
                    <a:off x="446" y="384"/>
                    <a:ext cx="446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343" name="组合 90390"/>
                  <p:cNvGrpSpPr/>
                  <p:nvPr/>
                </p:nvGrpSpPr>
                <p:grpSpPr>
                  <a:xfrm>
                    <a:off x="446" y="384"/>
                    <a:ext cx="446" cy="384"/>
                    <a:chOff x="446" y="384"/>
                    <a:chExt cx="446" cy="384"/>
                  </a:xfrm>
                </p:grpSpPr>
                <p:sp>
                  <p:nvSpPr>
                    <p:cNvPr id="13344" name="矩形 90391"/>
                    <p:cNvSpPr/>
                    <p:nvPr/>
                  </p:nvSpPr>
                  <p:spPr>
                    <a:xfrm>
                      <a:off x="489" y="384"/>
                      <a:ext cx="360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断开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345" name="矩形 90392"/>
                    <p:cNvSpPr/>
                    <p:nvPr/>
                  </p:nvSpPr>
                  <p:spPr>
                    <a:xfrm>
                      <a:off x="446" y="384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346" name="组合 90393"/>
                <p:cNvGrpSpPr/>
                <p:nvPr/>
              </p:nvGrpSpPr>
              <p:grpSpPr>
                <a:xfrm>
                  <a:off x="892" y="384"/>
                  <a:ext cx="374" cy="384"/>
                  <a:chOff x="892" y="384"/>
                  <a:chExt cx="374" cy="384"/>
                </a:xfrm>
              </p:grpSpPr>
              <p:sp>
                <p:nvSpPr>
                  <p:cNvPr id="13347" name="矩形 90394"/>
                  <p:cNvSpPr/>
                  <p:nvPr/>
                </p:nvSpPr>
                <p:spPr>
                  <a:xfrm>
                    <a:off x="892" y="384"/>
                    <a:ext cx="374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348" name="组合 90395"/>
                  <p:cNvGrpSpPr/>
                  <p:nvPr/>
                </p:nvGrpSpPr>
                <p:grpSpPr>
                  <a:xfrm>
                    <a:off x="892" y="384"/>
                    <a:ext cx="374" cy="384"/>
                    <a:chOff x="892" y="384"/>
                    <a:chExt cx="374" cy="384"/>
                  </a:xfrm>
                </p:grpSpPr>
                <p:sp>
                  <p:nvSpPr>
                    <p:cNvPr id="13349" name="矩形 90396"/>
                    <p:cNvSpPr/>
                    <p:nvPr/>
                  </p:nvSpPr>
                  <p:spPr>
                    <a:xfrm>
                      <a:off x="935" y="384"/>
                      <a:ext cx="288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灭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350" name="矩形 90397"/>
                    <p:cNvSpPr/>
                    <p:nvPr/>
                  </p:nvSpPr>
                  <p:spPr>
                    <a:xfrm>
                      <a:off x="892" y="384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351" name="组合 90398"/>
                <p:cNvGrpSpPr/>
                <p:nvPr/>
              </p:nvGrpSpPr>
              <p:grpSpPr>
                <a:xfrm>
                  <a:off x="0" y="768"/>
                  <a:ext cx="446" cy="384"/>
                  <a:chOff x="0" y="768"/>
                  <a:chExt cx="446" cy="384"/>
                </a:xfrm>
              </p:grpSpPr>
              <p:sp>
                <p:nvSpPr>
                  <p:cNvPr id="13352" name="矩形 90399"/>
                  <p:cNvSpPr/>
                  <p:nvPr/>
                </p:nvSpPr>
                <p:spPr>
                  <a:xfrm>
                    <a:off x="0" y="768"/>
                    <a:ext cx="446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353" name="组合 90400"/>
                  <p:cNvGrpSpPr/>
                  <p:nvPr/>
                </p:nvGrpSpPr>
                <p:grpSpPr>
                  <a:xfrm>
                    <a:off x="0" y="768"/>
                    <a:ext cx="446" cy="384"/>
                    <a:chOff x="0" y="768"/>
                    <a:chExt cx="446" cy="384"/>
                  </a:xfrm>
                </p:grpSpPr>
                <p:sp>
                  <p:nvSpPr>
                    <p:cNvPr id="13354" name="矩形 90401"/>
                    <p:cNvSpPr/>
                    <p:nvPr/>
                  </p:nvSpPr>
                  <p:spPr>
                    <a:xfrm>
                      <a:off x="43" y="768"/>
                      <a:ext cx="360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断开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355" name="矩形 90402"/>
                    <p:cNvSpPr/>
                    <p:nvPr/>
                  </p:nvSpPr>
                  <p:spPr>
                    <a:xfrm>
                      <a:off x="0" y="768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356" name="组合 90403"/>
                <p:cNvGrpSpPr/>
                <p:nvPr/>
              </p:nvGrpSpPr>
              <p:grpSpPr>
                <a:xfrm>
                  <a:off x="446" y="768"/>
                  <a:ext cx="446" cy="384"/>
                  <a:chOff x="446" y="768"/>
                  <a:chExt cx="446" cy="384"/>
                </a:xfrm>
              </p:grpSpPr>
              <p:sp>
                <p:nvSpPr>
                  <p:cNvPr id="13357" name="矩形 90404"/>
                  <p:cNvSpPr/>
                  <p:nvPr/>
                </p:nvSpPr>
                <p:spPr>
                  <a:xfrm>
                    <a:off x="446" y="768"/>
                    <a:ext cx="446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358" name="组合 90405"/>
                  <p:cNvGrpSpPr/>
                  <p:nvPr/>
                </p:nvGrpSpPr>
                <p:grpSpPr>
                  <a:xfrm>
                    <a:off x="446" y="768"/>
                    <a:ext cx="446" cy="384"/>
                    <a:chOff x="446" y="768"/>
                    <a:chExt cx="446" cy="384"/>
                  </a:xfrm>
                </p:grpSpPr>
                <p:sp>
                  <p:nvSpPr>
                    <p:cNvPr id="13359" name="矩形 90406"/>
                    <p:cNvSpPr/>
                    <p:nvPr/>
                  </p:nvSpPr>
                  <p:spPr>
                    <a:xfrm>
                      <a:off x="489" y="768"/>
                      <a:ext cx="360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闭合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360" name="矩形 90407"/>
                    <p:cNvSpPr/>
                    <p:nvPr/>
                  </p:nvSpPr>
                  <p:spPr>
                    <a:xfrm>
                      <a:off x="446" y="768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361" name="组合 90408"/>
                <p:cNvGrpSpPr/>
                <p:nvPr/>
              </p:nvGrpSpPr>
              <p:grpSpPr>
                <a:xfrm>
                  <a:off x="892" y="768"/>
                  <a:ext cx="374" cy="384"/>
                  <a:chOff x="892" y="768"/>
                  <a:chExt cx="374" cy="384"/>
                </a:xfrm>
              </p:grpSpPr>
              <p:sp>
                <p:nvSpPr>
                  <p:cNvPr id="13362" name="矩形 90409"/>
                  <p:cNvSpPr/>
                  <p:nvPr/>
                </p:nvSpPr>
                <p:spPr>
                  <a:xfrm>
                    <a:off x="892" y="768"/>
                    <a:ext cx="374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363" name="组合 90410"/>
                  <p:cNvGrpSpPr/>
                  <p:nvPr/>
                </p:nvGrpSpPr>
                <p:grpSpPr>
                  <a:xfrm>
                    <a:off x="892" y="768"/>
                    <a:ext cx="374" cy="384"/>
                    <a:chOff x="892" y="768"/>
                    <a:chExt cx="374" cy="384"/>
                  </a:xfrm>
                </p:grpSpPr>
                <p:sp>
                  <p:nvSpPr>
                    <p:cNvPr id="13364" name="矩形 90411"/>
                    <p:cNvSpPr/>
                    <p:nvPr/>
                  </p:nvSpPr>
                  <p:spPr>
                    <a:xfrm>
                      <a:off x="935" y="768"/>
                      <a:ext cx="288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亮</a:t>
                      </a:r>
                      <a:endParaRPr lang="zh-CN" altLang="en-US" b="1" dirty="0">
                        <a:solidFill>
                          <a:schemeClr val="bg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365" name="矩形 90412"/>
                    <p:cNvSpPr/>
                    <p:nvPr/>
                  </p:nvSpPr>
                  <p:spPr>
                    <a:xfrm>
                      <a:off x="892" y="768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366" name="组合 90413"/>
                <p:cNvGrpSpPr/>
                <p:nvPr/>
              </p:nvGrpSpPr>
              <p:grpSpPr>
                <a:xfrm>
                  <a:off x="0" y="1152"/>
                  <a:ext cx="446" cy="384"/>
                  <a:chOff x="0" y="1152"/>
                  <a:chExt cx="446" cy="384"/>
                </a:xfrm>
              </p:grpSpPr>
              <p:sp>
                <p:nvSpPr>
                  <p:cNvPr id="13367" name="矩形 90414"/>
                  <p:cNvSpPr/>
                  <p:nvPr/>
                </p:nvSpPr>
                <p:spPr>
                  <a:xfrm>
                    <a:off x="0" y="1152"/>
                    <a:ext cx="446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368" name="组合 90415"/>
                  <p:cNvGrpSpPr/>
                  <p:nvPr/>
                </p:nvGrpSpPr>
                <p:grpSpPr>
                  <a:xfrm>
                    <a:off x="0" y="1152"/>
                    <a:ext cx="446" cy="384"/>
                    <a:chOff x="0" y="1152"/>
                    <a:chExt cx="446" cy="384"/>
                  </a:xfrm>
                </p:grpSpPr>
                <p:sp>
                  <p:nvSpPr>
                    <p:cNvPr id="13369" name="矩形 90416"/>
                    <p:cNvSpPr/>
                    <p:nvPr/>
                  </p:nvSpPr>
                  <p:spPr>
                    <a:xfrm>
                      <a:off x="43" y="1152"/>
                      <a:ext cx="360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闭合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370" name="矩形 90417"/>
                    <p:cNvSpPr/>
                    <p:nvPr/>
                  </p:nvSpPr>
                  <p:spPr>
                    <a:xfrm>
                      <a:off x="0" y="1152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371" name="组合 90418"/>
                <p:cNvGrpSpPr/>
                <p:nvPr/>
              </p:nvGrpSpPr>
              <p:grpSpPr>
                <a:xfrm>
                  <a:off x="446" y="1152"/>
                  <a:ext cx="446" cy="384"/>
                  <a:chOff x="446" y="1152"/>
                  <a:chExt cx="446" cy="384"/>
                </a:xfrm>
              </p:grpSpPr>
              <p:sp>
                <p:nvSpPr>
                  <p:cNvPr id="13372" name="矩形 90419"/>
                  <p:cNvSpPr/>
                  <p:nvPr/>
                </p:nvSpPr>
                <p:spPr>
                  <a:xfrm>
                    <a:off x="446" y="1152"/>
                    <a:ext cx="446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373" name="组合 90420"/>
                  <p:cNvGrpSpPr/>
                  <p:nvPr/>
                </p:nvGrpSpPr>
                <p:grpSpPr>
                  <a:xfrm>
                    <a:off x="446" y="1152"/>
                    <a:ext cx="446" cy="384"/>
                    <a:chOff x="446" y="1152"/>
                    <a:chExt cx="446" cy="384"/>
                  </a:xfrm>
                </p:grpSpPr>
                <p:sp>
                  <p:nvSpPr>
                    <p:cNvPr id="13374" name="矩形 90421"/>
                    <p:cNvSpPr/>
                    <p:nvPr/>
                  </p:nvSpPr>
                  <p:spPr>
                    <a:xfrm>
                      <a:off x="489" y="1152"/>
                      <a:ext cx="360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断开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375" name="矩形 90422"/>
                    <p:cNvSpPr/>
                    <p:nvPr/>
                  </p:nvSpPr>
                  <p:spPr>
                    <a:xfrm>
                      <a:off x="446" y="1152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376" name="组合 90423"/>
                <p:cNvGrpSpPr/>
                <p:nvPr/>
              </p:nvGrpSpPr>
              <p:grpSpPr>
                <a:xfrm>
                  <a:off x="892" y="1152"/>
                  <a:ext cx="374" cy="384"/>
                  <a:chOff x="892" y="1152"/>
                  <a:chExt cx="374" cy="384"/>
                </a:xfrm>
              </p:grpSpPr>
              <p:sp>
                <p:nvSpPr>
                  <p:cNvPr id="13377" name="矩形 90424"/>
                  <p:cNvSpPr/>
                  <p:nvPr/>
                </p:nvSpPr>
                <p:spPr>
                  <a:xfrm>
                    <a:off x="892" y="1152"/>
                    <a:ext cx="374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378" name="组合 90425"/>
                  <p:cNvGrpSpPr/>
                  <p:nvPr/>
                </p:nvGrpSpPr>
                <p:grpSpPr>
                  <a:xfrm>
                    <a:off x="892" y="1152"/>
                    <a:ext cx="374" cy="384"/>
                    <a:chOff x="892" y="1152"/>
                    <a:chExt cx="374" cy="384"/>
                  </a:xfrm>
                </p:grpSpPr>
                <p:sp>
                  <p:nvSpPr>
                    <p:cNvPr id="13379" name="矩形 90426"/>
                    <p:cNvSpPr/>
                    <p:nvPr/>
                  </p:nvSpPr>
                  <p:spPr>
                    <a:xfrm>
                      <a:off x="935" y="1152"/>
                      <a:ext cx="288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亮</a:t>
                      </a:r>
                      <a:endParaRPr lang="zh-CN" altLang="en-US" b="1" dirty="0">
                        <a:solidFill>
                          <a:schemeClr val="bg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380" name="矩形 90427"/>
                    <p:cNvSpPr/>
                    <p:nvPr/>
                  </p:nvSpPr>
                  <p:spPr>
                    <a:xfrm>
                      <a:off x="892" y="1152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381" name="组合 90428"/>
                <p:cNvGrpSpPr/>
                <p:nvPr/>
              </p:nvGrpSpPr>
              <p:grpSpPr>
                <a:xfrm>
                  <a:off x="0" y="1536"/>
                  <a:ext cx="446" cy="384"/>
                  <a:chOff x="0" y="1536"/>
                  <a:chExt cx="446" cy="384"/>
                </a:xfrm>
              </p:grpSpPr>
              <p:sp>
                <p:nvSpPr>
                  <p:cNvPr id="13382" name="矩形 90429"/>
                  <p:cNvSpPr/>
                  <p:nvPr/>
                </p:nvSpPr>
                <p:spPr>
                  <a:xfrm>
                    <a:off x="0" y="1536"/>
                    <a:ext cx="446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383" name="组合 90430"/>
                  <p:cNvGrpSpPr/>
                  <p:nvPr/>
                </p:nvGrpSpPr>
                <p:grpSpPr>
                  <a:xfrm>
                    <a:off x="0" y="1536"/>
                    <a:ext cx="446" cy="384"/>
                    <a:chOff x="0" y="1536"/>
                    <a:chExt cx="446" cy="384"/>
                  </a:xfrm>
                </p:grpSpPr>
                <p:sp>
                  <p:nvSpPr>
                    <p:cNvPr id="13384" name="矩形 90431"/>
                    <p:cNvSpPr/>
                    <p:nvPr/>
                  </p:nvSpPr>
                  <p:spPr>
                    <a:xfrm>
                      <a:off x="43" y="1536"/>
                      <a:ext cx="360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闭合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385" name="矩形 90432"/>
                    <p:cNvSpPr/>
                    <p:nvPr/>
                  </p:nvSpPr>
                  <p:spPr>
                    <a:xfrm>
                      <a:off x="0" y="1536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386" name="组合 90433"/>
                <p:cNvGrpSpPr/>
                <p:nvPr/>
              </p:nvGrpSpPr>
              <p:grpSpPr>
                <a:xfrm>
                  <a:off x="446" y="1536"/>
                  <a:ext cx="446" cy="384"/>
                  <a:chOff x="446" y="1536"/>
                  <a:chExt cx="446" cy="384"/>
                </a:xfrm>
              </p:grpSpPr>
              <p:sp>
                <p:nvSpPr>
                  <p:cNvPr id="13387" name="矩形 90434"/>
                  <p:cNvSpPr/>
                  <p:nvPr/>
                </p:nvSpPr>
                <p:spPr>
                  <a:xfrm>
                    <a:off x="446" y="1536"/>
                    <a:ext cx="446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388" name="组合 90435"/>
                  <p:cNvGrpSpPr/>
                  <p:nvPr/>
                </p:nvGrpSpPr>
                <p:grpSpPr>
                  <a:xfrm>
                    <a:off x="446" y="1536"/>
                    <a:ext cx="446" cy="384"/>
                    <a:chOff x="446" y="1536"/>
                    <a:chExt cx="446" cy="384"/>
                  </a:xfrm>
                </p:grpSpPr>
                <p:sp>
                  <p:nvSpPr>
                    <p:cNvPr id="13389" name="矩形 90436"/>
                    <p:cNvSpPr/>
                    <p:nvPr/>
                  </p:nvSpPr>
                  <p:spPr>
                    <a:xfrm>
                      <a:off x="489" y="1536"/>
                      <a:ext cx="360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闭合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390" name="矩形 90437"/>
                    <p:cNvSpPr/>
                    <p:nvPr/>
                  </p:nvSpPr>
                  <p:spPr>
                    <a:xfrm>
                      <a:off x="446" y="1536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391" name="组合 90438"/>
                <p:cNvGrpSpPr/>
                <p:nvPr/>
              </p:nvGrpSpPr>
              <p:grpSpPr>
                <a:xfrm>
                  <a:off x="892" y="1536"/>
                  <a:ext cx="374" cy="384"/>
                  <a:chOff x="892" y="1536"/>
                  <a:chExt cx="374" cy="384"/>
                </a:xfrm>
              </p:grpSpPr>
              <p:sp>
                <p:nvSpPr>
                  <p:cNvPr id="13392" name="矩形 90439"/>
                  <p:cNvSpPr/>
                  <p:nvPr/>
                </p:nvSpPr>
                <p:spPr>
                  <a:xfrm>
                    <a:off x="892" y="1536"/>
                    <a:ext cx="374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393" name="组合 90440"/>
                  <p:cNvGrpSpPr/>
                  <p:nvPr/>
                </p:nvGrpSpPr>
                <p:grpSpPr>
                  <a:xfrm>
                    <a:off x="892" y="1536"/>
                    <a:ext cx="374" cy="384"/>
                    <a:chOff x="892" y="1536"/>
                    <a:chExt cx="374" cy="384"/>
                  </a:xfrm>
                </p:grpSpPr>
                <p:sp>
                  <p:nvSpPr>
                    <p:cNvPr id="13394" name="矩形 90441"/>
                    <p:cNvSpPr/>
                    <p:nvPr/>
                  </p:nvSpPr>
                  <p:spPr>
                    <a:xfrm>
                      <a:off x="935" y="1536"/>
                      <a:ext cx="288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亮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395" name="矩形 90442"/>
                    <p:cNvSpPr/>
                    <p:nvPr/>
                  </p:nvSpPr>
                  <p:spPr>
                    <a:xfrm>
                      <a:off x="892" y="1536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13396" name="矩形 90443"/>
              <p:cNvSpPr/>
              <p:nvPr/>
            </p:nvSpPr>
            <p:spPr>
              <a:xfrm>
                <a:off x="-3" y="-3"/>
                <a:ext cx="1272" cy="1926"/>
              </a:xfrm>
              <a:prstGeom prst="rect">
                <a:avLst/>
              </a:prstGeom>
              <a:noFill/>
              <a:ln w="9525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0445" name="矩形 90444"/>
            <p:cNvSpPr/>
            <p:nvPr/>
          </p:nvSpPr>
          <p:spPr>
            <a:xfrm>
              <a:off x="3606" y="1162"/>
              <a:ext cx="18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fontAlgn="base"/>
              <a:r>
                <a:rPr lang="zh-CN" altLang="en-US" sz="2400" b="1" strike="noStrike" noProof="1" dirty="0"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并联开关电路功能表</a:t>
              </a:r>
              <a:endParaRPr lang="zh-CN" altLang="en-US" sz="2400" b="1" strike="noStrike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90446" name="组合 90445"/>
          <p:cNvGrpSpPr/>
          <p:nvPr/>
        </p:nvGrpSpPr>
        <p:grpSpPr>
          <a:xfrm>
            <a:off x="3995738" y="2241550"/>
            <a:ext cx="2413000" cy="2197100"/>
            <a:chOff x="2540" y="2704"/>
            <a:chExt cx="1520" cy="1316"/>
          </a:xfrm>
        </p:grpSpPr>
        <p:grpSp>
          <p:nvGrpSpPr>
            <p:cNvPr id="13399" name="组合 90446"/>
            <p:cNvGrpSpPr/>
            <p:nvPr/>
          </p:nvGrpSpPr>
          <p:grpSpPr>
            <a:xfrm>
              <a:off x="2653" y="2931"/>
              <a:ext cx="1338" cy="1089"/>
              <a:chOff x="-3" y="-3"/>
              <a:chExt cx="1272" cy="1926"/>
            </a:xfrm>
          </p:grpSpPr>
          <p:grpSp>
            <p:nvGrpSpPr>
              <p:cNvPr id="13400" name="组合 90447"/>
              <p:cNvGrpSpPr/>
              <p:nvPr/>
            </p:nvGrpSpPr>
            <p:grpSpPr>
              <a:xfrm>
                <a:off x="0" y="0"/>
                <a:ext cx="1266" cy="1920"/>
                <a:chOff x="0" y="0"/>
                <a:chExt cx="1266" cy="1920"/>
              </a:xfrm>
            </p:grpSpPr>
            <p:grpSp>
              <p:nvGrpSpPr>
                <p:cNvPr id="13401" name="组合 90448"/>
                <p:cNvGrpSpPr/>
                <p:nvPr/>
              </p:nvGrpSpPr>
              <p:grpSpPr>
                <a:xfrm>
                  <a:off x="0" y="0"/>
                  <a:ext cx="446" cy="384"/>
                  <a:chOff x="0" y="0"/>
                  <a:chExt cx="446" cy="384"/>
                </a:xfrm>
              </p:grpSpPr>
              <p:sp>
                <p:nvSpPr>
                  <p:cNvPr id="13402" name="矩形 90449"/>
                  <p:cNvSpPr/>
                  <p:nvPr/>
                </p:nvSpPr>
                <p:spPr>
                  <a:xfrm>
                    <a:off x="0" y="0"/>
                    <a:ext cx="446" cy="384"/>
                  </a:xfrm>
                  <a:prstGeom prst="rect">
                    <a:avLst/>
                  </a:prstGeom>
                  <a:solidFill>
                    <a:srgbClr val="FFED9F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403" name="组合 90450"/>
                  <p:cNvGrpSpPr/>
                  <p:nvPr/>
                </p:nvGrpSpPr>
                <p:grpSpPr>
                  <a:xfrm>
                    <a:off x="0" y="0"/>
                    <a:ext cx="446" cy="384"/>
                    <a:chOff x="0" y="0"/>
                    <a:chExt cx="446" cy="384"/>
                  </a:xfrm>
                </p:grpSpPr>
                <p:sp>
                  <p:nvSpPr>
                    <p:cNvPr id="13404" name="矩形 90451"/>
                    <p:cNvSpPr/>
                    <p:nvPr/>
                  </p:nvSpPr>
                  <p:spPr>
                    <a:xfrm>
                      <a:off x="43" y="0"/>
                      <a:ext cx="360" cy="384"/>
                    </a:xfrm>
                    <a:prstGeom prst="rect">
                      <a:avLst/>
                    </a:prstGeom>
                    <a:solidFill>
                      <a:srgbClr val="FFED9F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 i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A</a:t>
                      </a:r>
                      <a:endParaRPr lang="en-US" altLang="zh-CN" sz="2400" i="1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 i="1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405" name="矩形 90452"/>
                    <p:cNvSpPr/>
                    <p:nvPr/>
                  </p:nvSpPr>
                  <p:spPr>
                    <a:xfrm>
                      <a:off x="0" y="0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406" name="组合 90453"/>
                <p:cNvGrpSpPr/>
                <p:nvPr/>
              </p:nvGrpSpPr>
              <p:grpSpPr>
                <a:xfrm>
                  <a:off x="446" y="0"/>
                  <a:ext cx="446" cy="384"/>
                  <a:chOff x="446" y="0"/>
                  <a:chExt cx="446" cy="384"/>
                </a:xfrm>
              </p:grpSpPr>
              <p:sp>
                <p:nvSpPr>
                  <p:cNvPr id="13407" name="矩形 90454"/>
                  <p:cNvSpPr/>
                  <p:nvPr/>
                </p:nvSpPr>
                <p:spPr>
                  <a:xfrm>
                    <a:off x="446" y="0"/>
                    <a:ext cx="446" cy="384"/>
                  </a:xfrm>
                  <a:prstGeom prst="rect">
                    <a:avLst/>
                  </a:prstGeom>
                  <a:solidFill>
                    <a:srgbClr val="FFED9F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408" name="组合 90455"/>
                  <p:cNvGrpSpPr/>
                  <p:nvPr/>
                </p:nvGrpSpPr>
                <p:grpSpPr>
                  <a:xfrm>
                    <a:off x="446" y="0"/>
                    <a:ext cx="446" cy="384"/>
                    <a:chOff x="446" y="0"/>
                    <a:chExt cx="446" cy="384"/>
                  </a:xfrm>
                </p:grpSpPr>
                <p:sp>
                  <p:nvSpPr>
                    <p:cNvPr id="13409" name="矩形 90456"/>
                    <p:cNvSpPr/>
                    <p:nvPr/>
                  </p:nvSpPr>
                  <p:spPr>
                    <a:xfrm>
                      <a:off x="489" y="0"/>
                      <a:ext cx="360" cy="384"/>
                    </a:xfrm>
                    <a:prstGeom prst="rect">
                      <a:avLst/>
                    </a:prstGeom>
                    <a:solidFill>
                      <a:srgbClr val="FFED9F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 i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B</a:t>
                      </a:r>
                      <a:endParaRPr lang="en-US" altLang="zh-CN" sz="2400" i="1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410" name="矩形 90457"/>
                    <p:cNvSpPr/>
                    <p:nvPr/>
                  </p:nvSpPr>
                  <p:spPr>
                    <a:xfrm>
                      <a:off x="446" y="0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411" name="组合 90458"/>
                <p:cNvGrpSpPr/>
                <p:nvPr/>
              </p:nvGrpSpPr>
              <p:grpSpPr>
                <a:xfrm>
                  <a:off x="892" y="0"/>
                  <a:ext cx="374" cy="384"/>
                  <a:chOff x="892" y="0"/>
                  <a:chExt cx="374" cy="384"/>
                </a:xfrm>
              </p:grpSpPr>
              <p:sp>
                <p:nvSpPr>
                  <p:cNvPr id="13412" name="矩形 90459"/>
                  <p:cNvSpPr/>
                  <p:nvPr/>
                </p:nvSpPr>
                <p:spPr>
                  <a:xfrm>
                    <a:off x="892" y="0"/>
                    <a:ext cx="374" cy="384"/>
                  </a:xfrm>
                  <a:prstGeom prst="rect">
                    <a:avLst/>
                  </a:prstGeom>
                  <a:solidFill>
                    <a:srgbClr val="FFED9F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413" name="组合 90460"/>
                  <p:cNvGrpSpPr/>
                  <p:nvPr/>
                </p:nvGrpSpPr>
                <p:grpSpPr>
                  <a:xfrm>
                    <a:off x="892" y="0"/>
                    <a:ext cx="374" cy="384"/>
                    <a:chOff x="892" y="0"/>
                    <a:chExt cx="374" cy="384"/>
                  </a:xfrm>
                </p:grpSpPr>
                <p:sp>
                  <p:nvSpPr>
                    <p:cNvPr id="13414" name="矩形 90461"/>
                    <p:cNvSpPr/>
                    <p:nvPr/>
                  </p:nvSpPr>
                  <p:spPr>
                    <a:xfrm>
                      <a:off x="935" y="0"/>
                      <a:ext cx="288" cy="384"/>
                    </a:xfrm>
                    <a:prstGeom prst="rect">
                      <a:avLst/>
                    </a:prstGeom>
                    <a:solidFill>
                      <a:srgbClr val="FFED9F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 i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Y</a:t>
                      </a:r>
                      <a:endParaRPr lang="en-US" altLang="zh-CN" sz="2400" i="1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415" name="矩形 90462"/>
                    <p:cNvSpPr/>
                    <p:nvPr/>
                  </p:nvSpPr>
                  <p:spPr>
                    <a:xfrm>
                      <a:off x="892" y="0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416" name="组合 90463"/>
                <p:cNvGrpSpPr/>
                <p:nvPr/>
              </p:nvGrpSpPr>
              <p:grpSpPr>
                <a:xfrm>
                  <a:off x="0" y="384"/>
                  <a:ext cx="446" cy="384"/>
                  <a:chOff x="0" y="384"/>
                  <a:chExt cx="446" cy="384"/>
                </a:xfrm>
              </p:grpSpPr>
              <p:sp>
                <p:nvSpPr>
                  <p:cNvPr id="13417" name="矩形 90464"/>
                  <p:cNvSpPr/>
                  <p:nvPr/>
                </p:nvSpPr>
                <p:spPr>
                  <a:xfrm>
                    <a:off x="0" y="384"/>
                    <a:ext cx="446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418" name="组合 90465"/>
                  <p:cNvGrpSpPr/>
                  <p:nvPr/>
                </p:nvGrpSpPr>
                <p:grpSpPr>
                  <a:xfrm>
                    <a:off x="0" y="384"/>
                    <a:ext cx="446" cy="384"/>
                    <a:chOff x="0" y="384"/>
                    <a:chExt cx="446" cy="384"/>
                  </a:xfrm>
                </p:grpSpPr>
                <p:sp>
                  <p:nvSpPr>
                    <p:cNvPr id="13419" name="矩形 90466"/>
                    <p:cNvSpPr/>
                    <p:nvPr/>
                  </p:nvSpPr>
                  <p:spPr>
                    <a:xfrm>
                      <a:off x="43" y="384"/>
                      <a:ext cx="360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0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420" name="矩形 90467"/>
                    <p:cNvSpPr/>
                    <p:nvPr/>
                  </p:nvSpPr>
                  <p:spPr>
                    <a:xfrm>
                      <a:off x="0" y="384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421" name="组合 90468"/>
                <p:cNvGrpSpPr/>
                <p:nvPr/>
              </p:nvGrpSpPr>
              <p:grpSpPr>
                <a:xfrm>
                  <a:off x="446" y="384"/>
                  <a:ext cx="446" cy="384"/>
                  <a:chOff x="446" y="384"/>
                  <a:chExt cx="446" cy="384"/>
                </a:xfrm>
              </p:grpSpPr>
              <p:sp>
                <p:nvSpPr>
                  <p:cNvPr id="13422" name="矩形 90469"/>
                  <p:cNvSpPr/>
                  <p:nvPr/>
                </p:nvSpPr>
                <p:spPr>
                  <a:xfrm>
                    <a:off x="446" y="384"/>
                    <a:ext cx="446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423" name="组合 90470"/>
                  <p:cNvGrpSpPr/>
                  <p:nvPr/>
                </p:nvGrpSpPr>
                <p:grpSpPr>
                  <a:xfrm>
                    <a:off x="446" y="384"/>
                    <a:ext cx="446" cy="384"/>
                    <a:chOff x="446" y="384"/>
                    <a:chExt cx="446" cy="384"/>
                  </a:xfrm>
                </p:grpSpPr>
                <p:sp>
                  <p:nvSpPr>
                    <p:cNvPr id="13424" name="矩形 90471"/>
                    <p:cNvSpPr/>
                    <p:nvPr/>
                  </p:nvSpPr>
                  <p:spPr>
                    <a:xfrm>
                      <a:off x="489" y="384"/>
                      <a:ext cx="360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0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425" name="矩形 90472"/>
                    <p:cNvSpPr/>
                    <p:nvPr/>
                  </p:nvSpPr>
                  <p:spPr>
                    <a:xfrm>
                      <a:off x="446" y="384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426" name="组合 90473"/>
                <p:cNvGrpSpPr/>
                <p:nvPr/>
              </p:nvGrpSpPr>
              <p:grpSpPr>
                <a:xfrm>
                  <a:off x="892" y="384"/>
                  <a:ext cx="374" cy="384"/>
                  <a:chOff x="892" y="384"/>
                  <a:chExt cx="374" cy="384"/>
                </a:xfrm>
              </p:grpSpPr>
              <p:sp>
                <p:nvSpPr>
                  <p:cNvPr id="13427" name="矩形 90474"/>
                  <p:cNvSpPr/>
                  <p:nvPr/>
                </p:nvSpPr>
                <p:spPr>
                  <a:xfrm>
                    <a:off x="892" y="384"/>
                    <a:ext cx="374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428" name="组合 90475"/>
                  <p:cNvGrpSpPr/>
                  <p:nvPr/>
                </p:nvGrpSpPr>
                <p:grpSpPr>
                  <a:xfrm>
                    <a:off x="892" y="384"/>
                    <a:ext cx="374" cy="384"/>
                    <a:chOff x="892" y="384"/>
                    <a:chExt cx="374" cy="384"/>
                  </a:xfrm>
                </p:grpSpPr>
                <p:sp>
                  <p:nvSpPr>
                    <p:cNvPr id="13429" name="矩形 90476"/>
                    <p:cNvSpPr/>
                    <p:nvPr/>
                  </p:nvSpPr>
                  <p:spPr>
                    <a:xfrm>
                      <a:off x="935" y="384"/>
                      <a:ext cx="288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0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430" name="矩形 90477"/>
                    <p:cNvSpPr/>
                    <p:nvPr/>
                  </p:nvSpPr>
                  <p:spPr>
                    <a:xfrm>
                      <a:off x="892" y="384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431" name="组合 90478"/>
                <p:cNvGrpSpPr/>
                <p:nvPr/>
              </p:nvGrpSpPr>
              <p:grpSpPr>
                <a:xfrm>
                  <a:off x="0" y="768"/>
                  <a:ext cx="446" cy="384"/>
                  <a:chOff x="0" y="768"/>
                  <a:chExt cx="446" cy="384"/>
                </a:xfrm>
              </p:grpSpPr>
              <p:sp>
                <p:nvSpPr>
                  <p:cNvPr id="13432" name="矩形 90479"/>
                  <p:cNvSpPr/>
                  <p:nvPr/>
                </p:nvSpPr>
                <p:spPr>
                  <a:xfrm>
                    <a:off x="0" y="768"/>
                    <a:ext cx="446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433" name="组合 90480"/>
                  <p:cNvGrpSpPr/>
                  <p:nvPr/>
                </p:nvGrpSpPr>
                <p:grpSpPr>
                  <a:xfrm>
                    <a:off x="0" y="768"/>
                    <a:ext cx="446" cy="384"/>
                    <a:chOff x="0" y="768"/>
                    <a:chExt cx="446" cy="384"/>
                  </a:xfrm>
                </p:grpSpPr>
                <p:sp>
                  <p:nvSpPr>
                    <p:cNvPr id="13434" name="矩形 90481"/>
                    <p:cNvSpPr/>
                    <p:nvPr/>
                  </p:nvSpPr>
                  <p:spPr>
                    <a:xfrm>
                      <a:off x="43" y="768"/>
                      <a:ext cx="360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0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435" name="矩形 90482"/>
                    <p:cNvSpPr/>
                    <p:nvPr/>
                  </p:nvSpPr>
                  <p:spPr>
                    <a:xfrm>
                      <a:off x="0" y="768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436" name="组合 90483"/>
                <p:cNvGrpSpPr/>
                <p:nvPr/>
              </p:nvGrpSpPr>
              <p:grpSpPr>
                <a:xfrm>
                  <a:off x="446" y="768"/>
                  <a:ext cx="446" cy="384"/>
                  <a:chOff x="446" y="768"/>
                  <a:chExt cx="446" cy="384"/>
                </a:xfrm>
              </p:grpSpPr>
              <p:sp>
                <p:nvSpPr>
                  <p:cNvPr id="13437" name="矩形 90484"/>
                  <p:cNvSpPr/>
                  <p:nvPr/>
                </p:nvSpPr>
                <p:spPr>
                  <a:xfrm>
                    <a:off x="446" y="768"/>
                    <a:ext cx="446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438" name="组合 90485"/>
                  <p:cNvGrpSpPr/>
                  <p:nvPr/>
                </p:nvGrpSpPr>
                <p:grpSpPr>
                  <a:xfrm>
                    <a:off x="446" y="768"/>
                    <a:ext cx="446" cy="384"/>
                    <a:chOff x="446" y="768"/>
                    <a:chExt cx="446" cy="384"/>
                  </a:xfrm>
                </p:grpSpPr>
                <p:sp>
                  <p:nvSpPr>
                    <p:cNvPr id="13439" name="矩形 90486"/>
                    <p:cNvSpPr/>
                    <p:nvPr/>
                  </p:nvSpPr>
                  <p:spPr>
                    <a:xfrm>
                      <a:off x="489" y="768"/>
                      <a:ext cx="360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440" name="矩形 90487"/>
                    <p:cNvSpPr/>
                    <p:nvPr/>
                  </p:nvSpPr>
                  <p:spPr>
                    <a:xfrm>
                      <a:off x="446" y="768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441" name="组合 90488"/>
                <p:cNvGrpSpPr/>
                <p:nvPr/>
              </p:nvGrpSpPr>
              <p:grpSpPr>
                <a:xfrm>
                  <a:off x="892" y="768"/>
                  <a:ext cx="374" cy="384"/>
                  <a:chOff x="892" y="768"/>
                  <a:chExt cx="374" cy="384"/>
                </a:xfrm>
              </p:grpSpPr>
              <p:sp>
                <p:nvSpPr>
                  <p:cNvPr id="13442" name="矩形 90489"/>
                  <p:cNvSpPr/>
                  <p:nvPr/>
                </p:nvSpPr>
                <p:spPr>
                  <a:xfrm>
                    <a:off x="892" y="768"/>
                    <a:ext cx="374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443" name="组合 90490"/>
                  <p:cNvGrpSpPr/>
                  <p:nvPr/>
                </p:nvGrpSpPr>
                <p:grpSpPr>
                  <a:xfrm>
                    <a:off x="892" y="768"/>
                    <a:ext cx="374" cy="384"/>
                    <a:chOff x="892" y="768"/>
                    <a:chExt cx="374" cy="384"/>
                  </a:xfrm>
                </p:grpSpPr>
                <p:sp>
                  <p:nvSpPr>
                    <p:cNvPr id="13444" name="矩形 90491"/>
                    <p:cNvSpPr/>
                    <p:nvPr/>
                  </p:nvSpPr>
                  <p:spPr>
                    <a:xfrm>
                      <a:off x="935" y="768"/>
                      <a:ext cx="288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445" name="矩形 90492"/>
                    <p:cNvSpPr/>
                    <p:nvPr/>
                  </p:nvSpPr>
                  <p:spPr>
                    <a:xfrm>
                      <a:off x="892" y="768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446" name="组合 90493"/>
                <p:cNvGrpSpPr/>
                <p:nvPr/>
              </p:nvGrpSpPr>
              <p:grpSpPr>
                <a:xfrm>
                  <a:off x="0" y="1152"/>
                  <a:ext cx="446" cy="384"/>
                  <a:chOff x="0" y="1152"/>
                  <a:chExt cx="446" cy="384"/>
                </a:xfrm>
              </p:grpSpPr>
              <p:sp>
                <p:nvSpPr>
                  <p:cNvPr id="13447" name="矩形 90494"/>
                  <p:cNvSpPr/>
                  <p:nvPr/>
                </p:nvSpPr>
                <p:spPr>
                  <a:xfrm>
                    <a:off x="0" y="1152"/>
                    <a:ext cx="446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448" name="组合 90495"/>
                  <p:cNvGrpSpPr/>
                  <p:nvPr/>
                </p:nvGrpSpPr>
                <p:grpSpPr>
                  <a:xfrm>
                    <a:off x="0" y="1152"/>
                    <a:ext cx="446" cy="384"/>
                    <a:chOff x="0" y="1152"/>
                    <a:chExt cx="446" cy="384"/>
                  </a:xfrm>
                </p:grpSpPr>
                <p:sp>
                  <p:nvSpPr>
                    <p:cNvPr id="13449" name="矩形 90496"/>
                    <p:cNvSpPr/>
                    <p:nvPr/>
                  </p:nvSpPr>
                  <p:spPr>
                    <a:xfrm>
                      <a:off x="43" y="1152"/>
                      <a:ext cx="360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450" name="矩形 90497"/>
                    <p:cNvSpPr/>
                    <p:nvPr/>
                  </p:nvSpPr>
                  <p:spPr>
                    <a:xfrm>
                      <a:off x="0" y="1152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451" name="组合 90498"/>
                <p:cNvGrpSpPr/>
                <p:nvPr/>
              </p:nvGrpSpPr>
              <p:grpSpPr>
                <a:xfrm>
                  <a:off x="446" y="1152"/>
                  <a:ext cx="446" cy="384"/>
                  <a:chOff x="446" y="1152"/>
                  <a:chExt cx="446" cy="384"/>
                </a:xfrm>
              </p:grpSpPr>
              <p:sp>
                <p:nvSpPr>
                  <p:cNvPr id="13452" name="矩形 90499"/>
                  <p:cNvSpPr/>
                  <p:nvPr/>
                </p:nvSpPr>
                <p:spPr>
                  <a:xfrm>
                    <a:off x="446" y="1152"/>
                    <a:ext cx="446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453" name="组合 90500"/>
                  <p:cNvGrpSpPr/>
                  <p:nvPr/>
                </p:nvGrpSpPr>
                <p:grpSpPr>
                  <a:xfrm>
                    <a:off x="446" y="1152"/>
                    <a:ext cx="446" cy="384"/>
                    <a:chOff x="446" y="1152"/>
                    <a:chExt cx="446" cy="384"/>
                  </a:xfrm>
                </p:grpSpPr>
                <p:sp>
                  <p:nvSpPr>
                    <p:cNvPr id="13454" name="矩形 90501"/>
                    <p:cNvSpPr/>
                    <p:nvPr/>
                  </p:nvSpPr>
                  <p:spPr>
                    <a:xfrm>
                      <a:off x="489" y="1152"/>
                      <a:ext cx="360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0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455" name="矩形 90502"/>
                    <p:cNvSpPr/>
                    <p:nvPr/>
                  </p:nvSpPr>
                  <p:spPr>
                    <a:xfrm>
                      <a:off x="446" y="1152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456" name="组合 90503"/>
                <p:cNvGrpSpPr/>
                <p:nvPr/>
              </p:nvGrpSpPr>
              <p:grpSpPr>
                <a:xfrm>
                  <a:off x="892" y="1152"/>
                  <a:ext cx="374" cy="384"/>
                  <a:chOff x="892" y="1152"/>
                  <a:chExt cx="374" cy="384"/>
                </a:xfrm>
              </p:grpSpPr>
              <p:sp>
                <p:nvSpPr>
                  <p:cNvPr id="13457" name="矩形 90504"/>
                  <p:cNvSpPr/>
                  <p:nvPr/>
                </p:nvSpPr>
                <p:spPr>
                  <a:xfrm>
                    <a:off x="892" y="1152"/>
                    <a:ext cx="374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458" name="组合 90505"/>
                  <p:cNvGrpSpPr/>
                  <p:nvPr/>
                </p:nvGrpSpPr>
                <p:grpSpPr>
                  <a:xfrm>
                    <a:off x="892" y="1152"/>
                    <a:ext cx="374" cy="384"/>
                    <a:chOff x="892" y="1152"/>
                    <a:chExt cx="374" cy="384"/>
                  </a:xfrm>
                </p:grpSpPr>
                <p:sp>
                  <p:nvSpPr>
                    <p:cNvPr id="13459" name="矩形 90506"/>
                    <p:cNvSpPr/>
                    <p:nvPr/>
                  </p:nvSpPr>
                  <p:spPr>
                    <a:xfrm>
                      <a:off x="935" y="1152"/>
                      <a:ext cx="288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460" name="矩形 90507"/>
                    <p:cNvSpPr/>
                    <p:nvPr/>
                  </p:nvSpPr>
                  <p:spPr>
                    <a:xfrm>
                      <a:off x="892" y="1152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461" name="组合 90508"/>
                <p:cNvGrpSpPr/>
                <p:nvPr/>
              </p:nvGrpSpPr>
              <p:grpSpPr>
                <a:xfrm>
                  <a:off x="0" y="1536"/>
                  <a:ext cx="446" cy="384"/>
                  <a:chOff x="0" y="1536"/>
                  <a:chExt cx="446" cy="384"/>
                </a:xfrm>
              </p:grpSpPr>
              <p:sp>
                <p:nvSpPr>
                  <p:cNvPr id="13462" name="矩形 90509"/>
                  <p:cNvSpPr/>
                  <p:nvPr/>
                </p:nvSpPr>
                <p:spPr>
                  <a:xfrm>
                    <a:off x="0" y="1536"/>
                    <a:ext cx="446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463" name="组合 90510"/>
                  <p:cNvGrpSpPr/>
                  <p:nvPr/>
                </p:nvGrpSpPr>
                <p:grpSpPr>
                  <a:xfrm>
                    <a:off x="0" y="1536"/>
                    <a:ext cx="446" cy="384"/>
                    <a:chOff x="0" y="1536"/>
                    <a:chExt cx="446" cy="384"/>
                  </a:xfrm>
                </p:grpSpPr>
                <p:sp>
                  <p:nvSpPr>
                    <p:cNvPr id="13464" name="矩形 90511"/>
                    <p:cNvSpPr/>
                    <p:nvPr/>
                  </p:nvSpPr>
                  <p:spPr>
                    <a:xfrm>
                      <a:off x="43" y="1536"/>
                      <a:ext cx="360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465" name="矩形 90512"/>
                    <p:cNvSpPr/>
                    <p:nvPr/>
                  </p:nvSpPr>
                  <p:spPr>
                    <a:xfrm>
                      <a:off x="0" y="1536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466" name="组合 90513"/>
                <p:cNvGrpSpPr/>
                <p:nvPr/>
              </p:nvGrpSpPr>
              <p:grpSpPr>
                <a:xfrm>
                  <a:off x="446" y="1536"/>
                  <a:ext cx="446" cy="384"/>
                  <a:chOff x="446" y="1536"/>
                  <a:chExt cx="446" cy="384"/>
                </a:xfrm>
              </p:grpSpPr>
              <p:sp>
                <p:nvSpPr>
                  <p:cNvPr id="13467" name="矩形 90514"/>
                  <p:cNvSpPr/>
                  <p:nvPr/>
                </p:nvSpPr>
                <p:spPr>
                  <a:xfrm>
                    <a:off x="446" y="1536"/>
                    <a:ext cx="446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468" name="组合 90515"/>
                  <p:cNvGrpSpPr/>
                  <p:nvPr/>
                </p:nvGrpSpPr>
                <p:grpSpPr>
                  <a:xfrm>
                    <a:off x="446" y="1536"/>
                    <a:ext cx="446" cy="384"/>
                    <a:chOff x="446" y="1536"/>
                    <a:chExt cx="446" cy="384"/>
                  </a:xfrm>
                </p:grpSpPr>
                <p:sp>
                  <p:nvSpPr>
                    <p:cNvPr id="13469" name="矩形 90516"/>
                    <p:cNvSpPr/>
                    <p:nvPr/>
                  </p:nvSpPr>
                  <p:spPr>
                    <a:xfrm>
                      <a:off x="489" y="1536"/>
                      <a:ext cx="360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470" name="矩形 90517"/>
                    <p:cNvSpPr/>
                    <p:nvPr/>
                  </p:nvSpPr>
                  <p:spPr>
                    <a:xfrm>
                      <a:off x="446" y="1536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471" name="组合 90518"/>
                <p:cNvGrpSpPr/>
                <p:nvPr/>
              </p:nvGrpSpPr>
              <p:grpSpPr>
                <a:xfrm>
                  <a:off x="892" y="1536"/>
                  <a:ext cx="374" cy="384"/>
                  <a:chOff x="892" y="1536"/>
                  <a:chExt cx="374" cy="384"/>
                </a:xfrm>
              </p:grpSpPr>
              <p:sp>
                <p:nvSpPr>
                  <p:cNvPr id="13472" name="矩形 90519"/>
                  <p:cNvSpPr/>
                  <p:nvPr/>
                </p:nvSpPr>
                <p:spPr>
                  <a:xfrm>
                    <a:off x="892" y="1536"/>
                    <a:ext cx="374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473" name="组合 90520"/>
                  <p:cNvGrpSpPr/>
                  <p:nvPr/>
                </p:nvGrpSpPr>
                <p:grpSpPr>
                  <a:xfrm>
                    <a:off x="892" y="1536"/>
                    <a:ext cx="374" cy="384"/>
                    <a:chOff x="892" y="1536"/>
                    <a:chExt cx="374" cy="384"/>
                  </a:xfrm>
                </p:grpSpPr>
                <p:sp>
                  <p:nvSpPr>
                    <p:cNvPr id="13474" name="矩形 90521"/>
                    <p:cNvSpPr/>
                    <p:nvPr/>
                  </p:nvSpPr>
                  <p:spPr>
                    <a:xfrm>
                      <a:off x="935" y="1536"/>
                      <a:ext cx="288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475" name="矩形 90522"/>
                    <p:cNvSpPr/>
                    <p:nvPr/>
                  </p:nvSpPr>
                  <p:spPr>
                    <a:xfrm>
                      <a:off x="892" y="1536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13476" name="矩形 90523"/>
              <p:cNvSpPr/>
              <p:nvPr/>
            </p:nvSpPr>
            <p:spPr>
              <a:xfrm>
                <a:off x="-3" y="-3"/>
                <a:ext cx="1272" cy="1926"/>
              </a:xfrm>
              <a:prstGeom prst="rect">
                <a:avLst/>
              </a:prstGeom>
              <a:noFill/>
              <a:ln w="9525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0525" name="矩形 90524"/>
            <p:cNvSpPr/>
            <p:nvPr/>
          </p:nvSpPr>
          <p:spPr>
            <a:xfrm>
              <a:off x="2540" y="2704"/>
              <a:ext cx="1520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/>
            <a:p>
              <a:pPr algn="ctr" fontAlgn="base"/>
              <a:r>
                <a:rPr lang="zh-CN" altLang="en-US" sz="2400" b="1" strike="noStrike" noProof="1" dirty="0"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cs typeface="+mn-cs"/>
                </a:rPr>
                <a:t>或逻辑的真值表 </a:t>
              </a:r>
              <a:endParaRPr lang="zh-CN" altLang="en-US" sz="2400" b="1" strike="noStrike" noProof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90526" name="组合 90525"/>
          <p:cNvGrpSpPr/>
          <p:nvPr/>
        </p:nvGrpSpPr>
        <p:grpSpPr>
          <a:xfrm>
            <a:off x="4319588" y="4689475"/>
            <a:ext cx="2166937" cy="1357313"/>
            <a:chOff x="4150" y="3226"/>
            <a:chExt cx="1365" cy="855"/>
          </a:xfrm>
        </p:grpSpPr>
        <p:sp>
          <p:nvSpPr>
            <p:cNvPr id="90527" name="矩形 90526"/>
            <p:cNvSpPr/>
            <p:nvPr/>
          </p:nvSpPr>
          <p:spPr>
            <a:xfrm>
              <a:off x="4150" y="3226"/>
              <a:ext cx="1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fontAlgn="base"/>
              <a:r>
                <a:rPr lang="zh-CN" altLang="en-US" sz="2400" b="1" strike="noStrike" noProof="1" dirty="0"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或逻辑表达式</a:t>
              </a:r>
              <a:endParaRPr lang="zh-CN" altLang="en-US" sz="2400" b="1" strike="noStrike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3480" name="矩形 90527"/>
            <p:cNvSpPr/>
            <p:nvPr/>
          </p:nvSpPr>
          <p:spPr>
            <a:xfrm>
              <a:off x="4195" y="3543"/>
              <a:ext cx="1157" cy="20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529" name="矩形 90528"/>
            <p:cNvSpPr/>
            <p:nvPr/>
          </p:nvSpPr>
          <p:spPr>
            <a:xfrm>
              <a:off x="4241" y="3793"/>
              <a:ext cx="1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fontAlgn="base"/>
              <a:r>
                <a:rPr lang="zh-CN" altLang="en-US" sz="2400" b="1" strike="noStrike" noProof="1" dirty="0"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（逻辑加）</a:t>
              </a:r>
              <a:endParaRPr lang="zh-CN" altLang="en-US" sz="2400" b="1" strike="noStrike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  <p:sp>
        <p:nvSpPr>
          <p:cNvPr id="90530" name="矩形 90529"/>
          <p:cNvSpPr/>
          <p:nvPr/>
        </p:nvSpPr>
        <p:spPr>
          <a:xfrm>
            <a:off x="6804025" y="2205038"/>
            <a:ext cx="1716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fontAlgn="base"/>
            <a:r>
              <a:rPr lang="zh-CN" altLang="en-US" sz="2400" b="1" strike="noStrike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+mn-cs"/>
              </a:rPr>
              <a:t>或逻辑符号</a:t>
            </a:r>
            <a:endParaRPr lang="zh-CN" altLang="en-US" sz="2400" b="1" strike="noStrike" noProof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13483" name="内容占位符 90530"/>
          <p:cNvGraphicFramePr>
            <a:graphicFrameLocks noGrp="1"/>
          </p:cNvGraphicFramePr>
          <p:nvPr>
            <p:ph sz="half" idx="2"/>
          </p:nvPr>
        </p:nvGraphicFramePr>
        <p:xfrm>
          <a:off x="6767513" y="2852738"/>
          <a:ext cx="1903412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6067425" imgH="3457575" progId="Paint.Picture">
                  <p:embed/>
                </p:oleObj>
              </mc:Choice>
              <mc:Fallback>
                <p:oleObj name="" r:id="rId3" imgW="6067425" imgH="3457575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7513" y="2852738"/>
                        <a:ext cx="1903412" cy="10842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84" name="文本框 90534"/>
          <p:cNvSpPr txBox="1"/>
          <p:nvPr/>
        </p:nvSpPr>
        <p:spPr>
          <a:xfrm>
            <a:off x="6840538" y="4329113"/>
            <a:ext cx="35401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0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85" name="文本框 90535"/>
          <p:cNvSpPr txBox="1"/>
          <p:nvPr/>
        </p:nvSpPr>
        <p:spPr>
          <a:xfrm>
            <a:off x="6854825" y="4710113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0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486" name="组合 90536"/>
          <p:cNvGrpSpPr/>
          <p:nvPr/>
        </p:nvGrpSpPr>
        <p:grpSpPr>
          <a:xfrm>
            <a:off x="7129463" y="4383088"/>
            <a:ext cx="1217612" cy="593725"/>
            <a:chOff x="816" y="1056"/>
            <a:chExt cx="2256" cy="576"/>
          </a:xfrm>
        </p:grpSpPr>
        <p:sp>
          <p:nvSpPr>
            <p:cNvPr id="13487" name="任意多边形 90537"/>
            <p:cNvSpPr/>
            <p:nvPr/>
          </p:nvSpPr>
          <p:spPr>
            <a:xfrm>
              <a:off x="1440" y="1056"/>
              <a:ext cx="144" cy="576"/>
            </a:xfrm>
            <a:custGeom>
              <a:avLst/>
              <a:gdLst/>
              <a:ahLst/>
              <a:cxnLst/>
              <a:pathLst>
                <a:path w="144" h="576">
                  <a:moveTo>
                    <a:pt x="0" y="0"/>
                  </a:moveTo>
                  <a:cubicBezTo>
                    <a:pt x="72" y="96"/>
                    <a:pt x="144" y="192"/>
                    <a:pt x="144" y="288"/>
                  </a:cubicBezTo>
                  <a:cubicBezTo>
                    <a:pt x="144" y="384"/>
                    <a:pt x="72" y="480"/>
                    <a:pt x="0" y="57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88" name="任意多边形 90538"/>
            <p:cNvSpPr/>
            <p:nvPr/>
          </p:nvSpPr>
          <p:spPr>
            <a:xfrm>
              <a:off x="1440" y="1056"/>
              <a:ext cx="912" cy="576"/>
            </a:xfrm>
            <a:custGeom>
              <a:avLst/>
              <a:gdLst/>
              <a:ahLst/>
              <a:cxnLst/>
              <a:pathLst>
                <a:path w="912" h="528">
                  <a:moveTo>
                    <a:pt x="0" y="0"/>
                  </a:moveTo>
                  <a:cubicBezTo>
                    <a:pt x="456" y="76"/>
                    <a:pt x="912" y="152"/>
                    <a:pt x="912" y="240"/>
                  </a:cubicBezTo>
                  <a:cubicBezTo>
                    <a:pt x="912" y="328"/>
                    <a:pt x="456" y="428"/>
                    <a:pt x="0" y="5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89" name="直接连接符 90539"/>
            <p:cNvSpPr/>
            <p:nvPr/>
          </p:nvSpPr>
          <p:spPr>
            <a:xfrm>
              <a:off x="816" y="1200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490" name="直接连接符 90540"/>
            <p:cNvSpPr/>
            <p:nvPr/>
          </p:nvSpPr>
          <p:spPr>
            <a:xfrm>
              <a:off x="816" y="1488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491" name="直接连接符 90541"/>
            <p:cNvSpPr/>
            <p:nvPr/>
          </p:nvSpPr>
          <p:spPr>
            <a:xfrm>
              <a:off x="2352" y="129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492" name="文本框 90542"/>
          <p:cNvSpPr txBox="1"/>
          <p:nvPr/>
        </p:nvSpPr>
        <p:spPr>
          <a:xfrm>
            <a:off x="8332788" y="4508500"/>
            <a:ext cx="3397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b="1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直接连接符 135169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30" name="矩形 135170"/>
          <p:cNvSpPr>
            <a:spLocks noRot="1"/>
          </p:cNvSpPr>
          <p:nvPr/>
        </p:nvSpPr>
        <p:spPr>
          <a:xfrm>
            <a:off x="684213" y="404813"/>
            <a:ext cx="4608512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2.6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逻辑函数的化简方法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矩形 135204"/>
          <p:cNvSpPr/>
          <p:nvPr/>
        </p:nvSpPr>
        <p:spPr>
          <a:xfrm>
            <a:off x="576263" y="1773238"/>
            <a:ext cx="8064500" cy="42100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443230" algn="just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无关项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：约束项和任意项统称为无关项。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indent="443230" algn="just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约束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：指具体的逻辑问题对输入变量取值所加的限制。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indent="443230" algn="just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约束项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：不允许出现的输入变量取值所对应的最小项。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indent="443230" algn="just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约束条件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：可以用全部约束项之和等于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表示。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indent="443230" algn="just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任意项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：是指在某些输入变量取值下，函数值是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还是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都不影响电路的逻辑功能，这些输入变量取值所对应的最小项称为任意项。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132" name="文本框 135206"/>
          <p:cNvSpPr txBox="1"/>
          <p:nvPr/>
        </p:nvSpPr>
        <p:spPr>
          <a:xfrm>
            <a:off x="684213" y="1052513"/>
            <a:ext cx="7740650" cy="60483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具有无关项的逻辑函数的卡诺图化简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直接连接符 136193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54" name="矩形 136194"/>
          <p:cNvSpPr>
            <a:spLocks noRot="1"/>
          </p:cNvSpPr>
          <p:nvPr/>
        </p:nvSpPr>
        <p:spPr>
          <a:xfrm>
            <a:off x="684213" y="404813"/>
            <a:ext cx="4608512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2.6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逻辑函数的化简方法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矩形 136197"/>
          <p:cNvSpPr/>
          <p:nvPr/>
        </p:nvSpPr>
        <p:spPr>
          <a:xfrm>
            <a:off x="719138" y="981075"/>
            <a:ext cx="7210425" cy="357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试用卡诺图法化简具有无关项的逻辑函数：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9156" name="内容占位符 136198"/>
          <p:cNvGraphicFramePr>
            <a:graphicFrameLocks noGrp="1"/>
          </p:cNvGraphicFramePr>
          <p:nvPr>
            <p:ph idx="4294967295"/>
          </p:nvPr>
        </p:nvGraphicFramePr>
        <p:xfrm>
          <a:off x="1206500" y="1520825"/>
          <a:ext cx="61737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3238500" imgH="508000" progId="Equation.3">
                  <p:embed/>
                </p:oleObj>
              </mc:Choice>
              <mc:Fallback>
                <p:oleObj name="" r:id="rId1" imgW="3238500" imgH="5080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6500" y="1520825"/>
                        <a:ext cx="6173788" cy="9683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6201" name="图片 1362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463" y="2889250"/>
            <a:ext cx="3168650" cy="279558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36202" name="对象 136201"/>
          <p:cNvGraphicFramePr/>
          <p:nvPr/>
        </p:nvGraphicFramePr>
        <p:xfrm>
          <a:off x="3024188" y="5842000"/>
          <a:ext cx="21605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4" imgW="1028065" imgH="203200" progId="Equation.3">
                  <p:embed/>
                </p:oleObj>
              </mc:Choice>
              <mc:Fallback>
                <p:oleObj name="" r:id="rId4" imgW="1028065" imgH="203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24188" y="5842000"/>
                        <a:ext cx="2160587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直接连接符 137217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78" name="矩形 137218"/>
          <p:cNvSpPr>
            <a:spLocks noRot="1"/>
          </p:cNvSpPr>
          <p:nvPr/>
        </p:nvSpPr>
        <p:spPr>
          <a:xfrm>
            <a:off x="684213" y="404813"/>
            <a:ext cx="4608512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2.6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逻辑函数的化简方法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矩形 137219"/>
          <p:cNvSpPr/>
          <p:nvPr/>
        </p:nvSpPr>
        <p:spPr>
          <a:xfrm>
            <a:off x="719138" y="981075"/>
            <a:ext cx="7210425" cy="357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试用卡诺图法化简具有无关项的逻辑函数：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0180" name="对象 137225"/>
          <p:cNvGraphicFramePr/>
          <p:nvPr/>
        </p:nvGraphicFramePr>
        <p:xfrm>
          <a:off x="1258888" y="1592263"/>
          <a:ext cx="61563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2705100" imgH="279400" progId="Equation.3">
                  <p:embed/>
                </p:oleObj>
              </mc:Choice>
              <mc:Fallback>
                <p:oleObj name="" r:id="rId1" imgW="2705100" imgH="2794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8888" y="1592263"/>
                        <a:ext cx="6156325" cy="636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227" name="组合 137226"/>
          <p:cNvGrpSpPr/>
          <p:nvPr/>
        </p:nvGrpSpPr>
        <p:grpSpPr>
          <a:xfrm>
            <a:off x="2808288" y="2205038"/>
            <a:ext cx="2984500" cy="3001962"/>
            <a:chOff x="437" y="2089"/>
            <a:chExt cx="1880" cy="1891"/>
          </a:xfrm>
        </p:grpSpPr>
        <p:sp>
          <p:nvSpPr>
            <p:cNvPr id="50182" name="文本框 137227"/>
            <p:cNvSpPr txBox="1"/>
            <p:nvPr/>
          </p:nvSpPr>
          <p:spPr>
            <a:xfrm>
              <a:off x="679" y="2089"/>
              <a:ext cx="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 err="1">
                  <a:latin typeface="Arial Narrow" panose="020B0606020202030204" pitchFamily="34" charset="0"/>
                  <a:ea typeface="宋体" panose="02010600030101010101" pitchFamily="2" charset="-122"/>
                </a:rPr>
                <a:t>yz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3" name="矩形 137228"/>
            <p:cNvSpPr/>
            <p:nvPr/>
          </p:nvSpPr>
          <p:spPr>
            <a:xfrm>
              <a:off x="1289" y="3297"/>
              <a:ext cx="343" cy="342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4" name="矩形 137229"/>
            <p:cNvSpPr/>
            <p:nvPr/>
          </p:nvSpPr>
          <p:spPr>
            <a:xfrm>
              <a:off x="1632" y="2956"/>
              <a:ext cx="343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5" name="矩形 137230"/>
            <p:cNvSpPr/>
            <p:nvPr/>
          </p:nvSpPr>
          <p:spPr>
            <a:xfrm>
              <a:off x="1975" y="3277"/>
              <a:ext cx="342" cy="34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6" name="文本框 137231"/>
            <p:cNvSpPr txBox="1"/>
            <p:nvPr/>
          </p:nvSpPr>
          <p:spPr>
            <a:xfrm>
              <a:off x="922" y="2315"/>
              <a:ext cx="13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 00    01    11    10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7" name="矩形 137232"/>
            <p:cNvSpPr/>
            <p:nvPr/>
          </p:nvSpPr>
          <p:spPr>
            <a:xfrm>
              <a:off x="945" y="3297"/>
              <a:ext cx="344" cy="342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8" name="矩形 137233"/>
            <p:cNvSpPr/>
            <p:nvPr/>
          </p:nvSpPr>
          <p:spPr>
            <a:xfrm>
              <a:off x="1975" y="3639"/>
              <a:ext cx="342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9" name="矩形 137234"/>
            <p:cNvSpPr/>
            <p:nvPr/>
          </p:nvSpPr>
          <p:spPr>
            <a:xfrm>
              <a:off x="1632" y="3639"/>
              <a:ext cx="343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0" name="矩形 137235"/>
            <p:cNvSpPr/>
            <p:nvPr/>
          </p:nvSpPr>
          <p:spPr>
            <a:xfrm>
              <a:off x="1289" y="3639"/>
              <a:ext cx="343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1" name="矩形 137236"/>
            <p:cNvSpPr/>
            <p:nvPr/>
          </p:nvSpPr>
          <p:spPr>
            <a:xfrm>
              <a:off x="945" y="3639"/>
              <a:ext cx="344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2" name="矩形 137237"/>
            <p:cNvSpPr/>
            <p:nvPr/>
          </p:nvSpPr>
          <p:spPr>
            <a:xfrm>
              <a:off x="1632" y="3297"/>
              <a:ext cx="343" cy="342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3" name="矩形 137238"/>
            <p:cNvSpPr/>
            <p:nvPr/>
          </p:nvSpPr>
          <p:spPr>
            <a:xfrm>
              <a:off x="1975" y="2956"/>
              <a:ext cx="342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4" name="矩形 137239"/>
            <p:cNvSpPr/>
            <p:nvPr/>
          </p:nvSpPr>
          <p:spPr>
            <a:xfrm>
              <a:off x="1289" y="2956"/>
              <a:ext cx="343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5" name="矩形 137240"/>
            <p:cNvSpPr/>
            <p:nvPr/>
          </p:nvSpPr>
          <p:spPr>
            <a:xfrm>
              <a:off x="945" y="2956"/>
              <a:ext cx="344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6" name="矩形 137241"/>
            <p:cNvSpPr/>
            <p:nvPr/>
          </p:nvSpPr>
          <p:spPr>
            <a:xfrm>
              <a:off x="1975" y="2616"/>
              <a:ext cx="342" cy="34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7" name="矩形 137242"/>
            <p:cNvSpPr/>
            <p:nvPr/>
          </p:nvSpPr>
          <p:spPr>
            <a:xfrm>
              <a:off x="1632" y="2616"/>
              <a:ext cx="343" cy="34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8" name="矩形 137243"/>
            <p:cNvSpPr/>
            <p:nvPr/>
          </p:nvSpPr>
          <p:spPr>
            <a:xfrm>
              <a:off x="1289" y="2616"/>
              <a:ext cx="343" cy="34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9" name="矩形 137244"/>
            <p:cNvSpPr/>
            <p:nvPr/>
          </p:nvSpPr>
          <p:spPr>
            <a:xfrm>
              <a:off x="945" y="2616"/>
              <a:ext cx="344" cy="34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18800"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0" name="直接连接符 137245"/>
            <p:cNvSpPr/>
            <p:nvPr/>
          </p:nvSpPr>
          <p:spPr>
            <a:xfrm>
              <a:off x="945" y="2616"/>
              <a:ext cx="13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01" name="直接连接符 137246"/>
            <p:cNvSpPr/>
            <p:nvPr/>
          </p:nvSpPr>
          <p:spPr>
            <a:xfrm>
              <a:off x="945" y="2956"/>
              <a:ext cx="13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02" name="直接连接符 137247"/>
            <p:cNvSpPr/>
            <p:nvPr/>
          </p:nvSpPr>
          <p:spPr>
            <a:xfrm>
              <a:off x="945" y="3297"/>
              <a:ext cx="13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03" name="直接连接符 137248"/>
            <p:cNvSpPr/>
            <p:nvPr/>
          </p:nvSpPr>
          <p:spPr>
            <a:xfrm>
              <a:off x="945" y="3639"/>
              <a:ext cx="13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04" name="直接连接符 137249"/>
            <p:cNvSpPr/>
            <p:nvPr/>
          </p:nvSpPr>
          <p:spPr>
            <a:xfrm>
              <a:off x="945" y="3980"/>
              <a:ext cx="13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05" name="直接连接符 137250"/>
            <p:cNvSpPr/>
            <p:nvPr/>
          </p:nvSpPr>
          <p:spPr>
            <a:xfrm>
              <a:off x="945" y="2616"/>
              <a:ext cx="0" cy="136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06" name="直接连接符 137251"/>
            <p:cNvSpPr/>
            <p:nvPr/>
          </p:nvSpPr>
          <p:spPr>
            <a:xfrm>
              <a:off x="1289" y="2616"/>
              <a:ext cx="0" cy="13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07" name="直接连接符 137252"/>
            <p:cNvSpPr/>
            <p:nvPr/>
          </p:nvSpPr>
          <p:spPr>
            <a:xfrm>
              <a:off x="1632" y="2616"/>
              <a:ext cx="0" cy="13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08" name="直接连接符 137253"/>
            <p:cNvSpPr/>
            <p:nvPr/>
          </p:nvSpPr>
          <p:spPr>
            <a:xfrm>
              <a:off x="1975" y="2616"/>
              <a:ext cx="0" cy="13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09" name="直接连接符 137254"/>
            <p:cNvSpPr/>
            <p:nvPr/>
          </p:nvSpPr>
          <p:spPr>
            <a:xfrm>
              <a:off x="2317" y="2616"/>
              <a:ext cx="0" cy="136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10" name="直接连接符 137255"/>
            <p:cNvSpPr/>
            <p:nvPr/>
          </p:nvSpPr>
          <p:spPr>
            <a:xfrm flipH="1" flipV="1">
              <a:off x="566" y="2253"/>
              <a:ext cx="379" cy="3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11" name="文本框 137256"/>
            <p:cNvSpPr txBox="1"/>
            <p:nvPr/>
          </p:nvSpPr>
          <p:spPr>
            <a:xfrm>
              <a:off x="437" y="2311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 err="1">
                  <a:latin typeface="Arial Narrow" panose="020B0606020202030204" pitchFamily="34" charset="0"/>
                  <a:ea typeface="宋体" panose="02010600030101010101" pitchFamily="2" charset="-122"/>
                </a:rPr>
                <a:t>wx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2" name="文本框 137257"/>
            <p:cNvSpPr txBox="1"/>
            <p:nvPr/>
          </p:nvSpPr>
          <p:spPr>
            <a:xfrm>
              <a:off x="629" y="2538"/>
              <a:ext cx="292" cy="14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00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01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11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10</a:t>
              </a:r>
              <a:endParaRPr lang="en-US" altLang="zh-CN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7259" name="圆角矩形 137258"/>
          <p:cNvSpPr/>
          <p:nvPr/>
        </p:nvSpPr>
        <p:spPr>
          <a:xfrm>
            <a:off x="4251325" y="3117850"/>
            <a:ext cx="933450" cy="93662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7260" name="组合 137259"/>
          <p:cNvGrpSpPr/>
          <p:nvPr/>
        </p:nvGrpSpPr>
        <p:grpSpPr>
          <a:xfrm>
            <a:off x="4757738" y="2947988"/>
            <a:ext cx="952500" cy="2316162"/>
            <a:chOff x="1665" y="2557"/>
            <a:chExt cx="600" cy="1459"/>
          </a:xfrm>
        </p:grpSpPr>
        <p:sp>
          <p:nvSpPr>
            <p:cNvPr id="50215" name="任意多边形 137260"/>
            <p:cNvSpPr/>
            <p:nvPr/>
          </p:nvSpPr>
          <p:spPr>
            <a:xfrm>
              <a:off x="1665" y="3693"/>
              <a:ext cx="600" cy="323"/>
            </a:xfrm>
            <a:custGeom>
              <a:avLst/>
              <a:gdLst/>
              <a:ahLst/>
              <a:cxnLst/>
              <a:pathLst>
                <a:path w="855" h="382">
                  <a:moveTo>
                    <a:pt x="10" y="320"/>
                  </a:moveTo>
                  <a:cubicBezTo>
                    <a:pt x="5" y="231"/>
                    <a:pt x="0" y="142"/>
                    <a:pt x="10" y="94"/>
                  </a:cubicBezTo>
                  <a:cubicBezTo>
                    <a:pt x="20" y="46"/>
                    <a:pt x="38" y="47"/>
                    <a:pt x="73" y="32"/>
                  </a:cubicBezTo>
                  <a:cubicBezTo>
                    <a:pt x="108" y="17"/>
                    <a:pt x="117" y="10"/>
                    <a:pt x="223" y="6"/>
                  </a:cubicBezTo>
                  <a:cubicBezTo>
                    <a:pt x="329" y="2"/>
                    <a:pt x="614" y="0"/>
                    <a:pt x="712" y="6"/>
                  </a:cubicBezTo>
                  <a:cubicBezTo>
                    <a:pt x="810" y="12"/>
                    <a:pt x="789" y="27"/>
                    <a:pt x="812" y="44"/>
                  </a:cubicBezTo>
                  <a:cubicBezTo>
                    <a:pt x="835" y="61"/>
                    <a:pt x="843" y="51"/>
                    <a:pt x="849" y="107"/>
                  </a:cubicBezTo>
                  <a:cubicBezTo>
                    <a:pt x="855" y="163"/>
                    <a:pt x="852" y="272"/>
                    <a:pt x="849" y="38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16" name="任意多边形 137261"/>
            <p:cNvSpPr/>
            <p:nvPr/>
          </p:nvSpPr>
          <p:spPr>
            <a:xfrm flipV="1">
              <a:off x="1681" y="2557"/>
              <a:ext cx="542" cy="368"/>
            </a:xfrm>
            <a:custGeom>
              <a:avLst/>
              <a:gdLst/>
              <a:ahLst/>
              <a:cxnLst/>
              <a:pathLst>
                <a:path w="855" h="382">
                  <a:moveTo>
                    <a:pt x="10" y="320"/>
                  </a:moveTo>
                  <a:cubicBezTo>
                    <a:pt x="5" y="231"/>
                    <a:pt x="0" y="142"/>
                    <a:pt x="10" y="94"/>
                  </a:cubicBezTo>
                  <a:cubicBezTo>
                    <a:pt x="20" y="46"/>
                    <a:pt x="38" y="47"/>
                    <a:pt x="73" y="32"/>
                  </a:cubicBezTo>
                  <a:cubicBezTo>
                    <a:pt x="108" y="17"/>
                    <a:pt x="117" y="10"/>
                    <a:pt x="223" y="6"/>
                  </a:cubicBezTo>
                  <a:cubicBezTo>
                    <a:pt x="329" y="2"/>
                    <a:pt x="614" y="0"/>
                    <a:pt x="712" y="6"/>
                  </a:cubicBezTo>
                  <a:cubicBezTo>
                    <a:pt x="810" y="12"/>
                    <a:pt x="789" y="27"/>
                    <a:pt x="812" y="44"/>
                  </a:cubicBezTo>
                  <a:cubicBezTo>
                    <a:pt x="835" y="61"/>
                    <a:pt x="843" y="51"/>
                    <a:pt x="849" y="107"/>
                  </a:cubicBezTo>
                  <a:cubicBezTo>
                    <a:pt x="855" y="163"/>
                    <a:pt x="852" y="272"/>
                    <a:pt x="849" y="38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137263" name="对象 137262"/>
          <p:cNvGraphicFramePr/>
          <p:nvPr/>
        </p:nvGraphicFramePr>
        <p:xfrm>
          <a:off x="3708400" y="5516563"/>
          <a:ext cx="19050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939165" imgH="241300" progId="Equation.3">
                  <p:embed/>
                </p:oleObj>
              </mc:Choice>
              <mc:Fallback>
                <p:oleObj name="" r:id="rId3" imgW="939165" imgH="2413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8400" y="5516563"/>
                        <a:ext cx="1905000" cy="5746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直接连接符 118785"/>
          <p:cNvSpPr/>
          <p:nvPr/>
        </p:nvSpPr>
        <p:spPr>
          <a:xfrm>
            <a:off x="68421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02" name="文本框 118787"/>
          <p:cNvSpPr txBox="1"/>
          <p:nvPr/>
        </p:nvSpPr>
        <p:spPr>
          <a:xfrm>
            <a:off x="844550" y="300038"/>
            <a:ext cx="4067175" cy="608012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2. 9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逻辑函数形式的变换</a:t>
            </a:r>
            <a:endParaRPr lang="zh-CN" altLang="en-US" sz="2400"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51203" name="矩形 118796"/>
          <p:cNvSpPr/>
          <p:nvPr/>
        </p:nvSpPr>
        <p:spPr>
          <a:xfrm>
            <a:off x="827088" y="1557338"/>
            <a:ext cx="1865312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其他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表达式</a:t>
            </a:r>
            <a:endParaRPr lang="zh-CN" altLang="en-US" sz="2400" b="1" dirty="0"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51204" name="矩形 118797"/>
          <p:cNvSpPr/>
          <p:nvPr/>
        </p:nvSpPr>
        <p:spPr>
          <a:xfrm>
            <a:off x="792163" y="2168525"/>
            <a:ext cx="1992312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与非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-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与非式：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  <p:grpSp>
        <p:nvGrpSpPr>
          <p:cNvPr id="51205" name="组合 118809"/>
          <p:cNvGrpSpPr/>
          <p:nvPr/>
        </p:nvGrpSpPr>
        <p:grpSpPr>
          <a:xfrm>
            <a:off x="2771775" y="2133600"/>
            <a:ext cx="1465263" cy="452438"/>
            <a:chOff x="1242" y="1148"/>
            <a:chExt cx="834" cy="230"/>
          </a:xfrm>
        </p:grpSpPr>
        <p:sp>
          <p:nvSpPr>
            <p:cNvPr id="51206" name="直接连接符 118798"/>
            <p:cNvSpPr/>
            <p:nvPr/>
          </p:nvSpPr>
          <p:spPr>
            <a:xfrm>
              <a:off x="1695" y="1199"/>
              <a:ext cx="109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07" name="直接连接符 118799"/>
            <p:cNvSpPr/>
            <p:nvPr/>
          </p:nvSpPr>
          <p:spPr>
            <a:xfrm>
              <a:off x="1563" y="1174"/>
              <a:ext cx="241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08" name="直接连接符 118800"/>
            <p:cNvSpPr/>
            <p:nvPr/>
          </p:nvSpPr>
          <p:spPr>
            <a:xfrm>
              <a:off x="1834" y="1197"/>
              <a:ext cx="108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09" name="直接连接符 118801"/>
            <p:cNvSpPr/>
            <p:nvPr/>
          </p:nvSpPr>
          <p:spPr>
            <a:xfrm>
              <a:off x="1818" y="1172"/>
              <a:ext cx="258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10" name="直接连接符 118802"/>
            <p:cNvSpPr/>
            <p:nvPr/>
          </p:nvSpPr>
          <p:spPr>
            <a:xfrm>
              <a:off x="1563" y="1148"/>
              <a:ext cx="513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11" name="矩形 118803"/>
            <p:cNvSpPr/>
            <p:nvPr/>
          </p:nvSpPr>
          <p:spPr>
            <a:xfrm>
              <a:off x="1954" y="1192"/>
              <a:ext cx="115" cy="1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2" name="矩形 118804"/>
            <p:cNvSpPr/>
            <p:nvPr/>
          </p:nvSpPr>
          <p:spPr>
            <a:xfrm>
              <a:off x="1829" y="1192"/>
              <a:ext cx="106" cy="1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3" name="矩形 118805"/>
            <p:cNvSpPr/>
            <p:nvPr/>
          </p:nvSpPr>
          <p:spPr>
            <a:xfrm>
              <a:off x="1683" y="1192"/>
              <a:ext cx="105" cy="1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4" name="矩形 118806"/>
            <p:cNvSpPr/>
            <p:nvPr/>
          </p:nvSpPr>
          <p:spPr>
            <a:xfrm>
              <a:off x="1574" y="1192"/>
              <a:ext cx="106" cy="1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5" name="矩形 118807"/>
            <p:cNvSpPr/>
            <p:nvPr/>
          </p:nvSpPr>
          <p:spPr>
            <a:xfrm>
              <a:off x="1242" y="1192"/>
              <a:ext cx="106" cy="1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6" name="矩形 118808"/>
            <p:cNvSpPr/>
            <p:nvPr/>
          </p:nvSpPr>
          <p:spPr>
            <a:xfrm>
              <a:off x="1415" y="1177"/>
              <a:ext cx="95" cy="1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217" name="矩形 118827"/>
          <p:cNvSpPr/>
          <p:nvPr/>
        </p:nvSpPr>
        <p:spPr>
          <a:xfrm>
            <a:off x="792163" y="2744788"/>
            <a:ext cx="168592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或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-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与非式：</a:t>
            </a:r>
            <a:endParaRPr lang="zh-CN" altLang="en-US" sz="2400" b="1" dirty="0">
              <a:latin typeface="Tahoma" panose="020B0604030504040204" pitchFamily="34" charset="0"/>
              <a:ea typeface="楷体_GB2312" pitchFamily="49" charset="-122"/>
            </a:endParaRPr>
          </a:p>
        </p:txBody>
      </p:sp>
      <p:grpSp>
        <p:nvGrpSpPr>
          <p:cNvPr id="51218" name="组合 118841"/>
          <p:cNvGrpSpPr/>
          <p:nvPr/>
        </p:nvGrpSpPr>
        <p:grpSpPr>
          <a:xfrm>
            <a:off x="2771775" y="2781300"/>
            <a:ext cx="2241550" cy="396875"/>
            <a:chOff x="1421" y="1371"/>
            <a:chExt cx="1412" cy="250"/>
          </a:xfrm>
        </p:grpSpPr>
        <p:sp>
          <p:nvSpPr>
            <p:cNvPr id="51219" name="直接连接符 118828"/>
            <p:cNvSpPr/>
            <p:nvPr/>
          </p:nvSpPr>
          <p:spPr>
            <a:xfrm>
              <a:off x="2641" y="1395"/>
              <a:ext cx="120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20" name="直接连接符 118829"/>
            <p:cNvSpPr/>
            <p:nvPr/>
          </p:nvSpPr>
          <p:spPr>
            <a:xfrm>
              <a:off x="1742" y="1371"/>
              <a:ext cx="1080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21" name="矩形 118830"/>
            <p:cNvSpPr/>
            <p:nvPr/>
          </p:nvSpPr>
          <p:spPr>
            <a:xfrm>
              <a:off x="2769" y="1391"/>
              <a:ext cx="6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2" name="矩形 118831"/>
            <p:cNvSpPr/>
            <p:nvPr/>
          </p:nvSpPr>
          <p:spPr>
            <a:xfrm>
              <a:off x="2212" y="1391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)(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3" name="矩形 118832"/>
            <p:cNvSpPr/>
            <p:nvPr/>
          </p:nvSpPr>
          <p:spPr>
            <a:xfrm>
              <a:off x="1737" y="1391"/>
              <a:ext cx="6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4" name="矩形 118833"/>
            <p:cNvSpPr/>
            <p:nvPr/>
          </p:nvSpPr>
          <p:spPr>
            <a:xfrm>
              <a:off x="2620" y="1391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5" name="矩形 118834"/>
            <p:cNvSpPr/>
            <p:nvPr/>
          </p:nvSpPr>
          <p:spPr>
            <a:xfrm>
              <a:off x="2349" y="1391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6" name="矩形 118835"/>
            <p:cNvSpPr/>
            <p:nvPr/>
          </p:nvSpPr>
          <p:spPr>
            <a:xfrm>
              <a:off x="2097" y="1391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7" name="矩形 118836"/>
            <p:cNvSpPr/>
            <p:nvPr/>
          </p:nvSpPr>
          <p:spPr>
            <a:xfrm>
              <a:off x="1815" y="1391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8" name="矩形 118837"/>
            <p:cNvSpPr/>
            <p:nvPr/>
          </p:nvSpPr>
          <p:spPr>
            <a:xfrm>
              <a:off x="1421" y="1391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9" name="矩形 118838"/>
            <p:cNvSpPr/>
            <p:nvPr/>
          </p:nvSpPr>
          <p:spPr>
            <a:xfrm>
              <a:off x="2488" y="1376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0" name="矩形 118839"/>
            <p:cNvSpPr/>
            <p:nvPr/>
          </p:nvSpPr>
          <p:spPr>
            <a:xfrm>
              <a:off x="1955" y="1376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1" name="矩形 118840"/>
            <p:cNvSpPr/>
            <p:nvPr/>
          </p:nvSpPr>
          <p:spPr>
            <a:xfrm>
              <a:off x="1594" y="1376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232" name="矩形 118852"/>
          <p:cNvSpPr/>
          <p:nvPr/>
        </p:nvSpPr>
        <p:spPr>
          <a:xfrm>
            <a:off x="792163" y="3392488"/>
            <a:ext cx="168592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或非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-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或式：</a:t>
            </a:r>
            <a:endParaRPr lang="zh-CN" altLang="en-US" sz="2400" b="1">
              <a:latin typeface="Tahoma" panose="020B0604030504040204" pitchFamily="34" charset="0"/>
              <a:ea typeface="楷体_GB2312" pitchFamily="49" charset="-122"/>
            </a:endParaRPr>
          </a:p>
        </p:txBody>
      </p:sp>
      <p:grpSp>
        <p:nvGrpSpPr>
          <p:cNvPr id="51233" name="组合 118864"/>
          <p:cNvGrpSpPr/>
          <p:nvPr/>
        </p:nvGrpSpPr>
        <p:grpSpPr>
          <a:xfrm>
            <a:off x="2771775" y="3357563"/>
            <a:ext cx="2305050" cy="463550"/>
            <a:chOff x="1407" y="1592"/>
            <a:chExt cx="1326" cy="69"/>
          </a:xfrm>
        </p:grpSpPr>
        <p:sp>
          <p:nvSpPr>
            <p:cNvPr id="51234" name="直接连接符 118853"/>
            <p:cNvSpPr/>
            <p:nvPr/>
          </p:nvSpPr>
          <p:spPr>
            <a:xfrm>
              <a:off x="1728" y="1602"/>
              <a:ext cx="399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35" name="直接连接符 118854"/>
            <p:cNvSpPr/>
            <p:nvPr/>
          </p:nvSpPr>
          <p:spPr>
            <a:xfrm>
              <a:off x="2309" y="1602"/>
              <a:ext cx="424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36" name="矩形 118855"/>
            <p:cNvSpPr/>
            <p:nvPr/>
          </p:nvSpPr>
          <p:spPr>
            <a:xfrm>
              <a:off x="2608" y="1607"/>
              <a:ext cx="92" cy="5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7" name="矩形 118856"/>
            <p:cNvSpPr/>
            <p:nvPr/>
          </p:nvSpPr>
          <p:spPr>
            <a:xfrm>
              <a:off x="2300" y="1607"/>
              <a:ext cx="117" cy="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8" name="矩形 118857"/>
            <p:cNvSpPr/>
            <p:nvPr/>
          </p:nvSpPr>
          <p:spPr>
            <a:xfrm>
              <a:off x="2021" y="1607"/>
              <a:ext cx="107" cy="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9" name="矩形 118858"/>
            <p:cNvSpPr/>
            <p:nvPr/>
          </p:nvSpPr>
          <p:spPr>
            <a:xfrm>
              <a:off x="1739" y="1607"/>
              <a:ext cx="107" cy="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40" name="矩形 118859"/>
            <p:cNvSpPr/>
            <p:nvPr/>
          </p:nvSpPr>
          <p:spPr>
            <a:xfrm>
              <a:off x="1407" y="1607"/>
              <a:ext cx="107" cy="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41" name="矩形 118860"/>
            <p:cNvSpPr/>
            <p:nvPr/>
          </p:nvSpPr>
          <p:spPr>
            <a:xfrm>
              <a:off x="2465" y="1592"/>
              <a:ext cx="96" cy="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42" name="矩形 118861"/>
            <p:cNvSpPr/>
            <p:nvPr/>
          </p:nvSpPr>
          <p:spPr>
            <a:xfrm>
              <a:off x="2169" y="1592"/>
              <a:ext cx="96" cy="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43" name="矩形 118862"/>
            <p:cNvSpPr/>
            <p:nvPr/>
          </p:nvSpPr>
          <p:spPr>
            <a:xfrm>
              <a:off x="1879" y="1592"/>
              <a:ext cx="96" cy="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44" name="矩形 118863"/>
            <p:cNvSpPr/>
            <p:nvPr/>
          </p:nvSpPr>
          <p:spPr>
            <a:xfrm>
              <a:off x="1580" y="1592"/>
              <a:ext cx="95" cy="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245" name="矩形 118811"/>
          <p:cNvSpPr/>
          <p:nvPr/>
        </p:nvSpPr>
        <p:spPr>
          <a:xfrm>
            <a:off x="827088" y="4113213"/>
            <a:ext cx="1992312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或非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-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或非式：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  <p:grpSp>
        <p:nvGrpSpPr>
          <p:cNvPr id="51246" name="组合 118826"/>
          <p:cNvGrpSpPr/>
          <p:nvPr/>
        </p:nvGrpSpPr>
        <p:grpSpPr>
          <a:xfrm>
            <a:off x="2771775" y="4076700"/>
            <a:ext cx="2693988" cy="482600"/>
            <a:chOff x="3939" y="1148"/>
            <a:chExt cx="1337" cy="182"/>
          </a:xfrm>
        </p:grpSpPr>
        <p:sp>
          <p:nvSpPr>
            <p:cNvPr id="51247" name="直接连接符 118812"/>
            <p:cNvSpPr/>
            <p:nvPr/>
          </p:nvSpPr>
          <p:spPr>
            <a:xfrm>
              <a:off x="4275" y="1197"/>
              <a:ext cx="109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48" name="直接连接符 118813"/>
            <p:cNvSpPr/>
            <p:nvPr/>
          </p:nvSpPr>
          <p:spPr>
            <a:xfrm>
              <a:off x="4581" y="1199"/>
              <a:ext cx="109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49" name="直接连接符 118814"/>
            <p:cNvSpPr/>
            <p:nvPr/>
          </p:nvSpPr>
          <p:spPr>
            <a:xfrm>
              <a:off x="4260" y="1172"/>
              <a:ext cx="430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50" name="直接连接符 118815"/>
            <p:cNvSpPr/>
            <p:nvPr/>
          </p:nvSpPr>
          <p:spPr>
            <a:xfrm>
              <a:off x="4871" y="1186"/>
              <a:ext cx="405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51" name="直接连接符 118816"/>
            <p:cNvSpPr/>
            <p:nvPr/>
          </p:nvSpPr>
          <p:spPr>
            <a:xfrm>
              <a:off x="4260" y="1148"/>
              <a:ext cx="1016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52" name="矩形 118817"/>
            <p:cNvSpPr/>
            <p:nvPr/>
          </p:nvSpPr>
          <p:spPr>
            <a:xfrm>
              <a:off x="5153" y="1192"/>
              <a:ext cx="101" cy="1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53" name="矩形 118818"/>
            <p:cNvSpPr/>
            <p:nvPr/>
          </p:nvSpPr>
          <p:spPr>
            <a:xfrm>
              <a:off x="4883" y="1192"/>
              <a:ext cx="92" cy="1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54" name="矩形 118819"/>
            <p:cNvSpPr/>
            <p:nvPr/>
          </p:nvSpPr>
          <p:spPr>
            <a:xfrm>
              <a:off x="4568" y="1192"/>
              <a:ext cx="92" cy="1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55" name="矩形 118820"/>
            <p:cNvSpPr/>
            <p:nvPr/>
          </p:nvSpPr>
          <p:spPr>
            <a:xfrm>
              <a:off x="4271" y="1192"/>
              <a:ext cx="92" cy="1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56" name="矩形 118821"/>
            <p:cNvSpPr/>
            <p:nvPr/>
          </p:nvSpPr>
          <p:spPr>
            <a:xfrm>
              <a:off x="3939" y="1192"/>
              <a:ext cx="92" cy="1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57" name="矩形 118822"/>
            <p:cNvSpPr/>
            <p:nvPr/>
          </p:nvSpPr>
          <p:spPr>
            <a:xfrm>
              <a:off x="5022" y="1177"/>
              <a:ext cx="83" cy="1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58" name="矩形 118823"/>
            <p:cNvSpPr/>
            <p:nvPr/>
          </p:nvSpPr>
          <p:spPr>
            <a:xfrm>
              <a:off x="4732" y="1177"/>
              <a:ext cx="83" cy="1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59" name="矩形 118824"/>
            <p:cNvSpPr/>
            <p:nvPr/>
          </p:nvSpPr>
          <p:spPr>
            <a:xfrm>
              <a:off x="4426" y="1177"/>
              <a:ext cx="83" cy="1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60" name="矩形 118825"/>
            <p:cNvSpPr/>
            <p:nvPr/>
          </p:nvSpPr>
          <p:spPr>
            <a:xfrm>
              <a:off x="4112" y="1177"/>
              <a:ext cx="83" cy="1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261" name="矩形 118843"/>
          <p:cNvSpPr/>
          <p:nvPr/>
        </p:nvSpPr>
        <p:spPr>
          <a:xfrm>
            <a:off x="827088" y="4760913"/>
            <a:ext cx="1531937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与或非式：</a:t>
            </a:r>
            <a:endParaRPr lang="zh-CN" altLang="en-US" sz="2400" b="1" dirty="0">
              <a:latin typeface="Tahoma" panose="020B0604030504040204" pitchFamily="34" charset="0"/>
              <a:ea typeface="楷体_GB2312" pitchFamily="49" charset="-122"/>
            </a:endParaRPr>
          </a:p>
        </p:txBody>
      </p:sp>
      <p:grpSp>
        <p:nvGrpSpPr>
          <p:cNvPr id="51262" name="组合 118850"/>
          <p:cNvGrpSpPr/>
          <p:nvPr/>
        </p:nvGrpSpPr>
        <p:grpSpPr>
          <a:xfrm>
            <a:off x="2771775" y="4833938"/>
            <a:ext cx="1944688" cy="406400"/>
            <a:chOff x="4057" y="1376"/>
            <a:chExt cx="965" cy="153"/>
          </a:xfrm>
        </p:grpSpPr>
        <p:sp>
          <p:nvSpPr>
            <p:cNvPr id="51263" name="直接连接符 118844"/>
            <p:cNvSpPr/>
            <p:nvPr/>
          </p:nvSpPr>
          <p:spPr>
            <a:xfrm>
              <a:off x="4378" y="1385"/>
              <a:ext cx="644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64" name="矩形 118845"/>
            <p:cNvSpPr/>
            <p:nvPr/>
          </p:nvSpPr>
          <p:spPr>
            <a:xfrm>
              <a:off x="4777" y="1391"/>
              <a:ext cx="210" cy="1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CD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65" name="矩形 118846"/>
            <p:cNvSpPr/>
            <p:nvPr/>
          </p:nvSpPr>
          <p:spPr>
            <a:xfrm>
              <a:off x="4389" y="1391"/>
              <a:ext cx="184" cy="1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66" name="矩形 118847"/>
            <p:cNvSpPr/>
            <p:nvPr/>
          </p:nvSpPr>
          <p:spPr>
            <a:xfrm>
              <a:off x="4057" y="1391"/>
              <a:ext cx="92" cy="1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67" name="矩形 118848"/>
            <p:cNvSpPr/>
            <p:nvPr/>
          </p:nvSpPr>
          <p:spPr>
            <a:xfrm>
              <a:off x="4646" y="1376"/>
              <a:ext cx="83" cy="1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68" name="矩形 118849"/>
            <p:cNvSpPr/>
            <p:nvPr/>
          </p:nvSpPr>
          <p:spPr>
            <a:xfrm>
              <a:off x="4230" y="1376"/>
              <a:ext cx="83" cy="1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269" name="矩形 118866"/>
          <p:cNvSpPr/>
          <p:nvPr/>
        </p:nvSpPr>
        <p:spPr>
          <a:xfrm>
            <a:off x="792163" y="5481638"/>
            <a:ext cx="168592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与非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-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与式：</a:t>
            </a:r>
            <a:endParaRPr lang="zh-CN" altLang="en-US" sz="2400" b="1" dirty="0">
              <a:latin typeface="Tahoma" panose="020B0604030504040204" pitchFamily="34" charset="0"/>
              <a:ea typeface="楷体_GB2312" pitchFamily="49" charset="-122"/>
            </a:endParaRPr>
          </a:p>
        </p:txBody>
      </p:sp>
      <p:grpSp>
        <p:nvGrpSpPr>
          <p:cNvPr id="51270" name="组合 118877"/>
          <p:cNvGrpSpPr/>
          <p:nvPr/>
        </p:nvGrpSpPr>
        <p:grpSpPr>
          <a:xfrm>
            <a:off x="2771775" y="5481638"/>
            <a:ext cx="1979613" cy="414337"/>
            <a:chOff x="4056" y="1587"/>
            <a:chExt cx="932" cy="156"/>
          </a:xfrm>
        </p:grpSpPr>
        <p:sp>
          <p:nvSpPr>
            <p:cNvPr id="51271" name="直接连接符 118867"/>
            <p:cNvSpPr/>
            <p:nvPr/>
          </p:nvSpPr>
          <p:spPr>
            <a:xfrm>
              <a:off x="4377" y="1601"/>
              <a:ext cx="226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72" name="直接连接符 118868"/>
            <p:cNvSpPr/>
            <p:nvPr/>
          </p:nvSpPr>
          <p:spPr>
            <a:xfrm>
              <a:off x="4727" y="1611"/>
              <a:ext cx="109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73" name="直接连接符 118869"/>
            <p:cNvSpPr/>
            <p:nvPr/>
          </p:nvSpPr>
          <p:spPr>
            <a:xfrm>
              <a:off x="4868" y="1611"/>
              <a:ext cx="120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74" name="直接连接符 118870"/>
            <p:cNvSpPr/>
            <p:nvPr/>
          </p:nvSpPr>
          <p:spPr>
            <a:xfrm>
              <a:off x="4712" y="1587"/>
              <a:ext cx="276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75" name="矩形 118871"/>
            <p:cNvSpPr/>
            <p:nvPr/>
          </p:nvSpPr>
          <p:spPr>
            <a:xfrm>
              <a:off x="4847" y="1606"/>
              <a:ext cx="95" cy="1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76" name="矩形 118872"/>
            <p:cNvSpPr/>
            <p:nvPr/>
          </p:nvSpPr>
          <p:spPr>
            <a:xfrm>
              <a:off x="4723" y="1606"/>
              <a:ext cx="87" cy="1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77" name="矩形 118873"/>
            <p:cNvSpPr/>
            <p:nvPr/>
          </p:nvSpPr>
          <p:spPr>
            <a:xfrm>
              <a:off x="4388" y="1606"/>
              <a:ext cx="175" cy="1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78" name="矩形 118874"/>
            <p:cNvSpPr/>
            <p:nvPr/>
          </p:nvSpPr>
          <p:spPr>
            <a:xfrm>
              <a:off x="4056" y="1606"/>
              <a:ext cx="87" cy="1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79" name="矩形 118875"/>
            <p:cNvSpPr/>
            <p:nvPr/>
          </p:nvSpPr>
          <p:spPr>
            <a:xfrm>
              <a:off x="4636" y="1592"/>
              <a:ext cx="120" cy="1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rPr>
                <a:t>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1280" name="矩形 118876"/>
            <p:cNvSpPr/>
            <p:nvPr/>
          </p:nvSpPr>
          <p:spPr>
            <a:xfrm>
              <a:off x="4229" y="1592"/>
              <a:ext cx="78" cy="1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8880" name="文本框 118879"/>
          <p:cNvSpPr txBox="1"/>
          <p:nvPr/>
        </p:nvSpPr>
        <p:spPr>
          <a:xfrm>
            <a:off x="5688013" y="1482725"/>
            <a:ext cx="2735262" cy="6080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例：（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P53-54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2400"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8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86017"/>
          <p:cNvSpPr>
            <a:spLocks noGrp="1" noRot="1"/>
          </p:cNvSpPr>
          <p:nvPr>
            <p:ph type="title"/>
          </p:nvPr>
        </p:nvSpPr>
        <p:spPr>
          <a:xfrm>
            <a:off x="684213" y="439738"/>
            <a:ext cx="1042987" cy="468312"/>
          </a:xfrm>
          <a:solidFill>
            <a:srgbClr val="000080"/>
          </a:solidFill>
          <a:ln/>
        </p:spPr>
        <p:txBody>
          <a:bodyPr anchor="ctr"/>
          <a:p>
            <a:pPr algn="just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作业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矩形 86204"/>
          <p:cNvSpPr/>
          <p:nvPr/>
        </p:nvSpPr>
        <p:spPr>
          <a:xfrm>
            <a:off x="684213" y="1020763"/>
            <a:ext cx="7920037" cy="47117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2.20-2.21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）（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2.26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）、（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）；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2.27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）、（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矩形 93185"/>
          <p:cNvSpPr>
            <a:spLocks noRot="1"/>
          </p:cNvSpPr>
          <p:nvPr/>
        </p:nvSpPr>
        <p:spPr>
          <a:xfrm>
            <a:off x="684213" y="404813"/>
            <a:ext cx="4643437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2.2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三种基本的逻辑运算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矩形 93186"/>
          <p:cNvSpPr>
            <a:spLocks noRot="1"/>
          </p:cNvSpPr>
          <p:nvPr/>
        </p:nvSpPr>
        <p:spPr>
          <a:xfrm>
            <a:off x="684213" y="944563"/>
            <a:ext cx="8172450" cy="43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 defTabSz="716280">
              <a:spcBef>
                <a:spcPct val="3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3.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非逻辑（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NOT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39" name="直接连接符 93187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0" name="文本框 93188"/>
          <p:cNvSpPr txBox="1"/>
          <p:nvPr/>
        </p:nvSpPr>
        <p:spPr>
          <a:xfrm>
            <a:off x="647700" y="1341438"/>
            <a:ext cx="7885113" cy="827087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t"/>
          <a:p>
            <a:pPr algn="just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楷体_GB2312" pitchFamily="49" charset="-122"/>
              </a:rPr>
              <a:t>     </a:t>
            </a:r>
            <a:r>
              <a:rPr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当某一条件具备了，事情不会发生；而此条件不具备时，事情反而发生。这种逻辑关系称为非逻辑或逻辑非。</a:t>
            </a:r>
            <a:endParaRPr lang="zh-CN" altLang="en-US" sz="2400" b="1">
              <a:latin typeface="Tahom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93369" name="内容占位符 93368"/>
          <p:cNvGraphicFramePr>
            <a:graphicFrameLocks noGrp="1"/>
          </p:cNvGraphicFramePr>
          <p:nvPr>
            <p:ph sz="half" idx="1"/>
          </p:nvPr>
        </p:nvGraphicFramePr>
        <p:xfrm>
          <a:off x="971550" y="2492375"/>
          <a:ext cx="20764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9172575" imgH="4391025" progId="Paint.Picture">
                  <p:embed/>
                </p:oleObj>
              </mc:Choice>
              <mc:Fallback>
                <p:oleObj name="" r:id="rId1" imgW="9172575" imgH="4391025" progId="Paint.Picture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2492375"/>
                        <a:ext cx="2076450" cy="9937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405" name="组合 93404"/>
          <p:cNvGrpSpPr/>
          <p:nvPr/>
        </p:nvGrpSpPr>
        <p:grpSpPr>
          <a:xfrm>
            <a:off x="935038" y="4100513"/>
            <a:ext cx="2362200" cy="1924050"/>
            <a:chOff x="589" y="2583"/>
            <a:chExt cx="1488" cy="1212"/>
          </a:xfrm>
        </p:grpSpPr>
        <p:sp>
          <p:nvSpPr>
            <p:cNvPr id="93270" name="矩形 93269"/>
            <p:cNvSpPr/>
            <p:nvPr/>
          </p:nvSpPr>
          <p:spPr>
            <a:xfrm>
              <a:off x="763" y="2583"/>
              <a:ext cx="10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fontAlgn="base"/>
              <a:r>
                <a:rPr lang="zh-CN" altLang="en-US" sz="2400" b="1" strike="noStrike" noProof="1" dirty="0"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电路功能表</a:t>
              </a:r>
              <a:endParaRPr lang="zh-CN" altLang="en-US" sz="2400" b="1" strike="noStrike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grpSp>
          <p:nvGrpSpPr>
            <p:cNvPr id="14344" name="组合 93371"/>
            <p:cNvGrpSpPr/>
            <p:nvPr/>
          </p:nvGrpSpPr>
          <p:grpSpPr>
            <a:xfrm>
              <a:off x="589" y="2931"/>
              <a:ext cx="1488" cy="864"/>
              <a:chOff x="-3" y="-3"/>
              <a:chExt cx="826" cy="1158"/>
            </a:xfrm>
          </p:grpSpPr>
          <p:grpSp>
            <p:nvGrpSpPr>
              <p:cNvPr id="14345" name="组合 93372"/>
              <p:cNvGrpSpPr/>
              <p:nvPr/>
            </p:nvGrpSpPr>
            <p:grpSpPr>
              <a:xfrm>
                <a:off x="0" y="0"/>
                <a:ext cx="820" cy="1152"/>
                <a:chOff x="0" y="0"/>
                <a:chExt cx="820" cy="1152"/>
              </a:xfrm>
            </p:grpSpPr>
            <p:grpSp>
              <p:nvGrpSpPr>
                <p:cNvPr id="14346" name="组合 93373"/>
                <p:cNvGrpSpPr/>
                <p:nvPr/>
              </p:nvGrpSpPr>
              <p:grpSpPr>
                <a:xfrm>
                  <a:off x="0" y="0"/>
                  <a:ext cx="446" cy="384"/>
                  <a:chOff x="0" y="0"/>
                  <a:chExt cx="446" cy="384"/>
                </a:xfrm>
              </p:grpSpPr>
              <p:sp>
                <p:nvSpPr>
                  <p:cNvPr id="14347" name="矩形 93374"/>
                  <p:cNvSpPr/>
                  <p:nvPr/>
                </p:nvSpPr>
                <p:spPr>
                  <a:xfrm>
                    <a:off x="0" y="0"/>
                    <a:ext cx="446" cy="384"/>
                  </a:xfrm>
                  <a:prstGeom prst="rect">
                    <a:avLst/>
                  </a:prstGeom>
                  <a:solidFill>
                    <a:srgbClr val="FFED9F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4348" name="组合 93375"/>
                  <p:cNvGrpSpPr/>
                  <p:nvPr/>
                </p:nvGrpSpPr>
                <p:grpSpPr>
                  <a:xfrm>
                    <a:off x="0" y="0"/>
                    <a:ext cx="446" cy="384"/>
                    <a:chOff x="0" y="0"/>
                    <a:chExt cx="446" cy="384"/>
                  </a:xfrm>
                </p:grpSpPr>
                <p:sp>
                  <p:nvSpPr>
                    <p:cNvPr id="14349" name="矩形 93376"/>
                    <p:cNvSpPr/>
                    <p:nvPr/>
                  </p:nvSpPr>
                  <p:spPr>
                    <a:xfrm>
                      <a:off x="43" y="0"/>
                      <a:ext cx="360" cy="384"/>
                    </a:xfrm>
                    <a:prstGeom prst="rect">
                      <a:avLst/>
                    </a:prstGeom>
                    <a:solidFill>
                      <a:srgbClr val="FFED9F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400" dirty="0">
                          <a:solidFill>
                            <a:schemeClr val="bg2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开关</a:t>
                      </a:r>
                      <a:r>
                        <a:rPr lang="en-US" altLang="zh-CN" sz="2400">
                          <a:solidFill>
                            <a:schemeClr val="bg2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p:txBody>
                </p:sp>
                <p:sp>
                  <p:nvSpPr>
                    <p:cNvPr id="14350" name="矩形 93377"/>
                    <p:cNvSpPr/>
                    <p:nvPr/>
                  </p:nvSpPr>
                  <p:spPr>
                    <a:xfrm>
                      <a:off x="0" y="0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4351" name="组合 93378"/>
                <p:cNvGrpSpPr/>
                <p:nvPr/>
              </p:nvGrpSpPr>
              <p:grpSpPr>
                <a:xfrm>
                  <a:off x="446" y="0"/>
                  <a:ext cx="374" cy="384"/>
                  <a:chOff x="446" y="0"/>
                  <a:chExt cx="374" cy="384"/>
                </a:xfrm>
              </p:grpSpPr>
              <p:sp>
                <p:nvSpPr>
                  <p:cNvPr id="14352" name="矩形 93379"/>
                  <p:cNvSpPr/>
                  <p:nvPr/>
                </p:nvSpPr>
                <p:spPr>
                  <a:xfrm>
                    <a:off x="446" y="0"/>
                    <a:ext cx="374" cy="384"/>
                  </a:xfrm>
                  <a:prstGeom prst="rect">
                    <a:avLst/>
                  </a:prstGeom>
                  <a:solidFill>
                    <a:srgbClr val="FFED9F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4353" name="组合 93380"/>
                  <p:cNvGrpSpPr/>
                  <p:nvPr/>
                </p:nvGrpSpPr>
                <p:grpSpPr>
                  <a:xfrm>
                    <a:off x="446" y="0"/>
                    <a:ext cx="374" cy="384"/>
                    <a:chOff x="446" y="0"/>
                    <a:chExt cx="374" cy="384"/>
                  </a:xfrm>
                </p:grpSpPr>
                <p:sp>
                  <p:nvSpPr>
                    <p:cNvPr id="14354" name="矩形 93381"/>
                    <p:cNvSpPr/>
                    <p:nvPr/>
                  </p:nvSpPr>
                  <p:spPr>
                    <a:xfrm>
                      <a:off x="489" y="0"/>
                      <a:ext cx="288" cy="384"/>
                    </a:xfrm>
                    <a:prstGeom prst="rect">
                      <a:avLst/>
                    </a:prstGeom>
                    <a:solidFill>
                      <a:srgbClr val="FFED9F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400">
                          <a:solidFill>
                            <a:schemeClr val="bg2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灯</a:t>
                      </a:r>
                      <a:r>
                        <a:rPr lang="en-US" altLang="zh-CN" sz="2400">
                          <a:solidFill>
                            <a:schemeClr val="bg2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Y</a:t>
                      </a:r>
                      <a:endParaRPr lang="en-US" altLang="zh-CN" sz="2400">
                        <a:solidFill>
                          <a:schemeClr val="bg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>
                        <a:solidFill>
                          <a:schemeClr val="bg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p:txBody>
                </p:sp>
                <p:sp>
                  <p:nvSpPr>
                    <p:cNvPr id="14355" name="矩形 93382"/>
                    <p:cNvSpPr/>
                    <p:nvPr/>
                  </p:nvSpPr>
                  <p:spPr>
                    <a:xfrm>
                      <a:off x="446" y="0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4356" name="组合 93383"/>
                <p:cNvGrpSpPr/>
                <p:nvPr/>
              </p:nvGrpSpPr>
              <p:grpSpPr>
                <a:xfrm>
                  <a:off x="0" y="384"/>
                  <a:ext cx="446" cy="384"/>
                  <a:chOff x="0" y="384"/>
                  <a:chExt cx="446" cy="384"/>
                </a:xfrm>
              </p:grpSpPr>
              <p:sp>
                <p:nvSpPr>
                  <p:cNvPr id="14357" name="矩形 93384"/>
                  <p:cNvSpPr/>
                  <p:nvPr/>
                </p:nvSpPr>
                <p:spPr>
                  <a:xfrm>
                    <a:off x="0" y="384"/>
                    <a:ext cx="446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4358" name="组合 93385"/>
                  <p:cNvGrpSpPr/>
                  <p:nvPr/>
                </p:nvGrpSpPr>
                <p:grpSpPr>
                  <a:xfrm>
                    <a:off x="0" y="384"/>
                    <a:ext cx="446" cy="384"/>
                    <a:chOff x="0" y="384"/>
                    <a:chExt cx="446" cy="384"/>
                  </a:xfrm>
                </p:grpSpPr>
                <p:sp>
                  <p:nvSpPr>
                    <p:cNvPr id="14359" name="矩形 93386"/>
                    <p:cNvSpPr/>
                    <p:nvPr/>
                  </p:nvSpPr>
                  <p:spPr>
                    <a:xfrm>
                      <a:off x="43" y="384"/>
                      <a:ext cx="360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400" dirty="0">
                          <a:solidFill>
                            <a:schemeClr val="bg2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断开</a:t>
                      </a:r>
                      <a:endParaRPr lang="zh-CN" altLang="en-US" sz="2400" dirty="0">
                        <a:solidFill>
                          <a:schemeClr val="bg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  <a:p>
                      <a:pPr algn="ctr" eaLnBrk="0" hangingPunct="0"/>
                      <a:endParaRPr lang="zh-CN" altLang="en-US" sz="2400" dirty="0">
                        <a:solidFill>
                          <a:schemeClr val="bg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p:txBody>
                </p:sp>
                <p:sp>
                  <p:nvSpPr>
                    <p:cNvPr id="14360" name="矩形 93387"/>
                    <p:cNvSpPr/>
                    <p:nvPr/>
                  </p:nvSpPr>
                  <p:spPr>
                    <a:xfrm>
                      <a:off x="0" y="384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4361" name="组合 93388"/>
                <p:cNvGrpSpPr/>
                <p:nvPr/>
              </p:nvGrpSpPr>
              <p:grpSpPr>
                <a:xfrm>
                  <a:off x="446" y="384"/>
                  <a:ext cx="374" cy="384"/>
                  <a:chOff x="446" y="384"/>
                  <a:chExt cx="374" cy="384"/>
                </a:xfrm>
              </p:grpSpPr>
              <p:sp>
                <p:nvSpPr>
                  <p:cNvPr id="14362" name="矩形 93389"/>
                  <p:cNvSpPr/>
                  <p:nvPr/>
                </p:nvSpPr>
                <p:spPr>
                  <a:xfrm>
                    <a:off x="446" y="384"/>
                    <a:ext cx="374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4363" name="组合 93390"/>
                  <p:cNvGrpSpPr/>
                  <p:nvPr/>
                </p:nvGrpSpPr>
                <p:grpSpPr>
                  <a:xfrm>
                    <a:off x="446" y="384"/>
                    <a:ext cx="374" cy="384"/>
                    <a:chOff x="446" y="384"/>
                    <a:chExt cx="374" cy="384"/>
                  </a:xfrm>
                </p:grpSpPr>
                <p:sp>
                  <p:nvSpPr>
                    <p:cNvPr id="14364" name="矩形 93391"/>
                    <p:cNvSpPr/>
                    <p:nvPr/>
                  </p:nvSpPr>
                  <p:spPr>
                    <a:xfrm>
                      <a:off x="489" y="384"/>
                      <a:ext cx="288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400" dirty="0">
                          <a:solidFill>
                            <a:schemeClr val="bg2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亮</a:t>
                      </a:r>
                      <a:endParaRPr lang="zh-CN" altLang="en-US" sz="2400" dirty="0">
                        <a:solidFill>
                          <a:schemeClr val="bg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  <a:p>
                      <a:pPr algn="ctr" eaLnBrk="0" hangingPunct="0"/>
                      <a:endParaRPr lang="zh-CN" altLang="en-US" sz="2400" dirty="0">
                        <a:solidFill>
                          <a:schemeClr val="bg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p:txBody>
                </p:sp>
                <p:sp>
                  <p:nvSpPr>
                    <p:cNvPr id="14365" name="矩形 93392"/>
                    <p:cNvSpPr/>
                    <p:nvPr/>
                  </p:nvSpPr>
                  <p:spPr>
                    <a:xfrm>
                      <a:off x="446" y="384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4366" name="组合 93393"/>
                <p:cNvGrpSpPr/>
                <p:nvPr/>
              </p:nvGrpSpPr>
              <p:grpSpPr>
                <a:xfrm>
                  <a:off x="0" y="768"/>
                  <a:ext cx="446" cy="384"/>
                  <a:chOff x="0" y="768"/>
                  <a:chExt cx="446" cy="384"/>
                </a:xfrm>
              </p:grpSpPr>
              <p:sp>
                <p:nvSpPr>
                  <p:cNvPr id="14367" name="矩形 93394"/>
                  <p:cNvSpPr/>
                  <p:nvPr/>
                </p:nvSpPr>
                <p:spPr>
                  <a:xfrm>
                    <a:off x="0" y="768"/>
                    <a:ext cx="446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4368" name="组合 93395"/>
                  <p:cNvGrpSpPr/>
                  <p:nvPr/>
                </p:nvGrpSpPr>
                <p:grpSpPr>
                  <a:xfrm>
                    <a:off x="0" y="768"/>
                    <a:ext cx="446" cy="384"/>
                    <a:chOff x="0" y="768"/>
                    <a:chExt cx="446" cy="384"/>
                  </a:xfrm>
                </p:grpSpPr>
                <p:sp>
                  <p:nvSpPr>
                    <p:cNvPr id="14369" name="矩形 93396"/>
                    <p:cNvSpPr/>
                    <p:nvPr/>
                  </p:nvSpPr>
                  <p:spPr>
                    <a:xfrm>
                      <a:off x="43" y="768"/>
                      <a:ext cx="360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400" dirty="0">
                          <a:solidFill>
                            <a:schemeClr val="bg2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闭合</a:t>
                      </a:r>
                      <a:endParaRPr lang="zh-CN" altLang="en-US" sz="2400" dirty="0">
                        <a:solidFill>
                          <a:schemeClr val="bg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  <a:p>
                      <a:pPr algn="ctr" eaLnBrk="0" hangingPunct="0"/>
                      <a:endParaRPr lang="zh-CN" altLang="en-US" sz="2400" dirty="0">
                        <a:solidFill>
                          <a:schemeClr val="bg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p:txBody>
                </p:sp>
                <p:sp>
                  <p:nvSpPr>
                    <p:cNvPr id="14370" name="矩形 93397"/>
                    <p:cNvSpPr/>
                    <p:nvPr/>
                  </p:nvSpPr>
                  <p:spPr>
                    <a:xfrm>
                      <a:off x="0" y="768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4371" name="组合 93398"/>
                <p:cNvGrpSpPr/>
                <p:nvPr/>
              </p:nvGrpSpPr>
              <p:grpSpPr>
                <a:xfrm>
                  <a:off x="446" y="768"/>
                  <a:ext cx="374" cy="384"/>
                  <a:chOff x="446" y="768"/>
                  <a:chExt cx="374" cy="384"/>
                </a:xfrm>
              </p:grpSpPr>
              <p:sp>
                <p:nvSpPr>
                  <p:cNvPr id="14372" name="矩形 93399"/>
                  <p:cNvSpPr/>
                  <p:nvPr/>
                </p:nvSpPr>
                <p:spPr>
                  <a:xfrm>
                    <a:off x="446" y="768"/>
                    <a:ext cx="374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4373" name="组合 93400"/>
                  <p:cNvGrpSpPr/>
                  <p:nvPr/>
                </p:nvGrpSpPr>
                <p:grpSpPr>
                  <a:xfrm>
                    <a:off x="446" y="768"/>
                    <a:ext cx="374" cy="384"/>
                    <a:chOff x="446" y="768"/>
                    <a:chExt cx="374" cy="384"/>
                  </a:xfrm>
                </p:grpSpPr>
                <p:sp>
                  <p:nvSpPr>
                    <p:cNvPr id="14374" name="矩形 93401"/>
                    <p:cNvSpPr/>
                    <p:nvPr/>
                  </p:nvSpPr>
                  <p:spPr>
                    <a:xfrm>
                      <a:off x="489" y="768"/>
                      <a:ext cx="288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zh-CN" altLang="en-US" sz="2400" dirty="0">
                          <a:solidFill>
                            <a:schemeClr val="bg2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灭</a:t>
                      </a:r>
                      <a:endParaRPr lang="zh-CN" altLang="en-US" sz="2400" dirty="0">
                        <a:solidFill>
                          <a:schemeClr val="bg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  <a:p>
                      <a:pPr algn="ctr" eaLnBrk="0" hangingPunct="0"/>
                      <a:endParaRPr lang="zh-CN" altLang="en-US" sz="2400" dirty="0">
                        <a:solidFill>
                          <a:schemeClr val="bg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p:txBody>
                </p:sp>
                <p:sp>
                  <p:nvSpPr>
                    <p:cNvPr id="14375" name="矩形 93402"/>
                    <p:cNvSpPr/>
                    <p:nvPr/>
                  </p:nvSpPr>
                  <p:spPr>
                    <a:xfrm>
                      <a:off x="446" y="768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14376" name="矩形 93403"/>
              <p:cNvSpPr/>
              <p:nvPr/>
            </p:nvSpPr>
            <p:spPr>
              <a:xfrm>
                <a:off x="-3" y="-3"/>
                <a:ext cx="826" cy="1158"/>
              </a:xfrm>
              <a:prstGeom prst="rect">
                <a:avLst/>
              </a:prstGeom>
              <a:noFill/>
              <a:ln w="9525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93454" name="组合 93453"/>
          <p:cNvGrpSpPr/>
          <p:nvPr/>
        </p:nvGrpSpPr>
        <p:grpSpPr>
          <a:xfrm>
            <a:off x="3995738" y="2241550"/>
            <a:ext cx="2413000" cy="1690688"/>
            <a:chOff x="2517" y="1412"/>
            <a:chExt cx="1520" cy="1065"/>
          </a:xfrm>
        </p:grpSpPr>
        <p:sp>
          <p:nvSpPr>
            <p:cNvPr id="93350" name="矩形 93349"/>
            <p:cNvSpPr/>
            <p:nvPr/>
          </p:nvSpPr>
          <p:spPr>
            <a:xfrm>
              <a:off x="2517" y="1412"/>
              <a:ext cx="1520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/>
            <a:p>
              <a:pPr algn="ctr" fontAlgn="base"/>
              <a:r>
                <a:rPr lang="zh-CN" altLang="en-US" sz="2400" b="1" strike="noStrike" noProof="1" dirty="0"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  <a:cs typeface="+mn-cs"/>
                </a:rPr>
                <a:t>非逻辑的真值表 </a:t>
              </a:r>
              <a:endParaRPr lang="zh-CN" altLang="en-US" sz="2400" b="1" strike="noStrike" noProof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14379" name="组合 93405"/>
            <p:cNvGrpSpPr/>
            <p:nvPr/>
          </p:nvGrpSpPr>
          <p:grpSpPr>
            <a:xfrm>
              <a:off x="2631" y="1661"/>
              <a:ext cx="1258" cy="816"/>
              <a:chOff x="-3" y="-3"/>
              <a:chExt cx="826" cy="1158"/>
            </a:xfrm>
          </p:grpSpPr>
          <p:grpSp>
            <p:nvGrpSpPr>
              <p:cNvPr id="14380" name="组合 93406"/>
              <p:cNvGrpSpPr/>
              <p:nvPr/>
            </p:nvGrpSpPr>
            <p:grpSpPr>
              <a:xfrm>
                <a:off x="0" y="0"/>
                <a:ext cx="820" cy="1152"/>
                <a:chOff x="0" y="0"/>
                <a:chExt cx="820" cy="1152"/>
              </a:xfrm>
            </p:grpSpPr>
            <p:grpSp>
              <p:nvGrpSpPr>
                <p:cNvPr id="14381" name="组合 93407"/>
                <p:cNvGrpSpPr/>
                <p:nvPr/>
              </p:nvGrpSpPr>
              <p:grpSpPr>
                <a:xfrm>
                  <a:off x="0" y="0"/>
                  <a:ext cx="446" cy="384"/>
                  <a:chOff x="0" y="0"/>
                  <a:chExt cx="446" cy="384"/>
                </a:xfrm>
              </p:grpSpPr>
              <p:sp>
                <p:nvSpPr>
                  <p:cNvPr id="14382" name="矩形 93408"/>
                  <p:cNvSpPr/>
                  <p:nvPr/>
                </p:nvSpPr>
                <p:spPr>
                  <a:xfrm>
                    <a:off x="0" y="0"/>
                    <a:ext cx="446" cy="384"/>
                  </a:xfrm>
                  <a:prstGeom prst="rect">
                    <a:avLst/>
                  </a:prstGeom>
                  <a:solidFill>
                    <a:srgbClr val="FFED9F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4383" name="组合 93409"/>
                  <p:cNvGrpSpPr/>
                  <p:nvPr/>
                </p:nvGrpSpPr>
                <p:grpSpPr>
                  <a:xfrm>
                    <a:off x="0" y="0"/>
                    <a:ext cx="446" cy="384"/>
                    <a:chOff x="0" y="0"/>
                    <a:chExt cx="446" cy="384"/>
                  </a:xfrm>
                </p:grpSpPr>
                <p:sp>
                  <p:nvSpPr>
                    <p:cNvPr id="14384" name="矩形 93410"/>
                    <p:cNvSpPr/>
                    <p:nvPr/>
                  </p:nvSpPr>
                  <p:spPr>
                    <a:xfrm>
                      <a:off x="43" y="0"/>
                      <a:ext cx="360" cy="384"/>
                    </a:xfrm>
                    <a:prstGeom prst="rect">
                      <a:avLst/>
                    </a:prstGeom>
                    <a:solidFill>
                      <a:srgbClr val="FFED9F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 i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A</a:t>
                      </a:r>
                      <a:endParaRPr lang="en-US" altLang="zh-CN" sz="2400" b="1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4385" name="矩形 93411"/>
                    <p:cNvSpPr/>
                    <p:nvPr/>
                  </p:nvSpPr>
                  <p:spPr>
                    <a:xfrm>
                      <a:off x="0" y="0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4386" name="组合 93412"/>
                <p:cNvGrpSpPr/>
                <p:nvPr/>
              </p:nvGrpSpPr>
              <p:grpSpPr>
                <a:xfrm>
                  <a:off x="446" y="0"/>
                  <a:ext cx="374" cy="384"/>
                  <a:chOff x="446" y="0"/>
                  <a:chExt cx="374" cy="384"/>
                </a:xfrm>
              </p:grpSpPr>
              <p:sp>
                <p:nvSpPr>
                  <p:cNvPr id="14387" name="矩形 93413"/>
                  <p:cNvSpPr/>
                  <p:nvPr/>
                </p:nvSpPr>
                <p:spPr>
                  <a:xfrm>
                    <a:off x="446" y="0"/>
                    <a:ext cx="374" cy="384"/>
                  </a:xfrm>
                  <a:prstGeom prst="rect">
                    <a:avLst/>
                  </a:prstGeom>
                  <a:solidFill>
                    <a:srgbClr val="FFED9F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4388" name="组合 93414"/>
                  <p:cNvGrpSpPr/>
                  <p:nvPr/>
                </p:nvGrpSpPr>
                <p:grpSpPr>
                  <a:xfrm>
                    <a:off x="446" y="0"/>
                    <a:ext cx="374" cy="384"/>
                    <a:chOff x="446" y="0"/>
                    <a:chExt cx="374" cy="384"/>
                  </a:xfrm>
                </p:grpSpPr>
                <p:sp>
                  <p:nvSpPr>
                    <p:cNvPr id="14389" name="矩形 93415"/>
                    <p:cNvSpPr/>
                    <p:nvPr/>
                  </p:nvSpPr>
                  <p:spPr>
                    <a:xfrm>
                      <a:off x="489" y="0"/>
                      <a:ext cx="288" cy="384"/>
                    </a:xfrm>
                    <a:prstGeom prst="rect">
                      <a:avLst/>
                    </a:prstGeom>
                    <a:solidFill>
                      <a:srgbClr val="FFED9F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 i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Y</a:t>
                      </a:r>
                      <a:endParaRPr lang="en-US" altLang="zh-CN" sz="2400" b="1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4390" name="矩形 93416"/>
                    <p:cNvSpPr/>
                    <p:nvPr/>
                  </p:nvSpPr>
                  <p:spPr>
                    <a:xfrm>
                      <a:off x="446" y="0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4391" name="组合 93417"/>
                <p:cNvGrpSpPr/>
                <p:nvPr/>
              </p:nvGrpSpPr>
              <p:grpSpPr>
                <a:xfrm>
                  <a:off x="0" y="384"/>
                  <a:ext cx="446" cy="384"/>
                  <a:chOff x="0" y="384"/>
                  <a:chExt cx="446" cy="384"/>
                </a:xfrm>
              </p:grpSpPr>
              <p:sp>
                <p:nvSpPr>
                  <p:cNvPr id="14392" name="矩形 93418"/>
                  <p:cNvSpPr/>
                  <p:nvPr/>
                </p:nvSpPr>
                <p:spPr>
                  <a:xfrm>
                    <a:off x="0" y="384"/>
                    <a:ext cx="446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4393" name="组合 93419"/>
                  <p:cNvGrpSpPr/>
                  <p:nvPr/>
                </p:nvGrpSpPr>
                <p:grpSpPr>
                  <a:xfrm>
                    <a:off x="0" y="384"/>
                    <a:ext cx="446" cy="384"/>
                    <a:chOff x="0" y="384"/>
                    <a:chExt cx="446" cy="384"/>
                  </a:xfrm>
                </p:grpSpPr>
                <p:sp>
                  <p:nvSpPr>
                    <p:cNvPr id="14394" name="矩形 93420"/>
                    <p:cNvSpPr/>
                    <p:nvPr/>
                  </p:nvSpPr>
                  <p:spPr>
                    <a:xfrm>
                      <a:off x="43" y="384"/>
                      <a:ext cx="360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 b="1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4395" name="矩形 93421"/>
                    <p:cNvSpPr/>
                    <p:nvPr/>
                  </p:nvSpPr>
                  <p:spPr>
                    <a:xfrm>
                      <a:off x="0" y="384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4396" name="组合 93422"/>
                <p:cNvGrpSpPr/>
                <p:nvPr/>
              </p:nvGrpSpPr>
              <p:grpSpPr>
                <a:xfrm>
                  <a:off x="446" y="384"/>
                  <a:ext cx="374" cy="384"/>
                  <a:chOff x="446" y="384"/>
                  <a:chExt cx="374" cy="384"/>
                </a:xfrm>
              </p:grpSpPr>
              <p:sp>
                <p:nvSpPr>
                  <p:cNvPr id="14397" name="矩形 93423"/>
                  <p:cNvSpPr/>
                  <p:nvPr/>
                </p:nvSpPr>
                <p:spPr>
                  <a:xfrm>
                    <a:off x="446" y="384"/>
                    <a:ext cx="374" cy="384"/>
                  </a:xfrm>
                  <a:prstGeom prst="rect">
                    <a:avLst/>
                  </a:prstGeom>
                  <a:solidFill>
                    <a:srgbClr val="FFF7D5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4398" name="组合 93424"/>
                  <p:cNvGrpSpPr/>
                  <p:nvPr/>
                </p:nvGrpSpPr>
                <p:grpSpPr>
                  <a:xfrm>
                    <a:off x="446" y="384"/>
                    <a:ext cx="374" cy="384"/>
                    <a:chOff x="446" y="384"/>
                    <a:chExt cx="374" cy="384"/>
                  </a:xfrm>
                </p:grpSpPr>
                <p:sp>
                  <p:nvSpPr>
                    <p:cNvPr id="14399" name="矩形 93425"/>
                    <p:cNvSpPr/>
                    <p:nvPr/>
                  </p:nvSpPr>
                  <p:spPr>
                    <a:xfrm>
                      <a:off x="489" y="384"/>
                      <a:ext cx="288" cy="384"/>
                    </a:xfrm>
                    <a:prstGeom prst="rect">
                      <a:avLst/>
                    </a:prstGeom>
                    <a:solidFill>
                      <a:srgbClr val="FFF7D5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1</a:t>
                      </a:r>
                      <a:endParaRPr lang="en-US" altLang="zh-CN" sz="2400" b="1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 b="1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4400" name="矩形 93426"/>
                    <p:cNvSpPr/>
                    <p:nvPr/>
                  </p:nvSpPr>
                  <p:spPr>
                    <a:xfrm>
                      <a:off x="446" y="384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4401" name="组合 93427"/>
                <p:cNvGrpSpPr/>
                <p:nvPr/>
              </p:nvGrpSpPr>
              <p:grpSpPr>
                <a:xfrm>
                  <a:off x="0" y="768"/>
                  <a:ext cx="446" cy="384"/>
                  <a:chOff x="0" y="768"/>
                  <a:chExt cx="446" cy="384"/>
                </a:xfrm>
              </p:grpSpPr>
              <p:sp>
                <p:nvSpPr>
                  <p:cNvPr id="14402" name="矩形 93428"/>
                  <p:cNvSpPr/>
                  <p:nvPr/>
                </p:nvSpPr>
                <p:spPr>
                  <a:xfrm>
                    <a:off x="0" y="768"/>
                    <a:ext cx="446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4403" name="组合 93429"/>
                  <p:cNvGrpSpPr/>
                  <p:nvPr/>
                </p:nvGrpSpPr>
                <p:grpSpPr>
                  <a:xfrm>
                    <a:off x="0" y="768"/>
                    <a:ext cx="446" cy="384"/>
                    <a:chOff x="0" y="768"/>
                    <a:chExt cx="446" cy="384"/>
                  </a:xfrm>
                </p:grpSpPr>
                <p:sp>
                  <p:nvSpPr>
                    <p:cNvPr id="14404" name="矩形 93430"/>
                    <p:cNvSpPr/>
                    <p:nvPr/>
                  </p:nvSpPr>
                  <p:spPr>
                    <a:xfrm>
                      <a:off x="43" y="768"/>
                      <a:ext cx="360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1</a:t>
                      </a:r>
                      <a:endParaRPr lang="en-US" altLang="zh-CN" sz="2400" b="1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 b="1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4405" name="矩形 93431"/>
                    <p:cNvSpPr/>
                    <p:nvPr/>
                  </p:nvSpPr>
                  <p:spPr>
                    <a:xfrm>
                      <a:off x="0" y="768"/>
                      <a:ext cx="446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4406" name="组合 93432"/>
                <p:cNvGrpSpPr/>
                <p:nvPr/>
              </p:nvGrpSpPr>
              <p:grpSpPr>
                <a:xfrm>
                  <a:off x="446" y="768"/>
                  <a:ext cx="374" cy="384"/>
                  <a:chOff x="446" y="768"/>
                  <a:chExt cx="374" cy="384"/>
                </a:xfrm>
              </p:grpSpPr>
              <p:sp>
                <p:nvSpPr>
                  <p:cNvPr id="14407" name="矩形 93433"/>
                  <p:cNvSpPr/>
                  <p:nvPr/>
                </p:nvSpPr>
                <p:spPr>
                  <a:xfrm>
                    <a:off x="446" y="768"/>
                    <a:ext cx="374" cy="384"/>
                  </a:xfrm>
                  <a:prstGeom prst="rect">
                    <a:avLst/>
                  </a:prstGeom>
                  <a:solidFill>
                    <a:srgbClr val="FFF2B9"/>
                  </a:solidFill>
                  <a:ln w="9525">
                    <a:noFill/>
                  </a:ln>
                </p:spPr>
                <p:txBody>
                  <a:bodyPr anchor="t"/>
                  <a:p>
                    <a:endParaRPr lang="zh-CN" altLang="en-US"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4408" name="组合 93434"/>
                  <p:cNvGrpSpPr/>
                  <p:nvPr/>
                </p:nvGrpSpPr>
                <p:grpSpPr>
                  <a:xfrm>
                    <a:off x="446" y="768"/>
                    <a:ext cx="374" cy="384"/>
                    <a:chOff x="446" y="768"/>
                    <a:chExt cx="374" cy="384"/>
                  </a:xfrm>
                </p:grpSpPr>
                <p:sp>
                  <p:nvSpPr>
                    <p:cNvPr id="14409" name="矩形 93435"/>
                    <p:cNvSpPr/>
                    <p:nvPr/>
                  </p:nvSpPr>
                  <p:spPr>
                    <a:xfrm>
                      <a:off x="489" y="768"/>
                      <a:ext cx="288" cy="384"/>
                    </a:xfrm>
                    <a:prstGeom prst="rect">
                      <a:avLst/>
                    </a:prstGeom>
                    <a:solidFill>
                      <a:srgbClr val="FFF2B9"/>
                    </a:solidFill>
                    <a:ln w="9525">
                      <a:noFill/>
                    </a:ln>
                  </p:spPr>
                  <p:txBody>
                    <a:bodyPr lIns="90000" tIns="46800" rIns="90000" bIns="46800" anchor="t"/>
                    <a:p>
                      <a:pPr algn="ctr"/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endParaRPr lang="en-US" altLang="zh-CN" sz="2400" b="1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4410" name="矩形 93436"/>
                    <p:cNvSpPr/>
                    <p:nvPr/>
                  </p:nvSpPr>
                  <p:spPr>
                    <a:xfrm>
                      <a:off x="446" y="768"/>
                      <a:ext cx="374" cy="384"/>
                    </a:xfrm>
                    <a:prstGeom prst="rect">
                      <a:avLst/>
                    </a:prstGeom>
                    <a:noFill/>
                    <a:ln w="7" cap="flat" cmpd="sng">
                      <a:solidFill>
                        <a:srgbClr val="A0A0A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14411" name="矩形 93437"/>
              <p:cNvSpPr/>
              <p:nvPr/>
            </p:nvSpPr>
            <p:spPr>
              <a:xfrm>
                <a:off x="-3" y="-3"/>
                <a:ext cx="826" cy="1158"/>
              </a:xfrm>
              <a:prstGeom prst="rect">
                <a:avLst/>
              </a:prstGeom>
              <a:noFill/>
              <a:ln w="9525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93455" name="组合 93454"/>
          <p:cNvGrpSpPr/>
          <p:nvPr/>
        </p:nvGrpSpPr>
        <p:grpSpPr>
          <a:xfrm>
            <a:off x="4211638" y="4437063"/>
            <a:ext cx="2166937" cy="1357312"/>
            <a:chOff x="2699" y="2954"/>
            <a:chExt cx="1365" cy="855"/>
          </a:xfrm>
        </p:grpSpPr>
        <p:sp>
          <p:nvSpPr>
            <p:cNvPr id="93352" name="矩形 93351"/>
            <p:cNvSpPr/>
            <p:nvPr/>
          </p:nvSpPr>
          <p:spPr>
            <a:xfrm>
              <a:off x="2699" y="2954"/>
              <a:ext cx="1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fontAlgn="base"/>
              <a:r>
                <a:rPr lang="zh-CN" altLang="en-US" sz="2400" b="1" strike="noStrike" noProof="1" dirty="0"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非逻辑表达式</a:t>
              </a:r>
              <a:endParaRPr lang="zh-CN" altLang="en-US" sz="2400" b="1" strike="noStrike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4414" name="矩形 93352"/>
            <p:cNvSpPr/>
            <p:nvPr/>
          </p:nvSpPr>
          <p:spPr>
            <a:xfrm>
              <a:off x="2744" y="3271"/>
              <a:ext cx="1157" cy="20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A=A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’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354" name="矩形 93353"/>
            <p:cNvSpPr/>
            <p:nvPr/>
          </p:nvSpPr>
          <p:spPr>
            <a:xfrm>
              <a:off x="2790" y="3521"/>
              <a:ext cx="1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fontAlgn="base"/>
              <a:r>
                <a:rPr lang="zh-CN" altLang="en-US" sz="2400" b="1" strike="noStrike" noProof="1" dirty="0"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（逻辑加）</a:t>
              </a:r>
              <a:endParaRPr lang="zh-CN" altLang="en-US" sz="2400" b="1" strike="noStrike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4416" name="直接连接符 93438"/>
            <p:cNvSpPr/>
            <p:nvPr/>
          </p:nvSpPr>
          <p:spPr>
            <a:xfrm>
              <a:off x="3243" y="3317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3356" name="矩形 93355"/>
          <p:cNvSpPr/>
          <p:nvPr/>
        </p:nvSpPr>
        <p:spPr>
          <a:xfrm>
            <a:off x="6804025" y="2636838"/>
            <a:ext cx="1716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fontAlgn="base"/>
            <a:r>
              <a:rPr lang="zh-CN" altLang="en-US" sz="2400" b="1" strike="noStrike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+mn-cs"/>
              </a:rPr>
              <a:t>非逻辑符号</a:t>
            </a:r>
            <a:endParaRPr lang="zh-CN" altLang="en-US" sz="2400" b="1" strike="noStrike" noProof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14418" name="内容占位符 93441"/>
          <p:cNvGraphicFramePr>
            <a:graphicFrameLocks noGrp="1"/>
          </p:cNvGraphicFramePr>
          <p:nvPr>
            <p:ph sz="half" idx="2"/>
          </p:nvPr>
        </p:nvGraphicFramePr>
        <p:xfrm>
          <a:off x="6767513" y="3429000"/>
          <a:ext cx="1795462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6362700" imgH="2886075" progId="Paint.Picture">
                  <p:embed/>
                </p:oleObj>
              </mc:Choice>
              <mc:Fallback>
                <p:oleObj name="" r:id="rId3" imgW="6362700" imgH="288607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7513" y="3429000"/>
                        <a:ext cx="1795462" cy="81438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FF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19" name="文本框 93444"/>
          <p:cNvSpPr txBox="1"/>
          <p:nvPr/>
        </p:nvSpPr>
        <p:spPr>
          <a:xfrm>
            <a:off x="6696075" y="4875213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20" name="文本框 93445"/>
          <p:cNvSpPr txBox="1"/>
          <p:nvPr/>
        </p:nvSpPr>
        <p:spPr>
          <a:xfrm>
            <a:off x="8335963" y="4906963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421" name="组合 93455"/>
          <p:cNvGrpSpPr/>
          <p:nvPr/>
        </p:nvGrpSpPr>
        <p:grpSpPr>
          <a:xfrm>
            <a:off x="7059613" y="4868863"/>
            <a:ext cx="1319212" cy="466725"/>
            <a:chOff x="4447" y="3067"/>
            <a:chExt cx="831" cy="294"/>
          </a:xfrm>
        </p:grpSpPr>
        <p:sp>
          <p:nvSpPr>
            <p:cNvPr id="14422" name="直接连接符 93446"/>
            <p:cNvSpPr/>
            <p:nvPr/>
          </p:nvSpPr>
          <p:spPr>
            <a:xfrm>
              <a:off x="4447" y="3203"/>
              <a:ext cx="2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423" name="直接连接符 93447"/>
            <p:cNvSpPr/>
            <p:nvPr/>
          </p:nvSpPr>
          <p:spPr>
            <a:xfrm>
              <a:off x="5025" y="3203"/>
              <a:ext cx="2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424" name="直接连接符 93448"/>
            <p:cNvSpPr/>
            <p:nvPr/>
          </p:nvSpPr>
          <p:spPr>
            <a:xfrm>
              <a:off x="4724" y="3067"/>
              <a:ext cx="0" cy="2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425" name="直接连接符 93449"/>
            <p:cNvSpPr/>
            <p:nvPr/>
          </p:nvSpPr>
          <p:spPr>
            <a:xfrm>
              <a:off x="4724" y="3067"/>
              <a:ext cx="222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426" name="直接连接符 93450"/>
            <p:cNvSpPr/>
            <p:nvPr/>
          </p:nvSpPr>
          <p:spPr>
            <a:xfrm flipV="1">
              <a:off x="4724" y="3203"/>
              <a:ext cx="222" cy="1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427" name="椭圆 93451"/>
            <p:cNvSpPr>
              <a:spLocks noChangeAspect="1"/>
            </p:cNvSpPr>
            <p:nvPr/>
          </p:nvSpPr>
          <p:spPr>
            <a:xfrm>
              <a:off x="4946" y="3168"/>
              <a:ext cx="79" cy="9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矩形 94209"/>
          <p:cNvSpPr>
            <a:spLocks noRot="1"/>
          </p:cNvSpPr>
          <p:nvPr/>
        </p:nvSpPr>
        <p:spPr>
          <a:xfrm>
            <a:off x="684213" y="404813"/>
            <a:ext cx="4643437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2.2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三种基本的逻辑运算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矩形 94210"/>
          <p:cNvSpPr>
            <a:spLocks noRot="1"/>
          </p:cNvSpPr>
          <p:nvPr/>
        </p:nvSpPr>
        <p:spPr>
          <a:xfrm>
            <a:off x="684213" y="944563"/>
            <a:ext cx="8172450" cy="43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 defTabSz="716280">
              <a:spcBef>
                <a:spcPct val="3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4.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复合逻辑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363" name="直接连接符 94211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64" name="矩形 94302"/>
          <p:cNvSpPr/>
          <p:nvPr/>
        </p:nvSpPr>
        <p:spPr>
          <a:xfrm>
            <a:off x="1476375" y="1522413"/>
            <a:ext cx="1223963" cy="3968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rPr>
              <a:t>与非</a:t>
            </a:r>
            <a:endParaRPr lang="zh-CN" altLang="en-US" sz="2400">
              <a:solidFill>
                <a:schemeClr val="tx2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94304" name="矩形 94303"/>
          <p:cNvSpPr/>
          <p:nvPr/>
        </p:nvSpPr>
        <p:spPr>
          <a:xfrm>
            <a:off x="2160588" y="2025650"/>
            <a:ext cx="1368425" cy="45720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algn="ctr"/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rPr>
              <a:t>真值表</a:t>
            </a:r>
            <a:endParaRPr lang="zh-CN" altLang="en-US" sz="2400" b="1" dirty="0">
              <a:solidFill>
                <a:schemeClr val="tx2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94305" name="对象 94304"/>
          <p:cNvGraphicFramePr/>
          <p:nvPr/>
        </p:nvGraphicFramePr>
        <p:xfrm>
          <a:off x="3024188" y="1630363"/>
          <a:ext cx="10810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96265" imgH="203200" progId="Equation.3">
                  <p:embed/>
                </p:oleObj>
              </mc:Choice>
              <mc:Fallback>
                <p:oleObj name="" r:id="rId1" imgW="596265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24188" y="1630363"/>
                        <a:ext cx="1081087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306" name="组合 94305"/>
          <p:cNvGrpSpPr/>
          <p:nvPr/>
        </p:nvGrpSpPr>
        <p:grpSpPr>
          <a:xfrm>
            <a:off x="1836738" y="4978400"/>
            <a:ext cx="1979612" cy="673100"/>
            <a:chOff x="656" y="1154"/>
            <a:chExt cx="1681" cy="571"/>
          </a:xfrm>
        </p:grpSpPr>
        <p:sp>
          <p:nvSpPr>
            <p:cNvPr id="15368" name="椭圆 94306"/>
            <p:cNvSpPr>
              <a:spLocks noChangeAspect="1"/>
            </p:cNvSpPr>
            <p:nvPr/>
          </p:nvSpPr>
          <p:spPr>
            <a:xfrm>
              <a:off x="1682" y="1339"/>
              <a:ext cx="83" cy="10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9" name="直接连接符 94307"/>
            <p:cNvSpPr/>
            <p:nvPr/>
          </p:nvSpPr>
          <p:spPr>
            <a:xfrm>
              <a:off x="1195" y="1207"/>
              <a:ext cx="0" cy="40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70" name="直接连接符 94308"/>
            <p:cNvSpPr/>
            <p:nvPr/>
          </p:nvSpPr>
          <p:spPr>
            <a:xfrm>
              <a:off x="1195" y="1207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71" name="直接连接符 94309"/>
            <p:cNvSpPr/>
            <p:nvPr/>
          </p:nvSpPr>
          <p:spPr>
            <a:xfrm>
              <a:off x="1195" y="1597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72" name="任意多边形 94310"/>
            <p:cNvSpPr/>
            <p:nvPr/>
          </p:nvSpPr>
          <p:spPr>
            <a:xfrm>
              <a:off x="1592" y="1207"/>
              <a:ext cx="83" cy="403"/>
            </a:xfrm>
            <a:custGeom>
              <a:avLst/>
              <a:gdLst/>
              <a:ahLst/>
              <a:cxnLst/>
              <a:pathLst>
                <a:path w="144" h="528">
                  <a:moveTo>
                    <a:pt x="0" y="0"/>
                  </a:moveTo>
                  <a:cubicBezTo>
                    <a:pt x="72" y="76"/>
                    <a:pt x="144" y="152"/>
                    <a:pt x="144" y="240"/>
                  </a:cubicBezTo>
                  <a:cubicBezTo>
                    <a:pt x="144" y="328"/>
                    <a:pt x="72" y="428"/>
                    <a:pt x="0" y="5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73" name="直接连接符 94311"/>
            <p:cNvSpPr/>
            <p:nvPr/>
          </p:nvSpPr>
          <p:spPr>
            <a:xfrm flipV="1">
              <a:off x="914" y="1317"/>
              <a:ext cx="2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74" name="直接连接符 94312"/>
            <p:cNvSpPr/>
            <p:nvPr/>
          </p:nvSpPr>
          <p:spPr>
            <a:xfrm>
              <a:off x="915" y="1537"/>
              <a:ext cx="2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75" name="直接连接符 94313"/>
            <p:cNvSpPr/>
            <p:nvPr/>
          </p:nvSpPr>
          <p:spPr>
            <a:xfrm>
              <a:off x="1774" y="1390"/>
              <a:ext cx="2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76" name="文本框 94314"/>
            <p:cNvSpPr txBox="1"/>
            <p:nvPr/>
          </p:nvSpPr>
          <p:spPr>
            <a:xfrm>
              <a:off x="663" y="1154"/>
              <a:ext cx="222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7" name="文本框 94315"/>
            <p:cNvSpPr txBox="1"/>
            <p:nvPr/>
          </p:nvSpPr>
          <p:spPr>
            <a:xfrm>
              <a:off x="656" y="1388"/>
              <a:ext cx="224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8" name="文本框 94316"/>
            <p:cNvSpPr txBox="1"/>
            <p:nvPr/>
          </p:nvSpPr>
          <p:spPr>
            <a:xfrm>
              <a:off x="2061" y="1330"/>
              <a:ext cx="276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94336" name="表格 94335"/>
          <p:cNvGraphicFramePr/>
          <p:nvPr/>
        </p:nvGraphicFramePr>
        <p:xfrm>
          <a:off x="1871663" y="2565400"/>
          <a:ext cx="1895475" cy="2230438"/>
        </p:xfrm>
        <a:graphic>
          <a:graphicData uri="http://schemas.openxmlformats.org/drawingml/2006/table">
            <a:tbl>
              <a:tblPr/>
              <a:tblGrid>
                <a:gridCol w="646113"/>
                <a:gridCol w="617537"/>
                <a:gridCol w="631825"/>
              </a:tblGrid>
              <a:tr h="4556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X</a:t>
                      </a:r>
                      <a:endParaRPr lang="zh-CN" altLang="en-US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Y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F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006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4350" name="组合 94349"/>
          <p:cNvGrpSpPr/>
          <p:nvPr/>
        </p:nvGrpSpPr>
        <p:grpSpPr>
          <a:xfrm>
            <a:off x="1871663" y="5699125"/>
            <a:ext cx="1873250" cy="806450"/>
            <a:chOff x="3991" y="2568"/>
            <a:chExt cx="1384" cy="582"/>
          </a:xfrm>
        </p:grpSpPr>
        <p:sp>
          <p:nvSpPr>
            <p:cNvPr id="15394" name="矩形 94337"/>
            <p:cNvSpPr/>
            <p:nvPr/>
          </p:nvSpPr>
          <p:spPr>
            <a:xfrm>
              <a:off x="4513" y="2614"/>
              <a:ext cx="340" cy="43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5" name="直接连接符 94338"/>
            <p:cNvSpPr/>
            <p:nvPr/>
          </p:nvSpPr>
          <p:spPr>
            <a:xfrm flipH="1">
              <a:off x="4227" y="2737"/>
              <a:ext cx="29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96" name="直接连接符 94339"/>
            <p:cNvSpPr/>
            <p:nvPr/>
          </p:nvSpPr>
          <p:spPr>
            <a:xfrm flipH="1">
              <a:off x="4227" y="2955"/>
              <a:ext cx="29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97" name="直接连接符 94341"/>
            <p:cNvSpPr/>
            <p:nvPr/>
          </p:nvSpPr>
          <p:spPr>
            <a:xfrm flipH="1">
              <a:off x="4227" y="2955"/>
              <a:ext cx="29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98" name="直接连接符 94342"/>
            <p:cNvSpPr/>
            <p:nvPr/>
          </p:nvSpPr>
          <p:spPr>
            <a:xfrm flipH="1">
              <a:off x="4925" y="2840"/>
              <a:ext cx="29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99" name="椭圆 94343"/>
            <p:cNvSpPr/>
            <p:nvPr/>
          </p:nvSpPr>
          <p:spPr>
            <a:xfrm>
              <a:off x="4857" y="2803"/>
              <a:ext cx="72" cy="73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0" name="文本框 94344"/>
            <p:cNvSpPr txBox="1"/>
            <p:nvPr/>
          </p:nvSpPr>
          <p:spPr>
            <a:xfrm>
              <a:off x="4585" y="2614"/>
              <a:ext cx="200" cy="28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  <a:endParaRPr lang="en-US" altLang="zh-CN" sz="20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401" name="文本框 94345"/>
            <p:cNvSpPr txBox="1"/>
            <p:nvPr/>
          </p:nvSpPr>
          <p:spPr>
            <a:xfrm>
              <a:off x="3991" y="2568"/>
              <a:ext cx="182" cy="28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402" name="文本框 94346"/>
            <p:cNvSpPr txBox="1"/>
            <p:nvPr/>
          </p:nvSpPr>
          <p:spPr>
            <a:xfrm>
              <a:off x="3991" y="2863"/>
              <a:ext cx="181" cy="28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403" name="文本框 94348"/>
            <p:cNvSpPr txBox="1"/>
            <p:nvPr/>
          </p:nvSpPr>
          <p:spPr>
            <a:xfrm>
              <a:off x="5193" y="2681"/>
              <a:ext cx="182" cy="28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endParaRPr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94351" name="对象 94350"/>
          <p:cNvGraphicFramePr/>
          <p:nvPr/>
        </p:nvGraphicFramePr>
        <p:xfrm>
          <a:off x="6732588" y="1639888"/>
          <a:ext cx="1079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659765" imgH="203200" progId="Equation.3">
                  <p:embed/>
                </p:oleObj>
              </mc:Choice>
              <mc:Fallback>
                <p:oleObj name="" r:id="rId3" imgW="659765" imgH="203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2588" y="1639888"/>
                        <a:ext cx="1079500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377" name="表格 94376"/>
          <p:cNvGraphicFramePr/>
          <p:nvPr/>
        </p:nvGraphicFramePr>
        <p:xfrm>
          <a:off x="5759450" y="2528888"/>
          <a:ext cx="1979613" cy="2232025"/>
        </p:xfrm>
        <a:graphic>
          <a:graphicData uri="http://schemas.openxmlformats.org/drawingml/2006/table">
            <a:tbl>
              <a:tblPr/>
              <a:tblGrid>
                <a:gridCol w="660400"/>
                <a:gridCol w="658813"/>
                <a:gridCol w="660400"/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X</a:t>
                      </a:r>
                      <a:endParaRPr lang="zh-CN" altLang="en-US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Y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F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482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4366" name="组合 94365"/>
          <p:cNvGrpSpPr/>
          <p:nvPr/>
        </p:nvGrpSpPr>
        <p:grpSpPr>
          <a:xfrm>
            <a:off x="5903913" y="4916488"/>
            <a:ext cx="1754187" cy="693737"/>
            <a:chOff x="688" y="1190"/>
            <a:chExt cx="1603" cy="587"/>
          </a:xfrm>
        </p:grpSpPr>
        <p:sp>
          <p:nvSpPr>
            <p:cNvPr id="15420" name="椭圆 94366"/>
            <p:cNvSpPr>
              <a:spLocks noChangeAspect="1"/>
            </p:cNvSpPr>
            <p:nvPr/>
          </p:nvSpPr>
          <p:spPr>
            <a:xfrm>
              <a:off x="1670" y="1326"/>
              <a:ext cx="83" cy="10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1" name="文本框 94367"/>
            <p:cNvSpPr txBox="1"/>
            <p:nvPr/>
          </p:nvSpPr>
          <p:spPr>
            <a:xfrm>
              <a:off x="688" y="1190"/>
              <a:ext cx="33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22" name="文本框 94368"/>
            <p:cNvSpPr txBox="1"/>
            <p:nvPr/>
          </p:nvSpPr>
          <p:spPr>
            <a:xfrm>
              <a:off x="701" y="1441"/>
              <a:ext cx="33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23" name="任意多边形 94369"/>
            <p:cNvSpPr/>
            <p:nvPr/>
          </p:nvSpPr>
          <p:spPr>
            <a:xfrm>
              <a:off x="1235" y="1211"/>
              <a:ext cx="68" cy="392"/>
            </a:xfrm>
            <a:custGeom>
              <a:avLst/>
              <a:gdLst/>
              <a:ahLst/>
              <a:cxnLst/>
              <a:pathLst>
                <a:path w="144" h="576">
                  <a:moveTo>
                    <a:pt x="0" y="0"/>
                  </a:moveTo>
                  <a:cubicBezTo>
                    <a:pt x="72" y="96"/>
                    <a:pt x="144" y="192"/>
                    <a:pt x="144" y="288"/>
                  </a:cubicBezTo>
                  <a:cubicBezTo>
                    <a:pt x="144" y="384"/>
                    <a:pt x="72" y="480"/>
                    <a:pt x="0" y="57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24" name="任意多边形 94370"/>
            <p:cNvSpPr/>
            <p:nvPr/>
          </p:nvSpPr>
          <p:spPr>
            <a:xfrm>
              <a:off x="1235" y="1211"/>
              <a:ext cx="430" cy="392"/>
            </a:xfrm>
            <a:custGeom>
              <a:avLst/>
              <a:gdLst/>
              <a:ahLst/>
              <a:cxnLst/>
              <a:pathLst>
                <a:path w="912" h="528">
                  <a:moveTo>
                    <a:pt x="0" y="0"/>
                  </a:moveTo>
                  <a:cubicBezTo>
                    <a:pt x="456" y="76"/>
                    <a:pt x="912" y="152"/>
                    <a:pt x="912" y="240"/>
                  </a:cubicBezTo>
                  <a:cubicBezTo>
                    <a:pt x="912" y="328"/>
                    <a:pt x="456" y="428"/>
                    <a:pt x="0" y="5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25" name="直接连接符 94371"/>
            <p:cNvSpPr/>
            <p:nvPr/>
          </p:nvSpPr>
          <p:spPr>
            <a:xfrm>
              <a:off x="941" y="1309"/>
              <a:ext cx="3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426" name="直接连接符 94372"/>
            <p:cNvSpPr/>
            <p:nvPr/>
          </p:nvSpPr>
          <p:spPr>
            <a:xfrm>
              <a:off x="941" y="1505"/>
              <a:ext cx="3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427" name="直接连接符 94373"/>
            <p:cNvSpPr/>
            <p:nvPr/>
          </p:nvSpPr>
          <p:spPr>
            <a:xfrm>
              <a:off x="1765" y="1374"/>
              <a:ext cx="26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428" name="文本框 94374"/>
            <p:cNvSpPr txBox="1"/>
            <p:nvPr/>
          </p:nvSpPr>
          <p:spPr>
            <a:xfrm>
              <a:off x="1993" y="1310"/>
              <a:ext cx="298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4376" name="矩形 94375"/>
          <p:cNvSpPr/>
          <p:nvPr/>
        </p:nvSpPr>
        <p:spPr>
          <a:xfrm>
            <a:off x="5219700" y="1568450"/>
            <a:ext cx="1223963" cy="3968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rPr>
              <a:t>或非</a:t>
            </a:r>
            <a:endParaRPr lang="zh-CN" altLang="en-US" sz="2400">
              <a:solidFill>
                <a:schemeClr val="tx2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94378" name="矩形 94377"/>
          <p:cNvSpPr/>
          <p:nvPr/>
        </p:nvSpPr>
        <p:spPr>
          <a:xfrm>
            <a:off x="6084888" y="1989138"/>
            <a:ext cx="1368425" cy="45720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algn="ctr"/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rPr>
              <a:t>真值表</a:t>
            </a:r>
            <a:endParaRPr lang="zh-CN" altLang="en-US" sz="2400" b="1" dirty="0">
              <a:solidFill>
                <a:schemeClr val="tx2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grpSp>
        <p:nvGrpSpPr>
          <p:cNvPr id="94392" name="组合 94391"/>
          <p:cNvGrpSpPr/>
          <p:nvPr/>
        </p:nvGrpSpPr>
        <p:grpSpPr>
          <a:xfrm>
            <a:off x="6011863" y="5708650"/>
            <a:ext cx="1550987" cy="636588"/>
            <a:chOff x="2669" y="3557"/>
            <a:chExt cx="1194" cy="560"/>
          </a:xfrm>
        </p:grpSpPr>
        <p:sp>
          <p:nvSpPr>
            <p:cNvPr id="15432" name="直接连接符 94381"/>
            <p:cNvSpPr/>
            <p:nvPr/>
          </p:nvSpPr>
          <p:spPr>
            <a:xfrm>
              <a:off x="2839" y="3675"/>
              <a:ext cx="256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433" name="直接连接符 94382"/>
            <p:cNvSpPr/>
            <p:nvPr/>
          </p:nvSpPr>
          <p:spPr>
            <a:xfrm>
              <a:off x="3508" y="3805"/>
              <a:ext cx="231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434" name="直接连接符 94383"/>
            <p:cNvSpPr/>
            <p:nvPr/>
          </p:nvSpPr>
          <p:spPr>
            <a:xfrm>
              <a:off x="2839" y="3947"/>
              <a:ext cx="256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435" name="矩形 94385"/>
            <p:cNvSpPr/>
            <p:nvPr/>
          </p:nvSpPr>
          <p:spPr>
            <a:xfrm>
              <a:off x="3095" y="3557"/>
              <a:ext cx="328" cy="52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6" name="椭圆 94386"/>
            <p:cNvSpPr/>
            <p:nvPr/>
          </p:nvSpPr>
          <p:spPr>
            <a:xfrm>
              <a:off x="3423" y="3770"/>
              <a:ext cx="85" cy="8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7" name="矩形 94387"/>
            <p:cNvSpPr/>
            <p:nvPr/>
          </p:nvSpPr>
          <p:spPr>
            <a:xfrm>
              <a:off x="2669" y="3604"/>
              <a:ext cx="127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8" name="矩形 94388"/>
            <p:cNvSpPr/>
            <p:nvPr/>
          </p:nvSpPr>
          <p:spPr>
            <a:xfrm>
              <a:off x="2669" y="3875"/>
              <a:ext cx="127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9" name="矩形 94389"/>
            <p:cNvSpPr/>
            <p:nvPr/>
          </p:nvSpPr>
          <p:spPr>
            <a:xfrm>
              <a:off x="3765" y="3725"/>
              <a:ext cx="98" cy="2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40" name="矩形 94390"/>
            <p:cNvSpPr/>
            <p:nvPr/>
          </p:nvSpPr>
          <p:spPr>
            <a:xfrm>
              <a:off x="3155" y="3604"/>
              <a:ext cx="264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≥1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9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9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04" grpId="0"/>
      <p:bldP spid="94376" grpId="0"/>
      <p:bldP spid="943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矩形 95233"/>
          <p:cNvSpPr>
            <a:spLocks noRot="1"/>
          </p:cNvSpPr>
          <p:nvPr/>
        </p:nvSpPr>
        <p:spPr>
          <a:xfrm>
            <a:off x="684213" y="404813"/>
            <a:ext cx="4643437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2.2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三种基本的逻辑运算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直接连接符 95235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87" name="矩形 95236"/>
          <p:cNvSpPr/>
          <p:nvPr/>
        </p:nvSpPr>
        <p:spPr>
          <a:xfrm>
            <a:off x="647700" y="1016000"/>
            <a:ext cx="1223963" cy="3968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268605" indent="-268605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rPr>
              <a:t>异或</a:t>
            </a:r>
            <a:endParaRPr lang="zh-CN" altLang="en-US" sz="2400" dirty="0">
              <a:solidFill>
                <a:schemeClr val="tx2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95238" name="矩形 95237"/>
          <p:cNvSpPr/>
          <p:nvPr/>
        </p:nvSpPr>
        <p:spPr>
          <a:xfrm>
            <a:off x="1252538" y="1665288"/>
            <a:ext cx="1160462" cy="45720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algn="ctr"/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rPr>
              <a:t>真值表</a:t>
            </a:r>
            <a:endParaRPr lang="zh-CN" altLang="en-US" sz="2400" b="1" dirty="0">
              <a:solidFill>
                <a:schemeClr val="tx2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95316" name="表格 95315"/>
          <p:cNvGraphicFramePr/>
          <p:nvPr/>
        </p:nvGraphicFramePr>
        <p:xfrm>
          <a:off x="1042988" y="2205038"/>
          <a:ext cx="1608138" cy="2230438"/>
        </p:xfrm>
        <a:graphic>
          <a:graphicData uri="http://schemas.openxmlformats.org/drawingml/2006/table">
            <a:tbl>
              <a:tblPr/>
              <a:tblGrid>
                <a:gridCol w="547688"/>
                <a:gridCol w="550862"/>
                <a:gridCol w="509588"/>
              </a:tblGrid>
              <a:tr h="4556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X</a:t>
                      </a:r>
                      <a:endParaRPr lang="zh-CN" altLang="en-US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Y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F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006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5278" name="表格 95277"/>
          <p:cNvGraphicFramePr/>
          <p:nvPr/>
        </p:nvGraphicFramePr>
        <p:xfrm>
          <a:off x="4895850" y="2168525"/>
          <a:ext cx="1655763" cy="2232025"/>
        </p:xfrm>
        <a:graphic>
          <a:graphicData uri="http://schemas.openxmlformats.org/drawingml/2006/table">
            <a:tbl>
              <a:tblPr/>
              <a:tblGrid>
                <a:gridCol w="552450"/>
                <a:gridCol w="550863"/>
                <a:gridCol w="552450"/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X</a:t>
                      </a:r>
                      <a:endParaRPr lang="zh-CN" altLang="en-US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Y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F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482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5302" name="矩形 95301"/>
          <p:cNvSpPr/>
          <p:nvPr/>
        </p:nvSpPr>
        <p:spPr>
          <a:xfrm>
            <a:off x="4932363" y="1063625"/>
            <a:ext cx="1223962" cy="3968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268605" indent="-268605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rPr>
              <a:t>同或</a:t>
            </a:r>
            <a:endParaRPr lang="zh-CN" altLang="en-US" sz="2400">
              <a:solidFill>
                <a:schemeClr val="tx2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95303" name="矩形 95302"/>
          <p:cNvSpPr/>
          <p:nvPr/>
        </p:nvSpPr>
        <p:spPr>
          <a:xfrm>
            <a:off x="5221288" y="1628775"/>
            <a:ext cx="1144587" cy="45720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algn="ctr"/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rPr>
              <a:t>真值表</a:t>
            </a:r>
            <a:endParaRPr lang="zh-CN" altLang="en-US" sz="2400" b="1" dirty="0">
              <a:solidFill>
                <a:schemeClr val="tx2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16419" name="内容占位符 95313"/>
          <p:cNvGraphicFramePr>
            <a:graphicFrameLocks noGrp="1"/>
          </p:cNvGraphicFramePr>
          <p:nvPr>
            <p:ph idx="4294967295"/>
          </p:nvPr>
        </p:nvGraphicFramePr>
        <p:xfrm>
          <a:off x="1727200" y="1125538"/>
          <a:ext cx="28432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483360" imgH="177800" progId="Equation.3">
                  <p:embed/>
                </p:oleObj>
              </mc:Choice>
              <mc:Fallback>
                <p:oleObj name="" r:id="rId1" imgW="1483360" imgH="177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7200" y="1125538"/>
                        <a:ext cx="2843213" cy="3397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444" name="组合 95443"/>
          <p:cNvGrpSpPr/>
          <p:nvPr/>
        </p:nvGrpSpPr>
        <p:grpSpPr>
          <a:xfrm>
            <a:off x="2987675" y="3284538"/>
            <a:ext cx="1541463" cy="701675"/>
            <a:chOff x="1111" y="3521"/>
            <a:chExt cx="1070" cy="434"/>
          </a:xfrm>
        </p:grpSpPr>
        <p:sp>
          <p:nvSpPr>
            <p:cNvPr id="16421" name="直接连接符 95319"/>
            <p:cNvSpPr/>
            <p:nvPr/>
          </p:nvSpPr>
          <p:spPr>
            <a:xfrm>
              <a:off x="1266" y="3843"/>
              <a:ext cx="26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22" name="直接连接符 95320"/>
            <p:cNvSpPr/>
            <p:nvPr/>
          </p:nvSpPr>
          <p:spPr>
            <a:xfrm>
              <a:off x="1843" y="3726"/>
              <a:ext cx="19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23" name="直接连接符 95321"/>
            <p:cNvSpPr/>
            <p:nvPr/>
          </p:nvSpPr>
          <p:spPr>
            <a:xfrm>
              <a:off x="1266" y="3619"/>
              <a:ext cx="26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24" name="矩形 95322"/>
            <p:cNvSpPr/>
            <p:nvPr/>
          </p:nvSpPr>
          <p:spPr>
            <a:xfrm>
              <a:off x="1532" y="3521"/>
              <a:ext cx="300" cy="42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5" name="矩形 95324"/>
            <p:cNvSpPr/>
            <p:nvPr/>
          </p:nvSpPr>
          <p:spPr>
            <a:xfrm>
              <a:off x="1111" y="3785"/>
              <a:ext cx="97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6" name="矩形 95325"/>
            <p:cNvSpPr/>
            <p:nvPr/>
          </p:nvSpPr>
          <p:spPr>
            <a:xfrm>
              <a:off x="1111" y="3561"/>
              <a:ext cx="97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7" name="矩形 95326"/>
            <p:cNvSpPr/>
            <p:nvPr/>
          </p:nvSpPr>
          <p:spPr>
            <a:xfrm>
              <a:off x="2084" y="3642"/>
              <a:ext cx="97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8" name="矩形 95327"/>
            <p:cNvSpPr/>
            <p:nvPr/>
          </p:nvSpPr>
          <p:spPr>
            <a:xfrm>
              <a:off x="1598" y="3561"/>
              <a:ext cx="21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5458" name="组合 95457"/>
          <p:cNvGrpSpPr/>
          <p:nvPr/>
        </p:nvGrpSpPr>
        <p:grpSpPr>
          <a:xfrm>
            <a:off x="2987675" y="2311400"/>
            <a:ext cx="1597025" cy="681038"/>
            <a:chOff x="1111" y="2908"/>
            <a:chExt cx="1108" cy="421"/>
          </a:xfrm>
        </p:grpSpPr>
        <p:grpSp>
          <p:nvGrpSpPr>
            <p:cNvPr id="16430" name="组合 95334"/>
            <p:cNvGrpSpPr/>
            <p:nvPr/>
          </p:nvGrpSpPr>
          <p:grpSpPr>
            <a:xfrm>
              <a:off x="1514" y="2948"/>
              <a:ext cx="330" cy="356"/>
              <a:chOff x="1440" y="1056"/>
              <a:chExt cx="912" cy="576"/>
            </a:xfrm>
          </p:grpSpPr>
          <p:sp>
            <p:nvSpPr>
              <p:cNvPr id="16431" name="任意多边形 95335"/>
              <p:cNvSpPr/>
              <p:nvPr/>
            </p:nvSpPr>
            <p:spPr>
              <a:xfrm>
                <a:off x="1440" y="1056"/>
                <a:ext cx="144" cy="576"/>
              </a:xfrm>
              <a:custGeom>
                <a:avLst/>
                <a:gdLst/>
                <a:ahLst/>
                <a:cxnLst/>
                <a:pathLst>
                  <a:path w="144" h="576">
                    <a:moveTo>
                      <a:pt x="0" y="0"/>
                    </a:moveTo>
                    <a:cubicBezTo>
                      <a:pt x="72" y="96"/>
                      <a:pt x="144" y="192"/>
                      <a:pt x="144" y="288"/>
                    </a:cubicBezTo>
                    <a:cubicBezTo>
                      <a:pt x="144" y="384"/>
                      <a:pt x="72" y="480"/>
                      <a:pt x="0" y="57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32" name="任意多边形 95336"/>
              <p:cNvSpPr/>
              <p:nvPr/>
            </p:nvSpPr>
            <p:spPr>
              <a:xfrm>
                <a:off x="1440" y="1056"/>
                <a:ext cx="912" cy="576"/>
              </a:xfrm>
              <a:custGeom>
                <a:avLst/>
                <a:gdLst/>
                <a:ahLst/>
                <a:cxnLst/>
                <a:pathLst>
                  <a:path w="912" h="528">
                    <a:moveTo>
                      <a:pt x="0" y="0"/>
                    </a:moveTo>
                    <a:cubicBezTo>
                      <a:pt x="456" y="76"/>
                      <a:pt x="912" y="152"/>
                      <a:pt x="912" y="240"/>
                    </a:cubicBezTo>
                    <a:cubicBezTo>
                      <a:pt x="912" y="328"/>
                      <a:pt x="456" y="428"/>
                      <a:pt x="0" y="52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6433" name="任意多边形 95337"/>
            <p:cNvSpPr/>
            <p:nvPr/>
          </p:nvSpPr>
          <p:spPr>
            <a:xfrm>
              <a:off x="1462" y="2980"/>
              <a:ext cx="39" cy="299"/>
            </a:xfrm>
            <a:custGeom>
              <a:avLst/>
              <a:gdLst/>
              <a:ahLst/>
              <a:cxnLst/>
              <a:pathLst>
                <a:path w="73" h="485">
                  <a:moveTo>
                    <a:pt x="0" y="0"/>
                  </a:moveTo>
                  <a:cubicBezTo>
                    <a:pt x="36" y="92"/>
                    <a:pt x="73" y="184"/>
                    <a:pt x="73" y="265"/>
                  </a:cubicBezTo>
                  <a:cubicBezTo>
                    <a:pt x="73" y="346"/>
                    <a:pt x="36" y="415"/>
                    <a:pt x="0" y="485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4" name="直接连接符 95338"/>
            <p:cNvSpPr/>
            <p:nvPr/>
          </p:nvSpPr>
          <p:spPr>
            <a:xfrm flipV="1">
              <a:off x="1285" y="3022"/>
              <a:ext cx="257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35" name="直接连接符 95339"/>
            <p:cNvSpPr/>
            <p:nvPr/>
          </p:nvSpPr>
          <p:spPr>
            <a:xfrm>
              <a:off x="1285" y="3202"/>
              <a:ext cx="28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36" name="直接连接符 95340"/>
            <p:cNvSpPr/>
            <p:nvPr/>
          </p:nvSpPr>
          <p:spPr>
            <a:xfrm>
              <a:off x="1843" y="3100"/>
              <a:ext cx="202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37" name="矩形 95439"/>
            <p:cNvSpPr/>
            <p:nvPr/>
          </p:nvSpPr>
          <p:spPr>
            <a:xfrm>
              <a:off x="1111" y="3159"/>
              <a:ext cx="97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38" name="矩形 95440"/>
            <p:cNvSpPr/>
            <p:nvPr/>
          </p:nvSpPr>
          <p:spPr>
            <a:xfrm>
              <a:off x="1111" y="2908"/>
              <a:ext cx="97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39" name="矩形 95441"/>
            <p:cNvSpPr/>
            <p:nvPr/>
          </p:nvSpPr>
          <p:spPr>
            <a:xfrm>
              <a:off x="2122" y="2999"/>
              <a:ext cx="97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5445" name="矩形 95444"/>
          <p:cNvSpPr/>
          <p:nvPr/>
        </p:nvSpPr>
        <p:spPr>
          <a:xfrm>
            <a:off x="5976938" y="1063625"/>
            <a:ext cx="280828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F=X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⊙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Y=X’</a:t>
            </a:r>
            <a:r>
              <a: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Y’+X·Y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5471" name="组合 95470"/>
          <p:cNvGrpSpPr/>
          <p:nvPr/>
        </p:nvGrpSpPr>
        <p:grpSpPr>
          <a:xfrm>
            <a:off x="7127875" y="2347913"/>
            <a:ext cx="1549400" cy="679450"/>
            <a:chOff x="3865" y="2976"/>
            <a:chExt cx="1076" cy="421"/>
          </a:xfrm>
        </p:grpSpPr>
        <p:grpSp>
          <p:nvGrpSpPr>
            <p:cNvPr id="16442" name="组合 95448"/>
            <p:cNvGrpSpPr/>
            <p:nvPr/>
          </p:nvGrpSpPr>
          <p:grpSpPr>
            <a:xfrm>
              <a:off x="4166" y="2976"/>
              <a:ext cx="384" cy="386"/>
              <a:chOff x="1440" y="1056"/>
              <a:chExt cx="912" cy="576"/>
            </a:xfrm>
          </p:grpSpPr>
          <p:sp>
            <p:nvSpPr>
              <p:cNvPr id="16443" name="任意多边形 95449"/>
              <p:cNvSpPr/>
              <p:nvPr/>
            </p:nvSpPr>
            <p:spPr>
              <a:xfrm>
                <a:off x="1440" y="1056"/>
                <a:ext cx="144" cy="576"/>
              </a:xfrm>
              <a:custGeom>
                <a:avLst/>
                <a:gdLst/>
                <a:ahLst/>
                <a:cxnLst/>
                <a:pathLst>
                  <a:path w="144" h="576">
                    <a:moveTo>
                      <a:pt x="0" y="0"/>
                    </a:moveTo>
                    <a:cubicBezTo>
                      <a:pt x="72" y="96"/>
                      <a:pt x="144" y="192"/>
                      <a:pt x="144" y="288"/>
                    </a:cubicBezTo>
                    <a:cubicBezTo>
                      <a:pt x="144" y="384"/>
                      <a:pt x="72" y="480"/>
                      <a:pt x="0" y="57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44" name="任意多边形 95450"/>
              <p:cNvSpPr/>
              <p:nvPr/>
            </p:nvSpPr>
            <p:spPr>
              <a:xfrm>
                <a:off x="1440" y="1056"/>
                <a:ext cx="912" cy="576"/>
              </a:xfrm>
              <a:custGeom>
                <a:avLst/>
                <a:gdLst/>
                <a:ahLst/>
                <a:cxnLst/>
                <a:pathLst>
                  <a:path w="912" h="528">
                    <a:moveTo>
                      <a:pt x="0" y="0"/>
                    </a:moveTo>
                    <a:cubicBezTo>
                      <a:pt x="456" y="76"/>
                      <a:pt x="912" y="152"/>
                      <a:pt x="912" y="240"/>
                    </a:cubicBezTo>
                    <a:cubicBezTo>
                      <a:pt x="912" y="328"/>
                      <a:pt x="456" y="428"/>
                      <a:pt x="0" y="52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6445" name="任意多边形 95451"/>
            <p:cNvSpPr/>
            <p:nvPr/>
          </p:nvSpPr>
          <p:spPr>
            <a:xfrm>
              <a:off x="4122" y="2999"/>
              <a:ext cx="45" cy="325"/>
            </a:xfrm>
            <a:custGeom>
              <a:avLst/>
              <a:gdLst/>
              <a:ahLst/>
              <a:cxnLst/>
              <a:pathLst>
                <a:path w="73" h="485">
                  <a:moveTo>
                    <a:pt x="0" y="0"/>
                  </a:moveTo>
                  <a:cubicBezTo>
                    <a:pt x="36" y="92"/>
                    <a:pt x="73" y="184"/>
                    <a:pt x="73" y="265"/>
                  </a:cubicBezTo>
                  <a:cubicBezTo>
                    <a:pt x="73" y="346"/>
                    <a:pt x="36" y="415"/>
                    <a:pt x="0" y="485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6" name="直接连接符 95452"/>
            <p:cNvSpPr/>
            <p:nvPr/>
          </p:nvSpPr>
          <p:spPr>
            <a:xfrm>
              <a:off x="3991" y="3078"/>
              <a:ext cx="2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47" name="直接连接符 95453"/>
            <p:cNvSpPr/>
            <p:nvPr/>
          </p:nvSpPr>
          <p:spPr>
            <a:xfrm>
              <a:off x="3991" y="3240"/>
              <a:ext cx="2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48" name="直接连接符 95454"/>
            <p:cNvSpPr/>
            <p:nvPr/>
          </p:nvSpPr>
          <p:spPr>
            <a:xfrm>
              <a:off x="4604" y="3135"/>
              <a:ext cx="15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49" name="椭圆 95455"/>
            <p:cNvSpPr>
              <a:spLocks noChangeAspect="1"/>
            </p:cNvSpPr>
            <p:nvPr/>
          </p:nvSpPr>
          <p:spPr>
            <a:xfrm>
              <a:off x="4550" y="3116"/>
              <a:ext cx="48" cy="54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0" name="矩形 95466"/>
            <p:cNvSpPr/>
            <p:nvPr/>
          </p:nvSpPr>
          <p:spPr>
            <a:xfrm>
              <a:off x="3865" y="3227"/>
              <a:ext cx="97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1" name="矩形 95467"/>
            <p:cNvSpPr/>
            <p:nvPr/>
          </p:nvSpPr>
          <p:spPr>
            <a:xfrm>
              <a:off x="3865" y="2976"/>
              <a:ext cx="97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2" name="矩形 95468"/>
            <p:cNvSpPr/>
            <p:nvPr/>
          </p:nvSpPr>
          <p:spPr>
            <a:xfrm>
              <a:off x="4853" y="3067"/>
              <a:ext cx="88" cy="1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5472" name="组合 95471"/>
          <p:cNvGrpSpPr/>
          <p:nvPr/>
        </p:nvGrpSpPr>
        <p:grpSpPr>
          <a:xfrm>
            <a:off x="7056438" y="3213100"/>
            <a:ext cx="1519237" cy="693738"/>
            <a:chOff x="1111" y="3521"/>
            <a:chExt cx="1071" cy="437"/>
          </a:xfrm>
        </p:grpSpPr>
        <p:sp>
          <p:nvSpPr>
            <p:cNvPr id="16454" name="直接连接符 95472"/>
            <p:cNvSpPr/>
            <p:nvPr/>
          </p:nvSpPr>
          <p:spPr>
            <a:xfrm>
              <a:off x="1266" y="3843"/>
              <a:ext cx="26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55" name="直接连接符 95473"/>
            <p:cNvSpPr/>
            <p:nvPr/>
          </p:nvSpPr>
          <p:spPr>
            <a:xfrm>
              <a:off x="1843" y="3726"/>
              <a:ext cx="19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56" name="直接连接符 95474"/>
            <p:cNvSpPr/>
            <p:nvPr/>
          </p:nvSpPr>
          <p:spPr>
            <a:xfrm>
              <a:off x="1266" y="3619"/>
              <a:ext cx="26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57" name="矩形 95475"/>
            <p:cNvSpPr/>
            <p:nvPr/>
          </p:nvSpPr>
          <p:spPr>
            <a:xfrm>
              <a:off x="1532" y="3521"/>
              <a:ext cx="300" cy="42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8" name="矩形 95476"/>
            <p:cNvSpPr/>
            <p:nvPr/>
          </p:nvSpPr>
          <p:spPr>
            <a:xfrm>
              <a:off x="1111" y="3785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9" name="矩形 95477"/>
            <p:cNvSpPr/>
            <p:nvPr/>
          </p:nvSpPr>
          <p:spPr>
            <a:xfrm>
              <a:off x="1111" y="3561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0" name="矩形 95478"/>
            <p:cNvSpPr/>
            <p:nvPr/>
          </p:nvSpPr>
          <p:spPr>
            <a:xfrm>
              <a:off x="2084" y="3642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1" name="矩形 95479"/>
            <p:cNvSpPr/>
            <p:nvPr/>
          </p:nvSpPr>
          <p:spPr>
            <a:xfrm>
              <a:off x="1598" y="3561"/>
              <a:ext cx="1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5481" name="矩形 95480"/>
          <p:cNvSpPr/>
          <p:nvPr/>
        </p:nvSpPr>
        <p:spPr>
          <a:xfrm>
            <a:off x="1044575" y="5227638"/>
            <a:ext cx="1511300" cy="3968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268605" indent="-268605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rPr>
              <a:t>与或非</a:t>
            </a:r>
            <a:endParaRPr lang="zh-CN" altLang="en-US" sz="2400" dirty="0">
              <a:solidFill>
                <a:schemeClr val="tx2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pic>
        <p:nvPicPr>
          <p:cNvPr id="95482" name="图片 954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75" y="4833938"/>
            <a:ext cx="2627313" cy="13906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5483" name="对象 95482"/>
          <p:cNvGraphicFramePr/>
          <p:nvPr/>
        </p:nvGraphicFramePr>
        <p:xfrm>
          <a:off x="2519363" y="5300663"/>
          <a:ext cx="21145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4" imgW="1154430" imgH="203200" progId="Equation.3">
                  <p:embed/>
                </p:oleObj>
              </mc:Choice>
              <mc:Fallback>
                <p:oleObj name="" r:id="rId4" imgW="1154430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9363" y="5300663"/>
                        <a:ext cx="211455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5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5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9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5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5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5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5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5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5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/>
      <p:bldP spid="95302" grpId="0"/>
      <p:bldP spid="95303" grpId="0"/>
      <p:bldP spid="95445" grpId="0"/>
      <p:bldP spid="954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矩形 98305"/>
          <p:cNvSpPr>
            <a:spLocks noRot="1"/>
          </p:cNvSpPr>
          <p:nvPr/>
        </p:nvSpPr>
        <p:spPr>
          <a:xfrm>
            <a:off x="684213" y="404813"/>
            <a:ext cx="5435600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2.3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逻辑代数基本与常用公式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直接连接符 98306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11" name="矩形 98392"/>
          <p:cNvSpPr>
            <a:spLocks noRot="1"/>
          </p:cNvSpPr>
          <p:nvPr/>
        </p:nvSpPr>
        <p:spPr>
          <a:xfrm>
            <a:off x="684213" y="944563"/>
            <a:ext cx="8172450" cy="43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 defTabSz="716280">
              <a:spcBef>
                <a:spcPct val="3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基本公式（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P24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8601" name="内容占位符 98600"/>
          <p:cNvGraphicFramePr/>
          <p:nvPr>
            <p:ph idx="4294967295"/>
            <p:custDataLst>
              <p:tags r:id="rId1"/>
            </p:custDataLst>
          </p:nvPr>
        </p:nvGraphicFramePr>
        <p:xfrm>
          <a:off x="719138" y="1592263"/>
          <a:ext cx="7993063" cy="4467225"/>
        </p:xfrm>
        <a:graphic>
          <a:graphicData uri="http://schemas.openxmlformats.org/drawingml/2006/table">
            <a:tbl>
              <a:tblPr/>
              <a:tblGrid>
                <a:gridCol w="576263"/>
                <a:gridCol w="2954337"/>
                <a:gridCol w="71438"/>
                <a:gridCol w="574675"/>
                <a:gridCol w="2967037"/>
                <a:gridCol w="849313"/>
              </a:tblGrid>
              <a:tr h="4460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</a:rPr>
                        <a:t>序号</a:t>
                      </a:r>
                      <a:endParaRPr lang="zh-CN" altLang="en-US" sz="1800" dirty="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</a:rPr>
                        <a:t>公    式</a:t>
                      </a:r>
                      <a:endParaRPr lang="zh-CN" altLang="en-US" sz="1800" dirty="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0"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endParaRPr lang="zh-CN" altLang="en-US" sz="1800" dirty="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</a:rPr>
                        <a:t>序号</a:t>
                      </a:r>
                      <a:endParaRPr lang="zh-CN" altLang="en-US" sz="1800" dirty="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</a:rPr>
                        <a:t>公    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</a:rPr>
                        <a:t>式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</a:rPr>
                        <a:t>规  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</a:rPr>
                        <a:t>律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 0=0</a:t>
                      </a:r>
                      <a:endParaRPr lang="zh-CN" altLang="en-US" sz="180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10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A+0=A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</a:rPr>
                        <a:t>01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</a:rPr>
                        <a:t>律</a:t>
                      </a:r>
                      <a:endParaRPr lang="zh-CN" altLang="en-US" sz="1800" dirty="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460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  1=A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11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A+1=1</a:t>
                      </a:r>
                      <a:endParaRPr lang="zh-CN" altLang="en-US" sz="180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</a:rPr>
                        <a:t>01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</a:rPr>
                        <a:t>律</a:t>
                      </a:r>
                      <a:endParaRPr lang="zh-CN" altLang="en-US" sz="1800" dirty="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476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3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</a:rPr>
                        <a:t>1’=0;     0’=1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</a:rPr>
                        <a:t>（公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</a:rPr>
                        <a:t>理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</a:rPr>
                        <a:t>）</a:t>
                      </a:r>
                      <a:endParaRPr lang="zh-CN" altLang="en-US" sz="1800" dirty="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12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(A’)’=A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</a:rPr>
                        <a:t>还原律</a:t>
                      </a:r>
                      <a:endParaRPr lang="zh-CN" altLang="en-US" sz="1800" dirty="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60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    A= A</a:t>
                      </a:r>
                      <a:endParaRPr lang="zh-CN" altLang="en-US" sz="180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13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A+A=A</a:t>
                      </a:r>
                      <a:endParaRPr lang="zh-CN" altLang="en-US" sz="180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zh-CN" altLang="en-US" sz="1800">
                          <a:latin typeface="Times New Roman" panose="02020603050405020304" pitchFamily="18" charset="0"/>
                        </a:rPr>
                        <a:t>重叠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</a:rPr>
                        <a:t>律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5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 A’=0</a:t>
                      </a:r>
                      <a:endParaRPr lang="zh-CN" altLang="en-US" sz="180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14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A+A’=1</a:t>
                      </a:r>
                      <a:endParaRPr lang="zh-CN" altLang="en-US" sz="180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</a:rPr>
                        <a:t>互补律</a:t>
                      </a:r>
                      <a:endParaRPr lang="zh-CN" altLang="en-US" sz="1800" dirty="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76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6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 B=B A</a:t>
                      </a:r>
                      <a:endParaRPr lang="zh-CN" altLang="en-US" sz="180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15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A+B=B+A</a:t>
                      </a:r>
                      <a:endParaRPr lang="zh-CN" altLang="en-US" sz="180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zh-CN" altLang="en-US" sz="1800">
                          <a:latin typeface="Times New Roman" panose="02020603050405020304" pitchFamily="18" charset="0"/>
                        </a:rPr>
                        <a:t>交换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</a:rPr>
                        <a:t>律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7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 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（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B C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） 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（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 B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） 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C</a:t>
                      </a:r>
                      <a:endParaRPr lang="zh-CN" altLang="en-US" sz="180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16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A+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（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B+C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）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（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A+B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）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+C</a:t>
                      </a:r>
                      <a:endParaRPr lang="zh-CN" altLang="en-US" sz="180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zh-CN" altLang="en-US" sz="1800">
                          <a:latin typeface="Times New Roman" panose="02020603050405020304" pitchFamily="18" charset="0"/>
                        </a:rPr>
                        <a:t>结合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</a:rPr>
                        <a:t>律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76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8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 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（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B+C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）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=A  B + A  C</a:t>
                      </a:r>
                      <a:endParaRPr lang="zh-CN" altLang="en-US" sz="180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17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A+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（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BC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） 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（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A+B) (A+C)</a:t>
                      </a:r>
                      <a:endParaRPr lang="zh-CN" altLang="en-US" sz="180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zh-CN" altLang="en-US" sz="1800">
                          <a:latin typeface="Times New Roman" panose="02020603050405020304" pitchFamily="18" charset="0"/>
                        </a:rPr>
                        <a:t>分配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</a:rPr>
                        <a:t>律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9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(A 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B)’=A’+B’ </a:t>
                      </a:r>
                      <a:endParaRPr lang="zh-CN" altLang="en-US" sz="180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18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(A+B)’=A’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B’</a:t>
                      </a:r>
                      <a:endParaRPr lang="zh-CN" altLang="en-US" sz="180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zh-CN" altLang="en-US" sz="1800">
                          <a:latin typeface="Times New Roman" panose="02020603050405020304" pitchFamily="18" charset="0"/>
                        </a:rPr>
                        <a:t>反演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</a:rPr>
                        <a:t>律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8680" name="圆角矩形标注 98679"/>
          <p:cNvSpPr/>
          <p:nvPr/>
        </p:nvSpPr>
        <p:spPr>
          <a:xfrm>
            <a:off x="5903913" y="4760913"/>
            <a:ext cx="1835150" cy="647700"/>
          </a:xfrm>
          <a:prstGeom prst="wedgeRoundRectCallout">
            <a:avLst>
              <a:gd name="adj1" fmla="val 62370"/>
              <a:gd name="adj2" fmla="val 103676"/>
              <a:gd name="adj3" fmla="val 16667"/>
            </a:avLst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德</a:t>
            </a:r>
            <a:r>
              <a:rPr lang="en-US" altLang="zh-CN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zh-CN" altLang="en-US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摩根（</a:t>
            </a:r>
            <a:r>
              <a:rPr lang="en-US" altLang="zh-CN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De. Morgan</a:t>
            </a:r>
            <a:r>
              <a:rPr lang="zh-CN" altLang="en-US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）定理</a:t>
            </a:r>
            <a:endParaRPr lang="zh-CN" altLang="en-US" dirty="0">
              <a:solidFill>
                <a:srgbClr val="FFFF00"/>
              </a:solidFill>
              <a:latin typeface="Tahoma" panose="020B060403050404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8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直接连接符 101378"/>
          <p:cNvSpPr/>
          <p:nvPr/>
        </p:nvSpPr>
        <p:spPr>
          <a:xfrm>
            <a:off x="2519363" y="908050"/>
            <a:ext cx="3852862" cy="0"/>
          </a:xfrm>
          <a:prstGeom prst="line">
            <a:avLst/>
          </a:prstGeom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34" name="矩形 101379"/>
          <p:cNvSpPr>
            <a:spLocks noRot="1"/>
          </p:cNvSpPr>
          <p:nvPr/>
        </p:nvSpPr>
        <p:spPr>
          <a:xfrm>
            <a:off x="684213" y="944563"/>
            <a:ext cx="8172450" cy="43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 defTabSz="716280">
              <a:spcBef>
                <a:spcPct val="3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常用公式（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P25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1381" name="内容占位符 101380"/>
          <p:cNvGraphicFramePr/>
          <p:nvPr>
            <p:ph idx="4294967295"/>
            <p:custDataLst>
              <p:tags r:id="rId1"/>
            </p:custDataLst>
          </p:nvPr>
        </p:nvGraphicFramePr>
        <p:xfrm>
          <a:off x="1008063" y="1628775"/>
          <a:ext cx="7269163" cy="4503738"/>
        </p:xfrm>
        <a:graphic>
          <a:graphicData uri="http://schemas.openxmlformats.org/drawingml/2006/table">
            <a:tbl>
              <a:tblPr/>
              <a:tblGrid>
                <a:gridCol w="676275"/>
                <a:gridCol w="5281613"/>
                <a:gridCol w="1311275"/>
              </a:tblGrid>
              <a:tr h="5619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</a:rPr>
                        <a:t>序号</a:t>
                      </a:r>
                      <a:endParaRPr lang="zh-CN" altLang="en-US" sz="1800" dirty="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</a:rPr>
                        <a:t>公       式</a:t>
                      </a:r>
                      <a:endParaRPr lang="zh-CN" altLang="en-US" sz="1800" dirty="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</a:rPr>
                        <a:t>规  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</a:rPr>
                        <a:t>律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36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19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A+A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 B=A</a:t>
                      </a:r>
                      <a:endParaRPr lang="zh-CN" altLang="en-US" sz="180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</a:rPr>
                        <a:t>吸收律</a:t>
                      </a:r>
                      <a:endParaRPr lang="zh-CN" altLang="en-US" sz="1800" dirty="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20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A+A’  B=A+B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</a:rPr>
                        <a:t>吸收律</a:t>
                      </a:r>
                      <a:endParaRPr lang="zh-CN" altLang="en-US" sz="1800" dirty="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36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21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 B+A  B’=A</a:t>
                      </a:r>
                      <a:endParaRPr lang="zh-CN" altLang="en-US" sz="180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endParaRPr lang="zh-CN" altLang="en-US" sz="1800" dirty="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22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A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（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A+B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）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= A</a:t>
                      </a:r>
                      <a:endParaRPr lang="zh-CN" altLang="en-US" sz="180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endParaRPr lang="zh-CN" altLang="en-US" sz="1800" dirty="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78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 B+A’  C+B  C=A B+A’C</a:t>
                      </a:r>
                      <a:endParaRPr lang="en-US" altLang="zh-CN" sz="180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 B+A’  C+B  C  D=A B+A’C</a:t>
                      </a:r>
                      <a:endParaRPr lang="zh-CN" altLang="en-US" sz="180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</a:rPr>
                        <a:t>吸收律</a:t>
                      </a:r>
                      <a:endParaRPr lang="zh-CN" altLang="en-US" sz="1800" dirty="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24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A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（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AB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）’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=AB’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；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A’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（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AB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）’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=A’</a:t>
                      </a:r>
                      <a:endParaRPr lang="zh-CN" altLang="en-US" sz="180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 sz="24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None/>
                      </a:pPr>
                      <a:endParaRPr lang="zh-CN" altLang="en-US" sz="1800" dirty="0"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9" name="矩形 101414"/>
          <p:cNvSpPr>
            <a:spLocks noRot="1"/>
          </p:cNvSpPr>
          <p:nvPr/>
        </p:nvSpPr>
        <p:spPr>
          <a:xfrm>
            <a:off x="684213" y="404813"/>
            <a:ext cx="5435600" cy="515937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anchor="ctr"/>
          <a:p>
            <a:pPr algn="just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2.3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逻辑代数基本与常用公式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{e0556f5c-acf2-4732-82b9-e3ff7b510d4b}"/>
</p:tagLst>
</file>

<file path=ppt/tags/tag2.xml><?xml version="1.0" encoding="utf-8"?>
<p:tagLst xmlns:p="http://schemas.openxmlformats.org/presentationml/2006/main">
  <p:tag name="KSO_WM_UNIT_TABLE_BEAUTIFY" val="{0743012e-a449-4405-9749-b8d92d9aec8d}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5547</Words>
  <Application>WPS 演示</Application>
  <PresentationFormat>在屏幕上显示</PresentationFormat>
  <Paragraphs>1216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41</vt:i4>
      </vt:variant>
      <vt:variant>
        <vt:lpstr>幻灯片标题</vt:lpstr>
      </vt:variant>
      <vt:variant>
        <vt:i4>44</vt:i4>
      </vt:variant>
    </vt:vector>
  </HeadingPairs>
  <TitlesOfParts>
    <vt:vector size="101" baseType="lpstr">
      <vt:lpstr>Arial</vt:lpstr>
      <vt:lpstr>宋体</vt:lpstr>
      <vt:lpstr>Wingdings</vt:lpstr>
      <vt:lpstr>Tahoma</vt:lpstr>
      <vt:lpstr>华文行楷</vt:lpstr>
      <vt:lpstr>Times New Roman</vt:lpstr>
      <vt:lpstr>楷体_GB2312</vt:lpstr>
      <vt:lpstr>新宋体</vt:lpstr>
      <vt:lpstr>黑体</vt:lpstr>
      <vt:lpstr>Symbol</vt:lpstr>
      <vt:lpstr>微软雅黑</vt:lpstr>
      <vt:lpstr>Arial Unicode MS</vt:lpstr>
      <vt:lpstr>Arial Narrow</vt:lpstr>
      <vt:lpstr>Calibri</vt:lpstr>
      <vt:lpstr>Blends</vt:lpstr>
      <vt:lpstr>1_Blends</vt:lpstr>
      <vt:lpstr>Paint.Picture</vt:lpstr>
      <vt:lpstr>Equation.3</vt:lpstr>
      <vt:lpstr>Equation.3</vt:lpstr>
      <vt:lpstr>Word.Document.8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Paint.Picture</vt:lpstr>
      <vt:lpstr>Paint.Picture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  言</dc:title>
  <dc:creator>administrator</dc:creator>
  <cp:lastModifiedBy>user</cp:lastModifiedBy>
  <cp:revision>151</cp:revision>
  <dcterms:created xsi:type="dcterms:W3CDTF">2007-01-10T01:16:00Z</dcterms:created>
  <dcterms:modified xsi:type="dcterms:W3CDTF">2021-04-01T13:51:11Z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