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3"/>
    <p:sldId id="307" r:id="rId4"/>
    <p:sldId id="348" r:id="rId5"/>
    <p:sldId id="258" r:id="rId6"/>
    <p:sldId id="408" r:id="rId7"/>
    <p:sldId id="409" r:id="rId8"/>
    <p:sldId id="349" r:id="rId9"/>
    <p:sldId id="350" r:id="rId10"/>
    <p:sldId id="351" r:id="rId11"/>
    <p:sldId id="308" r:id="rId12"/>
    <p:sldId id="309" r:id="rId13"/>
    <p:sldId id="352" r:id="rId14"/>
    <p:sldId id="353" r:id="rId15"/>
    <p:sldId id="354" r:id="rId16"/>
    <p:sldId id="355" r:id="rId17"/>
    <p:sldId id="356" r:id="rId18"/>
    <p:sldId id="410" r:id="rId19"/>
    <p:sldId id="412" r:id="rId20"/>
    <p:sldId id="413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43" r:id="rId29"/>
    <p:sldId id="422" r:id="rId30"/>
    <p:sldId id="423" r:id="rId31"/>
    <p:sldId id="425" r:id="rId32"/>
    <p:sldId id="424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14" r:id="rId51"/>
  </p:sldIdLst>
  <p:sldSz cx="9361805" cy="7200900"/>
  <p:notesSz cx="9144000" cy="6858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/>
    <p:restoredTop sz="94599"/>
  </p:normalViewPr>
  <p:slideViewPr>
    <p:cSldViewPr showGuides="1">
      <p:cViewPr varScale="1">
        <p:scale>
          <a:sx n="80" d="100"/>
          <a:sy n="80" d="100"/>
        </p:scale>
        <p:origin x="-1620" y="-84"/>
      </p:cViewPr>
      <p:guideLst>
        <p:guide orient="horz" pos="226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2900363" y="514350"/>
            <a:ext cx="3343275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0" y="6746875"/>
            <a:ext cx="9361488" cy="454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2"/>
          <p:cNvGrpSpPr/>
          <p:nvPr/>
        </p:nvGrpSpPr>
        <p:grpSpPr>
          <a:xfrm>
            <a:off x="0" y="2560638"/>
            <a:ext cx="9223375" cy="1104900"/>
            <a:chOff x="0" y="1536"/>
            <a:chExt cx="5675" cy="663"/>
          </a:xfrm>
        </p:grpSpPr>
        <p:grpSp>
          <p:nvGrpSpPr>
            <p:cNvPr id="2052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720" y="335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056" y="335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5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912" y="2641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248" y="2641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1" name="Group 17"/>
          <p:cNvGrpSpPr/>
          <p:nvPr userDrawn="1"/>
        </p:nvGrpSpPr>
        <p:grpSpPr>
          <a:xfrm>
            <a:off x="0" y="2560638"/>
            <a:ext cx="9223375" cy="1104900"/>
            <a:chOff x="0" y="1536"/>
            <a:chExt cx="5675" cy="663"/>
          </a:xfrm>
        </p:grpSpPr>
        <p:grpSp>
          <p:nvGrpSpPr>
            <p:cNvPr id="2062" name="Group 1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720" y="335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1056" y="335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65" name="Group 2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912" y="2641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1248" y="2641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0" y="1824"/>
              <a:ext cx="353" cy="26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1" name="WordArt 28"/>
          <p:cNvSpPr>
            <a:spLocks noTextEdit="1"/>
          </p:cNvSpPr>
          <p:nvPr userDrawn="1"/>
        </p:nvSpPr>
        <p:spPr>
          <a:xfrm>
            <a:off x="184150" y="6811963"/>
            <a:ext cx="2136775" cy="303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30000"/>
          </a:bodyPr>
          <a:p>
            <a:pPr algn="ctr"/>
            <a:r>
              <a:rPr lang="zh-CN" altLang="en-US" sz="3600">
                <a:solidFill>
                  <a:srgbClr val="FF6600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网络安全学院</a:t>
            </a:r>
            <a:endParaRPr lang="zh-CN" altLang="en-US" sz="3600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72" name="Picture 32" descr="hd_0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0013" y="0"/>
            <a:ext cx="2911475" cy="968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4413" y="2541588"/>
            <a:ext cx="7956550" cy="754062"/>
          </a:xfrm>
        </p:spPr>
        <p:txBody>
          <a:bodyPr/>
          <a:lstStyle>
            <a:lvl1pPr algn="ctr">
              <a:defRPr sz="41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4938" y="4079875"/>
            <a:ext cx="6551612" cy="1841500"/>
          </a:xfrm>
        </p:spPr>
        <p:txBody>
          <a:bodyPr/>
          <a:lstStyle>
            <a:lvl1pPr marL="0" indent="0"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3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8145463" y="6813550"/>
            <a:ext cx="1177925" cy="350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640" tIns="47320" rIns="94640" bIns="473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8F5762-2532-4FF9-B063-62736B8B671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2113" y="425450"/>
            <a:ext cx="1989137" cy="60134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3113" y="425450"/>
            <a:ext cx="5816600" cy="60134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73113" y="425450"/>
            <a:ext cx="7958137" cy="60134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1213" y="425450"/>
            <a:ext cx="5529262" cy="4921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73113" y="1482725"/>
            <a:ext cx="3902075" cy="24018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27588" y="1482725"/>
            <a:ext cx="3903662" cy="24018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73113" y="4037013"/>
            <a:ext cx="3902075" cy="24018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27588" y="4037013"/>
            <a:ext cx="3903662" cy="24018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775" y="4627563"/>
            <a:ext cx="795655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9775" y="3052763"/>
            <a:ext cx="795655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3113" y="1482725"/>
            <a:ext cx="3902075" cy="4956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7588" y="1482725"/>
            <a:ext cx="3903662" cy="4956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88925"/>
            <a:ext cx="8424862" cy="120015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1611313"/>
            <a:ext cx="4135437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2284413"/>
            <a:ext cx="4135437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56150" y="1611313"/>
            <a:ext cx="4137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56150" y="2284413"/>
            <a:ext cx="4137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87338"/>
            <a:ext cx="3079750" cy="121920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0775" y="287338"/>
            <a:ext cx="523240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313" y="1506538"/>
            <a:ext cx="3079750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150" y="5040313"/>
            <a:ext cx="5616575" cy="595312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35150" y="642938"/>
            <a:ext cx="5616575" cy="4321175"/>
          </a:xfrm>
        </p:spPr>
        <p:txBody>
          <a:bodyPr vert="horz" wrap="square" lIns="94640" tIns="47320" rIns="94640" bIns="473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461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35150" y="5635625"/>
            <a:ext cx="56165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811213" y="425450"/>
            <a:ext cx="5529262" cy="49212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773113" y="1482725"/>
            <a:ext cx="7958137" cy="495617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lvl="0"/>
            <a:endParaRPr lang="zh-CN" altLang="zh-CN" dirty="0"/>
          </a:p>
        </p:txBody>
      </p:sp>
      <p:pic>
        <p:nvPicPr>
          <p:cNvPr id="1028" name="Picture 14" descr="hd_0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450013" y="0"/>
            <a:ext cx="2911475" cy="968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6746875"/>
            <a:ext cx="9361488" cy="454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WordArt 17"/>
          <p:cNvSpPr>
            <a:spLocks noTextEdit="1"/>
          </p:cNvSpPr>
          <p:nvPr userDrawn="1"/>
        </p:nvSpPr>
        <p:spPr>
          <a:xfrm>
            <a:off x="184150" y="6811963"/>
            <a:ext cx="2136775" cy="303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/>
            <a:r>
              <a:rPr lang="zh-CN" altLang="en-US" sz="2300">
                <a:solidFill>
                  <a:srgbClr val="FF6600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网络安全学院</a:t>
            </a:r>
            <a:endParaRPr lang="zh-CN" altLang="en-US" sz="2300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575050" y="6815138"/>
            <a:ext cx="3349625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4640" tIns="47320" rIns="94640" bIns="47320">
            <a:spAutoFit/>
          </a:bodyPr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Digital Electronics Technology</a:t>
            </a:r>
            <a:endParaRPr kumimoji="0" lang="en-US" altLang="zh-CN" sz="19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96" name="Rectangle 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49515" y="6813550"/>
            <a:ext cx="1299845" cy="351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640" tIns="47320" rIns="94640" bIns="47320" numCol="1" anchor="t" anchorCtr="0" compatLnSpc="1"/>
          <a:lstStyle>
            <a:lvl1pPr algn="l">
              <a:defRPr kumimoji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B6F88D-9C82-41E6-BA68-7E9E435C9CFC}" type="datetime1">
              <a:rPr kumimoji="1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zh-CN" sz="1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265863" y="6721475"/>
            <a:ext cx="19494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5298" tIns="47649" rIns="95298" bIns="47649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defTabSz="946150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46150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defTabSz="946150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defTabSz="946150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defTabSz="946150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defTabSz="946150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defTabSz="946150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defTabSz="946150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defTabSz="946150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55600" indent="-355600" algn="l" defTabSz="94615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95275" algn="l" defTabSz="94615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900">
          <a:solidFill>
            <a:schemeClr val="tx1"/>
          </a:solidFill>
          <a:latin typeface="+mn-lt"/>
          <a:ea typeface="+mn-ea"/>
        </a:defRPr>
      </a:lvl2pPr>
      <a:lvl3pPr marL="1183005" indent="-236855" algn="l" defTabSz="94615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500">
          <a:solidFill>
            <a:schemeClr val="tx1"/>
          </a:solidFill>
          <a:latin typeface="+mn-lt"/>
          <a:ea typeface="+mn-ea"/>
        </a:defRPr>
      </a:lvl3pPr>
      <a:lvl4pPr marL="1656080" indent="-236855" algn="l" defTabSz="94615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</a:defRPr>
      </a:lvl4pPr>
      <a:lvl5pPr marL="2129155" indent="-236855" algn="l" defTabSz="94615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</a:defRPr>
      </a:lvl5pPr>
      <a:lvl6pPr marL="2586355" indent="-236855" algn="l" defTabSz="946150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</a:defRPr>
      </a:lvl6pPr>
      <a:lvl7pPr marL="3043555" indent="-236855" algn="l" defTabSz="946150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</a:defRPr>
      </a:lvl7pPr>
      <a:lvl8pPr marL="3500755" indent="-236855" algn="l" defTabSz="946150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</a:defRPr>
      </a:lvl8pPr>
      <a:lvl9pPr marL="3957955" indent="-236855" algn="l" defTabSz="946150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emf"/><Relationship Id="rId8" Type="http://schemas.openxmlformats.org/officeDocument/2006/relationships/image" Target="../media/image37.emf"/><Relationship Id="rId7" Type="http://schemas.openxmlformats.org/officeDocument/2006/relationships/image" Target="../media/image36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44.emf"/><Relationship Id="rId14" Type="http://schemas.openxmlformats.org/officeDocument/2006/relationships/image" Target="../media/image43.emf"/><Relationship Id="rId13" Type="http://schemas.openxmlformats.org/officeDocument/2006/relationships/image" Target="../media/image42.emf"/><Relationship Id="rId12" Type="http://schemas.openxmlformats.org/officeDocument/2006/relationships/image" Target="../media/image41.emf"/><Relationship Id="rId11" Type="http://schemas.openxmlformats.org/officeDocument/2006/relationships/image" Target="../media/image40.emf"/><Relationship Id="rId10" Type="http://schemas.openxmlformats.org/officeDocument/2006/relationships/image" Target="../media/image39.emf"/><Relationship Id="rId1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8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46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54.w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13.xml"/><Relationship Id="rId1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2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2.wmf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27.bin"/><Relationship Id="rId23" Type="http://schemas.openxmlformats.org/officeDocument/2006/relationships/vmlDrawing" Target="../drawings/vmlDrawing12.vml"/><Relationship Id="rId22" Type="http://schemas.openxmlformats.org/officeDocument/2006/relationships/slideLayout" Target="../slideLayouts/slideLayout13.xml"/><Relationship Id="rId21" Type="http://schemas.openxmlformats.org/officeDocument/2006/relationships/image" Target="../media/image81.wmf"/><Relationship Id="rId20" Type="http://schemas.openxmlformats.org/officeDocument/2006/relationships/oleObject" Target="../embeddings/oleObject37.bin"/><Relationship Id="rId2" Type="http://schemas.openxmlformats.org/officeDocument/2006/relationships/image" Target="../media/image73.wmf"/><Relationship Id="rId19" Type="http://schemas.openxmlformats.org/officeDocument/2006/relationships/image" Target="../media/image80.wmf"/><Relationship Id="rId18" Type="http://schemas.openxmlformats.org/officeDocument/2006/relationships/oleObject" Target="../embeddings/oleObject36.bin"/><Relationship Id="rId17" Type="http://schemas.openxmlformats.org/officeDocument/2006/relationships/oleObject" Target="../embeddings/oleObject35.bin"/><Relationship Id="rId16" Type="http://schemas.openxmlformats.org/officeDocument/2006/relationships/oleObject" Target="../embeddings/oleObject34.bin"/><Relationship Id="rId15" Type="http://schemas.openxmlformats.org/officeDocument/2006/relationships/image" Target="../media/image79.wmf"/><Relationship Id="rId14" Type="http://schemas.openxmlformats.org/officeDocument/2006/relationships/oleObject" Target="../embeddings/oleObject33.bin"/><Relationship Id="rId13" Type="http://schemas.openxmlformats.org/officeDocument/2006/relationships/image" Target="../media/image78.wmf"/><Relationship Id="rId12" Type="http://schemas.openxmlformats.org/officeDocument/2006/relationships/oleObject" Target="../embeddings/oleObject32.bin"/><Relationship Id="rId11" Type="http://schemas.openxmlformats.org/officeDocument/2006/relationships/image" Target="../media/image77.wmf"/><Relationship Id="rId10" Type="http://schemas.openxmlformats.org/officeDocument/2006/relationships/oleObject" Target="../embeddings/oleObject31.bin"/><Relationship Id="rId1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39.bin"/><Relationship Id="rId24" Type="http://schemas.openxmlformats.org/officeDocument/2006/relationships/vmlDrawing" Target="../drawings/vmlDrawing13.vml"/><Relationship Id="rId23" Type="http://schemas.openxmlformats.org/officeDocument/2006/relationships/slideLayout" Target="../slideLayouts/slideLayout13.xml"/><Relationship Id="rId22" Type="http://schemas.openxmlformats.org/officeDocument/2006/relationships/image" Target="../media/image84.png"/><Relationship Id="rId21" Type="http://schemas.openxmlformats.org/officeDocument/2006/relationships/image" Target="../media/image76.wmf"/><Relationship Id="rId20" Type="http://schemas.openxmlformats.org/officeDocument/2006/relationships/oleObject" Target="../embeddings/oleObject49.bin"/><Relationship Id="rId2" Type="http://schemas.openxmlformats.org/officeDocument/2006/relationships/image" Target="../media/image73.wmf"/><Relationship Id="rId19" Type="http://schemas.openxmlformats.org/officeDocument/2006/relationships/oleObject" Target="../embeddings/oleObject48.bin"/><Relationship Id="rId18" Type="http://schemas.openxmlformats.org/officeDocument/2006/relationships/oleObject" Target="../embeddings/oleObject47.bin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38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88.wmf"/><Relationship Id="rId7" Type="http://schemas.openxmlformats.org/officeDocument/2006/relationships/oleObject" Target="../embeddings/oleObject53.bin"/><Relationship Id="rId6" Type="http://schemas.openxmlformats.org/officeDocument/2006/relationships/oleObject" Target="../embeddings/oleObject52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86.wmf"/><Relationship Id="rId2" Type="http://schemas.openxmlformats.org/officeDocument/2006/relationships/oleObject" Target="../embeddings/oleObject50.bin"/><Relationship Id="rId10" Type="http://schemas.openxmlformats.org/officeDocument/2006/relationships/vmlDrawing" Target="../drawings/vmlDrawing14.vml"/><Relationship Id="rId1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9.wmf"/><Relationship Id="rId1" Type="http://schemas.openxmlformats.org/officeDocument/2006/relationships/oleObject" Target="../embeddings/oleObject54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1.png"/><Relationship Id="rId2" Type="http://schemas.openxmlformats.org/officeDocument/2006/relationships/image" Target="../media/image90.wmf"/><Relationship Id="rId1" Type="http://schemas.openxmlformats.org/officeDocument/2006/relationships/oleObject" Target="../embeddings/oleObject5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4"/>
          <p:cNvSpPr>
            <a:spLocks noGrp="1"/>
          </p:cNvSpPr>
          <p:nvPr>
            <p:ph type="dt" sz="quarter" idx="2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590550" y="2201863"/>
            <a:ext cx="7739063" cy="1058862"/>
          </a:xfrm>
          <a:ln/>
        </p:spPr>
        <p:txBody>
          <a:bodyPr vert="horz" wrap="square" lIns="94640" tIns="47320" rIns="94640" bIns="47320" anchor="b"/>
          <a:p>
            <a:pPr defTabSz="946150" eaLnBrk="1" hangingPunct="1">
              <a:buClrTx/>
              <a:buSzTx/>
              <a:buFontTx/>
            </a:pPr>
            <a:r>
              <a:rPr lang="zh-CN" altLang="en-US" dirty="0">
                <a:latin typeface="New Century Schoolbook" pitchFamily="18" charset="0"/>
                <a:ea typeface="+mj-ea"/>
                <a:cs typeface="+mj-cs"/>
              </a:rPr>
              <a:t>第</a:t>
            </a:r>
            <a:r>
              <a:rPr lang="en-US" altLang="zh-CN" dirty="0">
                <a:latin typeface="New Century Schoolbook" pitchFamily="18" charset="0"/>
                <a:ea typeface="+mj-ea"/>
                <a:cs typeface="+mj-cs"/>
              </a:rPr>
              <a:t>4</a:t>
            </a:r>
            <a:r>
              <a:rPr lang="zh-CN" altLang="en-US" dirty="0">
                <a:latin typeface="New Century Schoolbook" pitchFamily="18" charset="0"/>
                <a:ea typeface="+mj-ea"/>
                <a:cs typeface="+mj-cs"/>
              </a:rPr>
              <a:t>章</a:t>
            </a:r>
            <a:r>
              <a:rPr lang="zh-CN" altLang="zh-CN" dirty="0">
                <a:latin typeface="New Century Schoolbook" pitchFamily="18" charset="0"/>
                <a:ea typeface="+mj-ea"/>
                <a:cs typeface="+mj-cs"/>
              </a:rPr>
              <a:t> </a:t>
            </a:r>
            <a:r>
              <a:rPr lang="zh-CN" altLang="en-US" dirty="0">
                <a:latin typeface="New Century Schoolbook" pitchFamily="18" charset="0"/>
                <a:ea typeface="+mj-ea"/>
                <a:cs typeface="+mj-cs"/>
              </a:rPr>
              <a:t> 组合逻辑电路</a:t>
            </a:r>
            <a:endParaRPr lang="zh-CN" altLang="en-US" dirty="0">
              <a:latin typeface="New Century Schoolbook" pitchFamily="18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Rot="1"/>
          </p:cNvSpPr>
          <p:nvPr/>
        </p:nvSpPr>
        <p:spPr>
          <a:xfrm>
            <a:off x="257175" y="652463"/>
            <a:ext cx="8551863" cy="944562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/>
          <a:p>
            <a:pPr algn="ctr" defTabSz="946150"/>
            <a:r>
              <a:rPr lang="zh-CN" altLang="en-US" sz="46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数字电子技术</a:t>
            </a:r>
            <a:r>
              <a:rPr lang="zh-CN" altLang="en-US" sz="56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Digital Electronics Technology</a:t>
            </a:r>
            <a:endParaRPr lang="en-US" altLang="zh-CN" sz="2500" b="1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124" name="Rectangle 5"/>
          <p:cNvSpPr>
            <a:spLocks noRot="1"/>
          </p:cNvSpPr>
          <p:nvPr/>
        </p:nvSpPr>
        <p:spPr>
          <a:xfrm>
            <a:off x="1031875" y="3827463"/>
            <a:ext cx="6745288" cy="2306637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algn="ctr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500" b="1" dirty="0">
              <a:solidFill>
                <a:schemeClr val="tx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" name="Rectangle 438"/>
          <p:cNvSpPr/>
          <p:nvPr/>
        </p:nvSpPr>
        <p:spPr>
          <a:xfrm>
            <a:off x="515938" y="1104900"/>
            <a:ext cx="8255000" cy="22288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lnSpc>
                <a:spcPct val="14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 人们为解决实践上遇到的各种逻辑问题，设计了许多逻辑电路。然而，我们发现，其中有些逻辑电路经常、大量出现在各种数字系统当中。为了方便使用，各厂家已经把这些逻辑电路制造成中规模集成的组合逻辑电路产品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39" name="Rectangle 439"/>
          <p:cNvSpPr/>
          <p:nvPr/>
        </p:nvSpPr>
        <p:spPr>
          <a:xfrm>
            <a:off x="552450" y="3411538"/>
            <a:ext cx="8293100" cy="11620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lnSpc>
                <a:spcPct val="14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 比较常用的组合逻辑部件有编码器、译码器、数据选择器、加法器和数值比较器等等。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0552" name="Rectangle 440"/>
          <p:cNvSpPr>
            <a:spLocks noGrp="1" noChangeArrowheads="1"/>
          </p:cNvSpPr>
          <p:nvPr>
            <p:ph type="title"/>
          </p:nvPr>
        </p:nvSpPr>
        <p:spPr>
          <a:xfrm>
            <a:off x="1104900" y="4846638"/>
            <a:ext cx="7283450" cy="606425"/>
          </a:xfrm>
        </p:spPr>
        <p:txBody>
          <a:bodyPr vert="horz" wrap="square" lIns="94640" tIns="47320" rIns="94640" bIns="47320" numCol="1" anchor="ctr" anchorCtr="0" compatLnSpc="1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9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1. </a:t>
            </a:r>
            <a:r>
              <a:rPr kumimoji="1" lang="zh-CN" altLang="en-US" sz="29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编码器</a:t>
            </a:r>
            <a:r>
              <a:rPr kumimoji="0" lang="zh-CN" altLang="en-US" sz="29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29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41" name="Line 441"/>
          <p:cNvSpPr/>
          <p:nvPr/>
        </p:nvSpPr>
        <p:spPr>
          <a:xfrm>
            <a:off x="2506663" y="954088"/>
            <a:ext cx="4016375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554" name="Rectangle 442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90580" name="Rectangle 468"/>
          <p:cNvSpPr/>
          <p:nvPr/>
        </p:nvSpPr>
        <p:spPr>
          <a:xfrm>
            <a:off x="552450" y="5529263"/>
            <a:ext cx="8367713" cy="10096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用二进制代码表示文字、符号或者数码等特定对象的过程，称为编码。实现编码的逻辑电路，称为编码器。　　</a:t>
            </a:r>
            <a:endParaRPr lang="zh-CN" altLang="en-US" sz="2500" b="1" dirty="0">
              <a:latin typeface="黑体" panose="02010609060101010101" pitchFamily="49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52" grpId="0"/>
      <p:bldP spid="905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2" name="Line 4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363" name="Group 313"/>
          <p:cNvGrpSpPr/>
          <p:nvPr/>
        </p:nvGrpSpPr>
        <p:grpSpPr>
          <a:xfrm>
            <a:off x="1878013" y="1181100"/>
            <a:ext cx="5495925" cy="1943100"/>
            <a:chOff x="258" y="2659"/>
            <a:chExt cx="3381" cy="1165"/>
          </a:xfrm>
        </p:grpSpPr>
        <p:sp>
          <p:nvSpPr>
            <p:cNvPr id="15364" name="Rectangle 314"/>
            <p:cNvSpPr/>
            <p:nvPr/>
          </p:nvSpPr>
          <p:spPr>
            <a:xfrm>
              <a:off x="1520" y="2659"/>
              <a:ext cx="919" cy="116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Line 315"/>
            <p:cNvSpPr/>
            <p:nvPr/>
          </p:nvSpPr>
          <p:spPr>
            <a:xfrm>
              <a:off x="1323" y="2831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366" name="Line 316"/>
            <p:cNvSpPr/>
            <p:nvPr/>
          </p:nvSpPr>
          <p:spPr>
            <a:xfrm>
              <a:off x="1323" y="3191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367" name="Oval 317"/>
            <p:cNvSpPr/>
            <p:nvPr/>
          </p:nvSpPr>
          <p:spPr>
            <a:xfrm>
              <a:off x="1373" y="2905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Oval 318"/>
            <p:cNvSpPr/>
            <p:nvPr/>
          </p:nvSpPr>
          <p:spPr>
            <a:xfrm>
              <a:off x="1373" y="3001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Oval 319"/>
            <p:cNvSpPr/>
            <p:nvPr/>
          </p:nvSpPr>
          <p:spPr>
            <a:xfrm>
              <a:off x="1373" y="3097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Line 320"/>
            <p:cNvSpPr/>
            <p:nvPr/>
          </p:nvSpPr>
          <p:spPr>
            <a:xfrm>
              <a:off x="2439" y="3083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371" name="Line 321"/>
            <p:cNvSpPr/>
            <p:nvPr/>
          </p:nvSpPr>
          <p:spPr>
            <a:xfrm>
              <a:off x="2439" y="3443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372" name="Oval 322"/>
            <p:cNvSpPr/>
            <p:nvPr/>
          </p:nvSpPr>
          <p:spPr>
            <a:xfrm>
              <a:off x="2513" y="3157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Oval 323"/>
            <p:cNvSpPr/>
            <p:nvPr/>
          </p:nvSpPr>
          <p:spPr>
            <a:xfrm>
              <a:off x="2513" y="3253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Oval 324"/>
            <p:cNvSpPr/>
            <p:nvPr/>
          </p:nvSpPr>
          <p:spPr>
            <a:xfrm>
              <a:off x="2513" y="3349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Line 325"/>
            <p:cNvSpPr/>
            <p:nvPr/>
          </p:nvSpPr>
          <p:spPr>
            <a:xfrm>
              <a:off x="1323" y="3347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376" name="Line 326"/>
            <p:cNvSpPr/>
            <p:nvPr/>
          </p:nvSpPr>
          <p:spPr>
            <a:xfrm>
              <a:off x="1323" y="3707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377" name="Oval 327"/>
            <p:cNvSpPr/>
            <p:nvPr/>
          </p:nvSpPr>
          <p:spPr>
            <a:xfrm>
              <a:off x="1373" y="3421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Oval 328"/>
            <p:cNvSpPr/>
            <p:nvPr/>
          </p:nvSpPr>
          <p:spPr>
            <a:xfrm>
              <a:off x="1373" y="3517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Oval 329"/>
            <p:cNvSpPr/>
            <p:nvPr/>
          </p:nvSpPr>
          <p:spPr>
            <a:xfrm>
              <a:off x="1373" y="3613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Text Box 330"/>
            <p:cNvSpPr txBox="1"/>
            <p:nvPr/>
          </p:nvSpPr>
          <p:spPr>
            <a:xfrm>
              <a:off x="258" y="2720"/>
              <a:ext cx="105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input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/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code word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Text Box 331"/>
            <p:cNvSpPr txBox="1"/>
            <p:nvPr/>
          </p:nvSpPr>
          <p:spPr>
            <a:xfrm>
              <a:off x="2584" y="2987"/>
              <a:ext cx="105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output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/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code word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Text Box 332"/>
            <p:cNvSpPr txBox="1"/>
            <p:nvPr/>
          </p:nvSpPr>
          <p:spPr>
            <a:xfrm>
              <a:off x="440" y="3258"/>
              <a:ext cx="74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enable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/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inputs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AutoShape 333"/>
            <p:cNvSpPr/>
            <p:nvPr/>
          </p:nvSpPr>
          <p:spPr>
            <a:xfrm>
              <a:off x="1556" y="2819"/>
              <a:ext cx="74" cy="368"/>
            </a:xfrm>
            <a:prstGeom prst="rightBrace">
              <a:avLst>
                <a:gd name="adj1" fmla="val 4141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AutoShape 334"/>
            <p:cNvSpPr/>
            <p:nvPr/>
          </p:nvSpPr>
          <p:spPr>
            <a:xfrm>
              <a:off x="2353" y="3076"/>
              <a:ext cx="61" cy="381"/>
            </a:xfrm>
            <a:prstGeom prst="leftBrace">
              <a:avLst>
                <a:gd name="adj1" fmla="val 5202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5" name="Line 335"/>
            <p:cNvSpPr/>
            <p:nvPr/>
          </p:nvSpPr>
          <p:spPr>
            <a:xfrm>
              <a:off x="1704" y="3039"/>
              <a:ext cx="600" cy="2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5386" name="AutoShape 336"/>
            <p:cNvSpPr/>
            <p:nvPr/>
          </p:nvSpPr>
          <p:spPr>
            <a:xfrm rot="1002731">
              <a:off x="1740" y="2868"/>
              <a:ext cx="589" cy="392"/>
            </a:xfrm>
            <a:prstGeom prst="wedgeRoundRectCallout">
              <a:avLst>
                <a:gd name="adj1" fmla="val -7824"/>
                <a:gd name="adj2" fmla="val 13801"/>
                <a:gd name="adj3" fmla="val 16667"/>
              </a:avLst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/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map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7" name="Text Box 337"/>
            <p:cNvSpPr txBox="1"/>
            <p:nvPr/>
          </p:nvSpPr>
          <p:spPr>
            <a:xfrm>
              <a:off x="1531" y="3506"/>
              <a:ext cx="9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500" b="1" dirty="0">
                  <a:latin typeface="Tahoma" panose="020B0604030504040204" pitchFamily="34" charset="0"/>
                  <a:ea typeface="宋体" panose="02010600030101010101" pitchFamily="2" charset="-122"/>
                </a:rPr>
                <a:t>Encoder</a:t>
              </a:r>
              <a:endParaRPr lang="en-US" altLang="zh-CN" sz="25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522" name="Rectangle 338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93523" name="Rectangle 339"/>
          <p:cNvSpPr/>
          <p:nvPr/>
        </p:nvSpPr>
        <p:spPr>
          <a:xfrm>
            <a:off x="663575" y="3600450"/>
            <a:ext cx="4754563" cy="20129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目前经常使用的编码器有普通编码器和优先编码器两种。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 若编码状态数为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sz="2500" b="1" i="1" baseline="300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，编码输出位数为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，则称之为二进制编码器。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3524" name="Rectangle 340"/>
          <p:cNvSpPr>
            <a:spLocks noGrp="1" noChangeArrowheads="1"/>
          </p:cNvSpPr>
          <p:nvPr>
            <p:ph type="title"/>
          </p:nvPr>
        </p:nvSpPr>
        <p:spPr>
          <a:xfrm>
            <a:off x="590550" y="5868988"/>
            <a:ext cx="4940300" cy="604838"/>
          </a:xfrm>
        </p:spPr>
        <p:txBody>
          <a:bodyPr vert="horz" wrap="square" lIns="94640" tIns="47320" rIns="94640" bIns="47320" numCol="1" anchor="ctr" anchorCtr="0" compatLnSpc="1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（</a:t>
            </a:r>
            <a:r>
              <a:rPr kumimoji="1" lang="en-US" altLang="zh-CN" sz="25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1</a:t>
            </a:r>
            <a:r>
              <a:rPr kumimoji="1" lang="zh-CN" altLang="en-US" sz="25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） 普通编码器</a:t>
            </a:r>
            <a:r>
              <a:rPr kumimoji="1" lang="en-US" altLang="zh-CN" sz="25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—8</a:t>
            </a:r>
            <a:r>
              <a:rPr kumimoji="1" lang="zh-CN" altLang="en-US" sz="25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线</a:t>
            </a:r>
            <a:r>
              <a:rPr kumimoji="1" lang="en-US" altLang="zh-CN" sz="25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-3</a:t>
            </a:r>
            <a:r>
              <a:rPr kumimoji="1" lang="zh-CN" altLang="en-US" sz="25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线编码器</a:t>
            </a:r>
            <a:r>
              <a:rPr kumimoji="0" lang="zh-CN" altLang="en-US" sz="25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j-cs"/>
              </a:rPr>
              <a:t> </a:t>
            </a:r>
            <a:endParaRPr kumimoji="0" lang="zh-CN" altLang="en-US" sz="25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j-cs"/>
            </a:endParaRPr>
          </a:p>
        </p:txBody>
      </p:sp>
      <p:grpSp>
        <p:nvGrpSpPr>
          <p:cNvPr id="3" name="Group 353"/>
          <p:cNvGrpSpPr/>
          <p:nvPr/>
        </p:nvGrpSpPr>
        <p:grpSpPr>
          <a:xfrm>
            <a:off x="5786438" y="3411538"/>
            <a:ext cx="2540000" cy="3251200"/>
            <a:chOff x="3492" y="2001"/>
            <a:chExt cx="1563" cy="1950"/>
          </a:xfrm>
        </p:grpSpPr>
        <p:sp>
          <p:nvSpPr>
            <p:cNvPr id="15392" name="Text Box 342"/>
            <p:cNvSpPr txBox="1"/>
            <p:nvPr/>
          </p:nvSpPr>
          <p:spPr>
            <a:xfrm>
              <a:off x="3845" y="2001"/>
              <a:ext cx="960" cy="19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85698" rIns="94640" bIns="85698" anchor="t">
              <a:spAutoFit/>
            </a:bodyPr>
            <a:p>
              <a:pPr algn="ctr" defTabSz="946150"/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8-3 Encoder</a:t>
              </a:r>
              <a:endPara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I0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dist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I1    Y0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I2         Y1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dist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:     </a:t>
              </a:r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Y2</a:t>
              </a:r>
              <a:endPara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: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I7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3" name="Line 343"/>
            <p:cNvSpPr/>
            <p:nvPr/>
          </p:nvSpPr>
          <p:spPr>
            <a:xfrm>
              <a:off x="3503" y="2602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4" name="Line 344"/>
            <p:cNvSpPr/>
            <p:nvPr/>
          </p:nvSpPr>
          <p:spPr>
            <a:xfrm>
              <a:off x="4808" y="3113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5" name="Line 345"/>
            <p:cNvSpPr/>
            <p:nvPr/>
          </p:nvSpPr>
          <p:spPr>
            <a:xfrm>
              <a:off x="4815" y="287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6" name="Line 346"/>
            <p:cNvSpPr/>
            <p:nvPr/>
          </p:nvSpPr>
          <p:spPr>
            <a:xfrm>
              <a:off x="3492" y="3732"/>
              <a:ext cx="3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7" name="Line 347"/>
            <p:cNvSpPr/>
            <p:nvPr/>
          </p:nvSpPr>
          <p:spPr>
            <a:xfrm>
              <a:off x="4808" y="3339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8" name="Line 348"/>
            <p:cNvSpPr/>
            <p:nvPr/>
          </p:nvSpPr>
          <p:spPr>
            <a:xfrm>
              <a:off x="3508" y="2867"/>
              <a:ext cx="3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9" name="Line 349"/>
            <p:cNvSpPr/>
            <p:nvPr/>
          </p:nvSpPr>
          <p:spPr>
            <a:xfrm>
              <a:off x="3499" y="3099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23" grpId="0"/>
      <p:bldP spid="935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43112" name="Group 776"/>
          <p:cNvGraphicFramePr>
            <a:graphicFrameLocks noGrp="1"/>
          </p:cNvGraphicFramePr>
          <p:nvPr>
            <p:ph sz="quarter" idx="1"/>
          </p:nvPr>
        </p:nvGraphicFramePr>
        <p:xfrm>
          <a:off x="590550" y="1219200"/>
          <a:ext cx="8218488" cy="4968875"/>
        </p:xfrm>
        <a:graphic>
          <a:graphicData uri="http://schemas.openxmlformats.org/drawingml/2006/table">
            <a:tbl>
              <a:tblPr/>
              <a:tblGrid>
                <a:gridCol w="668338"/>
                <a:gridCol w="750887"/>
                <a:gridCol w="725488"/>
                <a:gridCol w="790575"/>
                <a:gridCol w="747712"/>
                <a:gridCol w="758825"/>
                <a:gridCol w="758825"/>
                <a:gridCol w="754063"/>
                <a:gridCol w="757237"/>
                <a:gridCol w="750888"/>
                <a:gridCol w="75565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516" name="Line 180"/>
          <p:cNvSpPr/>
          <p:nvPr/>
        </p:nvSpPr>
        <p:spPr>
          <a:xfrm>
            <a:off x="6207125" y="1219200"/>
            <a:ext cx="0" cy="4959350"/>
          </a:xfrm>
          <a:prstGeom prst="line">
            <a:avLst/>
          </a:prstGeom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517" name="Line 181"/>
          <p:cNvSpPr/>
          <p:nvPr/>
        </p:nvSpPr>
        <p:spPr>
          <a:xfrm>
            <a:off x="901700" y="2098675"/>
            <a:ext cx="5305425" cy="407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2518" name="AutoShape 182"/>
          <p:cNvSpPr/>
          <p:nvPr/>
        </p:nvSpPr>
        <p:spPr>
          <a:xfrm>
            <a:off x="663575" y="4697413"/>
            <a:ext cx="3354388" cy="1039812"/>
          </a:xfrm>
          <a:prstGeom prst="wedgeRoundRectCallout">
            <a:avLst>
              <a:gd name="adj1" fmla="val 96514"/>
              <a:gd name="adj2" fmla="val 44870"/>
              <a:gd name="adj3" fmla="val 16667"/>
            </a:avLst>
          </a:prstGeom>
          <a:solidFill>
            <a:srgbClr val="00FFFF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4640" tIns="47320" rIns="94640" bIns="47320" anchor="t"/>
          <a:p>
            <a:pPr algn="ctr"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任何时刻只允许输入一个编码请求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2519" name="Rectangle 183"/>
          <p:cNvSpPr/>
          <p:nvPr/>
        </p:nvSpPr>
        <p:spPr>
          <a:xfrm>
            <a:off x="625475" y="6134100"/>
            <a:ext cx="6157913" cy="490538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40" tIns="47320" rIns="94640" bIns="47320" anchor="t">
            <a:spAutoFit/>
          </a:bodyPr>
          <a:p>
            <a:pPr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其它输入取值组合不允许出现，为无关项。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111" name="Rectangle 775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4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2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2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2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18" grpId="0" animBg="1"/>
      <p:bldP spid="1425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0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81" name="Rectangle 121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pic>
        <p:nvPicPr>
          <p:cNvPr id="17412" name="Picture 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66800"/>
            <a:ext cx="4092575" cy="33940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3" name="Object 0"/>
          <p:cNvGraphicFramePr/>
          <p:nvPr/>
        </p:nvGraphicFramePr>
        <p:xfrm>
          <a:off x="5529263" y="3713163"/>
          <a:ext cx="27638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343660" imgH="177800" progId="Equation.3">
                  <p:embed/>
                </p:oleObj>
              </mc:Choice>
              <mc:Fallback>
                <p:oleObj name="" r:id="rId2" imgW="1343660" imgH="177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29263" y="3713163"/>
                        <a:ext cx="2763837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"/>
          <p:cNvGraphicFramePr/>
          <p:nvPr/>
        </p:nvGraphicFramePr>
        <p:xfrm>
          <a:off x="5454650" y="2541588"/>
          <a:ext cx="27638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1343660" imgH="177800" progId="Equation.3">
                  <p:embed/>
                </p:oleObj>
              </mc:Choice>
              <mc:Fallback>
                <p:oleObj name="" r:id="rId4" imgW="1343660" imgH="177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4650" y="2541588"/>
                        <a:ext cx="2763838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"/>
          <p:cNvGraphicFramePr/>
          <p:nvPr/>
        </p:nvGraphicFramePr>
        <p:xfrm>
          <a:off x="5381625" y="1408113"/>
          <a:ext cx="27289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6" imgW="1381760" imgH="177800" progId="Equation.3">
                  <p:embed/>
                </p:oleObj>
              </mc:Choice>
              <mc:Fallback>
                <p:oleObj name="" r:id="rId6" imgW="1381760" imgH="177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1625" y="1408113"/>
                        <a:ext cx="2728913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126"/>
          <p:cNvSpPr/>
          <p:nvPr/>
        </p:nvSpPr>
        <p:spPr>
          <a:xfrm>
            <a:off x="515938" y="4506913"/>
            <a:ext cx="6445250" cy="481012"/>
          </a:xfrm>
          <a:prstGeom prst="rect">
            <a:avLst/>
          </a:prstGeom>
          <a:noFill/>
          <a:ln w="9525">
            <a:noFill/>
          </a:ln>
        </p:spPr>
        <p:txBody>
          <a:bodyPr wrap="none" lIns="94640" tIns="47320" rIns="94640" bIns="47320" anchor="t">
            <a:spAutoFit/>
          </a:bodyPr>
          <a:p>
            <a:pPr defTabSz="946150"/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）二进制优先编码器（ 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Priority Encoder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487" name="Rectangle 127"/>
          <p:cNvSpPr/>
          <p:nvPr/>
        </p:nvSpPr>
        <p:spPr>
          <a:xfrm>
            <a:off x="663575" y="4960938"/>
            <a:ext cx="8145463" cy="1782762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>
            <a:spAutoFit/>
          </a:bodyPr>
          <a:p>
            <a:pPr algn="just" defTabSz="946150">
              <a:lnSpc>
                <a:spcPct val="110000"/>
              </a:lnSpc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在优先编码器中，允许同时输入两个以上的有效编码请求信号。当几个输入信号同时出现时，只对其中优先权最高的一个进行编码。优先级别的高低由设计者根据输入信号的轻重缓急情况而定。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7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87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2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44545" name="Group 161"/>
          <p:cNvGraphicFramePr>
            <a:graphicFrameLocks noGrp="1"/>
          </p:cNvGraphicFramePr>
          <p:nvPr>
            <p:ph idx="1"/>
          </p:nvPr>
        </p:nvGraphicFramePr>
        <p:xfrm>
          <a:off x="1547813" y="1787525"/>
          <a:ext cx="6229350" cy="4548188"/>
        </p:xfrm>
        <a:graphic>
          <a:graphicData uri="http://schemas.openxmlformats.org/drawingml/2006/table">
            <a:tbl>
              <a:tblPr/>
              <a:tblGrid>
                <a:gridCol w="3775075"/>
                <a:gridCol w="2454275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Inputs</a:t>
                      </a:r>
                      <a:endParaRPr kumimoji="0" lang="en-US" altLang="zh-CN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Outputs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 I0  I1  I2  I3  I4  I5  I6  I7 </a:t>
                      </a:r>
                      <a:endParaRPr kumimoji="0" lang="en-US" altLang="zh-CN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A2  A1  A0  GS  EO</a:t>
                      </a:r>
                      <a:endParaRPr kumimoji="0" lang="en-US" altLang="zh-CN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0">
                <a:tc>
                  <a:txBody>
                    <a:bodyPr/>
                    <a:lstStyle/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  x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x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0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x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0    1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x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0   1    1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x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0   1   1    1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x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0    1   1   1    1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x    </a:t>
                      </a: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0   1    1   1   1    1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x    0   1   1    1   1   1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0   0    1   1   1    1   1   1   1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0   1    1   1   1    1   1   1   1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1    1    1    1    1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0    0    0    0    1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0    0    1    0    1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0    1    0    0    1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0    1    1    0    1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1    0    0    0    1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1    0    1    0    1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1    1    0    0    1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1    1    1    0    1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1    1    1    1    0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9" name="Line 77"/>
          <p:cNvSpPr/>
          <p:nvPr/>
        </p:nvSpPr>
        <p:spPr>
          <a:xfrm flipV="1">
            <a:off x="1878013" y="2390775"/>
            <a:ext cx="212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0" name="Line 78"/>
          <p:cNvSpPr/>
          <p:nvPr/>
        </p:nvSpPr>
        <p:spPr>
          <a:xfrm>
            <a:off x="2201863" y="2390775"/>
            <a:ext cx="192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1" name="Line 79"/>
          <p:cNvSpPr/>
          <p:nvPr/>
        </p:nvSpPr>
        <p:spPr>
          <a:xfrm flipV="1">
            <a:off x="2566988" y="2390775"/>
            <a:ext cx="209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2" name="Line 80"/>
          <p:cNvSpPr/>
          <p:nvPr/>
        </p:nvSpPr>
        <p:spPr>
          <a:xfrm>
            <a:off x="2947988" y="2390775"/>
            <a:ext cx="193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3" name="Line 81"/>
          <p:cNvSpPr/>
          <p:nvPr/>
        </p:nvSpPr>
        <p:spPr>
          <a:xfrm flipV="1">
            <a:off x="3316288" y="2390775"/>
            <a:ext cx="209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4" name="Line 82"/>
          <p:cNvSpPr/>
          <p:nvPr/>
        </p:nvSpPr>
        <p:spPr>
          <a:xfrm>
            <a:off x="3684588" y="2390775"/>
            <a:ext cx="192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5" name="Line 83"/>
          <p:cNvSpPr/>
          <p:nvPr/>
        </p:nvSpPr>
        <p:spPr>
          <a:xfrm flipV="1">
            <a:off x="4016375" y="2390775"/>
            <a:ext cx="211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6" name="Line 84"/>
          <p:cNvSpPr/>
          <p:nvPr/>
        </p:nvSpPr>
        <p:spPr>
          <a:xfrm>
            <a:off x="4384675" y="2390775"/>
            <a:ext cx="1920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7" name="Line 85"/>
          <p:cNvSpPr/>
          <p:nvPr/>
        </p:nvSpPr>
        <p:spPr>
          <a:xfrm>
            <a:off x="4754563" y="2390775"/>
            <a:ext cx="190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8" name="Line 86"/>
          <p:cNvSpPr/>
          <p:nvPr/>
        </p:nvSpPr>
        <p:spPr>
          <a:xfrm flipV="1">
            <a:off x="5553075" y="2390775"/>
            <a:ext cx="2682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9" name="Line 87"/>
          <p:cNvSpPr/>
          <p:nvPr/>
        </p:nvSpPr>
        <p:spPr>
          <a:xfrm>
            <a:off x="5946775" y="2390775"/>
            <a:ext cx="307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0" name="Line 88"/>
          <p:cNvSpPr/>
          <p:nvPr/>
        </p:nvSpPr>
        <p:spPr>
          <a:xfrm>
            <a:off x="6370638" y="2390775"/>
            <a:ext cx="250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1" name="Line 89"/>
          <p:cNvSpPr/>
          <p:nvPr/>
        </p:nvSpPr>
        <p:spPr>
          <a:xfrm>
            <a:off x="6796088" y="2390775"/>
            <a:ext cx="290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2" name="Line 90"/>
          <p:cNvSpPr/>
          <p:nvPr/>
        </p:nvSpPr>
        <p:spPr>
          <a:xfrm flipV="1">
            <a:off x="7231063" y="239077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" name="Group 158"/>
          <p:cNvGrpSpPr/>
          <p:nvPr/>
        </p:nvGrpSpPr>
        <p:grpSpPr>
          <a:xfrm>
            <a:off x="2100263" y="3146425"/>
            <a:ext cx="2984500" cy="2835275"/>
            <a:chOff x="1292" y="1888"/>
            <a:chExt cx="1837" cy="1701"/>
          </a:xfrm>
        </p:grpSpPr>
        <p:sp>
          <p:nvSpPr>
            <p:cNvPr id="18464" name="Line 92"/>
            <p:cNvSpPr/>
            <p:nvPr/>
          </p:nvSpPr>
          <p:spPr>
            <a:xfrm flipH="1">
              <a:off x="1292" y="1888"/>
              <a:ext cx="1837" cy="170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8465" name="AutoShape 93"/>
            <p:cNvSpPr/>
            <p:nvPr/>
          </p:nvSpPr>
          <p:spPr>
            <a:xfrm>
              <a:off x="1292" y="1888"/>
              <a:ext cx="787" cy="519"/>
            </a:xfrm>
            <a:prstGeom prst="wedgeRoundRectCallout">
              <a:avLst>
                <a:gd name="adj1" fmla="val 129926"/>
                <a:gd name="adj2" fmla="val 5301"/>
                <a:gd name="adj3" fmla="val 16667"/>
              </a:avLst>
            </a:prstGeom>
            <a:solidFill>
              <a:srgbClr val="99CCFF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47320" rIns="94640" bIns="47320" anchor="t"/>
            <a:p>
              <a:pPr algn="ctr" defTabSz="946150"/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低电平有效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3" name="Group 159"/>
          <p:cNvGrpSpPr/>
          <p:nvPr/>
        </p:nvGrpSpPr>
        <p:grpSpPr>
          <a:xfrm>
            <a:off x="2136775" y="4394200"/>
            <a:ext cx="3389313" cy="1889125"/>
            <a:chOff x="1315" y="2636"/>
            <a:chExt cx="2085" cy="1134"/>
          </a:xfrm>
        </p:grpSpPr>
        <p:sp>
          <p:nvSpPr>
            <p:cNvPr id="18467" name="AutoShape 95"/>
            <p:cNvSpPr/>
            <p:nvPr/>
          </p:nvSpPr>
          <p:spPr>
            <a:xfrm>
              <a:off x="2290" y="2636"/>
              <a:ext cx="1110" cy="793"/>
            </a:xfrm>
            <a:prstGeom prst="wedgeRectCallout">
              <a:avLst>
                <a:gd name="adj1" fmla="val -57477"/>
                <a:gd name="adj2" fmla="val 62356"/>
              </a:avLst>
            </a:prstGeom>
            <a:solidFill>
              <a:srgbClr val="99CCFF"/>
            </a:solidFill>
            <a:ln w="952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47320" rIns="94640" bIns="47320" anchor="t"/>
            <a:p>
              <a:pPr algn="just" defTabSz="946150"/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允许编码，但无有效编码请求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8468" name="Rectangle 96"/>
            <p:cNvSpPr/>
            <p:nvPr/>
          </p:nvSpPr>
          <p:spPr>
            <a:xfrm>
              <a:off x="1315" y="3597"/>
              <a:ext cx="1814" cy="173"/>
            </a:xfrm>
            <a:prstGeom prst="rect">
              <a:avLst/>
            </a:prstGeom>
            <a:solidFill>
              <a:srgbClr val="99CCFF">
                <a:alpha val="30196"/>
              </a:srgbClr>
            </a:solidFill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57"/>
          <p:cNvGrpSpPr/>
          <p:nvPr/>
        </p:nvGrpSpPr>
        <p:grpSpPr>
          <a:xfrm>
            <a:off x="3832225" y="1030288"/>
            <a:ext cx="1482725" cy="1741487"/>
            <a:chOff x="2358" y="618"/>
            <a:chExt cx="912" cy="1045"/>
          </a:xfrm>
        </p:grpSpPr>
        <p:sp>
          <p:nvSpPr>
            <p:cNvPr id="18470" name="AutoShape 98"/>
            <p:cNvSpPr/>
            <p:nvPr/>
          </p:nvSpPr>
          <p:spPr>
            <a:xfrm>
              <a:off x="2358" y="618"/>
              <a:ext cx="912" cy="635"/>
            </a:xfrm>
            <a:prstGeom prst="wedgeRoundRectCallout">
              <a:avLst>
                <a:gd name="adj1" fmla="val 12718"/>
                <a:gd name="adj2" fmla="val 70787"/>
                <a:gd name="adj3" fmla="val 16667"/>
              </a:avLst>
            </a:prstGeom>
            <a:solidFill>
              <a:srgbClr val="99CCFF"/>
            </a:solidFill>
            <a:ln w="9525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47320" rIns="94640" bIns="47320" anchor="t"/>
            <a:p>
              <a:pPr algn="ctr" defTabSz="946150"/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优先权最高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8471" name="Oval 99"/>
            <p:cNvSpPr/>
            <p:nvPr/>
          </p:nvSpPr>
          <p:spPr>
            <a:xfrm>
              <a:off x="2835" y="1321"/>
              <a:ext cx="304" cy="342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60"/>
          <p:cNvGrpSpPr/>
          <p:nvPr/>
        </p:nvGrpSpPr>
        <p:grpSpPr>
          <a:xfrm>
            <a:off x="5491163" y="3108325"/>
            <a:ext cx="3097212" cy="2797175"/>
            <a:chOff x="3379" y="1865"/>
            <a:chExt cx="1905" cy="1678"/>
          </a:xfrm>
        </p:grpSpPr>
        <p:sp>
          <p:nvSpPr>
            <p:cNvPr id="18473" name="Rectangle 100"/>
            <p:cNvSpPr/>
            <p:nvPr/>
          </p:nvSpPr>
          <p:spPr>
            <a:xfrm>
              <a:off x="3379" y="1865"/>
              <a:ext cx="748" cy="1678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4" name="AutoShape 101"/>
            <p:cNvSpPr/>
            <p:nvPr/>
          </p:nvSpPr>
          <p:spPr>
            <a:xfrm>
              <a:off x="4377" y="2160"/>
              <a:ext cx="907" cy="318"/>
            </a:xfrm>
            <a:prstGeom prst="wedgeRectCallout">
              <a:avLst>
                <a:gd name="adj1" fmla="val -77782"/>
                <a:gd name="adj2" fmla="val 152829"/>
              </a:avLst>
            </a:prstGeom>
            <a:solidFill>
              <a:srgbClr val="99CCFF"/>
            </a:solidFill>
            <a:ln w="952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47320" rIns="94640" bIns="47320" anchor="t"/>
            <a:p>
              <a:pPr algn="just" defTabSz="946150"/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反码输出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44540" name="Rectangle 156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459" name="Group 80"/>
          <p:cNvGrpSpPr/>
          <p:nvPr/>
        </p:nvGrpSpPr>
        <p:grpSpPr>
          <a:xfrm>
            <a:off x="5895975" y="1257300"/>
            <a:ext cx="2944813" cy="4865688"/>
            <a:chOff x="3388" y="1140"/>
            <a:chExt cx="1812" cy="2919"/>
          </a:xfrm>
        </p:grpSpPr>
        <p:sp>
          <p:nvSpPr>
            <p:cNvPr id="19460" name="Text Box 81"/>
            <p:cNvSpPr txBox="1"/>
            <p:nvPr/>
          </p:nvSpPr>
          <p:spPr>
            <a:xfrm>
              <a:off x="3799" y="1466"/>
              <a:ext cx="960" cy="259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234738" rIns="94640" bIns="234738" anchor="t">
              <a:spAutoFit/>
            </a:bodyPr>
            <a:p>
              <a:pPr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EI    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dist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I7        A2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dist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I6        A1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dist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I5        A0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I4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dist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I3               GS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dist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I2        EO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I1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I0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1" name="Line 82"/>
            <p:cNvSpPr/>
            <p:nvPr/>
          </p:nvSpPr>
          <p:spPr>
            <a:xfrm>
              <a:off x="4872" y="1929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2" name="Line 83"/>
            <p:cNvSpPr/>
            <p:nvPr/>
          </p:nvSpPr>
          <p:spPr>
            <a:xfrm>
              <a:off x="4865" y="2167"/>
              <a:ext cx="277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3" name="Line 84"/>
            <p:cNvSpPr/>
            <p:nvPr/>
          </p:nvSpPr>
          <p:spPr>
            <a:xfrm>
              <a:off x="4864" y="2420"/>
              <a:ext cx="2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4" name="Line 85"/>
            <p:cNvSpPr/>
            <p:nvPr/>
          </p:nvSpPr>
          <p:spPr>
            <a:xfrm>
              <a:off x="3448" y="171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5" name="Line 86"/>
            <p:cNvSpPr/>
            <p:nvPr/>
          </p:nvSpPr>
          <p:spPr>
            <a:xfrm>
              <a:off x="3448" y="195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6" name="Line 87"/>
            <p:cNvSpPr/>
            <p:nvPr/>
          </p:nvSpPr>
          <p:spPr>
            <a:xfrm>
              <a:off x="3448" y="219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7" name="Line 88"/>
            <p:cNvSpPr/>
            <p:nvPr/>
          </p:nvSpPr>
          <p:spPr>
            <a:xfrm>
              <a:off x="3448" y="243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8" name="Oval 89"/>
            <p:cNvSpPr/>
            <p:nvPr/>
          </p:nvSpPr>
          <p:spPr>
            <a:xfrm>
              <a:off x="3697" y="1648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Oval 90"/>
            <p:cNvSpPr/>
            <p:nvPr/>
          </p:nvSpPr>
          <p:spPr>
            <a:xfrm>
              <a:off x="3697" y="1891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Oval 91"/>
            <p:cNvSpPr/>
            <p:nvPr/>
          </p:nvSpPr>
          <p:spPr>
            <a:xfrm>
              <a:off x="3697" y="2134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1" name="Oval 92"/>
            <p:cNvSpPr/>
            <p:nvPr/>
          </p:nvSpPr>
          <p:spPr>
            <a:xfrm>
              <a:off x="3697" y="2377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Text Box 93"/>
            <p:cNvSpPr txBox="1"/>
            <p:nvPr/>
          </p:nvSpPr>
          <p:spPr>
            <a:xfrm>
              <a:off x="3732" y="1140"/>
              <a:ext cx="11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spcBef>
                  <a:spcPct val="50000"/>
                </a:spcBef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74X148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3" name="Line 94"/>
            <p:cNvSpPr/>
            <p:nvPr/>
          </p:nvSpPr>
          <p:spPr>
            <a:xfrm>
              <a:off x="3445" y="262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4" name="Line 95"/>
            <p:cNvSpPr/>
            <p:nvPr/>
          </p:nvSpPr>
          <p:spPr>
            <a:xfrm flipV="1">
              <a:off x="4873" y="2851"/>
              <a:ext cx="29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5" name="Line 96"/>
            <p:cNvSpPr/>
            <p:nvPr/>
          </p:nvSpPr>
          <p:spPr>
            <a:xfrm>
              <a:off x="4873" y="3118"/>
              <a:ext cx="3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6" name="Line 97"/>
            <p:cNvSpPr/>
            <p:nvPr/>
          </p:nvSpPr>
          <p:spPr>
            <a:xfrm>
              <a:off x="3448" y="2837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7" name="Line 98"/>
            <p:cNvSpPr/>
            <p:nvPr/>
          </p:nvSpPr>
          <p:spPr>
            <a:xfrm>
              <a:off x="3448" y="3077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8" name="Line 99"/>
            <p:cNvSpPr/>
            <p:nvPr/>
          </p:nvSpPr>
          <p:spPr>
            <a:xfrm>
              <a:off x="3448" y="3317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9" name="Line 100"/>
            <p:cNvSpPr/>
            <p:nvPr/>
          </p:nvSpPr>
          <p:spPr>
            <a:xfrm>
              <a:off x="3448" y="3557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0" name="Oval 101"/>
            <p:cNvSpPr/>
            <p:nvPr/>
          </p:nvSpPr>
          <p:spPr>
            <a:xfrm>
              <a:off x="3691" y="2573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Oval 102"/>
            <p:cNvSpPr/>
            <p:nvPr/>
          </p:nvSpPr>
          <p:spPr>
            <a:xfrm>
              <a:off x="3697" y="2770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2" name="Oval 103"/>
            <p:cNvSpPr/>
            <p:nvPr/>
          </p:nvSpPr>
          <p:spPr>
            <a:xfrm>
              <a:off x="3697" y="3013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3" name="Oval 104"/>
            <p:cNvSpPr/>
            <p:nvPr/>
          </p:nvSpPr>
          <p:spPr>
            <a:xfrm>
              <a:off x="3697" y="3256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4" name="Oval 105"/>
            <p:cNvSpPr/>
            <p:nvPr/>
          </p:nvSpPr>
          <p:spPr>
            <a:xfrm>
              <a:off x="3697" y="3499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5" name="Text Box 106"/>
            <p:cNvSpPr txBox="1"/>
            <p:nvPr/>
          </p:nvSpPr>
          <p:spPr>
            <a:xfrm>
              <a:off x="4895" y="1717"/>
              <a:ext cx="21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6" name="Text Box 107"/>
            <p:cNvSpPr txBox="1"/>
            <p:nvPr/>
          </p:nvSpPr>
          <p:spPr>
            <a:xfrm>
              <a:off x="4896" y="1939"/>
              <a:ext cx="2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7" name="Text Box 108"/>
            <p:cNvSpPr txBox="1"/>
            <p:nvPr/>
          </p:nvSpPr>
          <p:spPr>
            <a:xfrm>
              <a:off x="4896" y="2212"/>
              <a:ext cx="2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8" name="Text Box 109"/>
            <p:cNvSpPr txBox="1"/>
            <p:nvPr/>
          </p:nvSpPr>
          <p:spPr>
            <a:xfrm>
              <a:off x="3505" y="2415"/>
              <a:ext cx="1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9" name="Text Box 110"/>
            <p:cNvSpPr txBox="1"/>
            <p:nvPr/>
          </p:nvSpPr>
          <p:spPr>
            <a:xfrm>
              <a:off x="4871" y="2624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0" name="Text Box 111"/>
            <p:cNvSpPr txBox="1"/>
            <p:nvPr/>
          </p:nvSpPr>
          <p:spPr>
            <a:xfrm>
              <a:off x="4871" y="291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15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1" name="Text Box 112"/>
            <p:cNvSpPr txBox="1"/>
            <p:nvPr/>
          </p:nvSpPr>
          <p:spPr>
            <a:xfrm>
              <a:off x="3489" y="1495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2" name="Text Box 113"/>
            <p:cNvSpPr txBox="1"/>
            <p:nvPr/>
          </p:nvSpPr>
          <p:spPr>
            <a:xfrm>
              <a:off x="3488" y="1746"/>
              <a:ext cx="2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3" name="Text Box 114"/>
            <p:cNvSpPr txBox="1"/>
            <p:nvPr/>
          </p:nvSpPr>
          <p:spPr>
            <a:xfrm>
              <a:off x="3501" y="1982"/>
              <a:ext cx="18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4" name="Text Box 115"/>
            <p:cNvSpPr txBox="1"/>
            <p:nvPr/>
          </p:nvSpPr>
          <p:spPr>
            <a:xfrm>
              <a:off x="3513" y="2222"/>
              <a:ext cx="1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5" name="Text Box 116"/>
            <p:cNvSpPr txBox="1"/>
            <p:nvPr/>
          </p:nvSpPr>
          <p:spPr>
            <a:xfrm>
              <a:off x="3388" y="2621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13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6" name="Text Box 117"/>
            <p:cNvSpPr txBox="1"/>
            <p:nvPr/>
          </p:nvSpPr>
          <p:spPr>
            <a:xfrm>
              <a:off x="3388" y="2859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7" name="Text Box 118"/>
            <p:cNvSpPr txBox="1"/>
            <p:nvPr/>
          </p:nvSpPr>
          <p:spPr>
            <a:xfrm>
              <a:off x="3388" y="3085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8" name="Text Box 119"/>
            <p:cNvSpPr txBox="1"/>
            <p:nvPr/>
          </p:nvSpPr>
          <p:spPr>
            <a:xfrm>
              <a:off x="3388" y="3348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9" name="Oval 120"/>
            <p:cNvSpPr/>
            <p:nvPr/>
          </p:nvSpPr>
          <p:spPr>
            <a:xfrm>
              <a:off x="4770" y="1881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0" name="Oval 121"/>
            <p:cNvSpPr/>
            <p:nvPr/>
          </p:nvSpPr>
          <p:spPr>
            <a:xfrm>
              <a:off x="4770" y="2124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1" name="Oval 122"/>
            <p:cNvSpPr/>
            <p:nvPr/>
          </p:nvSpPr>
          <p:spPr>
            <a:xfrm>
              <a:off x="4770" y="2367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2" name="Oval 123"/>
            <p:cNvSpPr/>
            <p:nvPr/>
          </p:nvSpPr>
          <p:spPr>
            <a:xfrm>
              <a:off x="4769" y="2821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3" name="Oval 124"/>
            <p:cNvSpPr/>
            <p:nvPr/>
          </p:nvSpPr>
          <p:spPr>
            <a:xfrm>
              <a:off x="4769" y="3064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45"/>
          <p:cNvGrpSpPr/>
          <p:nvPr/>
        </p:nvGrpSpPr>
        <p:grpSpPr>
          <a:xfrm>
            <a:off x="663575" y="3487738"/>
            <a:ext cx="4975225" cy="3086100"/>
            <a:chOff x="363" y="2205"/>
            <a:chExt cx="3061" cy="1852"/>
          </a:xfrm>
        </p:grpSpPr>
        <p:sp>
          <p:nvSpPr>
            <p:cNvPr id="19505" name="Rectangle 72"/>
            <p:cNvSpPr/>
            <p:nvPr/>
          </p:nvSpPr>
          <p:spPr>
            <a:xfrm>
              <a:off x="363" y="2205"/>
              <a:ext cx="3061" cy="18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just" defTabSz="946150">
                <a:lnSpc>
                  <a:spcPct val="130000"/>
                </a:lnSpc>
              </a:pP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　　选通输出端</a:t>
              </a: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GS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和扩展输出端</a:t>
              </a: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EO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：为扩展编码器功能而设置。当</a:t>
              </a: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GS=0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，且</a:t>
              </a: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EI=0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时，表示“电路工作，且有编码输入”；当</a:t>
              </a: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EO=0 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，且</a:t>
              </a: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EI=0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时，表示“电路工作，但无编码输入”。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9506" name="Line 77"/>
            <p:cNvSpPr/>
            <p:nvPr/>
          </p:nvSpPr>
          <p:spPr>
            <a:xfrm>
              <a:off x="1859" y="2296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7" name="Line 78"/>
            <p:cNvSpPr/>
            <p:nvPr/>
          </p:nvSpPr>
          <p:spPr>
            <a:xfrm>
              <a:off x="408" y="2590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8" name="Line 126"/>
            <p:cNvSpPr/>
            <p:nvPr/>
          </p:nvSpPr>
          <p:spPr>
            <a:xfrm>
              <a:off x="635" y="2908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9" name="Line 127"/>
            <p:cNvSpPr/>
            <p:nvPr/>
          </p:nvSpPr>
          <p:spPr>
            <a:xfrm>
              <a:off x="1474" y="2886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0" name="Line 143"/>
            <p:cNvSpPr/>
            <p:nvPr/>
          </p:nvSpPr>
          <p:spPr>
            <a:xfrm>
              <a:off x="2449" y="3203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1" name="Line 144"/>
            <p:cNvSpPr/>
            <p:nvPr/>
          </p:nvSpPr>
          <p:spPr>
            <a:xfrm>
              <a:off x="408" y="3498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149"/>
          <p:cNvGrpSpPr/>
          <p:nvPr/>
        </p:nvGrpSpPr>
        <p:grpSpPr>
          <a:xfrm>
            <a:off x="625475" y="1219200"/>
            <a:ext cx="4903788" cy="2016125"/>
            <a:chOff x="317" y="822"/>
            <a:chExt cx="3017" cy="1210"/>
          </a:xfrm>
        </p:grpSpPr>
        <p:sp>
          <p:nvSpPr>
            <p:cNvPr id="19513" name="Rectangle 64"/>
            <p:cNvSpPr/>
            <p:nvPr/>
          </p:nvSpPr>
          <p:spPr>
            <a:xfrm>
              <a:off x="317" y="822"/>
              <a:ext cx="3017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just" defTabSz="946150">
                <a:lnSpc>
                  <a:spcPct val="125000"/>
                </a:lnSpc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        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选通输入端</a:t>
              </a: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EI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：只有在</a:t>
              </a: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EI=0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时，编码器才处于工作状态；而在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just" defTabSz="946150">
                <a:lnSpc>
                  <a:spcPct val="125000"/>
                </a:lnSpc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EI=1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时，编码器处于禁止状态，所有输出端均被封锁为高电平。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9514" name="Line 146"/>
            <p:cNvSpPr/>
            <p:nvPr/>
          </p:nvSpPr>
          <p:spPr>
            <a:xfrm>
              <a:off x="1791" y="913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5" name="Line 147"/>
            <p:cNvSpPr/>
            <p:nvPr/>
          </p:nvSpPr>
          <p:spPr>
            <a:xfrm>
              <a:off x="2857" y="913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6" name="Line 148"/>
            <p:cNvSpPr/>
            <p:nvPr/>
          </p:nvSpPr>
          <p:spPr>
            <a:xfrm>
              <a:off x="363" y="1502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5558" name="Rectangle 150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日期占位符 2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517" name="Rectangle 85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pic>
        <p:nvPicPr>
          <p:cNvPr id="20484" name="Picture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3788" y="954088"/>
            <a:ext cx="4335462" cy="5783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2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6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16067" name="Picture 3" descr="R96A02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482725"/>
            <a:ext cx="8424863" cy="4532313"/>
          </a:xfrm>
          <a:prstGeom prst="rect">
            <a:avLst/>
          </a:prstGeom>
          <a:noFill/>
          <a:ln w="158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16068" name="Rectangle 4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2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0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115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663575" y="1030288"/>
            <a:ext cx="728186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2.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译码器</a:t>
            </a:r>
            <a:r>
              <a:rPr kumimoji="0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768475" y="3373438"/>
            <a:ext cx="5494338" cy="1941512"/>
            <a:chOff x="258" y="2659"/>
            <a:chExt cx="3381" cy="1165"/>
          </a:xfrm>
        </p:grpSpPr>
        <p:sp>
          <p:nvSpPr>
            <p:cNvPr id="22534" name="Rectangle 6"/>
            <p:cNvSpPr/>
            <p:nvPr/>
          </p:nvSpPr>
          <p:spPr>
            <a:xfrm>
              <a:off x="1520" y="2659"/>
              <a:ext cx="919" cy="116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Line 7"/>
            <p:cNvSpPr/>
            <p:nvPr/>
          </p:nvSpPr>
          <p:spPr>
            <a:xfrm>
              <a:off x="1323" y="2831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36" name="Line 8"/>
            <p:cNvSpPr/>
            <p:nvPr/>
          </p:nvSpPr>
          <p:spPr>
            <a:xfrm>
              <a:off x="1323" y="3191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37" name="Oval 9"/>
            <p:cNvSpPr/>
            <p:nvPr/>
          </p:nvSpPr>
          <p:spPr>
            <a:xfrm>
              <a:off x="1373" y="2905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8" name="Oval 10"/>
            <p:cNvSpPr/>
            <p:nvPr/>
          </p:nvSpPr>
          <p:spPr>
            <a:xfrm>
              <a:off x="1373" y="3001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9" name="Oval 11"/>
            <p:cNvSpPr/>
            <p:nvPr/>
          </p:nvSpPr>
          <p:spPr>
            <a:xfrm>
              <a:off x="1373" y="3097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Line 12"/>
            <p:cNvSpPr/>
            <p:nvPr/>
          </p:nvSpPr>
          <p:spPr>
            <a:xfrm>
              <a:off x="2439" y="3083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41" name="Line 13"/>
            <p:cNvSpPr/>
            <p:nvPr/>
          </p:nvSpPr>
          <p:spPr>
            <a:xfrm>
              <a:off x="2439" y="3443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42" name="Oval 14"/>
            <p:cNvSpPr/>
            <p:nvPr/>
          </p:nvSpPr>
          <p:spPr>
            <a:xfrm>
              <a:off x="2513" y="3157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Oval 15"/>
            <p:cNvSpPr/>
            <p:nvPr/>
          </p:nvSpPr>
          <p:spPr>
            <a:xfrm>
              <a:off x="2513" y="3253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Oval 16"/>
            <p:cNvSpPr/>
            <p:nvPr/>
          </p:nvSpPr>
          <p:spPr>
            <a:xfrm>
              <a:off x="2513" y="3349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5" name="Line 17"/>
            <p:cNvSpPr/>
            <p:nvPr/>
          </p:nvSpPr>
          <p:spPr>
            <a:xfrm>
              <a:off x="1323" y="3347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46" name="Line 18"/>
            <p:cNvSpPr/>
            <p:nvPr/>
          </p:nvSpPr>
          <p:spPr>
            <a:xfrm>
              <a:off x="1323" y="3707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47" name="Oval 19"/>
            <p:cNvSpPr/>
            <p:nvPr/>
          </p:nvSpPr>
          <p:spPr>
            <a:xfrm>
              <a:off x="1373" y="3421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Oval 20"/>
            <p:cNvSpPr/>
            <p:nvPr/>
          </p:nvSpPr>
          <p:spPr>
            <a:xfrm>
              <a:off x="1373" y="3517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Oval 21"/>
            <p:cNvSpPr/>
            <p:nvPr/>
          </p:nvSpPr>
          <p:spPr>
            <a:xfrm>
              <a:off x="1373" y="3613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Text Box 22"/>
            <p:cNvSpPr txBox="1"/>
            <p:nvPr/>
          </p:nvSpPr>
          <p:spPr>
            <a:xfrm>
              <a:off x="258" y="2720"/>
              <a:ext cx="105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input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code word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Text Box 23"/>
            <p:cNvSpPr txBox="1"/>
            <p:nvPr/>
          </p:nvSpPr>
          <p:spPr>
            <a:xfrm>
              <a:off x="2584" y="2987"/>
              <a:ext cx="105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output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code word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2" name="Text Box 24"/>
            <p:cNvSpPr txBox="1"/>
            <p:nvPr/>
          </p:nvSpPr>
          <p:spPr>
            <a:xfrm>
              <a:off x="440" y="3258"/>
              <a:ext cx="74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enable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inputs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AutoShape 25"/>
            <p:cNvSpPr/>
            <p:nvPr/>
          </p:nvSpPr>
          <p:spPr>
            <a:xfrm>
              <a:off x="1556" y="2819"/>
              <a:ext cx="74" cy="368"/>
            </a:xfrm>
            <a:prstGeom prst="rightBrace">
              <a:avLst>
                <a:gd name="adj1" fmla="val 4141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4" name="AutoShape 26"/>
            <p:cNvSpPr/>
            <p:nvPr/>
          </p:nvSpPr>
          <p:spPr>
            <a:xfrm>
              <a:off x="2353" y="3076"/>
              <a:ext cx="61" cy="381"/>
            </a:xfrm>
            <a:prstGeom prst="leftBrace">
              <a:avLst>
                <a:gd name="adj1" fmla="val 5202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5" name="Line 27"/>
            <p:cNvSpPr/>
            <p:nvPr/>
          </p:nvSpPr>
          <p:spPr>
            <a:xfrm>
              <a:off x="1704" y="3039"/>
              <a:ext cx="600" cy="2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2556" name="AutoShape 28"/>
            <p:cNvSpPr/>
            <p:nvPr/>
          </p:nvSpPr>
          <p:spPr>
            <a:xfrm rot="1002731">
              <a:off x="1740" y="2868"/>
              <a:ext cx="589" cy="392"/>
            </a:xfrm>
            <a:prstGeom prst="wedgeRoundRectCallout">
              <a:avLst>
                <a:gd name="adj1" fmla="val -7824"/>
                <a:gd name="adj2" fmla="val 13801"/>
                <a:gd name="adj3" fmla="val 16667"/>
              </a:avLst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/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map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7" name="Text Box 29"/>
            <p:cNvSpPr txBox="1"/>
            <p:nvPr/>
          </p:nvSpPr>
          <p:spPr>
            <a:xfrm>
              <a:off x="1531" y="3506"/>
              <a:ext cx="9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Decoder</a:t>
              </a:r>
              <a:endPara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8144" name="Rectangle 32"/>
          <p:cNvSpPr/>
          <p:nvPr/>
        </p:nvSpPr>
        <p:spPr>
          <a:xfrm>
            <a:off x="700088" y="1635125"/>
            <a:ext cx="8145462" cy="147637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2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 译码： 编码的逆过程，将编码时赋予代码的特定含义“翻译”出来。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2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  译码器： 实现译码功能的电路。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18145" name="Rectangle 33"/>
          <p:cNvSpPr/>
          <p:nvPr/>
        </p:nvSpPr>
        <p:spPr>
          <a:xfrm>
            <a:off x="590550" y="5491163"/>
            <a:ext cx="8404225" cy="101600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20000"/>
              </a:lnSpc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输入为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位二进制代码，输出为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sz="2500" b="1" i="1" baseline="300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个状态，则称之为二进制译码器。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814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814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8144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8144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814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814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/>
      <p:bldP spid="218144" grpId="0" build="p"/>
      <p:bldP spid="21814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2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4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139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663575" y="1030288"/>
            <a:ext cx="728186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（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1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）二进制译码器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——3-8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译码器</a:t>
            </a:r>
            <a:r>
              <a:rPr kumimoji="0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Rectangle 57"/>
          <p:cNvSpPr/>
          <p:nvPr/>
        </p:nvSpPr>
        <p:spPr>
          <a:xfrm>
            <a:off x="4365625" y="2714625"/>
            <a:ext cx="3756025" cy="368300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/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1    1    1    1    1    1    1    1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1    1    1    1    1    1    1    1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1    1    1    1    1    1    1    1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1    1    1    1    1    1    1    0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1    1    1    1    1    1    0    1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1    1    1    1    1    0    1    1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1    1    1    1    0    1    1    1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1    1    1    0    1    1    1    1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1    1    0    1    1    1    1    1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1    0    1    1    1    1    1    1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04775"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0    1    1    1    1    1    1    1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Rectangle 58"/>
          <p:cNvSpPr/>
          <p:nvPr/>
        </p:nvSpPr>
        <p:spPr>
          <a:xfrm>
            <a:off x="1236663" y="2735263"/>
            <a:ext cx="3108325" cy="3587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47320" rIns="0" bIns="47320" anchor="ctr"/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0    X     X    X   X   X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X    1     X    X   X   X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X    X     1    X   X   X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1     0     0     0    0    0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1     0     0     0    0    1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1     0     0     0    1    0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1     0     0     0    1    1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1     0      0    1    0    0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1     0      0    1    0    1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1     0      0    1    1    0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1     0      0    1    1    1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Rectangle 59"/>
          <p:cNvSpPr/>
          <p:nvPr/>
        </p:nvSpPr>
        <p:spPr>
          <a:xfrm>
            <a:off x="4429125" y="2259013"/>
            <a:ext cx="3756025" cy="47307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/>
          <a:p>
            <a:pPr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Y7 Y6 Y5 Y4 Y3 Y2 Y1 Y0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0" name="Rectangle 60"/>
          <p:cNvSpPr/>
          <p:nvPr/>
        </p:nvSpPr>
        <p:spPr>
          <a:xfrm>
            <a:off x="1277938" y="2301875"/>
            <a:ext cx="3070225" cy="47307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/>
          <a:p>
            <a:pPr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  S    S1    S2   A2  A1  A0                           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1" name="Rectangle 61"/>
          <p:cNvSpPr/>
          <p:nvPr/>
        </p:nvSpPr>
        <p:spPr>
          <a:xfrm>
            <a:off x="4467225" y="1785938"/>
            <a:ext cx="3694113" cy="47307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/>
          <a:p>
            <a:pPr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Outputs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2" name="Rectangle 62"/>
          <p:cNvSpPr/>
          <p:nvPr/>
        </p:nvSpPr>
        <p:spPr>
          <a:xfrm>
            <a:off x="1236663" y="1785938"/>
            <a:ext cx="3109912" cy="47307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/>
          <a:p>
            <a:pPr algn="ctr" defTabSz="94615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Inputs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563" name="Group 63"/>
          <p:cNvGrpSpPr/>
          <p:nvPr/>
        </p:nvGrpSpPr>
        <p:grpSpPr>
          <a:xfrm>
            <a:off x="1216025" y="1854200"/>
            <a:ext cx="6959600" cy="4543425"/>
            <a:chOff x="479" y="1092"/>
            <a:chExt cx="4282" cy="2345"/>
          </a:xfrm>
        </p:grpSpPr>
        <p:sp>
          <p:nvSpPr>
            <p:cNvPr id="23564" name="Line 64"/>
            <p:cNvSpPr/>
            <p:nvPr/>
          </p:nvSpPr>
          <p:spPr>
            <a:xfrm>
              <a:off x="479" y="1092"/>
              <a:ext cx="0" cy="234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5" name="Line 65"/>
            <p:cNvSpPr/>
            <p:nvPr/>
          </p:nvSpPr>
          <p:spPr>
            <a:xfrm>
              <a:off x="2404" y="1092"/>
              <a:ext cx="0" cy="234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6" name="Line 66"/>
            <p:cNvSpPr/>
            <p:nvPr/>
          </p:nvSpPr>
          <p:spPr>
            <a:xfrm>
              <a:off x="4761" y="1092"/>
              <a:ext cx="0" cy="234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7" name="Line 67"/>
            <p:cNvSpPr/>
            <p:nvPr/>
          </p:nvSpPr>
          <p:spPr>
            <a:xfrm>
              <a:off x="479" y="3437"/>
              <a:ext cx="427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568" name="Line 68"/>
          <p:cNvSpPr/>
          <p:nvPr/>
        </p:nvSpPr>
        <p:spPr>
          <a:xfrm>
            <a:off x="1236663" y="1851025"/>
            <a:ext cx="69469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9" name="Line 69"/>
          <p:cNvSpPr/>
          <p:nvPr/>
        </p:nvSpPr>
        <p:spPr>
          <a:xfrm>
            <a:off x="1236663" y="2259013"/>
            <a:ext cx="69469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0" name="Line 70"/>
          <p:cNvSpPr/>
          <p:nvPr/>
        </p:nvSpPr>
        <p:spPr>
          <a:xfrm>
            <a:off x="1236663" y="2732088"/>
            <a:ext cx="69469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1" name="Line 71"/>
          <p:cNvSpPr/>
          <p:nvPr/>
        </p:nvSpPr>
        <p:spPr>
          <a:xfrm>
            <a:off x="1954213" y="2354263"/>
            <a:ext cx="33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572" name="Line 76"/>
          <p:cNvSpPr/>
          <p:nvPr/>
        </p:nvSpPr>
        <p:spPr>
          <a:xfrm>
            <a:off x="2468563" y="2354263"/>
            <a:ext cx="3698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3573" name="Group 82"/>
          <p:cNvGrpSpPr/>
          <p:nvPr/>
        </p:nvGrpSpPr>
        <p:grpSpPr>
          <a:xfrm flipV="1">
            <a:off x="4791075" y="2314575"/>
            <a:ext cx="3022600" cy="39688"/>
            <a:chOff x="2948" y="1321"/>
            <a:chExt cx="1769" cy="0"/>
          </a:xfrm>
        </p:grpSpPr>
        <p:sp>
          <p:nvSpPr>
            <p:cNvPr id="23574" name="Line 72"/>
            <p:cNvSpPr/>
            <p:nvPr/>
          </p:nvSpPr>
          <p:spPr>
            <a:xfrm>
              <a:off x="2948" y="1321"/>
              <a:ext cx="1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5" name="Line 73"/>
            <p:cNvSpPr/>
            <p:nvPr/>
          </p:nvSpPr>
          <p:spPr>
            <a:xfrm>
              <a:off x="3174" y="1321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6" name="Line 74"/>
            <p:cNvSpPr/>
            <p:nvPr/>
          </p:nvSpPr>
          <p:spPr>
            <a:xfrm>
              <a:off x="3405" y="1321"/>
              <a:ext cx="1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7" name="Line 75"/>
            <p:cNvSpPr/>
            <p:nvPr/>
          </p:nvSpPr>
          <p:spPr>
            <a:xfrm>
              <a:off x="3636" y="1321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8" name="Line 77"/>
            <p:cNvSpPr/>
            <p:nvPr/>
          </p:nvSpPr>
          <p:spPr>
            <a:xfrm>
              <a:off x="3847" y="1321"/>
              <a:ext cx="1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9" name="Line 78"/>
            <p:cNvSpPr/>
            <p:nvPr/>
          </p:nvSpPr>
          <p:spPr>
            <a:xfrm>
              <a:off x="4073" y="1321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0" name="Line 79"/>
            <p:cNvSpPr/>
            <p:nvPr/>
          </p:nvSpPr>
          <p:spPr>
            <a:xfrm>
              <a:off x="4304" y="1321"/>
              <a:ext cx="1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1" name="Line 80"/>
            <p:cNvSpPr/>
            <p:nvPr/>
          </p:nvSpPr>
          <p:spPr>
            <a:xfrm>
              <a:off x="4535" y="1321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" name="Rectangle 3"/>
          <p:cNvSpPr>
            <a:spLocks noRot="1"/>
          </p:cNvSpPr>
          <p:nvPr/>
        </p:nvSpPr>
        <p:spPr>
          <a:xfrm>
            <a:off x="700088" y="1104900"/>
            <a:ext cx="8329612" cy="3252788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algn="just" defTabSz="74168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1. </a:t>
            </a: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组合逻辑电路的特点</a:t>
            </a:r>
            <a:endParaRPr lang="zh-CN" altLang="en-US" sz="29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741680">
              <a:lnSpc>
                <a:spcPct val="120000"/>
              </a:lnSpc>
              <a:spcBef>
                <a:spcPct val="20000"/>
              </a:spcBef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数字逻辑电路分为类：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组合逻辑电路和时序逻辑电路。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74168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5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组合电路逻辑功能特点：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任意时刻的输出仅取决于该时刻的输入，而与信号作用前电路原来的状态无关；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74168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5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时序电路逻辑功能特点：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任意时刻的输出不仅取决于该时刻的输入，而与信号作用前电路原来的状态有关。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7" name="Line 4"/>
          <p:cNvSpPr/>
          <p:nvPr/>
        </p:nvSpPr>
        <p:spPr>
          <a:xfrm>
            <a:off x="2506663" y="954088"/>
            <a:ext cx="4016375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8" name="Rectangle 7"/>
          <p:cNvSpPr>
            <a:spLocks noGrp="1" noRot="1"/>
          </p:cNvSpPr>
          <p:nvPr>
            <p:ph type="title"/>
          </p:nvPr>
        </p:nvSpPr>
        <p:spPr>
          <a:xfrm>
            <a:off x="700088" y="461963"/>
            <a:ext cx="1806575" cy="492125"/>
          </a:xfrm>
          <a:solidFill>
            <a:srgbClr val="000080"/>
          </a:solidFill>
          <a:ln/>
        </p:spPr>
        <p:txBody>
          <a:bodyPr vert="horz" wrap="square" lIns="94640" tIns="47320" rIns="94640" bIns="47320" anchor="ctr"/>
          <a:p>
            <a:pPr algn="just"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概述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Rectangle 12"/>
          <p:cNvSpPr/>
          <p:nvPr/>
        </p:nvSpPr>
        <p:spPr>
          <a:xfrm>
            <a:off x="811213" y="3525838"/>
            <a:ext cx="7958137" cy="320040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indent="887730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dirty="0">
                <a:latin typeface="Tahoma" panose="020B0604030504040204" pitchFamily="34" charset="0"/>
                <a:ea typeface="宋体" panose="02010600030101010101" pitchFamily="2" charset="-122"/>
              </a:rPr>
              <a:t></a:t>
            </a:r>
            <a:endParaRPr lang="en-US" altLang="zh-CN" sz="29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6150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8" y="4583113"/>
            <a:ext cx="4903787" cy="18526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51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6081713" y="4641850"/>
          <a:ext cx="246856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36065" imgH="1040765" progId="Equation.3">
                  <p:embed/>
                </p:oleObj>
              </mc:Choice>
              <mc:Fallback>
                <p:oleObj name="" r:id="rId2" imgW="1536065" imgH="10407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81713" y="4641850"/>
                        <a:ext cx="2468562" cy="1673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8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187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graphicFrame>
        <p:nvGraphicFramePr>
          <p:cNvPr id="24580" name="Object 31"/>
          <p:cNvGraphicFramePr>
            <a:graphicFrameLocks noGrp="1"/>
          </p:cNvGraphicFramePr>
          <p:nvPr>
            <p:ph sz="half" idx="1"/>
          </p:nvPr>
        </p:nvGraphicFramePr>
        <p:xfrm>
          <a:off x="736600" y="1643063"/>
          <a:ext cx="31337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319530" imgH="254000" progId="Equation.3">
                  <p:embed/>
                </p:oleObj>
              </mc:Choice>
              <mc:Fallback>
                <p:oleObj name="" r:id="rId1" imgW="1319530" imgH="254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6600" y="1643063"/>
                        <a:ext cx="3133725" cy="603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63" y="992188"/>
            <a:ext cx="4968875" cy="57832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4582" name="Object 57"/>
          <p:cNvGraphicFramePr>
            <a:graphicFrameLocks noGrp="1"/>
          </p:cNvGraphicFramePr>
          <p:nvPr>
            <p:ph sz="half" idx="2"/>
          </p:nvPr>
        </p:nvGraphicFramePr>
        <p:xfrm>
          <a:off x="736600" y="2773363"/>
          <a:ext cx="17700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4" imgW="1054100" imgH="254000" progId="Equation.3">
                  <p:embed/>
                </p:oleObj>
              </mc:Choice>
              <mc:Fallback>
                <p:oleObj name="" r:id="rId4" imgW="1054100" imgH="254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600" y="2773363"/>
                        <a:ext cx="1770063" cy="427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60"/>
          <p:cNvSpPr/>
          <p:nvPr/>
        </p:nvSpPr>
        <p:spPr>
          <a:xfrm>
            <a:off x="552450" y="4432300"/>
            <a:ext cx="3317875" cy="1630363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S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为控制端（又称使能端），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S=1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译码工作；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S=0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禁止译码， 输出全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235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5604" name="Rectangle 10"/>
          <p:cNvSpPr/>
          <p:nvPr/>
        </p:nvSpPr>
        <p:spPr>
          <a:xfrm>
            <a:off x="625475" y="917575"/>
            <a:ext cx="7021513" cy="1246188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5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应用举例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5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）功能扩展（利用使能端实现） 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223243" name="Picture 11" descr="R96A02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238" y="2239963"/>
            <a:ext cx="7631112" cy="4473575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6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259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625475" y="992188"/>
            <a:ext cx="7021513" cy="671512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5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）实现组合逻辑函数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500" b="1" i="1" dirty="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500" b="1" i="1" dirty="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）    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6629" name="Rectangle 6"/>
          <p:cNvSpPr/>
          <p:nvPr/>
        </p:nvSpPr>
        <p:spPr>
          <a:xfrm>
            <a:off x="957263" y="1635125"/>
            <a:ext cx="7567612" cy="47942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例：试用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74LS138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译码器实现逻辑函数：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4263" name="Rectangle 7"/>
          <p:cNvSpPr/>
          <p:nvPr/>
        </p:nvSpPr>
        <p:spPr>
          <a:xfrm>
            <a:off x="4349750" y="2995613"/>
            <a:ext cx="2063750" cy="47942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解：因为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224264" name="Object 8"/>
          <p:cNvGraphicFramePr/>
          <p:nvPr/>
        </p:nvGraphicFramePr>
        <p:xfrm>
          <a:off x="2359025" y="2201863"/>
          <a:ext cx="39497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917065" imgH="266700" progId="Equation.3">
                  <p:embed/>
                </p:oleObj>
              </mc:Choice>
              <mc:Fallback>
                <p:oleObj name="" r:id="rId1" imgW="1917065" imgH="266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9025" y="2201863"/>
                        <a:ext cx="394970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/>
          <p:cNvGraphicFramePr/>
          <p:nvPr/>
        </p:nvGraphicFramePr>
        <p:xfrm>
          <a:off x="4356100" y="3525838"/>
          <a:ext cx="463232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208530" imgH="1040765" progId="Equation.3">
                  <p:embed/>
                </p:oleObj>
              </mc:Choice>
              <mc:Fallback>
                <p:oleObj name="" r:id="rId3" imgW="2208530" imgH="10407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3525838"/>
                        <a:ext cx="4632325" cy="218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6" name="Object 10"/>
          <p:cNvGraphicFramePr/>
          <p:nvPr/>
        </p:nvGraphicFramePr>
        <p:xfrm>
          <a:off x="5822950" y="2957513"/>
          <a:ext cx="28400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496695" imgH="266065" progId="Equation.3">
                  <p:embed/>
                </p:oleObj>
              </mc:Choice>
              <mc:Fallback>
                <p:oleObj name="" r:id="rId5" imgW="1496695" imgH="2660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2950" y="2957513"/>
                        <a:ext cx="2840038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4268" name="Picture 12" descr="R96A02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" y="2768600"/>
            <a:ext cx="3544888" cy="396875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0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283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663575" y="1030288"/>
            <a:ext cx="728186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（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2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）二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-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十进制译码器</a:t>
            </a:r>
            <a:endParaRPr kumimoji="0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5292" name="Picture 12" descr="R96A0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563" y="2957513"/>
            <a:ext cx="6640512" cy="3249612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25293" name="Rectangle 13"/>
          <p:cNvSpPr/>
          <p:nvPr/>
        </p:nvSpPr>
        <p:spPr>
          <a:xfrm>
            <a:off x="773113" y="1635125"/>
            <a:ext cx="7958137" cy="1093788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3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　二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十进制译码器的逻辑功能是将输入的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BCD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码译成十个输出信号。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1" grpId="0"/>
      <p:bldP spid="2252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030288"/>
            <a:ext cx="6300788" cy="585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307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648075" y="1482725"/>
            <a:ext cx="4905375" cy="3360738"/>
            <a:chOff x="2400" y="864"/>
            <a:chExt cx="3018" cy="2016"/>
          </a:xfrm>
        </p:grpSpPr>
        <p:sp>
          <p:nvSpPr>
            <p:cNvPr id="28678" name="Line 9"/>
            <p:cNvSpPr/>
            <p:nvPr/>
          </p:nvSpPr>
          <p:spPr>
            <a:xfrm>
              <a:off x="2400" y="864"/>
              <a:ext cx="2160" cy="2016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8679" name="Rectangle 10"/>
            <p:cNvSpPr/>
            <p:nvPr/>
          </p:nvSpPr>
          <p:spPr>
            <a:xfrm>
              <a:off x="4848" y="2064"/>
              <a:ext cx="570" cy="5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译中为</a:t>
              </a: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0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1511300" y="4772025"/>
            <a:ext cx="7077075" cy="1090613"/>
            <a:chOff x="960" y="2890"/>
            <a:chExt cx="4464" cy="673"/>
          </a:xfrm>
        </p:grpSpPr>
        <p:sp>
          <p:nvSpPr>
            <p:cNvPr id="28681" name="Line 12"/>
            <p:cNvSpPr/>
            <p:nvPr/>
          </p:nvSpPr>
          <p:spPr>
            <a:xfrm>
              <a:off x="960" y="2890"/>
              <a:ext cx="4464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2" name="Text Box 13"/>
            <p:cNvSpPr txBox="1"/>
            <p:nvPr/>
          </p:nvSpPr>
          <p:spPr>
            <a:xfrm>
              <a:off x="4848" y="3024"/>
              <a:ext cx="576" cy="539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拒绝伪码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8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331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515938" y="1030288"/>
            <a:ext cx="728186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（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3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）显示译码器</a:t>
            </a:r>
            <a:endParaRPr kumimoji="0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335" name="Rectangle 7"/>
          <p:cNvSpPr/>
          <p:nvPr/>
        </p:nvSpPr>
        <p:spPr>
          <a:xfrm>
            <a:off x="773113" y="1558925"/>
            <a:ext cx="7889875" cy="2779713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>
            <a:spAutoFit/>
          </a:bodyPr>
          <a:p>
            <a:pPr defTabSz="946150">
              <a:lnSpc>
                <a:spcPct val="14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数字显示器件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defTabSz="946150">
              <a:lnSpc>
                <a:spcPct val="14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  数字显示器件是用来显示数字、文字或者符号的器件，常见的有辉光数码管、荧光数码管、液晶显示器、发光二极管数码管、场致发光数字板、等离子体显示板等等。我们主要讨论发光二极管数码管。 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7347" name="Rectangle 19"/>
          <p:cNvSpPr/>
          <p:nvPr/>
        </p:nvSpPr>
        <p:spPr>
          <a:xfrm>
            <a:off x="811213" y="4470400"/>
            <a:ext cx="7924800" cy="2017713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25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数码管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2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数码管又称为半导体数码管，它是由多个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按分段式封装制成的。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2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数码管有两种形式：共阴型和共阳型。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3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3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>
                                            <p:txEl>
                                              <p:charRg st="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335">
                                            <p:txEl>
                                              <p:charRg st="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335">
                                            <p:txEl>
                                              <p:charRg st="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5" grpId="0" build="p"/>
      <p:bldP spid="2273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355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pic>
        <p:nvPicPr>
          <p:cNvPr id="30724" name="Picture 7" descr="R96A0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2024063"/>
            <a:ext cx="8502650" cy="2601912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28360" name="Rectangle 8"/>
          <p:cNvSpPr/>
          <p:nvPr/>
        </p:nvSpPr>
        <p:spPr>
          <a:xfrm>
            <a:off x="1657350" y="5111750"/>
            <a:ext cx="5508625" cy="863600"/>
          </a:xfrm>
          <a:prstGeom prst="rect">
            <a:avLst/>
          </a:prstGeom>
          <a:noFill/>
          <a:ln w="9525">
            <a:noFill/>
          </a:ln>
        </p:spPr>
        <p:txBody>
          <a:bodyPr wrap="none" lIns="94640" tIns="47320" rIns="94640" bIns="47320" anchor="ctr">
            <a:spAutoFit/>
          </a:bodyPr>
          <a:p>
            <a:pPr algn="ctr" defTabSz="946150">
              <a:tabLst>
                <a:tab pos="2100580" algn="l"/>
              </a:tabLst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七段显示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数码管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defTabSz="946150">
              <a:tabLst>
                <a:tab pos="2100580" algn="l"/>
              </a:tabLst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(a)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外形图    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(b)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共阴型      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(c)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共阳型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8361" name="AutoShape 9"/>
          <p:cNvSpPr/>
          <p:nvPr/>
        </p:nvSpPr>
        <p:spPr>
          <a:xfrm>
            <a:off x="2897188" y="4176713"/>
            <a:ext cx="1709737" cy="520700"/>
          </a:xfrm>
          <a:prstGeom prst="wedgeRoundRectCallout">
            <a:avLst>
              <a:gd name="adj1" fmla="val -75569"/>
              <a:gd name="adj2" fmla="val -105356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4640" tIns="47320" rIns="94640" bIns="47320" anchor="t">
            <a:spAutoFit/>
          </a:bodyPr>
          <a:p>
            <a:pPr algn="ctr"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公共阴极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8362" name="AutoShape 10"/>
          <p:cNvSpPr/>
          <p:nvPr/>
        </p:nvSpPr>
        <p:spPr>
          <a:xfrm>
            <a:off x="6564313" y="4156075"/>
            <a:ext cx="1654175" cy="519113"/>
          </a:xfrm>
          <a:prstGeom prst="wedgeRoundRectCallout">
            <a:avLst>
              <a:gd name="adj1" fmla="val -89292"/>
              <a:gd name="adj2" fmla="val -80449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4640" tIns="47320" rIns="94640" bIns="47320" anchor="t">
            <a:spAutoFit/>
          </a:bodyPr>
          <a:p>
            <a:pPr algn="ctr"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公共阳极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663825" y="1757363"/>
            <a:ext cx="3121025" cy="1225550"/>
            <a:chOff x="1632" y="1729"/>
            <a:chExt cx="1920" cy="815"/>
          </a:xfrm>
        </p:grpSpPr>
        <p:sp>
          <p:nvSpPr>
            <p:cNvPr id="30729" name="AutoShape 12"/>
            <p:cNvSpPr/>
            <p:nvPr/>
          </p:nvSpPr>
          <p:spPr>
            <a:xfrm>
              <a:off x="2016" y="1729"/>
              <a:ext cx="1343" cy="345"/>
            </a:xfrm>
            <a:prstGeom prst="wedgeRoundRectCallout">
              <a:avLst>
                <a:gd name="adj1" fmla="val -46949"/>
                <a:gd name="adj2" fmla="val 91972"/>
                <a:gd name="adj3" fmla="val 16667"/>
              </a:avLst>
            </a:prstGeom>
            <a:noFill/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高电平驱动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0730" name="Oval 13"/>
            <p:cNvSpPr/>
            <p:nvPr/>
          </p:nvSpPr>
          <p:spPr>
            <a:xfrm>
              <a:off x="1632" y="2208"/>
              <a:ext cx="1920" cy="336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6018213" y="1758950"/>
            <a:ext cx="3043237" cy="1144588"/>
            <a:chOff x="3696" y="1778"/>
            <a:chExt cx="1872" cy="718"/>
          </a:xfrm>
        </p:grpSpPr>
        <p:sp>
          <p:nvSpPr>
            <p:cNvPr id="30732" name="AutoShape 15"/>
            <p:cNvSpPr/>
            <p:nvPr/>
          </p:nvSpPr>
          <p:spPr>
            <a:xfrm>
              <a:off x="4128" y="1778"/>
              <a:ext cx="1343" cy="326"/>
            </a:xfrm>
            <a:prstGeom prst="wedgeRoundRectCallout">
              <a:avLst>
                <a:gd name="adj1" fmla="val -59153"/>
                <a:gd name="adj2" fmla="val 84083"/>
                <a:gd name="adj3" fmla="val 16667"/>
              </a:avLst>
            </a:prstGeom>
            <a:noFill/>
            <a:ln w="95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低电平驱动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0733" name="Oval 16"/>
            <p:cNvSpPr/>
            <p:nvPr/>
          </p:nvSpPr>
          <p:spPr>
            <a:xfrm>
              <a:off x="3696" y="2208"/>
              <a:ext cx="1872" cy="288"/>
            </a:xfrm>
            <a:prstGeom prst="ellipse">
              <a:avLst/>
            </a:prstGeom>
            <a:noFill/>
            <a:ln w="254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0" grpId="0"/>
      <p:bldP spid="228361" grpId="0" animBg="1"/>
      <p:bldP spid="2283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4640" tIns="47320" rIns="94640" bIns="47320" anchor="b"/>
          <a:p>
            <a:pPr>
              <a:buNone/>
            </a:pPr>
            <a:endParaRPr lang="zh-CN" altLang="en-US" dirty="0"/>
          </a:p>
        </p:txBody>
      </p:sp>
      <p:sp>
        <p:nvSpPr>
          <p:cNvPr id="31746" name="内容占位符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4640" tIns="47320" rIns="94640" bIns="47320" anchor="t"/>
          <a:p>
            <a:pPr defTabSz="946150">
              <a:buSzPct val="60000"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747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1748" name="Picture 2" descr="c:\users\user\appdata\roaming\360se6\User Data\temp\20110707114076704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0" y="2628900"/>
            <a:ext cx="6096000" cy="457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9" name="Picture 2" descr="c:\users\user\appdata\roaming\360se6\User Data\temp\20140708164140-1818635517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900" y="0"/>
            <a:ext cx="3902075" cy="3100388"/>
          </a:xfrm>
          <a:ln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0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379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32772" name="Rectangle 14"/>
          <p:cNvSpPr/>
          <p:nvPr/>
        </p:nvSpPr>
        <p:spPr>
          <a:xfrm>
            <a:off x="663575" y="954088"/>
            <a:ext cx="8269288" cy="614362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35000"/>
              </a:lnSpc>
              <a:spcBef>
                <a:spcPct val="1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发光二极管（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）的特点及其驱动方式　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9391" name="Rectangle 15"/>
          <p:cNvSpPr/>
          <p:nvPr/>
        </p:nvSpPr>
        <p:spPr>
          <a:xfrm>
            <a:off x="625475" y="1506538"/>
            <a:ext cx="4092575" cy="5233987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lnSpc>
                <a:spcPct val="12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具有许多优点，它不仅有工作电压低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(1.5</a:t>
            </a:r>
            <a:r>
              <a:rPr lang="en-US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～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3V)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、体积小、寿命长、可靠性高等优点，而且响应速度快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(≤100ns)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、亮度比较高。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2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　一般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的工作电流选在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5~10mA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，但不允许超过最大值（通常为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50mA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）。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2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　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可以直接由门电路驱动。 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229392" name="Picture 16" descr="R96A03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1709738"/>
            <a:ext cx="4386263" cy="290195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29394" name="Object 18"/>
          <p:cNvGraphicFramePr/>
          <p:nvPr/>
        </p:nvGraphicFramePr>
        <p:xfrm>
          <a:off x="5195888" y="5603875"/>
          <a:ext cx="2952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1549400" imgH="469900" progId="Equation.3">
                  <p:embed/>
                </p:oleObj>
              </mc:Choice>
              <mc:Fallback>
                <p:oleObj name="" r:id="rId2" imgW="1549400" imgH="469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5888" y="5603875"/>
                        <a:ext cx="295275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/>
          <p:nvPr/>
        </p:nvSpPr>
        <p:spPr>
          <a:xfrm>
            <a:off x="5197475" y="4846638"/>
            <a:ext cx="1965325" cy="481012"/>
          </a:xfrm>
          <a:prstGeom prst="rect">
            <a:avLst/>
          </a:prstGeom>
          <a:noFill/>
          <a:ln w="9525">
            <a:noFill/>
          </a:ln>
        </p:spPr>
        <p:txBody>
          <a:bodyPr wrap="none" lIns="94640" tIns="47320" rIns="94640" bIns="47320" anchor="t">
            <a:spAutoFit/>
          </a:bodyPr>
          <a:p>
            <a:pPr defTabSz="946150"/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为限流电阻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91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91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>
                                            <p:txEl>
                                              <p:charRg st="111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91">
                                            <p:txEl>
                                              <p:charRg st="111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1" grpId="0" build="p"/>
      <p:bldP spid="22939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4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403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grpSp>
        <p:nvGrpSpPr>
          <p:cNvPr id="33796" name="Group 81"/>
          <p:cNvGrpSpPr/>
          <p:nvPr/>
        </p:nvGrpSpPr>
        <p:grpSpPr>
          <a:xfrm>
            <a:off x="515938" y="1258888"/>
            <a:ext cx="8580437" cy="5445125"/>
            <a:chOff x="288" y="720"/>
            <a:chExt cx="5280" cy="3267"/>
          </a:xfrm>
        </p:grpSpPr>
        <p:sp>
          <p:nvSpPr>
            <p:cNvPr id="33797" name="Rectangle 36"/>
            <p:cNvSpPr/>
            <p:nvPr/>
          </p:nvSpPr>
          <p:spPr>
            <a:xfrm>
              <a:off x="3408" y="1166"/>
              <a:ext cx="1632" cy="28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1     1     1    1    1    1    0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0     1     1    0    0    0    0 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1     1     0    1    1    0    1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1     1     1    1    0    0    1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0     1     1    0    0    1    1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1     0     1    1    0    1    1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0     0     1    1    1    1    1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1     1     1    0    0    0    0 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1     1     1    1    1    1    1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1     1     1    0    0    1    1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0     0     0    1    1    0    1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0     0     1    1    0    0    1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0     1     0    0    0    1    1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1     0     0    1    0    1    0 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0     0     0    1    1    1    1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0     0     0    0    0    0    0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0     0     0    0    0    0    0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0     0     0    0    0    0    0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1     1     1    1    1    1    1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Rectangle 37"/>
            <p:cNvSpPr/>
            <p:nvPr/>
          </p:nvSpPr>
          <p:spPr>
            <a:xfrm>
              <a:off x="3408" y="943"/>
              <a:ext cx="1632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b    c    d    e    f    g</a:t>
              </a:r>
              <a:endParaRPr lang="en-US" altLang="zh-CN" sz="1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799" name="Rectangle 38"/>
            <p:cNvSpPr/>
            <p:nvPr/>
          </p:nvSpPr>
          <p:spPr>
            <a:xfrm>
              <a:off x="3408" y="720"/>
              <a:ext cx="1632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       出</a:t>
              </a:r>
              <a:endParaRPr lang="zh-CN" altLang="en-US" sz="1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Rectangle 39"/>
            <p:cNvSpPr/>
            <p:nvPr/>
          </p:nvSpPr>
          <p:spPr>
            <a:xfrm>
              <a:off x="2784" y="1166"/>
              <a:ext cx="624" cy="28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Rectangle 40"/>
            <p:cNvSpPr/>
            <p:nvPr/>
          </p:nvSpPr>
          <p:spPr>
            <a:xfrm>
              <a:off x="2784" y="943"/>
              <a:ext cx="624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BI/RBO</a:t>
              </a:r>
              <a:endPara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Rectangle 41"/>
            <p:cNvSpPr/>
            <p:nvPr/>
          </p:nvSpPr>
          <p:spPr>
            <a:xfrm>
              <a:off x="2784" y="720"/>
              <a:ext cx="672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r>
                <a:rPr lang="en-US" altLang="zh-CN" sz="1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1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</a:t>
              </a:r>
              <a:endParaRPr lang="zh-CN" altLang="en-US" sz="1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Rectangle 42"/>
            <p:cNvSpPr/>
            <p:nvPr/>
          </p:nvSpPr>
          <p:spPr>
            <a:xfrm>
              <a:off x="288" y="1166"/>
              <a:ext cx="576" cy="28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灭灯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灭零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试灯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Rectangle 43"/>
            <p:cNvSpPr/>
            <p:nvPr/>
          </p:nvSpPr>
          <p:spPr>
            <a:xfrm>
              <a:off x="288" y="720"/>
              <a:ext cx="576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功能</a:t>
              </a:r>
              <a:endPara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（输入）</a:t>
              </a:r>
              <a:endPara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Rectangle 44"/>
            <p:cNvSpPr/>
            <p:nvPr/>
          </p:nvSpPr>
          <p:spPr>
            <a:xfrm>
              <a:off x="864" y="1166"/>
              <a:ext cx="624" cy="28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     ×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Rectangle 45"/>
            <p:cNvSpPr/>
            <p:nvPr/>
          </p:nvSpPr>
          <p:spPr>
            <a:xfrm>
              <a:off x="864" y="943"/>
              <a:ext cx="624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LT  RBI</a:t>
              </a:r>
              <a:endPara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Rectangle 46"/>
            <p:cNvSpPr/>
            <p:nvPr/>
          </p:nvSpPr>
          <p:spPr>
            <a:xfrm>
              <a:off x="4992" y="723"/>
              <a:ext cx="432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显示</a:t>
              </a:r>
              <a:endParaRPr lang="zh-CN" altLang="en-US" sz="1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字形</a:t>
              </a:r>
              <a:endParaRPr lang="zh-CN" altLang="en-US" sz="1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Rectangle 47"/>
            <p:cNvSpPr/>
            <p:nvPr/>
          </p:nvSpPr>
          <p:spPr>
            <a:xfrm>
              <a:off x="864" y="720"/>
              <a:ext cx="1920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   入</a:t>
              </a:r>
              <a:endParaRPr lang="zh-CN" alt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Rectangle 48"/>
            <p:cNvSpPr/>
            <p:nvPr/>
          </p:nvSpPr>
          <p:spPr>
            <a:xfrm>
              <a:off x="5088" y="1166"/>
              <a:ext cx="480" cy="28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Rectangle 49"/>
            <p:cNvSpPr/>
            <p:nvPr/>
          </p:nvSpPr>
          <p:spPr>
            <a:xfrm>
              <a:off x="1488" y="1166"/>
              <a:ext cx="1296" cy="28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0      0      0      0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0      0      0      1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0      0      1      0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0      0      1      1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0      1      0      0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0      1      0      1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0      1      1      0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0      1      1      1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1      0      0      0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1      0      0      1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1      0      1      0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1      0      1      1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1      1      0      0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1      1      0      1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1      1      1      0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1      1      1      1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     ×     ×     ×</a:t>
              </a:r>
              <a:endPara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0      0      0      0</a:t>
              </a:r>
              <a:endPara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     ×     ×     ×</a:t>
              </a:r>
              <a:endPara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Rectangle 50"/>
            <p:cNvSpPr/>
            <p:nvPr/>
          </p:nvSpPr>
          <p:spPr>
            <a:xfrm>
              <a:off x="1488" y="943"/>
              <a:ext cx="1296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     </a:t>
              </a:r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</a:t>
              </a:r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Line 51"/>
            <p:cNvSpPr/>
            <p:nvPr/>
          </p:nvSpPr>
          <p:spPr>
            <a:xfrm flipV="1">
              <a:off x="288" y="3984"/>
              <a:ext cx="5136" cy="3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3" name="Line 52"/>
            <p:cNvSpPr/>
            <p:nvPr/>
          </p:nvSpPr>
          <p:spPr>
            <a:xfrm>
              <a:off x="288" y="720"/>
              <a:ext cx="0" cy="326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4" name="Line 53"/>
            <p:cNvSpPr/>
            <p:nvPr/>
          </p:nvSpPr>
          <p:spPr>
            <a:xfrm>
              <a:off x="5424" y="720"/>
              <a:ext cx="0" cy="326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5" name="Line 54"/>
            <p:cNvSpPr/>
            <p:nvPr/>
          </p:nvSpPr>
          <p:spPr>
            <a:xfrm>
              <a:off x="288" y="720"/>
              <a:ext cx="51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6" name="Line 55"/>
            <p:cNvSpPr/>
            <p:nvPr/>
          </p:nvSpPr>
          <p:spPr>
            <a:xfrm>
              <a:off x="2784" y="720"/>
              <a:ext cx="0" cy="326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7" name="Line 56"/>
            <p:cNvSpPr/>
            <p:nvPr/>
          </p:nvSpPr>
          <p:spPr>
            <a:xfrm>
              <a:off x="288" y="1152"/>
              <a:ext cx="51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8" name="Line 57"/>
            <p:cNvSpPr/>
            <p:nvPr/>
          </p:nvSpPr>
          <p:spPr>
            <a:xfrm>
              <a:off x="864" y="720"/>
              <a:ext cx="0" cy="326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9" name="Line 58"/>
            <p:cNvSpPr/>
            <p:nvPr/>
          </p:nvSpPr>
          <p:spPr>
            <a:xfrm>
              <a:off x="1488" y="943"/>
              <a:ext cx="0" cy="30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20" name="Line 59"/>
            <p:cNvSpPr/>
            <p:nvPr/>
          </p:nvSpPr>
          <p:spPr>
            <a:xfrm>
              <a:off x="3408" y="720"/>
              <a:ext cx="0" cy="326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21" name="Line 60"/>
            <p:cNvSpPr/>
            <p:nvPr/>
          </p:nvSpPr>
          <p:spPr>
            <a:xfrm>
              <a:off x="5040" y="720"/>
              <a:ext cx="0" cy="326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22" name="Line 61"/>
            <p:cNvSpPr/>
            <p:nvPr/>
          </p:nvSpPr>
          <p:spPr>
            <a:xfrm flipV="1">
              <a:off x="864" y="915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33823" name="Picture 6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53" y="1514"/>
              <a:ext cx="123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4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8" y="1668"/>
              <a:ext cx="103" cy="1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5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3" y="1834"/>
              <a:ext cx="123" cy="1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6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3" y="1953"/>
              <a:ext cx="123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7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3" y="2094"/>
              <a:ext cx="123" cy="14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8" name="Picture 6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3" y="2248"/>
              <a:ext cx="103" cy="13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9" name="Picture 6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53" y="2364"/>
              <a:ext cx="123" cy="14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0" name="Picture 7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58" y="2514"/>
              <a:ext cx="121" cy="1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1" name="Picture 7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58" y="2673"/>
              <a:ext cx="112" cy="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2" name="Picture 7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36" y="1220"/>
              <a:ext cx="122" cy="13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3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02" y="1374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4" name="Picture 74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5136" y="3252"/>
              <a:ext cx="109" cy="13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5" name="Picture 7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1" y="2833"/>
              <a:ext cx="98" cy="1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6" name="Picture 7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58" y="2972"/>
              <a:ext cx="123" cy="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7" name="Picture 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39" y="3095"/>
              <a:ext cx="149" cy="14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8" name="Picture 7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4" y="3801"/>
              <a:ext cx="127" cy="14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3839" name="Rectangle 82"/>
          <p:cNvSpPr/>
          <p:nvPr/>
        </p:nvSpPr>
        <p:spPr>
          <a:xfrm>
            <a:off x="2882900" y="842963"/>
            <a:ext cx="3594100" cy="415925"/>
          </a:xfrm>
          <a:prstGeom prst="rect">
            <a:avLst/>
          </a:prstGeom>
          <a:noFill/>
          <a:ln w="12700">
            <a:noFill/>
          </a:ln>
        </p:spPr>
        <p:txBody>
          <a:bodyPr wrap="none" lIns="94640" tIns="47320" rIns="94640" bIns="47320" anchor="t">
            <a:spAutoFit/>
          </a:bodyPr>
          <a:p>
            <a:pPr algn="ctr" defTabSz="946150">
              <a:spcBef>
                <a:spcPct val="20000"/>
              </a:spcBef>
            </a:pP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七段显示译码器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7448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的功能表</a:t>
            </a:r>
            <a:endParaRPr lang="zh-CN" altLang="en-US" sz="2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3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0" name="Rectangle 5"/>
          <p:cNvSpPr>
            <a:spLocks noRot="1"/>
          </p:cNvSpPr>
          <p:nvPr/>
        </p:nvSpPr>
        <p:spPr>
          <a:xfrm>
            <a:off x="552450" y="1066800"/>
            <a:ext cx="8293100" cy="196532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algn="just" defTabSz="741680"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2. </a:t>
            </a:r>
            <a:r>
              <a:rPr lang="zh-CN" altLang="en-US" sz="25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1" charset="-122"/>
              </a:rPr>
              <a:t>组合电路的分析步骤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                                                                                                         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74168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）由已知的逻辑图，写出相应的逻辑函数式；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74168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）对函数式进行化简；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74168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）根据化简后的函数式列真值表，找出其逻辑功能。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171" name="Line 64"/>
          <p:cNvSpPr/>
          <p:nvPr/>
        </p:nvSpPr>
        <p:spPr>
          <a:xfrm>
            <a:off x="2506663" y="954088"/>
            <a:ext cx="4016375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2" name="Rectangle 65"/>
          <p:cNvSpPr>
            <a:spLocks noRot="1"/>
          </p:cNvSpPr>
          <p:nvPr/>
        </p:nvSpPr>
        <p:spPr>
          <a:xfrm>
            <a:off x="515938" y="425450"/>
            <a:ext cx="6181725" cy="541338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lIns="94640" tIns="47320" rIns="94640" bIns="47320" anchor="ctr"/>
          <a:p>
            <a:pPr algn="just" defTabSz="946150"/>
            <a:r>
              <a:rPr lang="en-US" altLang="zh-CN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  </a:t>
            </a:r>
            <a:r>
              <a:rPr lang="zh-CN" altLang="en-US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组合逻辑电路的分析与设计方法</a:t>
            </a:r>
            <a:endParaRPr lang="zh-CN" altLang="en-US" sz="29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306" name="Rectangle 66"/>
          <p:cNvSpPr/>
          <p:nvPr/>
        </p:nvSpPr>
        <p:spPr>
          <a:xfrm>
            <a:off x="404813" y="3940175"/>
            <a:ext cx="5308600" cy="5524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例：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试分析图示电路的逻辑功能。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38307" name="Rectangle 67"/>
          <p:cNvSpPr/>
          <p:nvPr/>
        </p:nvSpPr>
        <p:spPr>
          <a:xfrm>
            <a:off x="441325" y="4659313"/>
            <a:ext cx="4792663" cy="8572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解：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第一步：由逻辑图可以写输出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的逻辑表达式为：      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138308" name="Picture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9263" y="3865563"/>
            <a:ext cx="3230562" cy="283845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138309" name="Object 69"/>
          <p:cNvGraphicFramePr/>
          <p:nvPr/>
        </p:nvGraphicFramePr>
        <p:xfrm>
          <a:off x="1363663" y="5738813"/>
          <a:ext cx="298608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091565" imgH="241300" progId="Equation.3">
                  <p:embed/>
                </p:oleObj>
              </mc:Choice>
              <mc:Fallback>
                <p:oleObj name="" r:id="rId2" imgW="1091565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3663" y="5738813"/>
                        <a:ext cx="2986087" cy="665162"/>
                      </a:xfrm>
                      <a:prstGeom prst="rect">
                        <a:avLst/>
                      </a:prstGeom>
                      <a:solidFill>
                        <a:srgbClr val="FFDCB9"/>
                      </a:solidFill>
                      <a:ln w="9525" cap="flat" cmpd="sng">
                        <a:solidFill>
                          <a:schemeClr val="bg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10" name="Rectangle 70"/>
          <p:cNvSpPr/>
          <p:nvPr/>
        </p:nvSpPr>
        <p:spPr>
          <a:xfrm>
            <a:off x="590550" y="2843213"/>
            <a:ext cx="8523288" cy="10096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2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所谓组合逻辑电路的分析，就是根据给定的逻辑电路图，求出电路的逻辑功能。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830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830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30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6" grpId="0" build="p"/>
      <p:bldP spid="138307" grpId="0" build="p"/>
      <p:bldP spid="1383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8" name="Rectangle 37"/>
          <p:cNvSpPr/>
          <p:nvPr/>
        </p:nvSpPr>
        <p:spPr>
          <a:xfrm>
            <a:off x="625475" y="5414963"/>
            <a:ext cx="3538538" cy="124777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spcBef>
                <a:spcPct val="20000"/>
              </a:spcBef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        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：称为消隐输入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/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灭零输出端，均为低电平有效。 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4819" name="Rectangle 36"/>
          <p:cNvSpPr/>
          <p:nvPr/>
        </p:nvSpPr>
        <p:spPr>
          <a:xfrm>
            <a:off x="552450" y="4054475"/>
            <a:ext cx="3611563" cy="1246188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 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：称为灭零输入端，低电平有效，用于将无效的零灭掉。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4820" name="Rectangle 34"/>
          <p:cNvSpPr/>
          <p:nvPr/>
        </p:nvSpPr>
        <p:spPr>
          <a:xfrm>
            <a:off x="479425" y="1104900"/>
            <a:ext cx="3721100" cy="278130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：称为灯测试输入端，低电平有效。当         它为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时，数码管显示数字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，表明该数码管正常工作；否则，数码管不能正常显示。数码管正常显示时接高电平。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4821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451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pic>
        <p:nvPicPr>
          <p:cNvPr id="34823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6725" y="992188"/>
            <a:ext cx="4637088" cy="57451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4824" name="Object 30"/>
          <p:cNvGraphicFramePr/>
          <p:nvPr/>
        </p:nvGraphicFramePr>
        <p:xfrm>
          <a:off x="879475" y="1104900"/>
          <a:ext cx="488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241300" imgH="203200" progId="Equation.3">
                  <p:embed/>
                </p:oleObj>
              </mc:Choice>
              <mc:Fallback>
                <p:oleObj name="" r:id="rId2" imgW="2413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475" y="1104900"/>
                        <a:ext cx="488950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32"/>
          <p:cNvGraphicFramePr/>
          <p:nvPr/>
        </p:nvGraphicFramePr>
        <p:xfrm>
          <a:off x="1031875" y="4092575"/>
          <a:ext cx="736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" imgW="304800" imgH="203200" progId="Equation.3">
                  <p:embed/>
                </p:oleObj>
              </mc:Choice>
              <mc:Fallback>
                <p:oleObj name="" r:id="rId4" imgW="3048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1875" y="4092575"/>
                        <a:ext cx="7366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33"/>
          <p:cNvGraphicFramePr/>
          <p:nvPr/>
        </p:nvGraphicFramePr>
        <p:xfrm>
          <a:off x="1031875" y="5453063"/>
          <a:ext cx="1143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584200" imgH="241300" progId="Equation.3">
                  <p:embed/>
                </p:oleObj>
              </mc:Choice>
              <mc:Fallback>
                <p:oleObj name="" r:id="rId6" imgW="5842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1875" y="5453063"/>
                        <a:ext cx="11430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2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427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35844" name="Rectangle 11"/>
          <p:cNvSpPr/>
          <p:nvPr/>
        </p:nvSpPr>
        <p:spPr>
          <a:xfrm>
            <a:off x="625475" y="1066800"/>
            <a:ext cx="8281988" cy="595313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30000"/>
              </a:lnSpc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例：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用七段显示译码器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74LS48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驱动共阴型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LED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数码管。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35845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263" y="1862138"/>
            <a:ext cx="7445375" cy="4167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6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475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36868" name="Rectangle 6"/>
          <p:cNvSpPr/>
          <p:nvPr/>
        </p:nvSpPr>
        <p:spPr>
          <a:xfrm>
            <a:off x="515938" y="1181100"/>
            <a:ext cx="8424862" cy="9080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例：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设计一个有灭零控制的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10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位数码显示系统，要求保留小数点后一位有效数字。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3686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2390775"/>
            <a:ext cx="8882063" cy="2678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2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0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499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663575" y="992188"/>
            <a:ext cx="728186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3.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数据选择器（多路开关）</a:t>
            </a:r>
            <a:r>
              <a:rPr kumimoji="0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401763" y="2881313"/>
            <a:ext cx="2452687" cy="1614487"/>
            <a:chOff x="3056" y="1515"/>
            <a:chExt cx="1510" cy="968"/>
          </a:xfrm>
        </p:grpSpPr>
        <p:sp>
          <p:nvSpPr>
            <p:cNvPr id="37894" name="Oval 8"/>
            <p:cNvSpPr/>
            <p:nvPr/>
          </p:nvSpPr>
          <p:spPr>
            <a:xfrm>
              <a:off x="3666" y="1724"/>
              <a:ext cx="39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Oval 9"/>
            <p:cNvSpPr/>
            <p:nvPr/>
          </p:nvSpPr>
          <p:spPr>
            <a:xfrm>
              <a:off x="3567" y="1770"/>
              <a:ext cx="39" cy="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Oval 10"/>
            <p:cNvSpPr/>
            <p:nvPr/>
          </p:nvSpPr>
          <p:spPr>
            <a:xfrm>
              <a:off x="3516" y="1861"/>
              <a:ext cx="31" cy="2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Oval 11"/>
            <p:cNvSpPr/>
            <p:nvPr/>
          </p:nvSpPr>
          <p:spPr>
            <a:xfrm>
              <a:off x="3565" y="1999"/>
              <a:ext cx="19" cy="2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Oval 12"/>
            <p:cNvSpPr/>
            <p:nvPr/>
          </p:nvSpPr>
          <p:spPr>
            <a:xfrm>
              <a:off x="3628" y="2032"/>
              <a:ext cx="38" cy="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Oval 13"/>
            <p:cNvSpPr/>
            <p:nvPr/>
          </p:nvSpPr>
          <p:spPr>
            <a:xfrm>
              <a:off x="4111" y="1893"/>
              <a:ext cx="39" cy="4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Oval 14"/>
            <p:cNvSpPr/>
            <p:nvPr/>
          </p:nvSpPr>
          <p:spPr>
            <a:xfrm>
              <a:off x="3970" y="1901"/>
              <a:ext cx="39" cy="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1" name="Oval 15"/>
            <p:cNvSpPr/>
            <p:nvPr/>
          </p:nvSpPr>
          <p:spPr>
            <a:xfrm>
              <a:off x="3765" y="1901"/>
              <a:ext cx="38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Line 16"/>
            <p:cNvSpPr/>
            <p:nvPr/>
          </p:nvSpPr>
          <p:spPr>
            <a:xfrm flipH="1" flipV="1">
              <a:off x="3594" y="1790"/>
              <a:ext cx="166" cy="1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903" name="Oval 17"/>
            <p:cNvSpPr/>
            <p:nvPr/>
          </p:nvSpPr>
          <p:spPr>
            <a:xfrm>
              <a:off x="3523" y="1935"/>
              <a:ext cx="31" cy="2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Line 18"/>
            <p:cNvSpPr/>
            <p:nvPr/>
          </p:nvSpPr>
          <p:spPr>
            <a:xfrm flipV="1">
              <a:off x="3684" y="1650"/>
              <a:ext cx="0" cy="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5" name="Line 19"/>
            <p:cNvSpPr/>
            <p:nvPr/>
          </p:nvSpPr>
          <p:spPr>
            <a:xfrm>
              <a:off x="3350" y="1659"/>
              <a:ext cx="3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6" name="Line 20"/>
            <p:cNvSpPr/>
            <p:nvPr/>
          </p:nvSpPr>
          <p:spPr>
            <a:xfrm>
              <a:off x="3359" y="1790"/>
              <a:ext cx="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7" name="Line 21"/>
            <p:cNvSpPr/>
            <p:nvPr/>
          </p:nvSpPr>
          <p:spPr>
            <a:xfrm>
              <a:off x="3359" y="2133"/>
              <a:ext cx="2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8" name="Line 22"/>
            <p:cNvSpPr/>
            <p:nvPr/>
          </p:nvSpPr>
          <p:spPr>
            <a:xfrm flipV="1">
              <a:off x="3543" y="2053"/>
              <a:ext cx="105" cy="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9" name="Line 23"/>
            <p:cNvSpPr/>
            <p:nvPr/>
          </p:nvSpPr>
          <p:spPr>
            <a:xfrm>
              <a:off x="3692" y="1880"/>
              <a:ext cx="0" cy="38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7910" name="Line 24"/>
            <p:cNvSpPr/>
            <p:nvPr/>
          </p:nvSpPr>
          <p:spPr>
            <a:xfrm flipV="1">
              <a:off x="4017" y="1830"/>
              <a:ext cx="122" cy="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11" name="Line 25"/>
            <p:cNvSpPr/>
            <p:nvPr/>
          </p:nvSpPr>
          <p:spPr>
            <a:xfrm>
              <a:off x="3806" y="1922"/>
              <a:ext cx="1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12" name="Line 26"/>
            <p:cNvSpPr/>
            <p:nvPr/>
          </p:nvSpPr>
          <p:spPr>
            <a:xfrm>
              <a:off x="4148" y="1922"/>
              <a:ext cx="21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13" name="Text Box 27"/>
            <p:cNvSpPr txBox="1"/>
            <p:nvPr/>
          </p:nvSpPr>
          <p:spPr>
            <a:xfrm>
              <a:off x="3056" y="1515"/>
              <a:ext cx="3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D0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Text Box 28"/>
            <p:cNvSpPr txBox="1"/>
            <p:nvPr/>
          </p:nvSpPr>
          <p:spPr>
            <a:xfrm>
              <a:off x="3056" y="1657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D1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5" name="Text Box 29"/>
            <p:cNvSpPr txBox="1"/>
            <p:nvPr/>
          </p:nvSpPr>
          <p:spPr>
            <a:xfrm>
              <a:off x="3056" y="2009"/>
              <a:ext cx="32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Dn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6" name="Text Box 30"/>
            <p:cNvSpPr txBox="1"/>
            <p:nvPr/>
          </p:nvSpPr>
          <p:spPr>
            <a:xfrm>
              <a:off x="4382" y="1819"/>
              <a:ext cx="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Y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7" name="Text Box 31"/>
            <p:cNvSpPr txBox="1"/>
            <p:nvPr/>
          </p:nvSpPr>
          <p:spPr>
            <a:xfrm>
              <a:off x="3506" y="2233"/>
              <a:ext cx="3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SEL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8" name="Line 32"/>
            <p:cNvSpPr/>
            <p:nvPr/>
          </p:nvSpPr>
          <p:spPr>
            <a:xfrm>
              <a:off x="4075" y="1894"/>
              <a:ext cx="0" cy="3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7919" name="Text Box 33"/>
            <p:cNvSpPr txBox="1"/>
            <p:nvPr/>
          </p:nvSpPr>
          <p:spPr>
            <a:xfrm>
              <a:off x="3948" y="2228"/>
              <a:ext cx="3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EN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0" name="Text Box 34"/>
            <p:cNvSpPr txBox="1"/>
            <p:nvPr/>
          </p:nvSpPr>
          <p:spPr>
            <a:xfrm>
              <a:off x="3116" y="1850"/>
              <a:ext cx="308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b="1" dirty="0">
                  <a:latin typeface="Tahom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en-US" altLang="zh-CN" sz="21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5343525" y="2354263"/>
            <a:ext cx="2790825" cy="4243387"/>
            <a:chOff x="466" y="1511"/>
            <a:chExt cx="1717" cy="2546"/>
          </a:xfrm>
        </p:grpSpPr>
        <p:sp>
          <p:nvSpPr>
            <p:cNvPr id="37922" name="Oval 36"/>
            <p:cNvSpPr/>
            <p:nvPr/>
          </p:nvSpPr>
          <p:spPr>
            <a:xfrm>
              <a:off x="1170" y="1720"/>
              <a:ext cx="39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3" name="Oval 37"/>
            <p:cNvSpPr/>
            <p:nvPr/>
          </p:nvSpPr>
          <p:spPr>
            <a:xfrm>
              <a:off x="1071" y="1766"/>
              <a:ext cx="39" cy="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4" name="Oval 38"/>
            <p:cNvSpPr/>
            <p:nvPr/>
          </p:nvSpPr>
          <p:spPr>
            <a:xfrm>
              <a:off x="1020" y="1857"/>
              <a:ext cx="31" cy="2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5" name="Oval 39"/>
            <p:cNvSpPr/>
            <p:nvPr/>
          </p:nvSpPr>
          <p:spPr>
            <a:xfrm>
              <a:off x="1069" y="1995"/>
              <a:ext cx="19" cy="2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6" name="Oval 40"/>
            <p:cNvSpPr/>
            <p:nvPr/>
          </p:nvSpPr>
          <p:spPr>
            <a:xfrm>
              <a:off x="1132" y="2028"/>
              <a:ext cx="38" cy="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7" name="Oval 41"/>
            <p:cNvSpPr/>
            <p:nvPr/>
          </p:nvSpPr>
          <p:spPr>
            <a:xfrm>
              <a:off x="1615" y="1889"/>
              <a:ext cx="39" cy="4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8" name="Oval 42"/>
            <p:cNvSpPr/>
            <p:nvPr/>
          </p:nvSpPr>
          <p:spPr>
            <a:xfrm>
              <a:off x="1474" y="1897"/>
              <a:ext cx="39" cy="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9" name="Oval 43"/>
            <p:cNvSpPr/>
            <p:nvPr/>
          </p:nvSpPr>
          <p:spPr>
            <a:xfrm>
              <a:off x="1269" y="1897"/>
              <a:ext cx="38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0" name="Line 44"/>
            <p:cNvSpPr/>
            <p:nvPr/>
          </p:nvSpPr>
          <p:spPr>
            <a:xfrm flipH="1" flipV="1">
              <a:off x="1098" y="1786"/>
              <a:ext cx="166" cy="1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931" name="Oval 45"/>
            <p:cNvSpPr/>
            <p:nvPr/>
          </p:nvSpPr>
          <p:spPr>
            <a:xfrm>
              <a:off x="1027" y="1931"/>
              <a:ext cx="31" cy="2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2" name="Line 46"/>
            <p:cNvSpPr/>
            <p:nvPr/>
          </p:nvSpPr>
          <p:spPr>
            <a:xfrm flipV="1">
              <a:off x="1188" y="1646"/>
              <a:ext cx="0" cy="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33" name="Line 47"/>
            <p:cNvSpPr/>
            <p:nvPr/>
          </p:nvSpPr>
          <p:spPr>
            <a:xfrm>
              <a:off x="854" y="1655"/>
              <a:ext cx="3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34" name="Line 48"/>
            <p:cNvSpPr/>
            <p:nvPr/>
          </p:nvSpPr>
          <p:spPr>
            <a:xfrm>
              <a:off x="863" y="1786"/>
              <a:ext cx="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35" name="Line 49"/>
            <p:cNvSpPr/>
            <p:nvPr/>
          </p:nvSpPr>
          <p:spPr>
            <a:xfrm>
              <a:off x="863" y="2129"/>
              <a:ext cx="2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36" name="Line 50"/>
            <p:cNvSpPr/>
            <p:nvPr/>
          </p:nvSpPr>
          <p:spPr>
            <a:xfrm flipV="1">
              <a:off x="1047" y="2049"/>
              <a:ext cx="105" cy="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37" name="Line 51"/>
            <p:cNvSpPr/>
            <p:nvPr/>
          </p:nvSpPr>
          <p:spPr>
            <a:xfrm>
              <a:off x="1234" y="1881"/>
              <a:ext cx="0" cy="19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7938" name="Line 52"/>
            <p:cNvSpPr/>
            <p:nvPr/>
          </p:nvSpPr>
          <p:spPr>
            <a:xfrm flipV="1">
              <a:off x="1521" y="1826"/>
              <a:ext cx="122" cy="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39" name="Line 53"/>
            <p:cNvSpPr/>
            <p:nvPr/>
          </p:nvSpPr>
          <p:spPr>
            <a:xfrm>
              <a:off x="1310" y="1918"/>
              <a:ext cx="1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40" name="Line 54"/>
            <p:cNvSpPr/>
            <p:nvPr/>
          </p:nvSpPr>
          <p:spPr>
            <a:xfrm>
              <a:off x="1652" y="1918"/>
              <a:ext cx="21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41" name="Text Box 55"/>
            <p:cNvSpPr txBox="1"/>
            <p:nvPr/>
          </p:nvSpPr>
          <p:spPr>
            <a:xfrm>
              <a:off x="473" y="1511"/>
              <a:ext cx="4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1D0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2" name="Text Box 56"/>
            <p:cNvSpPr txBox="1"/>
            <p:nvPr/>
          </p:nvSpPr>
          <p:spPr>
            <a:xfrm>
              <a:off x="473" y="1653"/>
              <a:ext cx="4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1D1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3" name="Text Box 57"/>
            <p:cNvSpPr txBox="1"/>
            <p:nvPr/>
          </p:nvSpPr>
          <p:spPr>
            <a:xfrm>
              <a:off x="473" y="2005"/>
              <a:ext cx="4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1Dn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4" name="Text Box 58"/>
            <p:cNvSpPr txBox="1"/>
            <p:nvPr/>
          </p:nvSpPr>
          <p:spPr>
            <a:xfrm>
              <a:off x="1849" y="1791"/>
              <a:ext cx="3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1Y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5" name="Text Box 59"/>
            <p:cNvSpPr txBox="1"/>
            <p:nvPr/>
          </p:nvSpPr>
          <p:spPr>
            <a:xfrm>
              <a:off x="1022" y="3807"/>
              <a:ext cx="3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SEL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6" name="Line 60"/>
            <p:cNvSpPr/>
            <p:nvPr/>
          </p:nvSpPr>
          <p:spPr>
            <a:xfrm>
              <a:off x="1577" y="1881"/>
              <a:ext cx="0" cy="19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7947" name="Text Box 61"/>
            <p:cNvSpPr txBox="1"/>
            <p:nvPr/>
          </p:nvSpPr>
          <p:spPr>
            <a:xfrm>
              <a:off x="1464" y="3802"/>
              <a:ext cx="3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EN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8" name="Text Box 62"/>
            <p:cNvSpPr txBox="1"/>
            <p:nvPr/>
          </p:nvSpPr>
          <p:spPr>
            <a:xfrm>
              <a:off x="575" y="1844"/>
              <a:ext cx="308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b="1" dirty="0">
                  <a:latin typeface="Tahom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en-US" altLang="zh-CN" sz="21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9" name="Oval 63"/>
            <p:cNvSpPr/>
            <p:nvPr/>
          </p:nvSpPr>
          <p:spPr>
            <a:xfrm>
              <a:off x="1163" y="2456"/>
              <a:ext cx="39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0" name="Oval 64"/>
            <p:cNvSpPr/>
            <p:nvPr/>
          </p:nvSpPr>
          <p:spPr>
            <a:xfrm>
              <a:off x="1064" y="2502"/>
              <a:ext cx="39" cy="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1" name="Oval 65"/>
            <p:cNvSpPr/>
            <p:nvPr/>
          </p:nvSpPr>
          <p:spPr>
            <a:xfrm>
              <a:off x="1013" y="2593"/>
              <a:ext cx="31" cy="2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2" name="Oval 66"/>
            <p:cNvSpPr/>
            <p:nvPr/>
          </p:nvSpPr>
          <p:spPr>
            <a:xfrm>
              <a:off x="1062" y="2731"/>
              <a:ext cx="19" cy="2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3" name="Oval 67"/>
            <p:cNvSpPr/>
            <p:nvPr/>
          </p:nvSpPr>
          <p:spPr>
            <a:xfrm>
              <a:off x="1125" y="2764"/>
              <a:ext cx="38" cy="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4" name="Oval 68"/>
            <p:cNvSpPr/>
            <p:nvPr/>
          </p:nvSpPr>
          <p:spPr>
            <a:xfrm>
              <a:off x="1608" y="2625"/>
              <a:ext cx="39" cy="4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5" name="Oval 69"/>
            <p:cNvSpPr/>
            <p:nvPr/>
          </p:nvSpPr>
          <p:spPr>
            <a:xfrm>
              <a:off x="1467" y="2633"/>
              <a:ext cx="39" cy="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6" name="Oval 70"/>
            <p:cNvSpPr/>
            <p:nvPr/>
          </p:nvSpPr>
          <p:spPr>
            <a:xfrm>
              <a:off x="1262" y="2633"/>
              <a:ext cx="38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7" name="Line 71"/>
            <p:cNvSpPr/>
            <p:nvPr/>
          </p:nvSpPr>
          <p:spPr>
            <a:xfrm flipH="1" flipV="1">
              <a:off x="1091" y="2522"/>
              <a:ext cx="166" cy="1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958" name="Oval 72"/>
            <p:cNvSpPr/>
            <p:nvPr/>
          </p:nvSpPr>
          <p:spPr>
            <a:xfrm>
              <a:off x="1020" y="2667"/>
              <a:ext cx="31" cy="2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9" name="Line 73"/>
            <p:cNvSpPr/>
            <p:nvPr/>
          </p:nvSpPr>
          <p:spPr>
            <a:xfrm flipV="1">
              <a:off x="1181" y="2382"/>
              <a:ext cx="0" cy="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60" name="Line 74"/>
            <p:cNvSpPr/>
            <p:nvPr/>
          </p:nvSpPr>
          <p:spPr>
            <a:xfrm>
              <a:off x="847" y="2391"/>
              <a:ext cx="3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61" name="Line 75"/>
            <p:cNvSpPr/>
            <p:nvPr/>
          </p:nvSpPr>
          <p:spPr>
            <a:xfrm>
              <a:off x="856" y="2522"/>
              <a:ext cx="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62" name="Line 76"/>
            <p:cNvSpPr/>
            <p:nvPr/>
          </p:nvSpPr>
          <p:spPr>
            <a:xfrm>
              <a:off x="856" y="2865"/>
              <a:ext cx="2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63" name="Line 77"/>
            <p:cNvSpPr/>
            <p:nvPr/>
          </p:nvSpPr>
          <p:spPr>
            <a:xfrm flipV="1">
              <a:off x="1040" y="2785"/>
              <a:ext cx="105" cy="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64" name="Line 78"/>
            <p:cNvSpPr/>
            <p:nvPr/>
          </p:nvSpPr>
          <p:spPr>
            <a:xfrm flipV="1">
              <a:off x="1514" y="2562"/>
              <a:ext cx="122" cy="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65" name="Line 79"/>
            <p:cNvSpPr/>
            <p:nvPr/>
          </p:nvSpPr>
          <p:spPr>
            <a:xfrm>
              <a:off x="1303" y="2654"/>
              <a:ext cx="1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66" name="Line 80"/>
            <p:cNvSpPr/>
            <p:nvPr/>
          </p:nvSpPr>
          <p:spPr>
            <a:xfrm>
              <a:off x="1645" y="2654"/>
              <a:ext cx="21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67" name="Text Box 81"/>
            <p:cNvSpPr txBox="1"/>
            <p:nvPr/>
          </p:nvSpPr>
          <p:spPr>
            <a:xfrm>
              <a:off x="466" y="2247"/>
              <a:ext cx="4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2D0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68" name="Text Box 82"/>
            <p:cNvSpPr txBox="1"/>
            <p:nvPr/>
          </p:nvSpPr>
          <p:spPr>
            <a:xfrm>
              <a:off x="466" y="2389"/>
              <a:ext cx="4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2D1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69" name="Text Box 83"/>
            <p:cNvSpPr txBox="1"/>
            <p:nvPr/>
          </p:nvSpPr>
          <p:spPr>
            <a:xfrm>
              <a:off x="466" y="2741"/>
              <a:ext cx="4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2Dn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0" name="Text Box 84"/>
            <p:cNvSpPr txBox="1"/>
            <p:nvPr/>
          </p:nvSpPr>
          <p:spPr>
            <a:xfrm>
              <a:off x="1842" y="2513"/>
              <a:ext cx="3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2Y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1" name="Text Box 85"/>
            <p:cNvSpPr txBox="1"/>
            <p:nvPr/>
          </p:nvSpPr>
          <p:spPr>
            <a:xfrm>
              <a:off x="568" y="2580"/>
              <a:ext cx="308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b="1" dirty="0">
                  <a:latin typeface="Tahom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en-US" altLang="zh-CN" sz="21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2" name="Oval 86"/>
            <p:cNvSpPr/>
            <p:nvPr/>
          </p:nvSpPr>
          <p:spPr>
            <a:xfrm>
              <a:off x="1163" y="3223"/>
              <a:ext cx="39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3" name="Oval 87"/>
            <p:cNvSpPr/>
            <p:nvPr/>
          </p:nvSpPr>
          <p:spPr>
            <a:xfrm>
              <a:off x="1064" y="3269"/>
              <a:ext cx="39" cy="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4" name="Oval 88"/>
            <p:cNvSpPr/>
            <p:nvPr/>
          </p:nvSpPr>
          <p:spPr>
            <a:xfrm>
              <a:off x="1013" y="3360"/>
              <a:ext cx="31" cy="2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5" name="Oval 89"/>
            <p:cNvSpPr/>
            <p:nvPr/>
          </p:nvSpPr>
          <p:spPr>
            <a:xfrm>
              <a:off x="1062" y="3498"/>
              <a:ext cx="19" cy="2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6" name="Oval 90"/>
            <p:cNvSpPr/>
            <p:nvPr/>
          </p:nvSpPr>
          <p:spPr>
            <a:xfrm>
              <a:off x="1125" y="3531"/>
              <a:ext cx="38" cy="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7" name="Oval 91"/>
            <p:cNvSpPr/>
            <p:nvPr/>
          </p:nvSpPr>
          <p:spPr>
            <a:xfrm>
              <a:off x="1608" y="3392"/>
              <a:ext cx="39" cy="4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8" name="Oval 92"/>
            <p:cNvSpPr/>
            <p:nvPr/>
          </p:nvSpPr>
          <p:spPr>
            <a:xfrm>
              <a:off x="1467" y="3400"/>
              <a:ext cx="39" cy="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79" name="Oval 93"/>
            <p:cNvSpPr/>
            <p:nvPr/>
          </p:nvSpPr>
          <p:spPr>
            <a:xfrm>
              <a:off x="1262" y="3400"/>
              <a:ext cx="38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80" name="Line 94"/>
            <p:cNvSpPr/>
            <p:nvPr/>
          </p:nvSpPr>
          <p:spPr>
            <a:xfrm flipH="1" flipV="1">
              <a:off x="1091" y="3289"/>
              <a:ext cx="166" cy="1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981" name="Oval 95"/>
            <p:cNvSpPr/>
            <p:nvPr/>
          </p:nvSpPr>
          <p:spPr>
            <a:xfrm>
              <a:off x="1020" y="3434"/>
              <a:ext cx="31" cy="2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82" name="Line 96"/>
            <p:cNvSpPr/>
            <p:nvPr/>
          </p:nvSpPr>
          <p:spPr>
            <a:xfrm flipV="1">
              <a:off x="1181" y="3149"/>
              <a:ext cx="0" cy="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83" name="Line 97"/>
            <p:cNvSpPr/>
            <p:nvPr/>
          </p:nvSpPr>
          <p:spPr>
            <a:xfrm>
              <a:off x="847" y="3158"/>
              <a:ext cx="3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84" name="Line 98"/>
            <p:cNvSpPr/>
            <p:nvPr/>
          </p:nvSpPr>
          <p:spPr>
            <a:xfrm>
              <a:off x="856" y="3289"/>
              <a:ext cx="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85" name="Line 99"/>
            <p:cNvSpPr/>
            <p:nvPr/>
          </p:nvSpPr>
          <p:spPr>
            <a:xfrm>
              <a:off x="856" y="3632"/>
              <a:ext cx="2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86" name="Line 100"/>
            <p:cNvSpPr/>
            <p:nvPr/>
          </p:nvSpPr>
          <p:spPr>
            <a:xfrm flipV="1">
              <a:off x="1040" y="3552"/>
              <a:ext cx="105" cy="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87" name="Line 101"/>
            <p:cNvSpPr/>
            <p:nvPr/>
          </p:nvSpPr>
          <p:spPr>
            <a:xfrm flipV="1">
              <a:off x="1514" y="3329"/>
              <a:ext cx="122" cy="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88" name="Line 102"/>
            <p:cNvSpPr/>
            <p:nvPr/>
          </p:nvSpPr>
          <p:spPr>
            <a:xfrm>
              <a:off x="1303" y="3421"/>
              <a:ext cx="1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89" name="Line 103"/>
            <p:cNvSpPr/>
            <p:nvPr/>
          </p:nvSpPr>
          <p:spPr>
            <a:xfrm>
              <a:off x="1645" y="3421"/>
              <a:ext cx="21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90" name="Text Box 104"/>
            <p:cNvSpPr txBox="1"/>
            <p:nvPr/>
          </p:nvSpPr>
          <p:spPr>
            <a:xfrm>
              <a:off x="466" y="3014"/>
              <a:ext cx="4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3D0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91" name="Text Box 105"/>
            <p:cNvSpPr txBox="1"/>
            <p:nvPr/>
          </p:nvSpPr>
          <p:spPr>
            <a:xfrm>
              <a:off x="466" y="3156"/>
              <a:ext cx="4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3D1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92" name="Text Box 106"/>
            <p:cNvSpPr txBox="1"/>
            <p:nvPr/>
          </p:nvSpPr>
          <p:spPr>
            <a:xfrm>
              <a:off x="466" y="3508"/>
              <a:ext cx="4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3Dn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93" name="Text Box 107"/>
            <p:cNvSpPr txBox="1"/>
            <p:nvPr/>
          </p:nvSpPr>
          <p:spPr>
            <a:xfrm>
              <a:off x="1842" y="3294"/>
              <a:ext cx="3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3Y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94" name="Text Box 108"/>
            <p:cNvSpPr txBox="1"/>
            <p:nvPr/>
          </p:nvSpPr>
          <p:spPr>
            <a:xfrm>
              <a:off x="568" y="3347"/>
              <a:ext cx="308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b="1" dirty="0">
                  <a:latin typeface="Tahom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en-US" altLang="zh-CN" sz="21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34606" name="Object 110"/>
          <p:cNvGraphicFramePr/>
          <p:nvPr/>
        </p:nvGraphicFramePr>
        <p:xfrm>
          <a:off x="1068388" y="5678488"/>
          <a:ext cx="350996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366895" imgH="1091565" progId="Equation.3">
                  <p:embed/>
                </p:oleObj>
              </mc:Choice>
              <mc:Fallback>
                <p:oleObj name="" r:id="rId1" imgW="4366895" imgH="10915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8388" y="5678488"/>
                        <a:ext cx="3509962" cy="73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611" name="Object 115"/>
          <p:cNvGraphicFramePr>
            <a:graphicFrameLocks noGrp="1"/>
          </p:cNvGraphicFramePr>
          <p:nvPr>
            <p:ph/>
          </p:nvPr>
        </p:nvGraphicFramePr>
        <p:xfrm>
          <a:off x="1436688" y="4778375"/>
          <a:ext cx="24812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028065" imgH="241300" progId="Equation.3">
                  <p:embed/>
                </p:oleObj>
              </mc:Choice>
              <mc:Fallback>
                <p:oleObj name="" r:id="rId3" imgW="1028065" imgH="241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688" y="4778375"/>
                        <a:ext cx="2481262" cy="5826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613" name="Rectangle 117"/>
          <p:cNvSpPr/>
          <p:nvPr/>
        </p:nvSpPr>
        <p:spPr>
          <a:xfrm>
            <a:off x="736600" y="1671638"/>
            <a:ext cx="8072438" cy="86360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能够按照给定的地址将某个数据从一组数据中选出来的电路。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6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日期占位符 2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547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38916" name="Rectangle 111"/>
          <p:cNvSpPr/>
          <p:nvPr/>
        </p:nvSpPr>
        <p:spPr>
          <a:xfrm>
            <a:off x="708025" y="1154113"/>
            <a:ext cx="5484813" cy="6032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74x153——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双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选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数选器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2" name="Group 112"/>
          <p:cNvGrpSpPr/>
          <p:nvPr/>
        </p:nvGrpSpPr>
        <p:grpSpPr>
          <a:xfrm>
            <a:off x="1177925" y="2089150"/>
            <a:ext cx="2668588" cy="4106863"/>
            <a:chOff x="571" y="1377"/>
            <a:chExt cx="1642" cy="2464"/>
          </a:xfrm>
        </p:grpSpPr>
        <p:sp>
          <p:nvSpPr>
            <p:cNvPr id="38918" name="Text Box 113"/>
            <p:cNvSpPr txBox="1"/>
            <p:nvPr/>
          </p:nvSpPr>
          <p:spPr>
            <a:xfrm>
              <a:off x="907" y="1678"/>
              <a:ext cx="960" cy="21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4640" tIns="85698" rIns="94640" bIns="48438" anchor="t">
              <a:spAutoFit/>
            </a:bodyPr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    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1G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dist"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1C0         1Y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1C1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dist"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1C2         2Y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1C3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2G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2C0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2C1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2C2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lnSpc>
                  <a:spcPct val="90000"/>
                </a:lnSpc>
              </a:pPr>
              <a:r>
                <a: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2C3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9" name="Line 114"/>
            <p:cNvSpPr/>
            <p:nvPr/>
          </p:nvSpPr>
          <p:spPr>
            <a:xfrm>
              <a:off x="1871" y="2698"/>
              <a:ext cx="2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0" name="Line 115"/>
            <p:cNvSpPr/>
            <p:nvPr/>
          </p:nvSpPr>
          <p:spPr>
            <a:xfrm flipV="1">
              <a:off x="584" y="1797"/>
              <a:ext cx="31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1" name="Line 116"/>
            <p:cNvSpPr/>
            <p:nvPr/>
          </p:nvSpPr>
          <p:spPr>
            <a:xfrm flipV="1">
              <a:off x="583" y="1960"/>
              <a:ext cx="316" cy="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2" name="Line 117"/>
            <p:cNvSpPr/>
            <p:nvPr/>
          </p:nvSpPr>
          <p:spPr>
            <a:xfrm>
              <a:off x="571" y="2135"/>
              <a:ext cx="3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3" name="Line 118"/>
            <p:cNvSpPr/>
            <p:nvPr/>
          </p:nvSpPr>
          <p:spPr>
            <a:xfrm>
              <a:off x="571" y="2310"/>
              <a:ext cx="3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4" name="Text Box 119"/>
            <p:cNvSpPr txBox="1"/>
            <p:nvPr/>
          </p:nvSpPr>
          <p:spPr>
            <a:xfrm>
              <a:off x="776" y="1377"/>
              <a:ext cx="11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spcBef>
                  <a:spcPct val="50000"/>
                </a:spcBef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74X153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Line 120"/>
            <p:cNvSpPr/>
            <p:nvPr/>
          </p:nvSpPr>
          <p:spPr>
            <a:xfrm>
              <a:off x="581" y="2473"/>
              <a:ext cx="3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6" name="Line 121"/>
            <p:cNvSpPr/>
            <p:nvPr/>
          </p:nvSpPr>
          <p:spPr>
            <a:xfrm flipV="1">
              <a:off x="1880" y="2336"/>
              <a:ext cx="29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7" name="Line 122"/>
            <p:cNvSpPr/>
            <p:nvPr/>
          </p:nvSpPr>
          <p:spPr>
            <a:xfrm>
              <a:off x="583" y="2659"/>
              <a:ext cx="31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8" name="Line 123"/>
            <p:cNvSpPr/>
            <p:nvPr/>
          </p:nvSpPr>
          <p:spPr>
            <a:xfrm>
              <a:off x="571" y="2848"/>
              <a:ext cx="3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9" name="Line 124"/>
            <p:cNvSpPr/>
            <p:nvPr/>
          </p:nvSpPr>
          <p:spPr>
            <a:xfrm>
              <a:off x="597" y="3036"/>
              <a:ext cx="30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0" name="Line 125"/>
            <p:cNvSpPr/>
            <p:nvPr/>
          </p:nvSpPr>
          <p:spPr>
            <a:xfrm>
              <a:off x="596" y="3211"/>
              <a:ext cx="3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1" name="Text Box 126"/>
            <p:cNvSpPr txBox="1"/>
            <p:nvPr/>
          </p:nvSpPr>
          <p:spPr>
            <a:xfrm>
              <a:off x="1954" y="2136"/>
              <a:ext cx="2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2" name="Text Box 127"/>
            <p:cNvSpPr txBox="1"/>
            <p:nvPr/>
          </p:nvSpPr>
          <p:spPr>
            <a:xfrm>
              <a:off x="651" y="2277"/>
              <a:ext cx="1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Text Box 128"/>
            <p:cNvSpPr txBox="1"/>
            <p:nvPr/>
          </p:nvSpPr>
          <p:spPr>
            <a:xfrm>
              <a:off x="574" y="1578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4" name="Text Box 129"/>
            <p:cNvSpPr txBox="1"/>
            <p:nvPr/>
          </p:nvSpPr>
          <p:spPr>
            <a:xfrm>
              <a:off x="574" y="1764"/>
              <a:ext cx="3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Text Box 130"/>
            <p:cNvSpPr txBox="1"/>
            <p:nvPr/>
          </p:nvSpPr>
          <p:spPr>
            <a:xfrm>
              <a:off x="574" y="1948"/>
              <a:ext cx="3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6" name="Text Box 131"/>
            <p:cNvSpPr txBox="1"/>
            <p:nvPr/>
          </p:nvSpPr>
          <p:spPr>
            <a:xfrm>
              <a:off x="659" y="2110"/>
              <a:ext cx="1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7" name="Text Box 132"/>
            <p:cNvSpPr txBox="1"/>
            <p:nvPr/>
          </p:nvSpPr>
          <p:spPr>
            <a:xfrm>
              <a:off x="651" y="2444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8" name="Text Box 133"/>
            <p:cNvSpPr txBox="1"/>
            <p:nvPr/>
          </p:nvSpPr>
          <p:spPr>
            <a:xfrm>
              <a:off x="664" y="2630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Text Box 134"/>
            <p:cNvSpPr txBox="1"/>
            <p:nvPr/>
          </p:nvSpPr>
          <p:spPr>
            <a:xfrm>
              <a:off x="576" y="2804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15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0" name="Text Box 135"/>
            <p:cNvSpPr txBox="1"/>
            <p:nvPr/>
          </p:nvSpPr>
          <p:spPr>
            <a:xfrm>
              <a:off x="574" y="300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Oval 136"/>
            <p:cNvSpPr/>
            <p:nvPr/>
          </p:nvSpPr>
          <p:spPr>
            <a:xfrm>
              <a:off x="799" y="2090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2" name="Text Box 137"/>
            <p:cNvSpPr txBox="1"/>
            <p:nvPr/>
          </p:nvSpPr>
          <p:spPr>
            <a:xfrm>
              <a:off x="1963" y="2468"/>
              <a:ext cx="2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3" name="Line 138"/>
            <p:cNvSpPr/>
            <p:nvPr/>
          </p:nvSpPr>
          <p:spPr>
            <a:xfrm>
              <a:off x="601" y="3385"/>
              <a:ext cx="3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4" name="Text Box 139"/>
            <p:cNvSpPr txBox="1"/>
            <p:nvPr/>
          </p:nvSpPr>
          <p:spPr>
            <a:xfrm>
              <a:off x="617" y="3176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5" name="Line 140"/>
            <p:cNvSpPr/>
            <p:nvPr/>
          </p:nvSpPr>
          <p:spPr>
            <a:xfrm>
              <a:off x="601" y="3554"/>
              <a:ext cx="3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6" name="Text Box 141"/>
            <p:cNvSpPr txBox="1"/>
            <p:nvPr/>
          </p:nvSpPr>
          <p:spPr>
            <a:xfrm>
              <a:off x="617" y="3345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7" name="Line 142"/>
            <p:cNvSpPr/>
            <p:nvPr/>
          </p:nvSpPr>
          <p:spPr>
            <a:xfrm>
              <a:off x="601" y="3736"/>
              <a:ext cx="3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8" name="Text Box 143"/>
            <p:cNvSpPr txBox="1"/>
            <p:nvPr/>
          </p:nvSpPr>
          <p:spPr>
            <a:xfrm>
              <a:off x="617" y="3527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</a:pPr>
              <a:r>
                <a:rPr lang="en-US" altLang="zh-CN" sz="2100" dirty="0">
                  <a:latin typeface="Tahoma" panose="020B0604030504040204" pitchFamily="34" charset="0"/>
                  <a:ea typeface="宋体" panose="02010600030101010101" pitchFamily="2" charset="-122"/>
                </a:rPr>
                <a:t>13</a:t>
              </a:r>
              <a:endParaRPr lang="en-US" altLang="zh-CN" sz="21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9" name="Oval 144"/>
            <p:cNvSpPr/>
            <p:nvPr/>
          </p:nvSpPr>
          <p:spPr>
            <a:xfrm>
              <a:off x="804" y="2979"/>
              <a:ext cx="87" cy="1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45"/>
          <p:cNvGrpSpPr/>
          <p:nvPr/>
        </p:nvGrpSpPr>
        <p:grpSpPr>
          <a:xfrm>
            <a:off x="4497388" y="1747838"/>
            <a:ext cx="3622675" cy="4816475"/>
            <a:chOff x="2756" y="441"/>
            <a:chExt cx="2229" cy="3179"/>
          </a:xfrm>
        </p:grpSpPr>
        <p:sp>
          <p:nvSpPr>
            <p:cNvPr id="38951" name="Rectangle 146"/>
            <p:cNvSpPr/>
            <p:nvPr/>
          </p:nvSpPr>
          <p:spPr>
            <a:xfrm>
              <a:off x="3999" y="1076"/>
              <a:ext cx="986" cy="250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1C0   2C0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1C1   2C1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1C2   2C2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1C3   2C3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  1C0  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  1C1  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  1C2  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  1C3  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    0     2C0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    0     2C1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    0     2C2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    0     2C3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    0       0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52" name="Rectangle 147"/>
            <p:cNvSpPr/>
            <p:nvPr/>
          </p:nvSpPr>
          <p:spPr>
            <a:xfrm>
              <a:off x="2756" y="1076"/>
              <a:ext cx="1243" cy="246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0    0   0   0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0    0   0   1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0    0   1   0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0    0   1   1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0    1   0   0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0    1   0   1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0    1   1   0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0    1   1   1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1    0   0   0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1    0   0   1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1    0   1   0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1    0   1   1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    1   X   X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53" name="Rectangle 148"/>
            <p:cNvSpPr/>
            <p:nvPr/>
          </p:nvSpPr>
          <p:spPr>
            <a:xfrm>
              <a:off x="3999" y="731"/>
              <a:ext cx="986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6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1Y     2Y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54" name="Rectangle 149"/>
            <p:cNvSpPr/>
            <p:nvPr/>
          </p:nvSpPr>
          <p:spPr>
            <a:xfrm>
              <a:off x="2756" y="744"/>
              <a:ext cx="1243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6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1G  2G  B  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55" name="Rectangle 150"/>
            <p:cNvSpPr/>
            <p:nvPr/>
          </p:nvSpPr>
          <p:spPr>
            <a:xfrm>
              <a:off x="3999" y="441"/>
              <a:ext cx="986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Outputs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56" name="Rectangle 151"/>
            <p:cNvSpPr/>
            <p:nvPr/>
          </p:nvSpPr>
          <p:spPr>
            <a:xfrm>
              <a:off x="2756" y="441"/>
              <a:ext cx="1243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Inputs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57" name="Line 152"/>
            <p:cNvSpPr/>
            <p:nvPr/>
          </p:nvSpPr>
          <p:spPr>
            <a:xfrm>
              <a:off x="2756" y="441"/>
              <a:ext cx="2229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8" name="Line 153"/>
            <p:cNvSpPr/>
            <p:nvPr/>
          </p:nvSpPr>
          <p:spPr>
            <a:xfrm>
              <a:off x="2756" y="758"/>
              <a:ext cx="222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9" name="Line 154"/>
            <p:cNvSpPr/>
            <p:nvPr/>
          </p:nvSpPr>
          <p:spPr>
            <a:xfrm>
              <a:off x="2756" y="1077"/>
              <a:ext cx="222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60" name="Line 155"/>
            <p:cNvSpPr/>
            <p:nvPr/>
          </p:nvSpPr>
          <p:spPr>
            <a:xfrm>
              <a:off x="2756" y="3620"/>
              <a:ext cx="2229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61" name="Line 156"/>
            <p:cNvSpPr/>
            <p:nvPr/>
          </p:nvSpPr>
          <p:spPr>
            <a:xfrm>
              <a:off x="2756" y="441"/>
              <a:ext cx="0" cy="317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62" name="Line 157"/>
            <p:cNvSpPr/>
            <p:nvPr/>
          </p:nvSpPr>
          <p:spPr>
            <a:xfrm>
              <a:off x="3999" y="441"/>
              <a:ext cx="0" cy="317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63" name="Line 158"/>
            <p:cNvSpPr/>
            <p:nvPr/>
          </p:nvSpPr>
          <p:spPr>
            <a:xfrm>
              <a:off x="4985" y="441"/>
              <a:ext cx="0" cy="317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64" name="Line 159"/>
            <p:cNvSpPr/>
            <p:nvPr/>
          </p:nvSpPr>
          <p:spPr>
            <a:xfrm>
              <a:off x="2930" y="863"/>
              <a:ext cx="2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65" name="Line 160"/>
            <p:cNvSpPr/>
            <p:nvPr/>
          </p:nvSpPr>
          <p:spPr>
            <a:xfrm>
              <a:off x="3208" y="868"/>
              <a:ext cx="2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日期占位符 2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8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571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39940" name="Rectangle 54"/>
          <p:cNvSpPr/>
          <p:nvPr/>
        </p:nvSpPr>
        <p:spPr>
          <a:xfrm>
            <a:off x="515938" y="1104900"/>
            <a:ext cx="8424862" cy="82867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例：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试用一个双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选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数据选择器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74LS153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接成一个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选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endParaRPr lang="en-US" altLang="zh-CN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355600" indent="-355600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数据选择器。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39941" name="Picture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0" y="2089150"/>
            <a:ext cx="5160963" cy="4421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2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595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552450" y="1181100"/>
            <a:ext cx="8424863" cy="49212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例：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试用一个双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选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数据选择器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74LS153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实现逻辑函数：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40965" name="Object 6"/>
          <p:cNvGraphicFramePr>
            <a:graphicFrameLocks noGrp="1"/>
          </p:cNvGraphicFramePr>
          <p:nvPr>
            <p:ph sz="quarter" idx="1"/>
          </p:nvPr>
        </p:nvGraphicFramePr>
        <p:xfrm>
          <a:off x="3279775" y="1747838"/>
          <a:ext cx="2616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179195" imgH="177800" progId="Equation.3">
                  <p:embed/>
                </p:oleObj>
              </mc:Choice>
              <mc:Fallback>
                <p:oleObj name="" r:id="rId1" imgW="1179195" imgH="177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9775" y="1747838"/>
                        <a:ext cx="2616200" cy="4048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8"/>
          <p:cNvGraphicFramePr>
            <a:graphicFrameLocks noGrp="1"/>
          </p:cNvGraphicFramePr>
          <p:nvPr>
            <p:ph sz="quarter" idx="2"/>
          </p:nvPr>
        </p:nvGraphicFramePr>
        <p:xfrm>
          <a:off x="625475" y="3054350"/>
          <a:ext cx="49022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730500" imgH="939800" progId="Equation.3">
                  <p:embed/>
                </p:oleObj>
              </mc:Choice>
              <mc:Fallback>
                <p:oleObj name="" r:id="rId3" imgW="2730500" imgH="939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475" y="3054350"/>
                        <a:ext cx="4902200" cy="16875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7" name="Group 22"/>
          <p:cNvGrpSpPr/>
          <p:nvPr/>
        </p:nvGrpSpPr>
        <p:grpSpPr>
          <a:xfrm>
            <a:off x="552450" y="2314575"/>
            <a:ext cx="2949575" cy="481013"/>
            <a:chOff x="340" y="1298"/>
            <a:chExt cx="1815" cy="288"/>
          </a:xfrm>
        </p:grpSpPr>
        <p:graphicFrame>
          <p:nvGraphicFramePr>
            <p:cNvPr id="40968" name="Object 12"/>
            <p:cNvGraphicFramePr/>
            <p:nvPr/>
          </p:nvGraphicFramePr>
          <p:xfrm>
            <a:off x="1111" y="1321"/>
            <a:ext cx="104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951865" imgH="203200" progId="Equation.3">
                    <p:embed/>
                  </p:oleObj>
                </mc:Choice>
                <mc:Fallback>
                  <p:oleObj name="" r:id="rId5" imgW="951865" imgH="203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11" y="1321"/>
                          <a:ext cx="1044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9" name="Rectangle 11"/>
            <p:cNvSpPr/>
            <p:nvPr/>
          </p:nvSpPr>
          <p:spPr>
            <a:xfrm>
              <a:off x="340" y="1298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  <a:r>
                <a:rPr lang="zh-CN" altLang="en-US" sz="25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解：</a:t>
              </a:r>
              <a:r>
                <a:rPr lang="zh-CN" altLang="en-US" sz="2500" b="1" dirty="0">
                  <a:latin typeface="Times New Roman" panose="02020603050405020304" pitchFamily="18" charset="0"/>
                  <a:ea typeface="楷体_GB2312" pitchFamily="1" charset="-122"/>
                </a:rPr>
                <a:t>令</a:t>
              </a:r>
              <a:endParaRPr lang="zh-CN" altLang="en-US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40970" name="Object 18"/>
          <p:cNvGraphicFramePr>
            <a:graphicFrameLocks noGrp="1"/>
          </p:cNvGraphicFramePr>
          <p:nvPr>
            <p:ph sz="quarter" idx="4"/>
          </p:nvPr>
        </p:nvGraphicFramePr>
        <p:xfrm>
          <a:off x="736600" y="5226050"/>
          <a:ext cx="33893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802130" imgH="203200" progId="Equation.3">
                  <p:embed/>
                </p:oleObj>
              </mc:Choice>
              <mc:Fallback>
                <p:oleObj name="" r:id="rId7" imgW="1802130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600" y="5226050"/>
                        <a:ext cx="3389313" cy="388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0388" y="2503488"/>
            <a:ext cx="3057525" cy="287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6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739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663575" y="992188"/>
            <a:ext cx="728186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加法器</a:t>
            </a:r>
            <a:endParaRPr kumimoji="0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515938" y="1522413"/>
            <a:ext cx="728186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（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1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）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1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位加法器</a:t>
            </a:r>
            <a:endParaRPr kumimoji="1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736600" y="2843213"/>
            <a:ext cx="4679950" cy="1219200"/>
            <a:chOff x="1240" y="2920"/>
            <a:chExt cx="2880" cy="731"/>
          </a:xfrm>
        </p:grpSpPr>
        <p:sp>
          <p:nvSpPr>
            <p:cNvPr id="41991" name="Rectangle 18"/>
            <p:cNvSpPr/>
            <p:nvPr/>
          </p:nvSpPr>
          <p:spPr>
            <a:xfrm>
              <a:off x="1240" y="2920"/>
              <a:ext cx="2880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defTabSz="946150">
                <a:spcBef>
                  <a:spcPct val="5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</a:pPr>
              <a:r>
                <a:rPr lang="en-US" altLang="zh-CN" sz="29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S=A⊕B= A·B+A ·B</a:t>
              </a:r>
              <a:endParaRPr lang="en-US" altLang="zh-CN" sz="29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46150">
                <a:spcBef>
                  <a:spcPct val="5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</a:pPr>
              <a:r>
                <a:rPr lang="en-US" altLang="zh-CN" sz="29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CO=A·B</a:t>
              </a:r>
              <a:endParaRPr lang="en-US" altLang="zh-CN" sz="29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Line 19"/>
            <p:cNvSpPr/>
            <p:nvPr/>
          </p:nvSpPr>
          <p:spPr>
            <a:xfrm>
              <a:off x="2494" y="2954"/>
              <a:ext cx="1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3" name="Line 20"/>
            <p:cNvSpPr/>
            <p:nvPr/>
          </p:nvSpPr>
          <p:spPr>
            <a:xfrm flipV="1">
              <a:off x="2767" y="2954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22"/>
          <p:cNvGrpSpPr/>
          <p:nvPr/>
        </p:nvGrpSpPr>
        <p:grpSpPr>
          <a:xfrm>
            <a:off x="4422775" y="1635125"/>
            <a:ext cx="4311650" cy="2738438"/>
            <a:chOff x="978" y="2276"/>
            <a:chExt cx="2653" cy="1643"/>
          </a:xfrm>
        </p:grpSpPr>
        <p:sp>
          <p:nvSpPr>
            <p:cNvPr id="41995" name="Rectangle 23"/>
            <p:cNvSpPr/>
            <p:nvPr/>
          </p:nvSpPr>
          <p:spPr>
            <a:xfrm>
              <a:off x="2077" y="2972"/>
              <a:ext cx="1504" cy="9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0               0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1               0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1               0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0               1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6" name="Rectangle 24"/>
            <p:cNvSpPr/>
            <p:nvPr/>
          </p:nvSpPr>
          <p:spPr>
            <a:xfrm>
              <a:off x="1030" y="2971"/>
              <a:ext cx="967" cy="9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0     1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1     1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7" name="Rectangle 25"/>
            <p:cNvSpPr/>
            <p:nvPr/>
          </p:nvSpPr>
          <p:spPr>
            <a:xfrm>
              <a:off x="978" y="2584"/>
              <a:ext cx="1064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lnSpc>
                  <a:spcPct val="16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    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8" name="Rectangle 26"/>
            <p:cNvSpPr/>
            <p:nvPr/>
          </p:nvSpPr>
          <p:spPr>
            <a:xfrm>
              <a:off x="978" y="2294"/>
              <a:ext cx="1026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Inputs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Line 27"/>
            <p:cNvSpPr/>
            <p:nvPr/>
          </p:nvSpPr>
          <p:spPr>
            <a:xfrm>
              <a:off x="978" y="2294"/>
              <a:ext cx="265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0" name="Line 28"/>
            <p:cNvSpPr/>
            <p:nvPr/>
          </p:nvSpPr>
          <p:spPr>
            <a:xfrm>
              <a:off x="978" y="2649"/>
              <a:ext cx="265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1" name="Line 29"/>
            <p:cNvSpPr/>
            <p:nvPr/>
          </p:nvSpPr>
          <p:spPr>
            <a:xfrm>
              <a:off x="978" y="2934"/>
              <a:ext cx="265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002" name="Group 30"/>
            <p:cNvGrpSpPr/>
            <p:nvPr/>
          </p:nvGrpSpPr>
          <p:grpSpPr>
            <a:xfrm>
              <a:off x="978" y="2294"/>
              <a:ext cx="2653" cy="1625"/>
              <a:chOff x="978" y="2294"/>
              <a:chExt cx="2653" cy="1500"/>
            </a:xfrm>
          </p:grpSpPr>
          <p:sp>
            <p:nvSpPr>
              <p:cNvPr id="42003" name="Line 31"/>
              <p:cNvSpPr/>
              <p:nvPr/>
            </p:nvSpPr>
            <p:spPr>
              <a:xfrm>
                <a:off x="978" y="3788"/>
                <a:ext cx="2653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4" name="Line 32"/>
              <p:cNvSpPr/>
              <p:nvPr/>
            </p:nvSpPr>
            <p:spPr>
              <a:xfrm>
                <a:off x="978" y="2294"/>
                <a:ext cx="0" cy="149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5" name="Line 33"/>
              <p:cNvSpPr/>
              <p:nvPr/>
            </p:nvSpPr>
            <p:spPr>
              <a:xfrm>
                <a:off x="2009" y="2300"/>
                <a:ext cx="0" cy="149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6" name="Line 34"/>
              <p:cNvSpPr/>
              <p:nvPr/>
            </p:nvSpPr>
            <p:spPr>
              <a:xfrm>
                <a:off x="3631" y="2294"/>
                <a:ext cx="0" cy="149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007" name="Rectangle 35"/>
            <p:cNvSpPr/>
            <p:nvPr/>
          </p:nvSpPr>
          <p:spPr>
            <a:xfrm>
              <a:off x="2167" y="2626"/>
              <a:ext cx="6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8" name="Rectangle 36"/>
            <p:cNvSpPr/>
            <p:nvPr/>
          </p:nvSpPr>
          <p:spPr>
            <a:xfrm>
              <a:off x="2947" y="2623"/>
              <a:ext cx="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9" name="Rectangle 37"/>
            <p:cNvSpPr/>
            <p:nvPr/>
          </p:nvSpPr>
          <p:spPr>
            <a:xfrm>
              <a:off x="2327" y="2276"/>
              <a:ext cx="1026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Outputs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44774" name="Picture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4357688"/>
            <a:ext cx="3243263" cy="2068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4775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88" y="4733925"/>
            <a:ext cx="2800350" cy="150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4776" name="Rectangle 40"/>
          <p:cNvSpPr/>
          <p:nvPr/>
        </p:nvSpPr>
        <p:spPr>
          <a:xfrm>
            <a:off x="811213" y="2201863"/>
            <a:ext cx="2909887" cy="6032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半加器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4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2" grpId="0"/>
      <p:bldP spid="2447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763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43012" name="Rectangle 28"/>
          <p:cNvSpPr/>
          <p:nvPr/>
        </p:nvSpPr>
        <p:spPr>
          <a:xfrm>
            <a:off x="590550" y="1030288"/>
            <a:ext cx="4864100" cy="37782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全加器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——74LS183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双全加器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5799" name="Rectangle 39"/>
          <p:cNvSpPr/>
          <p:nvPr/>
        </p:nvSpPr>
        <p:spPr>
          <a:xfrm>
            <a:off x="625475" y="1444625"/>
            <a:ext cx="8404225" cy="1093788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3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 全加器能把本位两个加数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en-US" altLang="zh-CN" sz="2500" b="1" baseline="-300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、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en-US" altLang="zh-CN" sz="2500" b="1" baseline="-300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和来自低位的进位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en-US" altLang="zh-CN" sz="2500" b="1" baseline="-30000" dirty="0">
                <a:latin typeface="Times New Roman" panose="02020603050405020304" pitchFamily="18" charset="0"/>
                <a:ea typeface="楷体_GB2312" pitchFamily="1" charset="-122"/>
              </a:rPr>
              <a:t>n-1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三者相加，得到求和结果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lang="en-US" altLang="zh-CN" sz="2500" b="1" baseline="-30000" dirty="0">
                <a:latin typeface="Times New Roman" panose="02020603050405020304" pitchFamily="18" charset="0"/>
                <a:ea typeface="楷体_GB2312" pitchFamily="1" charset="-122"/>
              </a:rPr>
              <a:t>n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和该位的进位信号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en-US" altLang="zh-CN" sz="2500" b="1" baseline="-300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73113" y="2616200"/>
            <a:ext cx="3392487" cy="4046538"/>
            <a:chOff x="1728" y="624"/>
            <a:chExt cx="2458" cy="2976"/>
          </a:xfrm>
        </p:grpSpPr>
        <p:grpSp>
          <p:nvGrpSpPr>
            <p:cNvPr id="43015" name="Group 41"/>
            <p:cNvGrpSpPr/>
            <p:nvPr/>
          </p:nvGrpSpPr>
          <p:grpSpPr>
            <a:xfrm>
              <a:off x="1728" y="624"/>
              <a:ext cx="2458" cy="2976"/>
              <a:chOff x="-3" y="-3"/>
              <a:chExt cx="1402" cy="3804"/>
            </a:xfrm>
          </p:grpSpPr>
          <p:grpSp>
            <p:nvGrpSpPr>
              <p:cNvPr id="43016" name="Group 42"/>
              <p:cNvGrpSpPr/>
              <p:nvPr/>
            </p:nvGrpSpPr>
            <p:grpSpPr>
              <a:xfrm>
                <a:off x="0" y="0"/>
                <a:ext cx="1396" cy="3798"/>
                <a:chOff x="0" y="0"/>
                <a:chExt cx="1396" cy="3798"/>
              </a:xfrm>
            </p:grpSpPr>
            <p:grpSp>
              <p:nvGrpSpPr>
                <p:cNvPr id="43017" name="Group 43"/>
                <p:cNvGrpSpPr/>
                <p:nvPr/>
              </p:nvGrpSpPr>
              <p:grpSpPr>
                <a:xfrm>
                  <a:off x="0" y="0"/>
                  <a:ext cx="794" cy="422"/>
                  <a:chOff x="0" y="0"/>
                  <a:chExt cx="794" cy="422"/>
                </a:xfrm>
              </p:grpSpPr>
              <p:sp>
                <p:nvSpPr>
                  <p:cNvPr id="43018" name="Rectangle 44"/>
                  <p:cNvSpPr/>
                  <p:nvPr/>
                </p:nvSpPr>
                <p:spPr>
                  <a:xfrm>
                    <a:off x="0" y="0"/>
                    <a:ext cx="794" cy="422"/>
                  </a:xfrm>
                  <a:prstGeom prst="rect">
                    <a:avLst/>
                  </a:prstGeom>
                  <a:solidFill>
                    <a:srgbClr val="FFEEA7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19" name="Group 45"/>
                  <p:cNvGrpSpPr/>
                  <p:nvPr/>
                </p:nvGrpSpPr>
                <p:grpSpPr>
                  <a:xfrm>
                    <a:off x="0" y="0"/>
                    <a:ext cx="794" cy="422"/>
                    <a:chOff x="0" y="0"/>
                    <a:chExt cx="794" cy="422"/>
                  </a:xfrm>
                </p:grpSpPr>
                <p:sp>
                  <p:nvSpPr>
                    <p:cNvPr id="43020" name="Rectangle 46"/>
                    <p:cNvSpPr/>
                    <p:nvPr/>
                  </p:nvSpPr>
                  <p:spPr>
                    <a:xfrm>
                      <a:off x="43" y="0"/>
                      <a:ext cx="708" cy="422"/>
                    </a:xfrm>
                    <a:prstGeom prst="rect">
                      <a:avLst/>
                    </a:prstGeom>
                    <a:solidFill>
                      <a:srgbClr val="FFEEA7"/>
                    </a:solidFill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21" name="Rectangle 47"/>
                    <p:cNvSpPr/>
                    <p:nvPr/>
                  </p:nvSpPr>
                  <p:spPr>
                    <a:xfrm>
                      <a:off x="0" y="0"/>
                      <a:ext cx="794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22" name="Group 48"/>
                <p:cNvGrpSpPr/>
                <p:nvPr/>
              </p:nvGrpSpPr>
              <p:grpSpPr>
                <a:xfrm>
                  <a:off x="794" y="0"/>
                  <a:ext cx="602" cy="422"/>
                  <a:chOff x="794" y="0"/>
                  <a:chExt cx="602" cy="422"/>
                </a:xfrm>
              </p:grpSpPr>
              <p:sp>
                <p:nvSpPr>
                  <p:cNvPr id="43023" name="Rectangle 49"/>
                  <p:cNvSpPr/>
                  <p:nvPr/>
                </p:nvSpPr>
                <p:spPr>
                  <a:xfrm>
                    <a:off x="794" y="0"/>
                    <a:ext cx="602" cy="422"/>
                  </a:xfrm>
                  <a:prstGeom prst="rect">
                    <a:avLst/>
                  </a:prstGeom>
                  <a:solidFill>
                    <a:srgbClr val="FFEEA7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24" name="Group 50"/>
                  <p:cNvGrpSpPr/>
                  <p:nvPr/>
                </p:nvGrpSpPr>
                <p:grpSpPr>
                  <a:xfrm>
                    <a:off x="794" y="0"/>
                    <a:ext cx="602" cy="422"/>
                    <a:chOff x="794" y="0"/>
                    <a:chExt cx="602" cy="422"/>
                  </a:xfrm>
                </p:grpSpPr>
                <p:sp>
                  <p:nvSpPr>
                    <p:cNvPr id="43025" name="Rectangle 51"/>
                    <p:cNvSpPr/>
                    <p:nvPr/>
                  </p:nvSpPr>
                  <p:spPr>
                    <a:xfrm>
                      <a:off x="837" y="0"/>
                      <a:ext cx="516" cy="422"/>
                    </a:xfrm>
                    <a:prstGeom prst="rect">
                      <a:avLst/>
                    </a:prstGeom>
                    <a:solidFill>
                      <a:srgbClr val="FFEEA7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i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</a:t>
                      </a:r>
                      <a:r>
                        <a:rPr lang="en-US" altLang="zh-CN" sz="2500" b="1" baseline="-30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 </a:t>
                      </a:r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500" b="1" i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lang="en-US" altLang="zh-CN" sz="2500" b="1" baseline="-30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26" name="Rectangle 52"/>
                    <p:cNvSpPr/>
                    <p:nvPr/>
                  </p:nvSpPr>
                  <p:spPr>
                    <a:xfrm>
                      <a:off x="794" y="0"/>
                      <a:ext cx="602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27" name="Group 53"/>
                <p:cNvGrpSpPr/>
                <p:nvPr/>
              </p:nvGrpSpPr>
              <p:grpSpPr>
                <a:xfrm>
                  <a:off x="0" y="422"/>
                  <a:ext cx="794" cy="422"/>
                  <a:chOff x="0" y="422"/>
                  <a:chExt cx="794" cy="422"/>
                </a:xfrm>
              </p:grpSpPr>
              <p:sp>
                <p:nvSpPr>
                  <p:cNvPr id="43028" name="Rectangle 54"/>
                  <p:cNvSpPr/>
                  <p:nvPr/>
                </p:nvSpPr>
                <p:spPr>
                  <a:xfrm>
                    <a:off x="0" y="422"/>
                    <a:ext cx="794" cy="422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29" name="Group 55"/>
                  <p:cNvGrpSpPr/>
                  <p:nvPr/>
                </p:nvGrpSpPr>
                <p:grpSpPr>
                  <a:xfrm>
                    <a:off x="0" y="422"/>
                    <a:ext cx="794" cy="422"/>
                    <a:chOff x="0" y="422"/>
                    <a:chExt cx="794" cy="422"/>
                  </a:xfrm>
                </p:grpSpPr>
                <p:sp>
                  <p:nvSpPr>
                    <p:cNvPr id="43030" name="Rectangle 56"/>
                    <p:cNvSpPr/>
                    <p:nvPr/>
                  </p:nvSpPr>
                  <p:spPr>
                    <a:xfrm>
                      <a:off x="43" y="422"/>
                      <a:ext cx="708" cy="422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31" name="Rectangle 57"/>
                    <p:cNvSpPr/>
                    <p:nvPr/>
                  </p:nvSpPr>
                  <p:spPr>
                    <a:xfrm>
                      <a:off x="0" y="422"/>
                      <a:ext cx="794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32" name="Group 58"/>
                <p:cNvGrpSpPr/>
                <p:nvPr/>
              </p:nvGrpSpPr>
              <p:grpSpPr>
                <a:xfrm>
                  <a:off x="794" y="422"/>
                  <a:ext cx="602" cy="422"/>
                  <a:chOff x="794" y="422"/>
                  <a:chExt cx="602" cy="422"/>
                </a:xfrm>
              </p:grpSpPr>
              <p:sp>
                <p:nvSpPr>
                  <p:cNvPr id="43033" name="Rectangle 59"/>
                  <p:cNvSpPr/>
                  <p:nvPr/>
                </p:nvSpPr>
                <p:spPr>
                  <a:xfrm>
                    <a:off x="794" y="422"/>
                    <a:ext cx="602" cy="422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34" name="Group 60"/>
                  <p:cNvGrpSpPr/>
                  <p:nvPr/>
                </p:nvGrpSpPr>
                <p:grpSpPr>
                  <a:xfrm>
                    <a:off x="794" y="422"/>
                    <a:ext cx="602" cy="422"/>
                    <a:chOff x="794" y="422"/>
                    <a:chExt cx="602" cy="422"/>
                  </a:xfrm>
                </p:grpSpPr>
                <p:sp>
                  <p:nvSpPr>
                    <p:cNvPr id="43035" name="Rectangle 61"/>
                    <p:cNvSpPr/>
                    <p:nvPr/>
                  </p:nvSpPr>
                  <p:spPr>
                    <a:xfrm>
                      <a:off x="837" y="422"/>
                      <a:ext cx="516" cy="422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0  0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36" name="Rectangle 62"/>
                    <p:cNvSpPr/>
                    <p:nvPr/>
                  </p:nvSpPr>
                  <p:spPr>
                    <a:xfrm>
                      <a:off x="794" y="422"/>
                      <a:ext cx="602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37" name="Group 63"/>
                <p:cNvGrpSpPr/>
                <p:nvPr/>
              </p:nvGrpSpPr>
              <p:grpSpPr>
                <a:xfrm>
                  <a:off x="0" y="844"/>
                  <a:ext cx="794" cy="422"/>
                  <a:chOff x="0" y="844"/>
                  <a:chExt cx="794" cy="422"/>
                </a:xfrm>
              </p:grpSpPr>
              <p:sp>
                <p:nvSpPr>
                  <p:cNvPr id="43038" name="Rectangle 64"/>
                  <p:cNvSpPr/>
                  <p:nvPr/>
                </p:nvSpPr>
                <p:spPr>
                  <a:xfrm>
                    <a:off x="0" y="844"/>
                    <a:ext cx="794" cy="422"/>
                  </a:xfrm>
                  <a:prstGeom prst="rect">
                    <a:avLst/>
                  </a:prstGeom>
                  <a:solidFill>
                    <a:srgbClr val="FFF6D1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39" name="Group 65"/>
                  <p:cNvGrpSpPr/>
                  <p:nvPr/>
                </p:nvGrpSpPr>
                <p:grpSpPr>
                  <a:xfrm>
                    <a:off x="0" y="844"/>
                    <a:ext cx="794" cy="422"/>
                    <a:chOff x="0" y="844"/>
                    <a:chExt cx="794" cy="422"/>
                  </a:xfrm>
                </p:grpSpPr>
                <p:sp>
                  <p:nvSpPr>
                    <p:cNvPr id="43040" name="Rectangle 66"/>
                    <p:cNvSpPr/>
                    <p:nvPr/>
                  </p:nvSpPr>
                  <p:spPr>
                    <a:xfrm>
                      <a:off x="43" y="844"/>
                      <a:ext cx="708" cy="422"/>
                    </a:xfrm>
                    <a:prstGeom prst="rect">
                      <a:avLst/>
                    </a:prstGeom>
                    <a:solidFill>
                      <a:srgbClr val="FFF6D1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41" name="Rectangle 67"/>
                    <p:cNvSpPr/>
                    <p:nvPr/>
                  </p:nvSpPr>
                  <p:spPr>
                    <a:xfrm>
                      <a:off x="0" y="844"/>
                      <a:ext cx="794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42" name="Group 68"/>
                <p:cNvGrpSpPr/>
                <p:nvPr/>
              </p:nvGrpSpPr>
              <p:grpSpPr>
                <a:xfrm>
                  <a:off x="794" y="844"/>
                  <a:ext cx="602" cy="422"/>
                  <a:chOff x="794" y="844"/>
                  <a:chExt cx="602" cy="422"/>
                </a:xfrm>
              </p:grpSpPr>
              <p:sp>
                <p:nvSpPr>
                  <p:cNvPr id="43043" name="Rectangle 69"/>
                  <p:cNvSpPr/>
                  <p:nvPr/>
                </p:nvSpPr>
                <p:spPr>
                  <a:xfrm>
                    <a:off x="794" y="844"/>
                    <a:ext cx="602" cy="422"/>
                  </a:xfrm>
                  <a:prstGeom prst="rect">
                    <a:avLst/>
                  </a:prstGeom>
                  <a:solidFill>
                    <a:srgbClr val="FFF6D1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44" name="Group 70"/>
                  <p:cNvGrpSpPr/>
                  <p:nvPr/>
                </p:nvGrpSpPr>
                <p:grpSpPr>
                  <a:xfrm>
                    <a:off x="794" y="844"/>
                    <a:ext cx="602" cy="422"/>
                    <a:chOff x="794" y="844"/>
                    <a:chExt cx="602" cy="422"/>
                  </a:xfrm>
                </p:grpSpPr>
                <p:sp>
                  <p:nvSpPr>
                    <p:cNvPr id="43045" name="Rectangle 71"/>
                    <p:cNvSpPr/>
                    <p:nvPr/>
                  </p:nvSpPr>
                  <p:spPr>
                    <a:xfrm>
                      <a:off x="837" y="844"/>
                      <a:ext cx="516" cy="422"/>
                    </a:xfrm>
                    <a:prstGeom prst="rect">
                      <a:avLst/>
                    </a:prstGeom>
                    <a:solidFill>
                      <a:srgbClr val="FFF6D1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1  0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46" name="Rectangle 72"/>
                    <p:cNvSpPr/>
                    <p:nvPr/>
                  </p:nvSpPr>
                  <p:spPr>
                    <a:xfrm>
                      <a:off x="794" y="844"/>
                      <a:ext cx="602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47" name="Group 73"/>
                <p:cNvGrpSpPr/>
                <p:nvPr/>
              </p:nvGrpSpPr>
              <p:grpSpPr>
                <a:xfrm>
                  <a:off x="0" y="1266"/>
                  <a:ext cx="794" cy="422"/>
                  <a:chOff x="0" y="1266"/>
                  <a:chExt cx="794" cy="422"/>
                </a:xfrm>
              </p:grpSpPr>
              <p:sp>
                <p:nvSpPr>
                  <p:cNvPr id="43048" name="Rectangle 74"/>
                  <p:cNvSpPr/>
                  <p:nvPr/>
                </p:nvSpPr>
                <p:spPr>
                  <a:xfrm>
                    <a:off x="0" y="1266"/>
                    <a:ext cx="794" cy="422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49" name="Group 75"/>
                  <p:cNvGrpSpPr/>
                  <p:nvPr/>
                </p:nvGrpSpPr>
                <p:grpSpPr>
                  <a:xfrm>
                    <a:off x="0" y="1266"/>
                    <a:ext cx="794" cy="422"/>
                    <a:chOff x="0" y="1266"/>
                    <a:chExt cx="794" cy="422"/>
                  </a:xfrm>
                </p:grpSpPr>
                <p:sp>
                  <p:nvSpPr>
                    <p:cNvPr id="43050" name="Rectangle 76"/>
                    <p:cNvSpPr/>
                    <p:nvPr/>
                  </p:nvSpPr>
                  <p:spPr>
                    <a:xfrm>
                      <a:off x="43" y="1266"/>
                      <a:ext cx="708" cy="422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51" name="Rectangle 77"/>
                    <p:cNvSpPr/>
                    <p:nvPr/>
                  </p:nvSpPr>
                  <p:spPr>
                    <a:xfrm>
                      <a:off x="0" y="1266"/>
                      <a:ext cx="794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52" name="Group 78"/>
                <p:cNvGrpSpPr/>
                <p:nvPr/>
              </p:nvGrpSpPr>
              <p:grpSpPr>
                <a:xfrm>
                  <a:off x="794" y="1266"/>
                  <a:ext cx="602" cy="422"/>
                  <a:chOff x="794" y="1266"/>
                  <a:chExt cx="602" cy="422"/>
                </a:xfrm>
              </p:grpSpPr>
              <p:sp>
                <p:nvSpPr>
                  <p:cNvPr id="43053" name="Rectangle 79"/>
                  <p:cNvSpPr/>
                  <p:nvPr/>
                </p:nvSpPr>
                <p:spPr>
                  <a:xfrm>
                    <a:off x="794" y="1266"/>
                    <a:ext cx="602" cy="422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54" name="Group 80"/>
                  <p:cNvGrpSpPr/>
                  <p:nvPr/>
                </p:nvGrpSpPr>
                <p:grpSpPr>
                  <a:xfrm>
                    <a:off x="794" y="1266"/>
                    <a:ext cx="602" cy="422"/>
                    <a:chOff x="794" y="1266"/>
                    <a:chExt cx="602" cy="422"/>
                  </a:xfrm>
                </p:grpSpPr>
                <p:sp>
                  <p:nvSpPr>
                    <p:cNvPr id="43055" name="Rectangle 81"/>
                    <p:cNvSpPr/>
                    <p:nvPr/>
                  </p:nvSpPr>
                  <p:spPr>
                    <a:xfrm>
                      <a:off x="837" y="1266"/>
                      <a:ext cx="516" cy="422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1  0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56" name="Rectangle 82"/>
                    <p:cNvSpPr/>
                    <p:nvPr/>
                  </p:nvSpPr>
                  <p:spPr>
                    <a:xfrm>
                      <a:off x="794" y="1266"/>
                      <a:ext cx="602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57" name="Group 83"/>
                <p:cNvGrpSpPr/>
                <p:nvPr/>
              </p:nvGrpSpPr>
              <p:grpSpPr>
                <a:xfrm>
                  <a:off x="0" y="1688"/>
                  <a:ext cx="794" cy="422"/>
                  <a:chOff x="0" y="1688"/>
                  <a:chExt cx="794" cy="422"/>
                </a:xfrm>
              </p:grpSpPr>
              <p:sp>
                <p:nvSpPr>
                  <p:cNvPr id="43058" name="Rectangle 84"/>
                  <p:cNvSpPr/>
                  <p:nvPr/>
                </p:nvSpPr>
                <p:spPr>
                  <a:xfrm>
                    <a:off x="0" y="1688"/>
                    <a:ext cx="794" cy="422"/>
                  </a:xfrm>
                  <a:prstGeom prst="rect">
                    <a:avLst/>
                  </a:prstGeom>
                  <a:solidFill>
                    <a:srgbClr val="FFF6D1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59" name="Group 85"/>
                  <p:cNvGrpSpPr/>
                  <p:nvPr/>
                </p:nvGrpSpPr>
                <p:grpSpPr>
                  <a:xfrm>
                    <a:off x="0" y="1688"/>
                    <a:ext cx="794" cy="422"/>
                    <a:chOff x="0" y="1688"/>
                    <a:chExt cx="794" cy="422"/>
                  </a:xfrm>
                </p:grpSpPr>
                <p:sp>
                  <p:nvSpPr>
                    <p:cNvPr id="43060" name="Rectangle 86"/>
                    <p:cNvSpPr/>
                    <p:nvPr/>
                  </p:nvSpPr>
                  <p:spPr>
                    <a:xfrm>
                      <a:off x="43" y="1688"/>
                      <a:ext cx="708" cy="422"/>
                    </a:xfrm>
                    <a:prstGeom prst="rect">
                      <a:avLst/>
                    </a:prstGeom>
                    <a:solidFill>
                      <a:srgbClr val="FFF6D1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61" name="Rectangle 87"/>
                    <p:cNvSpPr/>
                    <p:nvPr/>
                  </p:nvSpPr>
                  <p:spPr>
                    <a:xfrm>
                      <a:off x="0" y="1688"/>
                      <a:ext cx="794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62" name="Group 88"/>
                <p:cNvGrpSpPr/>
                <p:nvPr/>
              </p:nvGrpSpPr>
              <p:grpSpPr>
                <a:xfrm>
                  <a:off x="794" y="1688"/>
                  <a:ext cx="602" cy="422"/>
                  <a:chOff x="794" y="1688"/>
                  <a:chExt cx="602" cy="422"/>
                </a:xfrm>
              </p:grpSpPr>
              <p:sp>
                <p:nvSpPr>
                  <p:cNvPr id="43063" name="Rectangle 89"/>
                  <p:cNvSpPr/>
                  <p:nvPr/>
                </p:nvSpPr>
                <p:spPr>
                  <a:xfrm>
                    <a:off x="794" y="1688"/>
                    <a:ext cx="602" cy="422"/>
                  </a:xfrm>
                  <a:prstGeom prst="rect">
                    <a:avLst/>
                  </a:prstGeom>
                  <a:solidFill>
                    <a:srgbClr val="FFF6D1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64" name="Group 90"/>
                  <p:cNvGrpSpPr/>
                  <p:nvPr/>
                </p:nvGrpSpPr>
                <p:grpSpPr>
                  <a:xfrm>
                    <a:off x="794" y="1688"/>
                    <a:ext cx="602" cy="422"/>
                    <a:chOff x="794" y="1688"/>
                    <a:chExt cx="602" cy="422"/>
                  </a:xfrm>
                </p:grpSpPr>
                <p:sp>
                  <p:nvSpPr>
                    <p:cNvPr id="43065" name="Rectangle 91"/>
                    <p:cNvSpPr/>
                    <p:nvPr/>
                  </p:nvSpPr>
                  <p:spPr>
                    <a:xfrm>
                      <a:off x="837" y="1688"/>
                      <a:ext cx="516" cy="422"/>
                    </a:xfrm>
                    <a:prstGeom prst="rect">
                      <a:avLst/>
                    </a:prstGeom>
                    <a:solidFill>
                      <a:srgbClr val="FFF6D1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0  1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66" name="Rectangle 92"/>
                    <p:cNvSpPr/>
                    <p:nvPr/>
                  </p:nvSpPr>
                  <p:spPr>
                    <a:xfrm>
                      <a:off x="794" y="1688"/>
                      <a:ext cx="602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67" name="Group 93"/>
                <p:cNvGrpSpPr/>
                <p:nvPr/>
              </p:nvGrpSpPr>
              <p:grpSpPr>
                <a:xfrm>
                  <a:off x="0" y="2110"/>
                  <a:ext cx="794" cy="422"/>
                  <a:chOff x="0" y="2110"/>
                  <a:chExt cx="794" cy="422"/>
                </a:xfrm>
              </p:grpSpPr>
              <p:sp>
                <p:nvSpPr>
                  <p:cNvPr id="43068" name="Rectangle 94"/>
                  <p:cNvSpPr/>
                  <p:nvPr/>
                </p:nvSpPr>
                <p:spPr>
                  <a:xfrm>
                    <a:off x="0" y="2110"/>
                    <a:ext cx="794" cy="422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69" name="Group 95"/>
                  <p:cNvGrpSpPr/>
                  <p:nvPr/>
                </p:nvGrpSpPr>
                <p:grpSpPr>
                  <a:xfrm>
                    <a:off x="0" y="2110"/>
                    <a:ext cx="794" cy="422"/>
                    <a:chOff x="0" y="2110"/>
                    <a:chExt cx="794" cy="422"/>
                  </a:xfrm>
                </p:grpSpPr>
                <p:sp>
                  <p:nvSpPr>
                    <p:cNvPr id="43070" name="Rectangle 96"/>
                    <p:cNvSpPr/>
                    <p:nvPr/>
                  </p:nvSpPr>
                  <p:spPr>
                    <a:xfrm>
                      <a:off x="43" y="2110"/>
                      <a:ext cx="708" cy="422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71" name="Rectangle 97"/>
                    <p:cNvSpPr/>
                    <p:nvPr/>
                  </p:nvSpPr>
                  <p:spPr>
                    <a:xfrm>
                      <a:off x="0" y="2110"/>
                      <a:ext cx="794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72" name="Group 98"/>
                <p:cNvGrpSpPr/>
                <p:nvPr/>
              </p:nvGrpSpPr>
              <p:grpSpPr>
                <a:xfrm>
                  <a:off x="794" y="2110"/>
                  <a:ext cx="602" cy="422"/>
                  <a:chOff x="794" y="2110"/>
                  <a:chExt cx="602" cy="422"/>
                </a:xfrm>
              </p:grpSpPr>
              <p:sp>
                <p:nvSpPr>
                  <p:cNvPr id="43073" name="Rectangle 99"/>
                  <p:cNvSpPr/>
                  <p:nvPr/>
                </p:nvSpPr>
                <p:spPr>
                  <a:xfrm>
                    <a:off x="794" y="2110"/>
                    <a:ext cx="602" cy="422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74" name="Group 100"/>
                  <p:cNvGrpSpPr/>
                  <p:nvPr/>
                </p:nvGrpSpPr>
                <p:grpSpPr>
                  <a:xfrm>
                    <a:off x="794" y="2110"/>
                    <a:ext cx="602" cy="422"/>
                    <a:chOff x="794" y="2110"/>
                    <a:chExt cx="602" cy="422"/>
                  </a:xfrm>
                </p:grpSpPr>
                <p:sp>
                  <p:nvSpPr>
                    <p:cNvPr id="43075" name="Rectangle 101"/>
                    <p:cNvSpPr/>
                    <p:nvPr/>
                  </p:nvSpPr>
                  <p:spPr>
                    <a:xfrm>
                      <a:off x="837" y="2110"/>
                      <a:ext cx="516" cy="422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1  0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76" name="Rectangle 102"/>
                    <p:cNvSpPr/>
                    <p:nvPr/>
                  </p:nvSpPr>
                  <p:spPr>
                    <a:xfrm>
                      <a:off x="794" y="2110"/>
                      <a:ext cx="602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77" name="Group 103"/>
                <p:cNvGrpSpPr/>
                <p:nvPr/>
              </p:nvGrpSpPr>
              <p:grpSpPr>
                <a:xfrm>
                  <a:off x="0" y="2532"/>
                  <a:ext cx="794" cy="422"/>
                  <a:chOff x="0" y="2532"/>
                  <a:chExt cx="794" cy="422"/>
                </a:xfrm>
              </p:grpSpPr>
              <p:sp>
                <p:nvSpPr>
                  <p:cNvPr id="43078" name="Rectangle 104"/>
                  <p:cNvSpPr/>
                  <p:nvPr/>
                </p:nvSpPr>
                <p:spPr>
                  <a:xfrm>
                    <a:off x="0" y="2532"/>
                    <a:ext cx="794" cy="422"/>
                  </a:xfrm>
                  <a:prstGeom prst="rect">
                    <a:avLst/>
                  </a:prstGeom>
                  <a:solidFill>
                    <a:srgbClr val="FFF6D1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79" name="Group 105"/>
                  <p:cNvGrpSpPr/>
                  <p:nvPr/>
                </p:nvGrpSpPr>
                <p:grpSpPr>
                  <a:xfrm>
                    <a:off x="0" y="2532"/>
                    <a:ext cx="794" cy="422"/>
                    <a:chOff x="0" y="2532"/>
                    <a:chExt cx="794" cy="422"/>
                  </a:xfrm>
                </p:grpSpPr>
                <p:sp>
                  <p:nvSpPr>
                    <p:cNvPr id="43080" name="Rectangle 106"/>
                    <p:cNvSpPr/>
                    <p:nvPr/>
                  </p:nvSpPr>
                  <p:spPr>
                    <a:xfrm>
                      <a:off x="43" y="2532"/>
                      <a:ext cx="708" cy="422"/>
                    </a:xfrm>
                    <a:prstGeom prst="rect">
                      <a:avLst/>
                    </a:prstGeom>
                    <a:solidFill>
                      <a:srgbClr val="FFF6D1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81" name="Rectangle 107"/>
                    <p:cNvSpPr/>
                    <p:nvPr/>
                  </p:nvSpPr>
                  <p:spPr>
                    <a:xfrm>
                      <a:off x="0" y="2532"/>
                      <a:ext cx="794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82" name="Group 108"/>
                <p:cNvGrpSpPr/>
                <p:nvPr/>
              </p:nvGrpSpPr>
              <p:grpSpPr>
                <a:xfrm>
                  <a:off x="794" y="2532"/>
                  <a:ext cx="602" cy="422"/>
                  <a:chOff x="794" y="2532"/>
                  <a:chExt cx="602" cy="422"/>
                </a:xfrm>
              </p:grpSpPr>
              <p:sp>
                <p:nvSpPr>
                  <p:cNvPr id="43083" name="Rectangle 109"/>
                  <p:cNvSpPr/>
                  <p:nvPr/>
                </p:nvSpPr>
                <p:spPr>
                  <a:xfrm>
                    <a:off x="794" y="2532"/>
                    <a:ext cx="602" cy="422"/>
                  </a:xfrm>
                  <a:prstGeom prst="rect">
                    <a:avLst/>
                  </a:prstGeom>
                  <a:solidFill>
                    <a:srgbClr val="FFF6D1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84" name="Group 110"/>
                  <p:cNvGrpSpPr/>
                  <p:nvPr/>
                </p:nvGrpSpPr>
                <p:grpSpPr>
                  <a:xfrm>
                    <a:off x="794" y="2532"/>
                    <a:ext cx="602" cy="422"/>
                    <a:chOff x="794" y="2532"/>
                    <a:chExt cx="602" cy="422"/>
                  </a:xfrm>
                </p:grpSpPr>
                <p:sp>
                  <p:nvSpPr>
                    <p:cNvPr id="43085" name="Rectangle 111"/>
                    <p:cNvSpPr/>
                    <p:nvPr/>
                  </p:nvSpPr>
                  <p:spPr>
                    <a:xfrm>
                      <a:off x="837" y="2532"/>
                      <a:ext cx="516" cy="422"/>
                    </a:xfrm>
                    <a:prstGeom prst="rect">
                      <a:avLst/>
                    </a:prstGeom>
                    <a:solidFill>
                      <a:srgbClr val="FFF6D1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0  1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86" name="Rectangle 112"/>
                    <p:cNvSpPr/>
                    <p:nvPr/>
                  </p:nvSpPr>
                  <p:spPr>
                    <a:xfrm>
                      <a:off x="794" y="2532"/>
                      <a:ext cx="602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87" name="Group 113"/>
                <p:cNvGrpSpPr/>
                <p:nvPr/>
              </p:nvGrpSpPr>
              <p:grpSpPr>
                <a:xfrm>
                  <a:off x="0" y="2954"/>
                  <a:ext cx="794" cy="422"/>
                  <a:chOff x="0" y="2954"/>
                  <a:chExt cx="794" cy="422"/>
                </a:xfrm>
              </p:grpSpPr>
              <p:sp>
                <p:nvSpPr>
                  <p:cNvPr id="43088" name="Rectangle 114"/>
                  <p:cNvSpPr/>
                  <p:nvPr/>
                </p:nvSpPr>
                <p:spPr>
                  <a:xfrm>
                    <a:off x="0" y="2954"/>
                    <a:ext cx="794" cy="422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89" name="Group 115"/>
                  <p:cNvGrpSpPr/>
                  <p:nvPr/>
                </p:nvGrpSpPr>
                <p:grpSpPr>
                  <a:xfrm>
                    <a:off x="0" y="2954"/>
                    <a:ext cx="794" cy="422"/>
                    <a:chOff x="0" y="2954"/>
                    <a:chExt cx="794" cy="422"/>
                  </a:xfrm>
                </p:grpSpPr>
                <p:sp>
                  <p:nvSpPr>
                    <p:cNvPr id="43090" name="Rectangle 116"/>
                    <p:cNvSpPr/>
                    <p:nvPr/>
                  </p:nvSpPr>
                  <p:spPr>
                    <a:xfrm>
                      <a:off x="43" y="2954"/>
                      <a:ext cx="708" cy="422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91" name="Rectangle 117"/>
                    <p:cNvSpPr/>
                    <p:nvPr/>
                  </p:nvSpPr>
                  <p:spPr>
                    <a:xfrm>
                      <a:off x="0" y="2954"/>
                      <a:ext cx="794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92" name="Group 118"/>
                <p:cNvGrpSpPr/>
                <p:nvPr/>
              </p:nvGrpSpPr>
              <p:grpSpPr>
                <a:xfrm>
                  <a:off x="794" y="2954"/>
                  <a:ext cx="602" cy="422"/>
                  <a:chOff x="794" y="2954"/>
                  <a:chExt cx="602" cy="422"/>
                </a:xfrm>
              </p:grpSpPr>
              <p:sp>
                <p:nvSpPr>
                  <p:cNvPr id="43093" name="Rectangle 119"/>
                  <p:cNvSpPr/>
                  <p:nvPr/>
                </p:nvSpPr>
                <p:spPr>
                  <a:xfrm>
                    <a:off x="794" y="2954"/>
                    <a:ext cx="602" cy="422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94" name="Group 120"/>
                  <p:cNvGrpSpPr/>
                  <p:nvPr/>
                </p:nvGrpSpPr>
                <p:grpSpPr>
                  <a:xfrm>
                    <a:off x="794" y="2954"/>
                    <a:ext cx="602" cy="422"/>
                    <a:chOff x="794" y="2954"/>
                    <a:chExt cx="602" cy="422"/>
                  </a:xfrm>
                </p:grpSpPr>
                <p:sp>
                  <p:nvSpPr>
                    <p:cNvPr id="43095" name="Rectangle 121"/>
                    <p:cNvSpPr/>
                    <p:nvPr/>
                  </p:nvSpPr>
                  <p:spPr>
                    <a:xfrm>
                      <a:off x="837" y="2954"/>
                      <a:ext cx="516" cy="422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0  1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96" name="Rectangle 122"/>
                    <p:cNvSpPr/>
                    <p:nvPr/>
                  </p:nvSpPr>
                  <p:spPr>
                    <a:xfrm>
                      <a:off x="794" y="2954"/>
                      <a:ext cx="602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097" name="Group 123"/>
                <p:cNvGrpSpPr/>
                <p:nvPr/>
              </p:nvGrpSpPr>
              <p:grpSpPr>
                <a:xfrm>
                  <a:off x="0" y="3376"/>
                  <a:ext cx="794" cy="422"/>
                  <a:chOff x="0" y="3376"/>
                  <a:chExt cx="794" cy="422"/>
                </a:xfrm>
              </p:grpSpPr>
              <p:sp>
                <p:nvSpPr>
                  <p:cNvPr id="43098" name="Rectangle 124"/>
                  <p:cNvSpPr/>
                  <p:nvPr/>
                </p:nvSpPr>
                <p:spPr>
                  <a:xfrm>
                    <a:off x="0" y="3376"/>
                    <a:ext cx="794" cy="422"/>
                  </a:xfrm>
                  <a:prstGeom prst="rect">
                    <a:avLst/>
                  </a:prstGeom>
                  <a:solidFill>
                    <a:srgbClr val="FFF6D1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099" name="Group 125"/>
                  <p:cNvGrpSpPr/>
                  <p:nvPr/>
                </p:nvGrpSpPr>
                <p:grpSpPr>
                  <a:xfrm>
                    <a:off x="0" y="3376"/>
                    <a:ext cx="794" cy="422"/>
                    <a:chOff x="0" y="3376"/>
                    <a:chExt cx="794" cy="422"/>
                  </a:xfrm>
                </p:grpSpPr>
                <p:sp>
                  <p:nvSpPr>
                    <p:cNvPr id="43100" name="Rectangle 126"/>
                    <p:cNvSpPr/>
                    <p:nvPr/>
                  </p:nvSpPr>
                  <p:spPr>
                    <a:xfrm>
                      <a:off x="43" y="3376"/>
                      <a:ext cx="708" cy="422"/>
                    </a:xfrm>
                    <a:prstGeom prst="rect">
                      <a:avLst/>
                    </a:prstGeom>
                    <a:solidFill>
                      <a:srgbClr val="FFF6D1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101" name="Rectangle 127"/>
                    <p:cNvSpPr/>
                    <p:nvPr/>
                  </p:nvSpPr>
                  <p:spPr>
                    <a:xfrm>
                      <a:off x="0" y="3376"/>
                      <a:ext cx="794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3102" name="Group 128"/>
                <p:cNvGrpSpPr/>
                <p:nvPr/>
              </p:nvGrpSpPr>
              <p:grpSpPr>
                <a:xfrm>
                  <a:off x="794" y="3376"/>
                  <a:ext cx="602" cy="422"/>
                  <a:chOff x="794" y="3376"/>
                  <a:chExt cx="602" cy="422"/>
                </a:xfrm>
              </p:grpSpPr>
              <p:sp>
                <p:nvSpPr>
                  <p:cNvPr id="43103" name="Rectangle 129"/>
                  <p:cNvSpPr/>
                  <p:nvPr/>
                </p:nvSpPr>
                <p:spPr>
                  <a:xfrm>
                    <a:off x="794" y="3376"/>
                    <a:ext cx="602" cy="422"/>
                  </a:xfrm>
                  <a:prstGeom prst="rect">
                    <a:avLst/>
                  </a:prstGeom>
                  <a:solidFill>
                    <a:srgbClr val="FFF6D1"/>
                  </a:solidFill>
                  <a:ln w="9525">
                    <a:noFill/>
                  </a:ln>
                </p:spPr>
                <p:txBody>
                  <a:bodyPr wrap="none" anchor="t"/>
                  <a:p>
                    <a:pPr algn="ctr"/>
                    <a:endParaRPr lang="zh-CN" altLang="en-US" dirty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3104" name="Group 130"/>
                  <p:cNvGrpSpPr/>
                  <p:nvPr/>
                </p:nvGrpSpPr>
                <p:grpSpPr>
                  <a:xfrm>
                    <a:off x="794" y="3376"/>
                    <a:ext cx="602" cy="422"/>
                    <a:chOff x="794" y="3376"/>
                    <a:chExt cx="602" cy="422"/>
                  </a:xfrm>
                </p:grpSpPr>
                <p:sp>
                  <p:nvSpPr>
                    <p:cNvPr id="43105" name="Rectangle 131"/>
                    <p:cNvSpPr/>
                    <p:nvPr/>
                  </p:nvSpPr>
                  <p:spPr>
                    <a:xfrm>
                      <a:off x="837" y="3376"/>
                      <a:ext cx="516" cy="422"/>
                    </a:xfrm>
                    <a:prstGeom prst="rect">
                      <a:avLst/>
                    </a:prstGeom>
                    <a:solidFill>
                      <a:srgbClr val="FFF6D1"/>
                    </a:solidFill>
                    <a:ln w="9525">
                      <a:noFill/>
                    </a:ln>
                  </p:spPr>
                  <p:txBody>
                    <a:bodyPr lIns="94640" tIns="47320" rIns="94640" bIns="47320" anchor="t"/>
                    <a:p>
                      <a:pPr algn="ctr" defTabSz="946150"/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1  1</a:t>
                      </a:r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defTabSz="946150" eaLnBrk="0" hangingPunct="0"/>
                      <a:endParaRPr lang="en-US" altLang="zh-CN" sz="25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106" name="Rectangle 132"/>
                    <p:cNvSpPr/>
                    <p:nvPr/>
                  </p:nvSpPr>
                  <p:spPr>
                    <a:xfrm>
                      <a:off x="794" y="3376"/>
                      <a:ext cx="602" cy="422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pPr algn="ctr"/>
                      <a:endParaRPr lang="zh-CN" altLang="en-US" dirty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43107" name="Rectangle 133"/>
              <p:cNvSpPr/>
              <p:nvPr/>
            </p:nvSpPr>
            <p:spPr>
              <a:xfrm>
                <a:off x="-3" y="-3"/>
                <a:ext cx="1402" cy="3804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pPr algn="ctr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108" name="Rectangle 134"/>
            <p:cNvSpPr/>
            <p:nvPr/>
          </p:nvSpPr>
          <p:spPr>
            <a:xfrm>
              <a:off x="1776" y="624"/>
              <a:ext cx="1344" cy="353"/>
            </a:xfrm>
            <a:prstGeom prst="rect">
              <a:avLst/>
            </a:prstGeom>
            <a:solidFill>
              <a:srgbClr val="FFEEA7"/>
            </a:solidFill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/>
              <a:r>
                <a:rPr lang="en-US" altLang="zh-CN" sz="25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500" b="1" baseline="-3000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25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5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2500" b="1" baseline="-3000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25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5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lang="en-US" altLang="zh-CN" sz="2500" b="1" baseline="-3000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n-1</a:t>
              </a:r>
              <a:endParaRPr lang="en-US" altLang="zh-CN" sz="25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45895" name="Object 135"/>
          <p:cNvGraphicFramePr>
            <a:graphicFrameLocks noGrp="1"/>
          </p:cNvGraphicFramePr>
          <p:nvPr>
            <p:ph sz="half" idx="1"/>
          </p:nvPr>
        </p:nvGraphicFramePr>
        <p:xfrm>
          <a:off x="4532313" y="2638425"/>
          <a:ext cx="383222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2158365" imgH="989965" progId="Equation.3">
                  <p:embed/>
                </p:oleObj>
              </mc:Choice>
              <mc:Fallback>
                <p:oleObj name="" r:id="rId1" imgW="2158365" imgH="9899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32313" y="2638425"/>
                        <a:ext cx="3832225" cy="1758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7" name="Object 137"/>
          <p:cNvGraphicFramePr>
            <a:graphicFrameLocks noGrp="1"/>
          </p:cNvGraphicFramePr>
          <p:nvPr>
            <p:ph sz="half" idx="2"/>
          </p:nvPr>
        </p:nvGraphicFramePr>
        <p:xfrm>
          <a:off x="4643438" y="4516438"/>
          <a:ext cx="34639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2031365" imgH="482600" progId="Equation.3">
                  <p:embed/>
                </p:oleObj>
              </mc:Choice>
              <mc:Fallback>
                <p:oleObj name="" r:id="rId3" imgW="2031365" imgH="482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4516438"/>
                        <a:ext cx="3463925" cy="822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02" name="Picture 1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0" y="5491163"/>
            <a:ext cx="2947988" cy="1154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99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4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4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4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835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479425" y="1066800"/>
            <a:ext cx="728345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（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2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）多位加法器</a:t>
            </a:r>
            <a:endParaRPr kumimoji="1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44037" name="Rectangle 29"/>
          <p:cNvSpPr/>
          <p:nvPr/>
        </p:nvSpPr>
        <p:spPr>
          <a:xfrm>
            <a:off x="846138" y="1785938"/>
            <a:ext cx="2911475" cy="37782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串行进位加法器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44038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2503488"/>
            <a:ext cx="8332788" cy="3567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46" name="Rectangle 250"/>
          <p:cNvSpPr/>
          <p:nvPr/>
        </p:nvSpPr>
        <p:spPr>
          <a:xfrm>
            <a:off x="552450" y="1181100"/>
            <a:ext cx="4349750" cy="16954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40000"/>
              </a:lnSpc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第二步：可变换为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4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F = AB+AC+BC</a:t>
            </a:r>
            <a:endParaRPr lang="en-US" altLang="zh-CN" sz="2500" b="1" i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40000"/>
              </a:lnSpc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第三步：列出真值表。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20484" name="内容占位符 20483"/>
          <p:cNvGraphicFramePr/>
          <p:nvPr>
            <p:ph sz="half" idx="2"/>
          </p:nvPr>
        </p:nvGraphicFramePr>
        <p:xfrm>
          <a:off x="4902200" y="2089150"/>
          <a:ext cx="3900488" cy="4318000"/>
        </p:xfrm>
        <a:graphic>
          <a:graphicData uri="http://schemas.openxmlformats.org/drawingml/2006/table">
            <a:tbl>
              <a:tblPr/>
              <a:tblGrid>
                <a:gridCol w="1092200"/>
                <a:gridCol w="823913"/>
                <a:gridCol w="884237"/>
                <a:gridCol w="1100138"/>
              </a:tblGrid>
              <a:tr h="47783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Ａ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Ｂ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Ｃ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F</a:t>
                      </a:r>
                      <a:endParaRPr lang="en-US" altLang="zh-CN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9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94615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5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lang="zh-CN" altLang="en-US" sz="25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9" name="Rectangle 303"/>
          <p:cNvSpPr/>
          <p:nvPr/>
        </p:nvSpPr>
        <p:spPr>
          <a:xfrm>
            <a:off x="6229350" y="1408113"/>
            <a:ext cx="11430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94640" tIns="47320" rIns="94640" bIns="47320" anchor="t">
            <a:spAutoFit/>
          </a:bodyPr>
          <a:p>
            <a:pPr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真值表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400" name="Rectangle 304"/>
          <p:cNvSpPr/>
          <p:nvPr/>
        </p:nvSpPr>
        <p:spPr>
          <a:xfrm>
            <a:off x="552450" y="2995613"/>
            <a:ext cx="4384675" cy="35623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30000"/>
              </a:lnSpc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第四步：确定电路的逻辑功能。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3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由真值表可知，三个变量输入</a:t>
            </a:r>
            <a:r>
              <a:rPr lang="zh-CN" altLang="en-US" sz="2500" b="1" i="1" dirty="0">
                <a:latin typeface="Times New Roman" panose="02020603050405020304" pitchFamily="18" charset="0"/>
                <a:ea typeface="楷体_GB2312" pitchFamily="1" charset="-122"/>
              </a:rPr>
              <a:t>Ａ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zh-CN" altLang="en-US" sz="2500" b="1" i="1" dirty="0">
                <a:latin typeface="Times New Roman" panose="02020603050405020304" pitchFamily="18" charset="0"/>
                <a:ea typeface="楷体_GB2312" pitchFamily="1" charset="-122"/>
              </a:rPr>
              <a:t>Ｂ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zh-CN" altLang="en-US" sz="2500" b="1" i="1" dirty="0">
                <a:latin typeface="Times New Roman" panose="02020603050405020304" pitchFamily="18" charset="0"/>
                <a:ea typeface="楷体_GB2312" pitchFamily="1" charset="-122"/>
              </a:rPr>
              <a:t>Ｃ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，只有两个及两个以上变量取值为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时，输出才为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。可见电路可实现多数表决逻辑功能。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49" name="Line 305"/>
          <p:cNvSpPr/>
          <p:nvPr/>
        </p:nvSpPr>
        <p:spPr>
          <a:xfrm>
            <a:off x="2506663" y="954088"/>
            <a:ext cx="4016375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50" name="Rectangle 306"/>
          <p:cNvSpPr>
            <a:spLocks noRot="1"/>
          </p:cNvSpPr>
          <p:nvPr/>
        </p:nvSpPr>
        <p:spPr>
          <a:xfrm>
            <a:off x="515938" y="425450"/>
            <a:ext cx="6111875" cy="541338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lIns="94640" tIns="47320" rIns="94640" bIns="47320" anchor="ctr"/>
          <a:p>
            <a:pPr algn="just" defTabSz="946150"/>
            <a:r>
              <a:rPr lang="en-US" altLang="zh-CN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  </a:t>
            </a:r>
            <a:r>
              <a:rPr lang="zh-CN" altLang="en-US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组合逻辑电路的分析与设计方法</a:t>
            </a:r>
            <a:endParaRPr lang="zh-CN" altLang="en-US" sz="29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6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6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46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46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0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>
                                            <p:txEl>
                                              <p:charRg st="1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00">
                                            <p:txEl>
                                              <p:charRg st="1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00">
                                            <p:txEl>
                                              <p:charRg st="1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6" grpId="0" build="p"/>
      <p:bldP spid="4399" grpId="0"/>
      <p:bldP spid="440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859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45060" name="Rectangle 5"/>
          <p:cNvSpPr/>
          <p:nvPr/>
        </p:nvSpPr>
        <p:spPr>
          <a:xfrm>
            <a:off x="811213" y="1030288"/>
            <a:ext cx="4572000" cy="37782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用加法器设计组合逻辑电路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249863" name="Picture 7" descr="R96A03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038" y="2879725"/>
            <a:ext cx="5454650" cy="3513138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49865" name="AutoShape 9"/>
          <p:cNvSpPr/>
          <p:nvPr/>
        </p:nvSpPr>
        <p:spPr>
          <a:xfrm>
            <a:off x="233363" y="5360988"/>
            <a:ext cx="2341562" cy="639762"/>
          </a:xfrm>
          <a:prstGeom prst="wedgeRoundRectCallout">
            <a:avLst>
              <a:gd name="adj1" fmla="val 65347"/>
              <a:gd name="adj2" fmla="val 46616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4640" tIns="47320" rIns="94640" bIns="47320" anchor="t"/>
          <a:p>
            <a:pPr algn="ctr"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8421BCD</a:t>
            </a: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码</a:t>
            </a:r>
            <a:endParaRPr lang="zh-CN" altLang="en-US" sz="25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9866" name="AutoShape 10"/>
          <p:cNvSpPr/>
          <p:nvPr/>
        </p:nvSpPr>
        <p:spPr>
          <a:xfrm>
            <a:off x="6943725" y="5200650"/>
            <a:ext cx="1092200" cy="639763"/>
          </a:xfrm>
          <a:prstGeom prst="wedgeRoundRectCallout">
            <a:avLst>
              <a:gd name="adj1" fmla="val -104912"/>
              <a:gd name="adj2" fmla="val 39324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4640" tIns="47320" rIns="94640" bIns="47320" anchor="t"/>
          <a:p>
            <a:pPr algn="ctr"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0011</a:t>
            </a:r>
            <a:endParaRPr lang="en-US" altLang="zh-CN" sz="25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9867" name="AutoShape 11"/>
          <p:cNvSpPr/>
          <p:nvPr/>
        </p:nvSpPr>
        <p:spPr>
          <a:xfrm>
            <a:off x="1325563" y="2879725"/>
            <a:ext cx="1327150" cy="641350"/>
          </a:xfrm>
          <a:prstGeom prst="wedgeRoundRectCallout">
            <a:avLst>
              <a:gd name="adj1" fmla="val 87134"/>
              <a:gd name="adj2" fmla="val -5727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4640" tIns="47320" rIns="94640" bIns="47320" anchor="t"/>
          <a:p>
            <a:pPr algn="ctr" defTabSz="946150"/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余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码</a:t>
            </a:r>
            <a:endParaRPr lang="zh-CN" altLang="en-US" sz="25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9868" name="Rectangle 12"/>
          <p:cNvSpPr/>
          <p:nvPr/>
        </p:nvSpPr>
        <p:spPr>
          <a:xfrm>
            <a:off x="312738" y="1439863"/>
            <a:ext cx="8502650" cy="1017587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20000"/>
              </a:lnSpc>
            </a:pP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　　</a:t>
            </a:r>
            <a:r>
              <a:rPr lang="zh-CN" altLang="en-US" sz="25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例：</a:t>
            </a: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将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8421BCD</a:t>
            </a: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码转换成余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码。</a:t>
            </a:r>
            <a:endParaRPr lang="zh-CN" altLang="en-US" sz="25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20000"/>
              </a:lnSpc>
            </a:pP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　　余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码＝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8421BCD</a:t>
            </a: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码＋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lang="zh-CN" altLang="en-US" sz="2500" dirty="0">
                <a:latin typeface="Times New Roman" panose="02020603050405020304" pitchFamily="18" charset="0"/>
                <a:ea typeface="楷体_GB2312" pitchFamily="1" charset="-122"/>
              </a:rPr>
              <a:t>即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0011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endParaRPr lang="en-US" altLang="zh-CN" sz="25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  <p:bldP spid="249866" grpId="0" animBg="1"/>
      <p:bldP spid="249867" grpId="0" animBg="1"/>
      <p:bldP spid="2498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883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63575" y="992188"/>
            <a:ext cx="728186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5.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数值比较器</a:t>
            </a:r>
            <a:endParaRPr kumimoji="0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0891" name="Rectangle 11"/>
          <p:cNvSpPr/>
          <p:nvPr/>
        </p:nvSpPr>
        <p:spPr>
          <a:xfrm>
            <a:off x="936625" y="1679575"/>
            <a:ext cx="5911850" cy="481013"/>
          </a:xfrm>
          <a:prstGeom prst="rect">
            <a:avLst/>
          </a:prstGeom>
          <a:noFill/>
          <a:ln w="9525">
            <a:noFill/>
          </a:ln>
        </p:spPr>
        <p:txBody>
          <a:bodyPr wrap="none" lIns="94640" tIns="47320" rIns="94640" bIns="47320" anchor="ctr">
            <a:spAutoFit/>
          </a:bodyPr>
          <a:p>
            <a:pPr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数值比较器：能够比较数字大小的电路。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1020" name="Rectangle 140"/>
          <p:cNvSpPr/>
          <p:nvPr/>
        </p:nvSpPr>
        <p:spPr>
          <a:xfrm>
            <a:off x="4681538" y="2239963"/>
            <a:ext cx="3509962" cy="4000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lnSpc>
                <a:spcPct val="90000"/>
              </a:lnSpc>
              <a:spcBef>
                <a:spcPct val="20000"/>
              </a:spcBef>
            </a:pPr>
            <a:r>
              <a:rPr lang="zh-CN" altLang="en-US" sz="2100" b="1" dirty="0">
                <a:latin typeface="宋体" panose="02010600030101010101" pitchFamily="2" charset="-122"/>
                <a:ea typeface="楷体_GB2312" pitchFamily="1" charset="-122"/>
              </a:rPr>
              <a:t>由真值表写出逻辑表达式：</a:t>
            </a:r>
            <a:endParaRPr lang="zh-CN" altLang="en-US" sz="21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1021" name="Rectangle 141"/>
          <p:cNvSpPr/>
          <p:nvPr/>
        </p:nvSpPr>
        <p:spPr>
          <a:xfrm>
            <a:off x="4837113" y="4240213"/>
            <a:ext cx="3354387" cy="4000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lnSpc>
                <a:spcPct val="90000"/>
              </a:lnSpc>
              <a:spcBef>
                <a:spcPct val="20000"/>
              </a:spcBef>
            </a:pPr>
            <a:r>
              <a:rPr lang="zh-CN" altLang="en-US" sz="2100" b="1" dirty="0">
                <a:latin typeface="Times New Roman" panose="02020603050405020304" pitchFamily="18" charset="0"/>
                <a:ea typeface="楷体_GB2312" pitchFamily="1" charset="-122"/>
              </a:rPr>
              <a:t>由表达式画出逻辑图。</a:t>
            </a:r>
            <a:endParaRPr lang="zh-CN" altLang="en-US" sz="21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251022" name="Object 142"/>
          <p:cNvGraphicFramePr/>
          <p:nvPr/>
        </p:nvGraphicFramePr>
        <p:xfrm>
          <a:off x="5383213" y="2640013"/>
          <a:ext cx="15605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761365" imgH="241300" progId="Equation.3">
                  <p:embed/>
                </p:oleObj>
              </mc:Choice>
              <mc:Fallback>
                <p:oleObj name="" r:id="rId1" imgW="761365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3213" y="2640013"/>
                        <a:ext cx="156051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023" name="Object 143"/>
          <p:cNvGraphicFramePr/>
          <p:nvPr/>
        </p:nvGraphicFramePr>
        <p:xfrm>
          <a:off x="5365750" y="3094038"/>
          <a:ext cx="15954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685800" imgH="228600" progId="Equation.3">
                  <p:embed/>
                </p:oleObj>
              </mc:Choice>
              <mc:Fallback>
                <p:oleObj name="" r:id="rId3" imgW="6858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0" y="3094038"/>
                        <a:ext cx="1595438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024" name="Object 144"/>
          <p:cNvGraphicFramePr/>
          <p:nvPr/>
        </p:nvGraphicFramePr>
        <p:xfrm>
          <a:off x="5391150" y="3630613"/>
          <a:ext cx="2403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1079500" imgH="228600" progId="Equation.3">
                  <p:embed/>
                </p:oleObj>
              </mc:Choice>
              <mc:Fallback>
                <p:oleObj name="" r:id="rId5" imgW="1079500" imgH="22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1150" y="3630613"/>
                        <a:ext cx="240347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045" name="Group 165"/>
          <p:cNvGraphicFramePr>
            <a:graphicFrameLocks noGrp="1"/>
          </p:cNvGraphicFramePr>
          <p:nvPr/>
        </p:nvGraphicFramePr>
        <p:xfrm>
          <a:off x="701675" y="3679825"/>
          <a:ext cx="3744913" cy="2320925"/>
        </p:xfrm>
        <a:graphic>
          <a:graphicData uri="http://schemas.openxmlformats.org/drawingml/2006/table">
            <a:tbl>
              <a:tblPr/>
              <a:tblGrid>
                <a:gridCol w="1482725"/>
                <a:gridCol w="2262188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输   入</a:t>
                      </a:r>
                      <a:endParaRPr kumimoji="0" lang="zh-CN" altLang="en-US" sz="21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输       出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     B</a:t>
                      </a:r>
                      <a:endParaRPr kumimoji="0" lang="en-US" altLang="zh-CN" sz="17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17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7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7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    </a:t>
                      </a:r>
                      <a:r>
                        <a:rPr kumimoji="0" lang="en-US" altLang="zh-CN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17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7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7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    </a:t>
                      </a:r>
                      <a:r>
                        <a:rPr kumimoji="0" lang="en-US" altLang="zh-CN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17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7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=B</a:t>
                      </a:r>
                      <a:endParaRPr kumimoji="0" lang="en-US" altLang="zh-CN" sz="17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7325">
                <a:tc>
                  <a:txBody>
                    <a:bodyPr/>
                    <a:lstStyle/>
                    <a:p>
                      <a:pPr marL="552450" marR="0" lvl="0" indent="-552450" algn="ctr" defTabSz="94615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1      0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1      1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2450" marR="0" lvl="0" indent="-552450" algn="ctr" defTabSz="94615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0         0         1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0         1         0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1         0         0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552450" marR="0" lvl="0" indent="-552450" algn="ctr" defTabSz="94615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0         0         1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1039" name="Picture 1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5" y="4721225"/>
            <a:ext cx="4446588" cy="198913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1041" name="Rectangle 161"/>
          <p:cNvSpPr/>
          <p:nvPr/>
        </p:nvSpPr>
        <p:spPr>
          <a:xfrm>
            <a:off x="663575" y="2879725"/>
            <a:ext cx="2836863" cy="633413"/>
          </a:xfrm>
          <a:prstGeom prst="rect">
            <a:avLst/>
          </a:prstGeom>
          <a:noFill/>
          <a:ln w="12700">
            <a:noFill/>
          </a:ln>
        </p:spPr>
        <p:txBody>
          <a:bodyPr lIns="94640" tIns="47320" rIns="94640" bIns="47320" anchor="t">
            <a:spAutoFit/>
          </a:bodyPr>
          <a:p>
            <a:pPr marL="946150" lvl="2" indent="0" algn="ctr" defTabSz="946150">
              <a:lnSpc>
                <a:spcPct val="140000"/>
              </a:lnSpc>
              <a:spcBef>
                <a:spcPct val="50000"/>
              </a:spcBef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真值表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6107" name="Rectangle 163"/>
          <p:cNvSpPr/>
          <p:nvPr/>
        </p:nvSpPr>
        <p:spPr>
          <a:xfrm>
            <a:off x="515938" y="2276475"/>
            <a:ext cx="2995612" cy="481013"/>
          </a:xfrm>
          <a:prstGeom prst="rect">
            <a:avLst/>
          </a:prstGeom>
          <a:noFill/>
          <a:ln w="12700">
            <a:noFill/>
          </a:ln>
        </p:spPr>
        <p:txBody>
          <a:bodyPr wrap="none" lIns="94640" tIns="47320" rIns="94640" bIns="47320" anchor="t">
            <a:spAutoFit/>
          </a:bodyPr>
          <a:p>
            <a:pPr algn="ctr" defTabSz="946150"/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位数值比较器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08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1" grpId="0" build="p"/>
      <p:bldP spid="251020" grpId="0"/>
      <p:bldP spid="251021" grpId="0"/>
      <p:bldP spid="2510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Line 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907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251915" name="Rectangle 11"/>
          <p:cNvSpPr/>
          <p:nvPr/>
        </p:nvSpPr>
        <p:spPr>
          <a:xfrm>
            <a:off x="468313" y="1839913"/>
            <a:ext cx="6240462" cy="20002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algn="just" defTabSz="946150">
              <a:lnSpc>
                <a:spcPct val="131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）数值比较器的位数扩展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marL="355600" indent="-355600" algn="just" defTabSz="946150">
              <a:lnSpc>
                <a:spcPct val="131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串联方式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355600" indent="-355600" algn="just" defTabSz="946150">
              <a:lnSpc>
                <a:spcPct val="131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片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7485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组成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位二进制数比较器。</a:t>
            </a:r>
            <a:endParaRPr lang="zh-CN" altLang="en-US" sz="25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1916" name="Rectangle 12"/>
          <p:cNvSpPr/>
          <p:nvPr/>
        </p:nvSpPr>
        <p:spPr>
          <a:xfrm>
            <a:off x="441325" y="1030288"/>
            <a:ext cx="8035925" cy="479425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defTabSz="946150">
              <a:lnSpc>
                <a:spcPct val="130000"/>
              </a:lnSpc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 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位二进制数比较器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——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集成数值比较器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7485  </a:t>
            </a:r>
            <a:endParaRPr lang="en-US" altLang="zh-CN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251917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1525" y="1839913"/>
            <a:ext cx="3119438" cy="209232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5191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079875"/>
            <a:ext cx="6318250" cy="246221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19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1915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1915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5" grpId="0" build="p"/>
      <p:bldP spid="2519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2931" name="Rectangle 3"/>
          <p:cNvSpPr>
            <a:spLocks noRot="1" noChangeArrowheads="1"/>
          </p:cNvSpPr>
          <p:nvPr/>
        </p:nvSpPr>
        <p:spPr bwMode="auto">
          <a:xfrm>
            <a:off x="515938" y="425450"/>
            <a:ext cx="512445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4.3 </a:t>
            </a:r>
            <a:r>
              <a:rPr kumimoji="1" lang="zh-CN" altLang="en-US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常用组合逻辑电路部件</a:t>
            </a:r>
            <a:endParaRPr kumimoji="1" lang="zh-CN" altLang="en-US" sz="33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48131" name="Rectangle 8"/>
          <p:cNvSpPr/>
          <p:nvPr/>
        </p:nvSpPr>
        <p:spPr>
          <a:xfrm>
            <a:off x="390525" y="1120775"/>
            <a:ext cx="8112125" cy="639763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并联方式：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2937" name="Rectangle 9"/>
          <p:cNvSpPr/>
          <p:nvPr/>
        </p:nvSpPr>
        <p:spPr>
          <a:xfrm>
            <a:off x="858838" y="6240463"/>
            <a:ext cx="4679950" cy="639762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spcBef>
                <a:spcPct val="20000"/>
              </a:spcBef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并联方式比串联方式的速度快。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355600" indent="-355600" defTabSz="946150">
              <a:spcBef>
                <a:spcPct val="20000"/>
              </a:spcBef>
              <a:buChar char="•"/>
            </a:pPr>
            <a:endParaRPr lang="en-US" altLang="zh-CN" sz="25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2938" name="Rectangle 10"/>
          <p:cNvSpPr/>
          <p:nvPr/>
        </p:nvSpPr>
        <p:spPr>
          <a:xfrm>
            <a:off x="2184400" y="1200150"/>
            <a:ext cx="5694363" cy="560388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lnSpc>
                <a:spcPct val="90000"/>
              </a:lnSpc>
              <a:spcBef>
                <a:spcPct val="20000"/>
              </a:spcBef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片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7485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组成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16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位二进制数比较器</a:t>
            </a:r>
            <a:endParaRPr lang="zh-CN" altLang="en-US" sz="25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252939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760538"/>
            <a:ext cx="9205913" cy="435133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8135" name="Line 12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  <p:bldP spid="2529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3954" name="Rectangle 2"/>
          <p:cNvSpPr>
            <a:spLocks noRot="1" noChangeArrowheads="1"/>
          </p:cNvSpPr>
          <p:nvPr/>
        </p:nvSpPr>
        <p:spPr bwMode="auto">
          <a:xfrm>
            <a:off x="515938" y="425450"/>
            <a:ext cx="527050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4.4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组合逻辑电路中的竞争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-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冒险</a:t>
            </a:r>
            <a:endParaRPr kumimoji="1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49155" name="Line 7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663575" y="992188"/>
            <a:ext cx="728186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1.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竞争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-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冒险现象及其成因</a:t>
            </a:r>
            <a:endParaRPr kumimoji="0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920750" y="1785938"/>
            <a:ext cx="4244975" cy="1817687"/>
            <a:chOff x="2422" y="938"/>
            <a:chExt cx="2611" cy="1091"/>
          </a:xfrm>
        </p:grpSpPr>
        <p:grpSp>
          <p:nvGrpSpPr>
            <p:cNvPr id="49158" name="Group 10"/>
            <p:cNvGrpSpPr/>
            <p:nvPr/>
          </p:nvGrpSpPr>
          <p:grpSpPr>
            <a:xfrm>
              <a:off x="4402" y="1328"/>
              <a:ext cx="372" cy="375"/>
              <a:chOff x="1440" y="1056"/>
              <a:chExt cx="912" cy="576"/>
            </a:xfrm>
          </p:grpSpPr>
          <p:sp>
            <p:nvSpPr>
              <p:cNvPr id="49159" name="Freeform 11"/>
              <p:cNvSpPr/>
              <p:nvPr/>
            </p:nvSpPr>
            <p:spPr>
              <a:xfrm>
                <a:off x="1440" y="1056"/>
                <a:ext cx="144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288"/>
                  </a:cxn>
                  <a:cxn ang="0">
                    <a:pos x="0" y="576"/>
                  </a:cxn>
                </a:cxnLst>
                <a:pathLst>
                  <a:path w="144" h="576">
                    <a:moveTo>
                      <a:pt x="0" y="0"/>
                    </a:moveTo>
                    <a:cubicBezTo>
                      <a:pt x="72" y="96"/>
                      <a:pt x="144" y="192"/>
                      <a:pt x="144" y="288"/>
                    </a:cubicBezTo>
                    <a:cubicBezTo>
                      <a:pt x="144" y="384"/>
                      <a:pt x="72" y="480"/>
                      <a:pt x="0" y="57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160" name="Freeform 12"/>
              <p:cNvSpPr/>
              <p:nvPr/>
            </p:nvSpPr>
            <p:spPr>
              <a:xfrm>
                <a:off x="1440" y="1056"/>
                <a:ext cx="912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262"/>
                  </a:cxn>
                  <a:cxn ang="0">
                    <a:pos x="0" y="576"/>
                  </a:cxn>
                </a:cxnLst>
                <a:pathLst>
                  <a:path w="912" h="528">
                    <a:moveTo>
                      <a:pt x="0" y="0"/>
                    </a:moveTo>
                    <a:cubicBezTo>
                      <a:pt x="456" y="76"/>
                      <a:pt x="912" y="152"/>
                      <a:pt x="912" y="240"/>
                    </a:cubicBezTo>
                    <a:cubicBezTo>
                      <a:pt x="912" y="328"/>
                      <a:pt x="456" y="428"/>
                      <a:pt x="0" y="52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9161" name="Line 13"/>
            <p:cNvSpPr/>
            <p:nvPr/>
          </p:nvSpPr>
          <p:spPr>
            <a:xfrm>
              <a:off x="4002" y="1765"/>
              <a:ext cx="28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2" name="Line 14"/>
            <p:cNvSpPr/>
            <p:nvPr/>
          </p:nvSpPr>
          <p:spPr>
            <a:xfrm>
              <a:off x="4017" y="1287"/>
              <a:ext cx="29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3" name="Line 15"/>
            <p:cNvSpPr/>
            <p:nvPr/>
          </p:nvSpPr>
          <p:spPr>
            <a:xfrm>
              <a:off x="4283" y="1453"/>
              <a:ext cx="15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4" name="Line 16"/>
            <p:cNvSpPr/>
            <p:nvPr/>
          </p:nvSpPr>
          <p:spPr>
            <a:xfrm>
              <a:off x="3352" y="1398"/>
              <a:ext cx="27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5" name="Line 17"/>
            <p:cNvSpPr/>
            <p:nvPr/>
          </p:nvSpPr>
          <p:spPr>
            <a:xfrm>
              <a:off x="2616" y="1192"/>
              <a:ext cx="10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6" name="Line 18"/>
            <p:cNvSpPr/>
            <p:nvPr/>
          </p:nvSpPr>
          <p:spPr>
            <a:xfrm flipV="1">
              <a:off x="2869" y="1665"/>
              <a:ext cx="76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7" name="Text Box 19"/>
            <p:cNvSpPr txBox="1"/>
            <p:nvPr/>
          </p:nvSpPr>
          <p:spPr>
            <a:xfrm>
              <a:off x="2422" y="997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9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9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Text Box 20"/>
            <p:cNvSpPr txBox="1"/>
            <p:nvPr/>
          </p:nvSpPr>
          <p:spPr>
            <a:xfrm>
              <a:off x="2439" y="1650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9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9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9169" name="Group 21"/>
            <p:cNvGrpSpPr/>
            <p:nvPr/>
          </p:nvGrpSpPr>
          <p:grpSpPr>
            <a:xfrm>
              <a:off x="3636" y="1131"/>
              <a:ext cx="365" cy="320"/>
              <a:chOff x="3511" y="3411"/>
              <a:chExt cx="365" cy="320"/>
            </a:xfrm>
          </p:grpSpPr>
          <p:sp>
            <p:nvSpPr>
              <p:cNvPr id="49170" name="Line 22"/>
              <p:cNvSpPr/>
              <p:nvPr/>
            </p:nvSpPr>
            <p:spPr>
              <a:xfrm>
                <a:off x="3511" y="3411"/>
                <a:ext cx="0" cy="31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1" name="Line 23"/>
              <p:cNvSpPr/>
              <p:nvPr/>
            </p:nvSpPr>
            <p:spPr>
              <a:xfrm>
                <a:off x="3511" y="3411"/>
                <a:ext cx="325" cy="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2" name="Line 24"/>
              <p:cNvSpPr/>
              <p:nvPr/>
            </p:nvSpPr>
            <p:spPr>
              <a:xfrm>
                <a:off x="3511" y="3730"/>
                <a:ext cx="325" cy="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3" name="Freeform 25"/>
              <p:cNvSpPr/>
              <p:nvPr/>
            </p:nvSpPr>
            <p:spPr>
              <a:xfrm>
                <a:off x="3823" y="3411"/>
                <a:ext cx="53" cy="3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" y="145"/>
                  </a:cxn>
                  <a:cxn ang="0">
                    <a:pos x="0" y="318"/>
                  </a:cxn>
                </a:cxnLst>
                <a:pathLst>
                  <a:path w="144" h="528">
                    <a:moveTo>
                      <a:pt x="0" y="0"/>
                    </a:moveTo>
                    <a:cubicBezTo>
                      <a:pt x="72" y="76"/>
                      <a:pt x="144" y="152"/>
                      <a:pt x="144" y="240"/>
                    </a:cubicBezTo>
                    <a:cubicBezTo>
                      <a:pt x="144" y="328"/>
                      <a:pt x="72" y="428"/>
                      <a:pt x="0" y="52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9174" name="Line 26"/>
            <p:cNvSpPr/>
            <p:nvPr/>
          </p:nvSpPr>
          <p:spPr>
            <a:xfrm>
              <a:off x="2625" y="1399"/>
              <a:ext cx="37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9175" name="Group 27"/>
            <p:cNvGrpSpPr/>
            <p:nvPr/>
          </p:nvGrpSpPr>
          <p:grpSpPr>
            <a:xfrm>
              <a:off x="2991" y="1240"/>
              <a:ext cx="340" cy="314"/>
              <a:chOff x="1389" y="2730"/>
              <a:chExt cx="340" cy="314"/>
            </a:xfrm>
          </p:grpSpPr>
          <p:sp>
            <p:nvSpPr>
              <p:cNvPr id="49176" name="Oval 28"/>
              <p:cNvSpPr>
                <a:spLocks noChangeAspect="1"/>
              </p:cNvSpPr>
              <p:nvPr/>
            </p:nvSpPr>
            <p:spPr>
              <a:xfrm>
                <a:off x="1665" y="2849"/>
                <a:ext cx="64" cy="7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77" name="AutoShape 29"/>
              <p:cNvSpPr/>
              <p:nvPr/>
            </p:nvSpPr>
            <p:spPr>
              <a:xfrm rot="5400000">
                <a:off x="1368" y="2748"/>
                <a:ext cx="314" cy="275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178" name="Group 30"/>
            <p:cNvGrpSpPr/>
            <p:nvPr/>
          </p:nvGrpSpPr>
          <p:grpSpPr>
            <a:xfrm>
              <a:off x="3629" y="1616"/>
              <a:ext cx="365" cy="306"/>
              <a:chOff x="1789" y="3207"/>
              <a:chExt cx="365" cy="306"/>
            </a:xfrm>
          </p:grpSpPr>
          <p:sp>
            <p:nvSpPr>
              <p:cNvPr id="49179" name="Line 31"/>
              <p:cNvSpPr/>
              <p:nvPr/>
            </p:nvSpPr>
            <p:spPr>
              <a:xfrm>
                <a:off x="1789" y="3207"/>
                <a:ext cx="0" cy="30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0" name="Line 32"/>
              <p:cNvSpPr/>
              <p:nvPr/>
            </p:nvSpPr>
            <p:spPr>
              <a:xfrm>
                <a:off x="1789" y="3207"/>
                <a:ext cx="325" cy="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1" name="Line 33"/>
              <p:cNvSpPr/>
              <p:nvPr/>
            </p:nvSpPr>
            <p:spPr>
              <a:xfrm flipV="1">
                <a:off x="1789" y="3501"/>
                <a:ext cx="337" cy="1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2" name="Freeform 34"/>
              <p:cNvSpPr/>
              <p:nvPr/>
            </p:nvSpPr>
            <p:spPr>
              <a:xfrm>
                <a:off x="2101" y="3207"/>
                <a:ext cx="53" cy="3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" y="139"/>
                  </a:cxn>
                  <a:cxn ang="0">
                    <a:pos x="0" y="305"/>
                  </a:cxn>
                </a:cxnLst>
                <a:pathLst>
                  <a:path w="144" h="528">
                    <a:moveTo>
                      <a:pt x="0" y="0"/>
                    </a:moveTo>
                    <a:cubicBezTo>
                      <a:pt x="72" y="76"/>
                      <a:pt x="144" y="152"/>
                      <a:pt x="144" y="240"/>
                    </a:cubicBezTo>
                    <a:cubicBezTo>
                      <a:pt x="144" y="328"/>
                      <a:pt x="72" y="428"/>
                      <a:pt x="0" y="52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9183" name="Line 35"/>
            <p:cNvSpPr/>
            <p:nvPr/>
          </p:nvSpPr>
          <p:spPr>
            <a:xfrm>
              <a:off x="2854" y="1402"/>
              <a:ext cx="0" cy="2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184" name="Oval 36"/>
            <p:cNvSpPr/>
            <p:nvPr/>
          </p:nvSpPr>
          <p:spPr>
            <a:xfrm>
              <a:off x="2830" y="1390"/>
              <a:ext cx="31" cy="3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5" name="Line 37"/>
            <p:cNvSpPr/>
            <p:nvPr/>
          </p:nvSpPr>
          <p:spPr>
            <a:xfrm>
              <a:off x="2604" y="1854"/>
              <a:ext cx="10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186" name="Text Box 38"/>
            <p:cNvSpPr txBox="1"/>
            <p:nvPr/>
          </p:nvSpPr>
          <p:spPr>
            <a:xfrm>
              <a:off x="2435" y="1233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9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9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7" name="Line 39"/>
            <p:cNvSpPr/>
            <p:nvPr/>
          </p:nvSpPr>
          <p:spPr>
            <a:xfrm>
              <a:off x="4288" y="1601"/>
              <a:ext cx="15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8" name="Line 40"/>
            <p:cNvSpPr/>
            <p:nvPr/>
          </p:nvSpPr>
          <p:spPr>
            <a:xfrm>
              <a:off x="4281" y="1615"/>
              <a:ext cx="0" cy="1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189" name="Line 41"/>
            <p:cNvSpPr/>
            <p:nvPr/>
          </p:nvSpPr>
          <p:spPr>
            <a:xfrm>
              <a:off x="4286" y="1295"/>
              <a:ext cx="0" cy="1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190" name="Line 42"/>
            <p:cNvSpPr/>
            <p:nvPr/>
          </p:nvSpPr>
          <p:spPr>
            <a:xfrm flipV="1">
              <a:off x="4770" y="1501"/>
              <a:ext cx="26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49191" name="Object 43"/>
            <p:cNvGraphicFramePr/>
            <p:nvPr/>
          </p:nvGraphicFramePr>
          <p:xfrm>
            <a:off x="3403" y="1389"/>
            <a:ext cx="1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" imgW="127000" imgH="202565" progId="Equation.3">
                    <p:embed/>
                  </p:oleObj>
                </mc:Choice>
                <mc:Fallback>
                  <p:oleObj name="" r:id="rId1" imgW="127000" imgH="20256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03" y="1389"/>
                          <a:ext cx="176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2" name="Object 44"/>
            <p:cNvGraphicFramePr/>
            <p:nvPr/>
          </p:nvGraphicFramePr>
          <p:xfrm>
            <a:off x="4047" y="938"/>
            <a:ext cx="28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" imgW="203200" imgH="215900" progId="Equation.3">
                    <p:embed/>
                  </p:oleObj>
                </mc:Choice>
                <mc:Fallback>
                  <p:oleObj name="" r:id="rId3" imgW="203200" imgH="215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47" y="938"/>
                          <a:ext cx="282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3" name="Object 45"/>
            <p:cNvGraphicFramePr/>
            <p:nvPr/>
          </p:nvGraphicFramePr>
          <p:xfrm>
            <a:off x="4031" y="1800"/>
            <a:ext cx="26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190500" imgH="165100" progId="Equation.3">
                    <p:embed/>
                  </p:oleObj>
                </mc:Choice>
                <mc:Fallback>
                  <p:oleObj name="" r:id="rId5" imgW="190500" imgH="1651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31" y="1800"/>
                          <a:ext cx="264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4" name="Object 46"/>
            <p:cNvGraphicFramePr/>
            <p:nvPr/>
          </p:nvGraphicFramePr>
          <p:xfrm>
            <a:off x="4775" y="1238"/>
            <a:ext cx="22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165100" imgH="165100" progId="Equation.3">
                    <p:embed/>
                  </p:oleObj>
                </mc:Choice>
                <mc:Fallback>
                  <p:oleObj name="" r:id="rId7" imgW="165100" imgH="1651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75" y="1238"/>
                          <a:ext cx="229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7"/>
          <p:cNvGrpSpPr/>
          <p:nvPr/>
        </p:nvGrpSpPr>
        <p:grpSpPr>
          <a:xfrm>
            <a:off x="5702300" y="1057275"/>
            <a:ext cx="3233738" cy="5467350"/>
            <a:chOff x="3396" y="521"/>
            <a:chExt cx="1989" cy="3280"/>
          </a:xfrm>
        </p:grpSpPr>
        <p:sp>
          <p:nvSpPr>
            <p:cNvPr id="49196" name="Line 48"/>
            <p:cNvSpPr/>
            <p:nvPr/>
          </p:nvSpPr>
          <p:spPr>
            <a:xfrm>
              <a:off x="4308" y="646"/>
              <a:ext cx="0" cy="281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9197" name="Line 49"/>
            <p:cNvSpPr/>
            <p:nvPr/>
          </p:nvSpPr>
          <p:spPr>
            <a:xfrm flipV="1">
              <a:off x="3858" y="647"/>
              <a:ext cx="15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198" name="Line 50"/>
            <p:cNvSpPr/>
            <p:nvPr/>
          </p:nvSpPr>
          <p:spPr>
            <a:xfrm>
              <a:off x="3854" y="1042"/>
              <a:ext cx="15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199" name="Line 51"/>
            <p:cNvSpPr/>
            <p:nvPr/>
          </p:nvSpPr>
          <p:spPr>
            <a:xfrm>
              <a:off x="3853" y="1435"/>
              <a:ext cx="4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00" name="Line 52"/>
            <p:cNvSpPr/>
            <p:nvPr/>
          </p:nvSpPr>
          <p:spPr>
            <a:xfrm>
              <a:off x="4304" y="1435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01" name="Line 53"/>
            <p:cNvSpPr/>
            <p:nvPr/>
          </p:nvSpPr>
          <p:spPr>
            <a:xfrm flipV="1">
              <a:off x="4313" y="1644"/>
              <a:ext cx="10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02" name="Line 54"/>
            <p:cNvSpPr/>
            <p:nvPr/>
          </p:nvSpPr>
          <p:spPr>
            <a:xfrm>
              <a:off x="3875" y="2149"/>
              <a:ext cx="6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03" name="Line 55"/>
            <p:cNvSpPr/>
            <p:nvPr/>
          </p:nvSpPr>
          <p:spPr>
            <a:xfrm>
              <a:off x="4525" y="1950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04" name="Line 56"/>
            <p:cNvSpPr/>
            <p:nvPr/>
          </p:nvSpPr>
          <p:spPr>
            <a:xfrm flipV="1">
              <a:off x="4523" y="1946"/>
              <a:ext cx="8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05" name="Line 57"/>
            <p:cNvSpPr/>
            <p:nvPr/>
          </p:nvSpPr>
          <p:spPr>
            <a:xfrm>
              <a:off x="4516" y="642"/>
              <a:ext cx="0" cy="281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9206" name="Line 58"/>
            <p:cNvSpPr/>
            <p:nvPr/>
          </p:nvSpPr>
          <p:spPr>
            <a:xfrm>
              <a:off x="3888" y="2697"/>
              <a:ext cx="8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07" name="Line 59"/>
            <p:cNvSpPr/>
            <p:nvPr/>
          </p:nvSpPr>
          <p:spPr>
            <a:xfrm>
              <a:off x="4739" y="2498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08" name="Line 60"/>
            <p:cNvSpPr/>
            <p:nvPr/>
          </p:nvSpPr>
          <p:spPr>
            <a:xfrm flipV="1">
              <a:off x="4737" y="2494"/>
              <a:ext cx="6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09" name="Line 61"/>
            <p:cNvSpPr/>
            <p:nvPr/>
          </p:nvSpPr>
          <p:spPr>
            <a:xfrm>
              <a:off x="4737" y="663"/>
              <a:ext cx="0" cy="281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9210" name="Line 62"/>
            <p:cNvSpPr/>
            <p:nvPr/>
          </p:nvSpPr>
          <p:spPr>
            <a:xfrm>
              <a:off x="3872" y="2978"/>
              <a:ext cx="6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11" name="Line 63"/>
            <p:cNvSpPr/>
            <p:nvPr/>
          </p:nvSpPr>
          <p:spPr>
            <a:xfrm>
              <a:off x="4522" y="2987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12" name="Line 64"/>
            <p:cNvSpPr/>
            <p:nvPr/>
          </p:nvSpPr>
          <p:spPr>
            <a:xfrm flipV="1">
              <a:off x="4520" y="3178"/>
              <a:ext cx="8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13" name="Line 65"/>
            <p:cNvSpPr/>
            <p:nvPr/>
          </p:nvSpPr>
          <p:spPr>
            <a:xfrm>
              <a:off x="3877" y="3464"/>
              <a:ext cx="6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14" name="Line 66"/>
            <p:cNvSpPr/>
            <p:nvPr/>
          </p:nvSpPr>
          <p:spPr>
            <a:xfrm>
              <a:off x="4527" y="3473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15" name="Line 67"/>
            <p:cNvSpPr/>
            <p:nvPr/>
          </p:nvSpPr>
          <p:spPr>
            <a:xfrm flipV="1">
              <a:off x="4525" y="3664"/>
              <a:ext cx="2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16" name="Line 68"/>
            <p:cNvSpPr/>
            <p:nvPr/>
          </p:nvSpPr>
          <p:spPr>
            <a:xfrm flipV="1">
              <a:off x="4732" y="3463"/>
              <a:ext cx="6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17" name="Line 69"/>
            <p:cNvSpPr/>
            <p:nvPr/>
          </p:nvSpPr>
          <p:spPr>
            <a:xfrm>
              <a:off x="4740" y="3465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9218" name="Text Box 70"/>
            <p:cNvSpPr txBox="1"/>
            <p:nvPr/>
          </p:nvSpPr>
          <p:spPr>
            <a:xfrm>
              <a:off x="3636" y="521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spcBef>
                  <a:spcPct val="50000"/>
                </a:spcBef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19" name="Text Box 71"/>
            <p:cNvSpPr txBox="1"/>
            <p:nvPr/>
          </p:nvSpPr>
          <p:spPr>
            <a:xfrm>
              <a:off x="3636" y="930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spcBef>
                  <a:spcPct val="50000"/>
                </a:spcBef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0" name="Text Box 72"/>
            <p:cNvSpPr txBox="1"/>
            <p:nvPr/>
          </p:nvSpPr>
          <p:spPr>
            <a:xfrm>
              <a:off x="3636" y="1304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1" name="Text Box 73"/>
            <p:cNvSpPr txBox="1"/>
            <p:nvPr/>
          </p:nvSpPr>
          <p:spPr>
            <a:xfrm>
              <a:off x="3636" y="1844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2" name="Text Box 74"/>
            <p:cNvSpPr txBox="1"/>
            <p:nvPr/>
          </p:nvSpPr>
          <p:spPr>
            <a:xfrm>
              <a:off x="3636" y="2361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3" name="Text Box 75"/>
            <p:cNvSpPr txBox="1"/>
            <p:nvPr/>
          </p:nvSpPr>
          <p:spPr>
            <a:xfrm>
              <a:off x="3636" y="2853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4" name="Text Box 76"/>
            <p:cNvSpPr txBox="1"/>
            <p:nvPr/>
          </p:nvSpPr>
          <p:spPr>
            <a:xfrm>
              <a:off x="3636" y="3329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225" name="Object 77"/>
            <p:cNvGraphicFramePr/>
            <p:nvPr/>
          </p:nvGraphicFramePr>
          <p:xfrm>
            <a:off x="3451" y="1915"/>
            <a:ext cx="17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9" imgW="127000" imgH="202565" progId="Equation.3">
                    <p:embed/>
                  </p:oleObj>
                </mc:Choice>
                <mc:Fallback>
                  <p:oleObj name="" r:id="rId9" imgW="127000" imgH="20256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51" y="1915"/>
                          <a:ext cx="173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26" name="Object 78"/>
            <p:cNvGraphicFramePr/>
            <p:nvPr/>
          </p:nvGraphicFramePr>
          <p:xfrm>
            <a:off x="3447" y="690"/>
            <a:ext cx="17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0" imgW="127000" imgH="139700" progId="Equation.3">
                    <p:embed/>
                  </p:oleObj>
                </mc:Choice>
                <mc:Fallback>
                  <p:oleObj name="" r:id="rId10" imgW="127000" imgH="1397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47" y="690"/>
                          <a:ext cx="172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27" name="Object 79"/>
            <p:cNvGraphicFramePr/>
            <p:nvPr/>
          </p:nvGraphicFramePr>
          <p:xfrm>
            <a:off x="3460" y="1057"/>
            <a:ext cx="18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2" imgW="139700" imgH="165100" progId="Equation.3">
                    <p:embed/>
                  </p:oleObj>
                </mc:Choice>
                <mc:Fallback>
                  <p:oleObj name="" r:id="rId12" imgW="139700" imgH="1651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60" y="1057"/>
                          <a:ext cx="189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28" name="Object 80"/>
            <p:cNvGraphicFramePr/>
            <p:nvPr/>
          </p:nvGraphicFramePr>
          <p:xfrm>
            <a:off x="3455" y="1444"/>
            <a:ext cx="1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4" imgW="127000" imgH="127000" progId="Equation.3">
                    <p:embed/>
                  </p:oleObj>
                </mc:Choice>
                <mc:Fallback>
                  <p:oleObj name="" r:id="rId14" imgW="127000" imgH="1270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455" y="1444"/>
                          <a:ext cx="172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29" name="Object 81"/>
            <p:cNvGraphicFramePr/>
            <p:nvPr/>
          </p:nvGraphicFramePr>
          <p:xfrm>
            <a:off x="3396" y="2418"/>
            <a:ext cx="27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6" imgW="203200" imgH="215900" progId="Equation.3">
                    <p:embed/>
                  </p:oleObj>
                </mc:Choice>
                <mc:Fallback>
                  <p:oleObj name="" r:id="rId16" imgW="203200" imgH="2159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96" y="2418"/>
                          <a:ext cx="277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0" name="Object 82"/>
            <p:cNvGraphicFramePr/>
            <p:nvPr/>
          </p:nvGraphicFramePr>
          <p:xfrm>
            <a:off x="3409" y="3010"/>
            <a:ext cx="25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7" imgW="190500" imgH="165100" progId="Equation.3">
                    <p:embed/>
                  </p:oleObj>
                </mc:Choice>
                <mc:Fallback>
                  <p:oleObj name="" r:id="rId17" imgW="190500" imgH="1651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09" y="3010"/>
                          <a:ext cx="257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1" name="Object 83"/>
            <p:cNvGraphicFramePr/>
            <p:nvPr/>
          </p:nvGraphicFramePr>
          <p:xfrm>
            <a:off x="3413" y="3460"/>
            <a:ext cx="22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8" imgW="165100" imgH="165100" progId="Equation.3">
                    <p:embed/>
                  </p:oleObj>
                </mc:Choice>
                <mc:Fallback>
                  <p:oleObj name="" r:id="rId18" imgW="165100" imgH="1651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413" y="3460"/>
                          <a:ext cx="224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32" name="Line 84"/>
            <p:cNvSpPr/>
            <p:nvPr/>
          </p:nvSpPr>
          <p:spPr>
            <a:xfrm>
              <a:off x="4070" y="1797"/>
              <a:ext cx="2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9233" name="Line 85"/>
            <p:cNvSpPr/>
            <p:nvPr/>
          </p:nvSpPr>
          <p:spPr>
            <a:xfrm flipH="1" flipV="1">
              <a:off x="4509" y="1797"/>
              <a:ext cx="250" cy="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49234" name="Object 86"/>
            <p:cNvGraphicFramePr/>
            <p:nvPr/>
          </p:nvGraphicFramePr>
          <p:xfrm>
            <a:off x="4339" y="1649"/>
            <a:ext cx="20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0" imgW="152400" imgH="228600" progId="Equation.3">
                    <p:embed/>
                  </p:oleObj>
                </mc:Choice>
                <mc:Fallback>
                  <p:oleObj name="" r:id="rId20" imgW="152400" imgH="2286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339" y="1649"/>
                          <a:ext cx="20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4039" name="AutoShape 87"/>
          <p:cNvSpPr/>
          <p:nvPr/>
        </p:nvSpPr>
        <p:spPr>
          <a:xfrm>
            <a:off x="5084763" y="6283325"/>
            <a:ext cx="1695450" cy="492125"/>
          </a:xfrm>
          <a:prstGeom prst="wedgeRoundRectCallout">
            <a:avLst>
              <a:gd name="adj1" fmla="val 98995"/>
              <a:gd name="adj2" fmla="val -115083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630" tIns="0" rIns="18630" bIns="0" anchor="t"/>
          <a:p>
            <a:pPr algn="ctr"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静态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冒险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4040" name="Rectangle 88"/>
          <p:cNvSpPr/>
          <p:nvPr/>
        </p:nvSpPr>
        <p:spPr>
          <a:xfrm>
            <a:off x="590550" y="3713163"/>
            <a:ext cx="4973638" cy="2857500"/>
          </a:xfrm>
          <a:prstGeom prst="rect">
            <a:avLst/>
          </a:prstGeom>
          <a:noFill/>
          <a:ln w="12700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lnSpc>
                <a:spcPct val="120000"/>
              </a:lnSpc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竞争：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是指门电路的两个输入信号同时向相反的逻辑电平跳变的现象。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defTabSz="946150">
              <a:lnSpc>
                <a:spcPct val="12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冒险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是指由于竞争的存在，在门电路的输出端可能出现尖峰脉冲的现象。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39" grpId="0" animBg="1"/>
      <p:bldP spid="2540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4978" name="Rectangle 2"/>
          <p:cNvSpPr>
            <a:spLocks noRot="1" noChangeArrowheads="1"/>
          </p:cNvSpPr>
          <p:nvPr/>
        </p:nvSpPr>
        <p:spPr bwMode="auto">
          <a:xfrm>
            <a:off x="515938" y="425450"/>
            <a:ext cx="527050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4.4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组合逻辑电路中的竞争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-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冒险</a:t>
            </a:r>
            <a:endParaRPr kumimoji="1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50179" name="Line 3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059" name="AutoShape 83"/>
          <p:cNvSpPr/>
          <p:nvPr/>
        </p:nvSpPr>
        <p:spPr>
          <a:xfrm>
            <a:off x="5084763" y="6283325"/>
            <a:ext cx="1695450" cy="492125"/>
          </a:xfrm>
          <a:prstGeom prst="wedgeRoundRectCallout">
            <a:avLst>
              <a:gd name="adj1" fmla="val 98995"/>
              <a:gd name="adj2" fmla="val -115083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630" tIns="0" rIns="18630" bIns="0" anchor="t"/>
          <a:p>
            <a:pPr algn="ctr"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静态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冒险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2" name="Group 85"/>
          <p:cNvGrpSpPr/>
          <p:nvPr/>
        </p:nvGrpSpPr>
        <p:grpSpPr>
          <a:xfrm>
            <a:off x="5127625" y="1139825"/>
            <a:ext cx="3624263" cy="5195888"/>
            <a:chOff x="3155" y="684"/>
            <a:chExt cx="2230" cy="3117"/>
          </a:xfrm>
        </p:grpSpPr>
        <p:sp>
          <p:nvSpPr>
            <p:cNvPr id="50182" name="Line 86"/>
            <p:cNvSpPr/>
            <p:nvPr/>
          </p:nvSpPr>
          <p:spPr>
            <a:xfrm>
              <a:off x="4737" y="813"/>
              <a:ext cx="0" cy="266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0183" name="Line 87"/>
            <p:cNvSpPr/>
            <p:nvPr/>
          </p:nvSpPr>
          <p:spPr>
            <a:xfrm>
              <a:off x="4516" y="829"/>
              <a:ext cx="0" cy="2656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0184" name="Line 88"/>
            <p:cNvSpPr/>
            <p:nvPr/>
          </p:nvSpPr>
          <p:spPr>
            <a:xfrm>
              <a:off x="4308" y="808"/>
              <a:ext cx="0" cy="2856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0185" name="Line 89"/>
            <p:cNvSpPr/>
            <p:nvPr/>
          </p:nvSpPr>
          <p:spPr>
            <a:xfrm flipV="1">
              <a:off x="3858" y="797"/>
              <a:ext cx="15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86" name="Line 90"/>
            <p:cNvSpPr/>
            <p:nvPr/>
          </p:nvSpPr>
          <p:spPr>
            <a:xfrm>
              <a:off x="3854" y="1151"/>
              <a:ext cx="15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87" name="Line 91"/>
            <p:cNvSpPr/>
            <p:nvPr/>
          </p:nvSpPr>
          <p:spPr>
            <a:xfrm>
              <a:off x="3853" y="1630"/>
              <a:ext cx="4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88" name="Line 92"/>
            <p:cNvSpPr/>
            <p:nvPr/>
          </p:nvSpPr>
          <p:spPr>
            <a:xfrm>
              <a:off x="4304" y="1422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89" name="Line 93"/>
            <p:cNvSpPr/>
            <p:nvPr/>
          </p:nvSpPr>
          <p:spPr>
            <a:xfrm flipV="1">
              <a:off x="4313" y="1423"/>
              <a:ext cx="10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0" name="Line 94"/>
            <p:cNvSpPr/>
            <p:nvPr/>
          </p:nvSpPr>
          <p:spPr>
            <a:xfrm>
              <a:off x="3875" y="1941"/>
              <a:ext cx="6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1" name="Line 95"/>
            <p:cNvSpPr/>
            <p:nvPr/>
          </p:nvSpPr>
          <p:spPr>
            <a:xfrm>
              <a:off x="4525" y="1950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2" name="Line 96"/>
            <p:cNvSpPr/>
            <p:nvPr/>
          </p:nvSpPr>
          <p:spPr>
            <a:xfrm flipV="1">
              <a:off x="4523" y="2154"/>
              <a:ext cx="8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3" name="Line 97"/>
            <p:cNvSpPr/>
            <p:nvPr/>
          </p:nvSpPr>
          <p:spPr>
            <a:xfrm>
              <a:off x="3888" y="2489"/>
              <a:ext cx="8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4" name="Line 98"/>
            <p:cNvSpPr/>
            <p:nvPr/>
          </p:nvSpPr>
          <p:spPr>
            <a:xfrm>
              <a:off x="4739" y="2498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5" name="Line 99"/>
            <p:cNvSpPr/>
            <p:nvPr/>
          </p:nvSpPr>
          <p:spPr>
            <a:xfrm flipV="1">
              <a:off x="4737" y="2689"/>
              <a:ext cx="6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6" name="Line 100"/>
            <p:cNvSpPr/>
            <p:nvPr/>
          </p:nvSpPr>
          <p:spPr>
            <a:xfrm>
              <a:off x="3872" y="3186"/>
              <a:ext cx="6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7" name="Line 101"/>
            <p:cNvSpPr/>
            <p:nvPr/>
          </p:nvSpPr>
          <p:spPr>
            <a:xfrm>
              <a:off x="4522" y="2987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8" name="Line 102"/>
            <p:cNvSpPr/>
            <p:nvPr/>
          </p:nvSpPr>
          <p:spPr>
            <a:xfrm flipV="1">
              <a:off x="4520" y="2983"/>
              <a:ext cx="8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9" name="Line 103"/>
            <p:cNvSpPr/>
            <p:nvPr/>
          </p:nvSpPr>
          <p:spPr>
            <a:xfrm>
              <a:off x="3877" y="3659"/>
              <a:ext cx="6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0" name="Line 104"/>
            <p:cNvSpPr/>
            <p:nvPr/>
          </p:nvSpPr>
          <p:spPr>
            <a:xfrm>
              <a:off x="4514" y="3473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1" name="Line 105"/>
            <p:cNvSpPr/>
            <p:nvPr/>
          </p:nvSpPr>
          <p:spPr>
            <a:xfrm flipV="1">
              <a:off x="4525" y="3469"/>
              <a:ext cx="2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2" name="Line 106"/>
            <p:cNvSpPr/>
            <p:nvPr/>
          </p:nvSpPr>
          <p:spPr>
            <a:xfrm flipV="1">
              <a:off x="4732" y="3658"/>
              <a:ext cx="6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3" name="Line 107"/>
            <p:cNvSpPr/>
            <p:nvPr/>
          </p:nvSpPr>
          <p:spPr>
            <a:xfrm>
              <a:off x="4727" y="3465"/>
              <a:ext cx="0" cy="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4" name="Text Box 108"/>
            <p:cNvSpPr txBox="1"/>
            <p:nvPr/>
          </p:nvSpPr>
          <p:spPr>
            <a:xfrm>
              <a:off x="3623" y="68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spcBef>
                  <a:spcPct val="50000"/>
                </a:spcBef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5" name="Text Box 109"/>
            <p:cNvSpPr txBox="1"/>
            <p:nvPr/>
          </p:nvSpPr>
          <p:spPr>
            <a:xfrm>
              <a:off x="3636" y="1001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spcBef>
                  <a:spcPct val="50000"/>
                </a:spcBef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6" name="Text Box 110"/>
            <p:cNvSpPr txBox="1"/>
            <p:nvPr/>
          </p:nvSpPr>
          <p:spPr>
            <a:xfrm>
              <a:off x="3636" y="1304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7" name="Text Box 111"/>
            <p:cNvSpPr txBox="1"/>
            <p:nvPr/>
          </p:nvSpPr>
          <p:spPr>
            <a:xfrm>
              <a:off x="3636" y="1844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8" name="Text Box 112"/>
            <p:cNvSpPr txBox="1"/>
            <p:nvPr/>
          </p:nvSpPr>
          <p:spPr>
            <a:xfrm>
              <a:off x="3636" y="2361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9" name="Text Box 113"/>
            <p:cNvSpPr txBox="1"/>
            <p:nvPr/>
          </p:nvSpPr>
          <p:spPr>
            <a:xfrm>
              <a:off x="3636" y="2853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0" name="Text Box 114"/>
            <p:cNvSpPr txBox="1"/>
            <p:nvPr/>
          </p:nvSpPr>
          <p:spPr>
            <a:xfrm>
              <a:off x="3636" y="3329"/>
              <a:ext cx="276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>
              <a:spAutoFit/>
            </a:bodyPr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defTabSz="946150">
                <a:lnSpc>
                  <a:spcPct val="90000"/>
                </a:lnSpc>
              </a:pPr>
              <a:r>
                <a:rPr lang="en-US" altLang="zh-CN" sz="25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0211" name="Object 115"/>
            <p:cNvGraphicFramePr/>
            <p:nvPr/>
          </p:nvGraphicFramePr>
          <p:xfrm>
            <a:off x="3451" y="1915"/>
            <a:ext cx="17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" imgW="127000" imgH="202565" progId="Equation.3">
                    <p:embed/>
                  </p:oleObj>
                </mc:Choice>
                <mc:Fallback>
                  <p:oleObj name="" r:id="rId1" imgW="127000" imgH="20256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51" y="1915"/>
                          <a:ext cx="173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2" name="Object 116"/>
            <p:cNvGraphicFramePr/>
            <p:nvPr/>
          </p:nvGraphicFramePr>
          <p:xfrm>
            <a:off x="3447" y="690"/>
            <a:ext cx="17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" imgW="127000" imgH="139700" progId="Equation.3">
                    <p:embed/>
                  </p:oleObj>
                </mc:Choice>
                <mc:Fallback>
                  <p:oleObj name="" r:id="rId3" imgW="127000" imgH="1397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47" y="690"/>
                          <a:ext cx="172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3" name="Object 117"/>
            <p:cNvGraphicFramePr/>
            <p:nvPr/>
          </p:nvGraphicFramePr>
          <p:xfrm>
            <a:off x="3460" y="1057"/>
            <a:ext cx="18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5" imgW="139700" imgH="165100" progId="Equation.3">
                    <p:embed/>
                  </p:oleObj>
                </mc:Choice>
                <mc:Fallback>
                  <p:oleObj name="" r:id="rId5" imgW="139700" imgH="1651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60" y="1057"/>
                          <a:ext cx="189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4" name="Object 118"/>
            <p:cNvGraphicFramePr/>
            <p:nvPr/>
          </p:nvGraphicFramePr>
          <p:xfrm>
            <a:off x="3455" y="1444"/>
            <a:ext cx="1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127000" imgH="127000" progId="Equation.3">
                    <p:embed/>
                  </p:oleObj>
                </mc:Choice>
                <mc:Fallback>
                  <p:oleObj name="" r:id="rId7" imgW="127000" imgH="1270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55" y="1444"/>
                          <a:ext cx="172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5" name="Object 119"/>
            <p:cNvGraphicFramePr/>
            <p:nvPr/>
          </p:nvGraphicFramePr>
          <p:xfrm>
            <a:off x="3161" y="2431"/>
            <a:ext cx="4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9" imgW="329565" imgH="215900" progId="Equation.3">
                    <p:embed/>
                  </p:oleObj>
                </mc:Choice>
                <mc:Fallback>
                  <p:oleObj name="" r:id="rId9" imgW="329565" imgH="2159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61" y="2431"/>
                          <a:ext cx="450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6" name="Object 120"/>
            <p:cNvGraphicFramePr/>
            <p:nvPr/>
          </p:nvGraphicFramePr>
          <p:xfrm>
            <a:off x="3155" y="3014"/>
            <a:ext cx="46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1" imgW="342265" imgH="177800" progId="Equation.3">
                    <p:embed/>
                  </p:oleObj>
                </mc:Choice>
                <mc:Fallback>
                  <p:oleObj name="" r:id="rId11" imgW="342265" imgH="1778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55" y="3014"/>
                          <a:ext cx="463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7" name="Object 121"/>
            <p:cNvGraphicFramePr/>
            <p:nvPr/>
          </p:nvGraphicFramePr>
          <p:xfrm>
            <a:off x="3413" y="3460"/>
            <a:ext cx="22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3" imgW="165100" imgH="165100" progId="Equation.3">
                    <p:embed/>
                  </p:oleObj>
                </mc:Choice>
                <mc:Fallback>
                  <p:oleObj name="" r:id="rId13" imgW="165100" imgH="1651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13" y="3460"/>
                          <a:ext cx="224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8" name="Line 122"/>
            <p:cNvSpPr/>
            <p:nvPr/>
          </p:nvSpPr>
          <p:spPr>
            <a:xfrm>
              <a:off x="4070" y="1797"/>
              <a:ext cx="2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0219" name="Line 123"/>
            <p:cNvSpPr/>
            <p:nvPr/>
          </p:nvSpPr>
          <p:spPr>
            <a:xfrm flipH="1" flipV="1">
              <a:off x="4509" y="1797"/>
              <a:ext cx="250" cy="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50220" name="Object 124"/>
            <p:cNvGraphicFramePr/>
            <p:nvPr/>
          </p:nvGraphicFramePr>
          <p:xfrm>
            <a:off x="4339" y="1649"/>
            <a:ext cx="20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5" imgW="152400" imgH="228600" progId="Equation.3">
                    <p:embed/>
                  </p:oleObj>
                </mc:Choice>
                <mc:Fallback>
                  <p:oleObj name="" r:id="rId15" imgW="152400" imgH="2286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39" y="1649"/>
                          <a:ext cx="20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6"/>
          <p:cNvGrpSpPr/>
          <p:nvPr/>
        </p:nvGrpSpPr>
        <p:grpSpPr>
          <a:xfrm>
            <a:off x="884238" y="1066800"/>
            <a:ext cx="4324350" cy="1833563"/>
            <a:chOff x="439" y="2928"/>
            <a:chExt cx="2661" cy="1100"/>
          </a:xfrm>
        </p:grpSpPr>
        <p:grpSp>
          <p:nvGrpSpPr>
            <p:cNvPr id="50222" name="Group 127"/>
            <p:cNvGrpSpPr/>
            <p:nvPr/>
          </p:nvGrpSpPr>
          <p:grpSpPr>
            <a:xfrm>
              <a:off x="1618" y="3568"/>
              <a:ext cx="372" cy="375"/>
              <a:chOff x="1440" y="1056"/>
              <a:chExt cx="912" cy="576"/>
            </a:xfrm>
          </p:grpSpPr>
          <p:sp>
            <p:nvSpPr>
              <p:cNvPr id="50223" name="Freeform 128"/>
              <p:cNvSpPr/>
              <p:nvPr/>
            </p:nvSpPr>
            <p:spPr>
              <a:xfrm>
                <a:off x="1440" y="1056"/>
                <a:ext cx="144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288"/>
                  </a:cxn>
                  <a:cxn ang="0">
                    <a:pos x="0" y="576"/>
                  </a:cxn>
                </a:cxnLst>
                <a:pathLst>
                  <a:path w="144" h="576">
                    <a:moveTo>
                      <a:pt x="0" y="0"/>
                    </a:moveTo>
                    <a:cubicBezTo>
                      <a:pt x="72" y="96"/>
                      <a:pt x="144" y="192"/>
                      <a:pt x="144" y="288"/>
                    </a:cubicBezTo>
                    <a:cubicBezTo>
                      <a:pt x="144" y="384"/>
                      <a:pt x="72" y="480"/>
                      <a:pt x="0" y="57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24" name="Freeform 129"/>
              <p:cNvSpPr/>
              <p:nvPr/>
            </p:nvSpPr>
            <p:spPr>
              <a:xfrm>
                <a:off x="1440" y="1056"/>
                <a:ext cx="912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262"/>
                  </a:cxn>
                  <a:cxn ang="0">
                    <a:pos x="0" y="576"/>
                  </a:cxn>
                </a:cxnLst>
                <a:pathLst>
                  <a:path w="912" h="528">
                    <a:moveTo>
                      <a:pt x="0" y="0"/>
                    </a:moveTo>
                    <a:cubicBezTo>
                      <a:pt x="456" y="76"/>
                      <a:pt x="912" y="152"/>
                      <a:pt x="912" y="240"/>
                    </a:cubicBezTo>
                    <a:cubicBezTo>
                      <a:pt x="912" y="328"/>
                      <a:pt x="456" y="428"/>
                      <a:pt x="0" y="52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0225" name="Line 130"/>
            <p:cNvSpPr/>
            <p:nvPr/>
          </p:nvSpPr>
          <p:spPr>
            <a:xfrm>
              <a:off x="2007" y="3742"/>
              <a:ext cx="30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26" name="Line 131"/>
            <p:cNvSpPr/>
            <p:nvPr/>
          </p:nvSpPr>
          <p:spPr>
            <a:xfrm>
              <a:off x="2009" y="3252"/>
              <a:ext cx="29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27" name="Line 132"/>
            <p:cNvSpPr/>
            <p:nvPr/>
          </p:nvSpPr>
          <p:spPr>
            <a:xfrm>
              <a:off x="2300" y="3443"/>
              <a:ext cx="15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28" name="Line 133"/>
            <p:cNvSpPr/>
            <p:nvPr/>
          </p:nvSpPr>
          <p:spPr>
            <a:xfrm>
              <a:off x="1369" y="3388"/>
              <a:ext cx="31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29" name="Line 134"/>
            <p:cNvSpPr/>
            <p:nvPr/>
          </p:nvSpPr>
          <p:spPr>
            <a:xfrm>
              <a:off x="633" y="3182"/>
              <a:ext cx="10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0" name="Line 135"/>
            <p:cNvSpPr/>
            <p:nvPr/>
          </p:nvSpPr>
          <p:spPr>
            <a:xfrm flipV="1">
              <a:off x="886" y="3655"/>
              <a:ext cx="76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1" name="Text Box 136"/>
            <p:cNvSpPr txBox="1"/>
            <p:nvPr/>
          </p:nvSpPr>
          <p:spPr>
            <a:xfrm>
              <a:off x="439" y="2987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9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9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2" name="Text Box 137"/>
            <p:cNvSpPr txBox="1"/>
            <p:nvPr/>
          </p:nvSpPr>
          <p:spPr>
            <a:xfrm>
              <a:off x="456" y="3640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9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9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3" name="Line 138"/>
            <p:cNvSpPr/>
            <p:nvPr/>
          </p:nvSpPr>
          <p:spPr>
            <a:xfrm>
              <a:off x="642" y="3389"/>
              <a:ext cx="37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234" name="Group 139"/>
            <p:cNvGrpSpPr/>
            <p:nvPr/>
          </p:nvGrpSpPr>
          <p:grpSpPr>
            <a:xfrm>
              <a:off x="1008" y="3230"/>
              <a:ext cx="340" cy="314"/>
              <a:chOff x="1389" y="2730"/>
              <a:chExt cx="340" cy="314"/>
            </a:xfrm>
          </p:grpSpPr>
          <p:sp>
            <p:nvSpPr>
              <p:cNvPr id="50235" name="Oval 140"/>
              <p:cNvSpPr>
                <a:spLocks noChangeAspect="1"/>
              </p:cNvSpPr>
              <p:nvPr/>
            </p:nvSpPr>
            <p:spPr>
              <a:xfrm>
                <a:off x="1665" y="2849"/>
                <a:ext cx="64" cy="7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6" name="AutoShape 141"/>
              <p:cNvSpPr/>
              <p:nvPr/>
            </p:nvSpPr>
            <p:spPr>
              <a:xfrm rot="5400000">
                <a:off x="1368" y="2748"/>
                <a:ext cx="314" cy="275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237" name="Group 142"/>
            <p:cNvGrpSpPr/>
            <p:nvPr/>
          </p:nvGrpSpPr>
          <p:grpSpPr>
            <a:xfrm>
              <a:off x="2460" y="3343"/>
              <a:ext cx="365" cy="307"/>
              <a:chOff x="2473" y="3343"/>
              <a:chExt cx="365" cy="307"/>
            </a:xfrm>
          </p:grpSpPr>
          <p:sp>
            <p:nvSpPr>
              <p:cNvPr id="50238" name="Line 143"/>
              <p:cNvSpPr/>
              <p:nvPr/>
            </p:nvSpPr>
            <p:spPr>
              <a:xfrm>
                <a:off x="2473" y="3343"/>
                <a:ext cx="0" cy="30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39" name="Line 144"/>
              <p:cNvSpPr/>
              <p:nvPr/>
            </p:nvSpPr>
            <p:spPr>
              <a:xfrm>
                <a:off x="2473" y="3343"/>
                <a:ext cx="325" cy="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0" name="Line 145"/>
              <p:cNvSpPr/>
              <p:nvPr/>
            </p:nvSpPr>
            <p:spPr>
              <a:xfrm>
                <a:off x="2473" y="3648"/>
                <a:ext cx="325" cy="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1" name="Freeform 146"/>
              <p:cNvSpPr/>
              <p:nvPr/>
            </p:nvSpPr>
            <p:spPr>
              <a:xfrm>
                <a:off x="2785" y="3343"/>
                <a:ext cx="53" cy="3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" y="139"/>
                  </a:cxn>
                  <a:cxn ang="0">
                    <a:pos x="0" y="305"/>
                  </a:cxn>
                </a:cxnLst>
                <a:pathLst>
                  <a:path w="144" h="528">
                    <a:moveTo>
                      <a:pt x="0" y="0"/>
                    </a:moveTo>
                    <a:cubicBezTo>
                      <a:pt x="72" y="76"/>
                      <a:pt x="144" y="152"/>
                      <a:pt x="144" y="240"/>
                    </a:cubicBezTo>
                    <a:cubicBezTo>
                      <a:pt x="144" y="328"/>
                      <a:pt x="72" y="428"/>
                      <a:pt x="0" y="52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0242" name="Line 147"/>
            <p:cNvSpPr/>
            <p:nvPr/>
          </p:nvSpPr>
          <p:spPr>
            <a:xfrm>
              <a:off x="871" y="3392"/>
              <a:ext cx="0" cy="2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43" name="Oval 148"/>
            <p:cNvSpPr/>
            <p:nvPr/>
          </p:nvSpPr>
          <p:spPr>
            <a:xfrm>
              <a:off x="847" y="3380"/>
              <a:ext cx="31" cy="3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44" name="Line 149"/>
            <p:cNvSpPr/>
            <p:nvPr/>
          </p:nvSpPr>
          <p:spPr>
            <a:xfrm>
              <a:off x="621" y="3844"/>
              <a:ext cx="10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45" name="Text Box 150"/>
            <p:cNvSpPr txBox="1"/>
            <p:nvPr/>
          </p:nvSpPr>
          <p:spPr>
            <a:xfrm>
              <a:off x="452" y="3223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9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9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46" name="Line 151"/>
            <p:cNvSpPr/>
            <p:nvPr/>
          </p:nvSpPr>
          <p:spPr>
            <a:xfrm>
              <a:off x="2305" y="3565"/>
              <a:ext cx="15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47" name="Line 152"/>
            <p:cNvSpPr/>
            <p:nvPr/>
          </p:nvSpPr>
          <p:spPr>
            <a:xfrm>
              <a:off x="2298" y="3579"/>
              <a:ext cx="0" cy="1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48" name="Line 153"/>
            <p:cNvSpPr/>
            <p:nvPr/>
          </p:nvSpPr>
          <p:spPr>
            <a:xfrm>
              <a:off x="2303" y="3260"/>
              <a:ext cx="0" cy="1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50249" name="Object 154"/>
            <p:cNvGraphicFramePr/>
            <p:nvPr/>
          </p:nvGraphicFramePr>
          <p:xfrm>
            <a:off x="1420" y="3379"/>
            <a:ext cx="1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7" imgW="127000" imgH="202565" progId="Equation.3">
                    <p:embed/>
                  </p:oleObj>
                </mc:Choice>
                <mc:Fallback>
                  <p:oleObj name="" r:id="rId17" imgW="127000" imgH="20256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20" y="3379"/>
                          <a:ext cx="176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50" name="Object 155"/>
            <p:cNvGraphicFramePr/>
            <p:nvPr/>
          </p:nvGraphicFramePr>
          <p:xfrm>
            <a:off x="1976" y="2928"/>
            <a:ext cx="45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8" imgW="329565" imgH="215900" progId="Equation.3">
                    <p:embed/>
                  </p:oleObj>
                </mc:Choice>
                <mc:Fallback>
                  <p:oleObj name="" r:id="rId18" imgW="329565" imgH="2159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76" y="2928"/>
                          <a:ext cx="458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51" name="Object 156"/>
            <p:cNvGraphicFramePr/>
            <p:nvPr/>
          </p:nvGraphicFramePr>
          <p:xfrm>
            <a:off x="1942" y="3782"/>
            <a:ext cx="4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9" imgW="342265" imgH="177800" progId="Equation.3">
                    <p:embed/>
                  </p:oleObj>
                </mc:Choice>
                <mc:Fallback>
                  <p:oleObj name="" r:id="rId19" imgW="342265" imgH="1778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42" y="3782"/>
                          <a:ext cx="476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52" name="Line 157"/>
            <p:cNvSpPr/>
            <p:nvPr/>
          </p:nvSpPr>
          <p:spPr>
            <a:xfrm flipV="1">
              <a:off x="2837" y="3491"/>
              <a:ext cx="26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50253" name="Object 158"/>
            <p:cNvGraphicFramePr/>
            <p:nvPr/>
          </p:nvGraphicFramePr>
          <p:xfrm>
            <a:off x="2792" y="3228"/>
            <a:ext cx="22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20" imgW="165100" imgH="165100" progId="Equation.3">
                    <p:embed/>
                  </p:oleObj>
                </mc:Choice>
                <mc:Fallback>
                  <p:oleObj name="" r:id="rId20" imgW="165100" imgH="1651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792" y="3228"/>
                          <a:ext cx="229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54" name="Group 159"/>
            <p:cNvGrpSpPr/>
            <p:nvPr/>
          </p:nvGrpSpPr>
          <p:grpSpPr>
            <a:xfrm>
              <a:off x="1626" y="3076"/>
              <a:ext cx="372" cy="400"/>
              <a:chOff x="1440" y="1056"/>
              <a:chExt cx="912" cy="576"/>
            </a:xfrm>
          </p:grpSpPr>
          <p:sp>
            <p:nvSpPr>
              <p:cNvPr id="50255" name="Freeform 160"/>
              <p:cNvSpPr/>
              <p:nvPr/>
            </p:nvSpPr>
            <p:spPr>
              <a:xfrm>
                <a:off x="1440" y="1056"/>
                <a:ext cx="144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288"/>
                  </a:cxn>
                  <a:cxn ang="0">
                    <a:pos x="0" y="576"/>
                  </a:cxn>
                </a:cxnLst>
                <a:pathLst>
                  <a:path w="144" h="576">
                    <a:moveTo>
                      <a:pt x="0" y="0"/>
                    </a:moveTo>
                    <a:cubicBezTo>
                      <a:pt x="72" y="96"/>
                      <a:pt x="144" y="192"/>
                      <a:pt x="144" y="288"/>
                    </a:cubicBezTo>
                    <a:cubicBezTo>
                      <a:pt x="144" y="384"/>
                      <a:pt x="72" y="480"/>
                      <a:pt x="0" y="57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56" name="Freeform 161"/>
              <p:cNvSpPr/>
              <p:nvPr/>
            </p:nvSpPr>
            <p:spPr>
              <a:xfrm>
                <a:off x="1440" y="1056"/>
                <a:ext cx="912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262"/>
                  </a:cxn>
                  <a:cxn ang="0">
                    <a:pos x="0" y="576"/>
                  </a:cxn>
                </a:cxnLst>
                <a:pathLst>
                  <a:path w="912" h="528">
                    <a:moveTo>
                      <a:pt x="0" y="0"/>
                    </a:moveTo>
                    <a:cubicBezTo>
                      <a:pt x="456" y="76"/>
                      <a:pt x="912" y="152"/>
                      <a:pt x="912" y="240"/>
                    </a:cubicBezTo>
                    <a:cubicBezTo>
                      <a:pt x="912" y="328"/>
                      <a:pt x="456" y="428"/>
                      <a:pt x="0" y="52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pic>
        <p:nvPicPr>
          <p:cNvPr id="255138" name="Picture 16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16025" y="3070225"/>
            <a:ext cx="1584325" cy="3703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5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91" name="Picture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8" y="4243388"/>
            <a:ext cx="4864100" cy="247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02" name="Rectangle 2"/>
          <p:cNvSpPr>
            <a:spLocks noRot="1" noChangeArrowheads="1"/>
          </p:cNvSpPr>
          <p:nvPr/>
        </p:nvSpPr>
        <p:spPr bwMode="auto">
          <a:xfrm>
            <a:off x="515938" y="425450"/>
            <a:ext cx="527050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4.4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组合逻辑电路中的竞争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-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冒险</a:t>
            </a:r>
            <a:endParaRPr kumimoji="1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51204" name="Line 3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05" name="Rectangle 81"/>
          <p:cNvSpPr/>
          <p:nvPr/>
        </p:nvSpPr>
        <p:spPr>
          <a:xfrm>
            <a:off x="552450" y="1066800"/>
            <a:ext cx="3965575" cy="544513"/>
          </a:xfrm>
          <a:prstGeom prst="rect">
            <a:avLst/>
          </a:prstGeom>
          <a:noFill/>
          <a:ln w="12700">
            <a:noFill/>
          </a:ln>
        </p:spPr>
        <p:txBody>
          <a:bodyPr wrap="none" lIns="94640" tIns="47320" rIns="94640" bIns="47320" anchor="t">
            <a:spAutoFit/>
          </a:bodyPr>
          <a:p>
            <a:pPr algn="ctr" defTabSz="946150"/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2. </a:t>
            </a: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竞争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冒险现象的判断</a:t>
            </a:r>
            <a:endParaRPr lang="zh-CN" altLang="en-US" sz="29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51206" name="Object 82"/>
          <p:cNvGraphicFramePr>
            <a:graphicFrameLocks noGrp="1"/>
          </p:cNvGraphicFramePr>
          <p:nvPr>
            <p:ph sz="quarter" idx="1"/>
          </p:nvPr>
        </p:nvGraphicFramePr>
        <p:xfrm>
          <a:off x="2506663" y="3340100"/>
          <a:ext cx="12525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" imgW="570865" imgH="203200" progId="Equation.3">
                  <p:embed/>
                </p:oleObj>
              </mc:Choice>
              <mc:Fallback>
                <p:oleObj name="" r:id="rId2" imgW="570865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6663" y="3340100"/>
                        <a:ext cx="1252537" cy="446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4" name="Object 84"/>
          <p:cNvGraphicFramePr>
            <a:graphicFrameLocks noGrp="1"/>
          </p:cNvGraphicFramePr>
          <p:nvPr>
            <p:ph sz="quarter" idx="2"/>
          </p:nvPr>
        </p:nvGraphicFramePr>
        <p:xfrm>
          <a:off x="6561138" y="5534025"/>
          <a:ext cx="14017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4" imgW="660400" imgH="203200" progId="Equation.3">
                  <p:embed/>
                </p:oleObj>
              </mc:Choice>
              <mc:Fallback>
                <p:oleObj name="" r:id="rId4" imgW="660400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61138" y="5534025"/>
                        <a:ext cx="1401762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8"/>
          <p:cNvSpPr/>
          <p:nvPr/>
        </p:nvSpPr>
        <p:spPr>
          <a:xfrm>
            <a:off x="404813" y="1671638"/>
            <a:ext cx="348138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4640" tIns="47320" rIns="94640" bIns="47320" anchor="t">
            <a:spAutoFit/>
          </a:bodyPr>
          <a:p>
            <a:pPr algn="ctr" defTabSz="946150"/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）逻辑表达式判断法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51209" name="Rectangle 89"/>
          <p:cNvSpPr/>
          <p:nvPr/>
        </p:nvSpPr>
        <p:spPr>
          <a:xfrm>
            <a:off x="3978275" y="3330575"/>
            <a:ext cx="503238" cy="479425"/>
          </a:xfrm>
          <a:prstGeom prst="rect">
            <a:avLst/>
          </a:prstGeom>
          <a:noFill/>
          <a:ln w="12700">
            <a:noFill/>
          </a:ln>
        </p:spPr>
        <p:txBody>
          <a:bodyPr wrap="none" lIns="94640" tIns="47320" rIns="94640" bIns="47320" anchor="t">
            <a:spAutoFit/>
          </a:bodyPr>
          <a:p>
            <a:pPr algn="ctr" defTabSz="946150"/>
            <a:r>
              <a:rPr lang="zh-CN" altLang="en-US" sz="2500" b="1" dirty="0">
                <a:latin typeface="Tahoma" panose="020B0604030504040204" pitchFamily="34" charset="0"/>
                <a:ea typeface="楷体_GB2312" pitchFamily="1" charset="-122"/>
              </a:rPr>
              <a:t>或</a:t>
            </a:r>
            <a:endParaRPr lang="zh-CN" altLang="en-US" sz="2500" b="1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51210" name="Rectangle 90"/>
          <p:cNvSpPr/>
          <p:nvPr/>
        </p:nvSpPr>
        <p:spPr>
          <a:xfrm>
            <a:off x="625475" y="3865563"/>
            <a:ext cx="5205413" cy="557212"/>
          </a:xfrm>
          <a:prstGeom prst="rect">
            <a:avLst/>
          </a:prstGeom>
          <a:noFill/>
          <a:ln w="12700">
            <a:noFill/>
          </a:ln>
        </p:spPr>
        <p:txBody>
          <a:bodyPr wrap="none" lIns="94640" tIns="47320" rIns="94640" bIns="47320" anchor="t">
            <a:spAutoFit/>
          </a:bodyPr>
          <a:p>
            <a:pPr algn="ctr" defTabSz="946150"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则该组合电路存在竞争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—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冒险现象。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51211" name="Rectangle 87"/>
          <p:cNvSpPr/>
          <p:nvPr/>
        </p:nvSpPr>
        <p:spPr>
          <a:xfrm>
            <a:off x="515938" y="2163763"/>
            <a:ext cx="8291512" cy="1016000"/>
          </a:xfrm>
          <a:prstGeom prst="rect">
            <a:avLst/>
          </a:prstGeom>
          <a:noFill/>
          <a:ln w="12700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lnSpc>
                <a:spcPct val="120000"/>
              </a:lnSpc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根据组合逻辑电路写出逻辑表达式，只要该输出逻辑表达式在一定的条件下能化简为：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6098" name="Rectangle 98"/>
          <p:cNvSpPr/>
          <p:nvPr/>
        </p:nvSpPr>
        <p:spPr>
          <a:xfrm>
            <a:off x="5602288" y="4772025"/>
            <a:ext cx="3325812" cy="863600"/>
          </a:xfrm>
          <a:prstGeom prst="rect">
            <a:avLst/>
          </a:prstGeom>
          <a:noFill/>
          <a:ln w="12700">
            <a:noFill/>
          </a:ln>
        </p:spPr>
        <p:txBody>
          <a:bodyPr lIns="94640" tIns="47320" rIns="94640" bIns="47320" anchor="t">
            <a:spAutoFit/>
          </a:bodyPr>
          <a:p>
            <a:pPr algn="just"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当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=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=1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时，上式可以转换成：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51213" name="Object 99"/>
          <p:cNvGraphicFramePr>
            <a:graphicFrameLocks noGrp="1"/>
          </p:cNvGraphicFramePr>
          <p:nvPr>
            <p:ph sz="quarter" idx="4"/>
          </p:nvPr>
        </p:nvGraphicFramePr>
        <p:xfrm>
          <a:off x="4681538" y="3340100"/>
          <a:ext cx="1400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6" imgW="660400" imgH="203200" progId="Equation.3">
                  <p:embed/>
                </p:oleObj>
              </mc:Choice>
              <mc:Fallback>
                <p:oleObj name="" r:id="rId6" imgW="660400" imgH="203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1538" y="3340100"/>
                        <a:ext cx="1400175" cy="4302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3" name="Object 103"/>
          <p:cNvGraphicFramePr/>
          <p:nvPr/>
        </p:nvGraphicFramePr>
        <p:xfrm>
          <a:off x="6119813" y="4205288"/>
          <a:ext cx="17319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836930" imgH="215900" progId="Equation.3">
                  <p:embed/>
                </p:oleObj>
              </mc:Choice>
              <mc:Fallback>
                <p:oleObj name="" r:id="rId7" imgW="836930" imgH="215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9813" y="4205288"/>
                        <a:ext cx="1731962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4" name="Rectangle 104"/>
          <p:cNvSpPr/>
          <p:nvPr/>
        </p:nvSpPr>
        <p:spPr>
          <a:xfrm>
            <a:off x="5618163" y="6096000"/>
            <a:ext cx="3743325" cy="479425"/>
          </a:xfrm>
          <a:prstGeom prst="rect">
            <a:avLst/>
          </a:prstGeom>
          <a:noFill/>
          <a:ln w="12700">
            <a:noFill/>
          </a:ln>
        </p:spPr>
        <p:txBody>
          <a:bodyPr wrap="none" lIns="94640" tIns="47320" rIns="94640" bIns="47320" anchor="t">
            <a:spAutoFit/>
          </a:bodyPr>
          <a:p>
            <a:pPr algn="ctr" defTabSz="946150"/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故该电路存在竞争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冒险。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8" grpId="0"/>
      <p:bldP spid="25610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7026" name="Rectangle 2"/>
          <p:cNvSpPr>
            <a:spLocks noRot="1" noChangeArrowheads="1"/>
          </p:cNvSpPr>
          <p:nvPr/>
        </p:nvSpPr>
        <p:spPr bwMode="auto">
          <a:xfrm>
            <a:off x="515938" y="425450"/>
            <a:ext cx="527050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4.4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组合逻辑电路中的竞争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-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冒险</a:t>
            </a:r>
            <a:endParaRPr kumimoji="1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52227" name="Line 3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28" name="Rectangle 82"/>
          <p:cNvSpPr/>
          <p:nvPr/>
        </p:nvSpPr>
        <p:spPr>
          <a:xfrm>
            <a:off x="552450" y="1597025"/>
            <a:ext cx="8293100" cy="1630363"/>
          </a:xfrm>
          <a:prstGeom prst="rect">
            <a:avLst/>
          </a:prstGeom>
          <a:noFill/>
          <a:ln w="12700">
            <a:noFill/>
          </a:ln>
        </p:spPr>
        <p:txBody>
          <a:bodyPr lIns="94640" tIns="47320" rIns="94640" bIns="47320" anchor="t">
            <a:spAutoFit/>
          </a:bodyPr>
          <a:p>
            <a:pPr marL="946150" lvl="2" indent="0" algn="just"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当输入变量的状态由最小项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变到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楷体_GB2312" pitchFamily="1" charset="-122"/>
              </a:rPr>
              <a:t>j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时，若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楷体_GB2312" pitchFamily="1" charset="-122"/>
              </a:rPr>
              <a:t>j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分属于相邻、但又不相交的两个卡诺圈中，或者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楷体_GB2312" pitchFamily="1" charset="-122"/>
              </a:rPr>
              <a:t>j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虽然分属于两个彼此相交的卡诺圈中，但不处在相交的区域内，则该组合电路有可能存在竞争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—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冒险现象。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257109" name="Object 85"/>
          <p:cNvGraphicFramePr/>
          <p:nvPr/>
        </p:nvGraphicFramePr>
        <p:xfrm>
          <a:off x="3289300" y="5754688"/>
          <a:ext cx="24907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913765" imgH="241300" progId="Equation.3">
                  <p:embed/>
                </p:oleObj>
              </mc:Choice>
              <mc:Fallback>
                <p:oleObj name="" r:id="rId1" imgW="913765" imgH="241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89300" y="5754688"/>
                        <a:ext cx="2490788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7"/>
          <p:cNvGrpSpPr/>
          <p:nvPr/>
        </p:nvGrpSpPr>
        <p:grpSpPr>
          <a:xfrm>
            <a:off x="2986088" y="3448050"/>
            <a:ext cx="2930525" cy="2054225"/>
            <a:chOff x="580" y="1004"/>
            <a:chExt cx="1803" cy="1232"/>
          </a:xfrm>
        </p:grpSpPr>
        <p:sp>
          <p:nvSpPr>
            <p:cNvPr id="52231" name="Rectangle 88"/>
            <p:cNvSpPr/>
            <p:nvPr/>
          </p:nvSpPr>
          <p:spPr>
            <a:xfrm>
              <a:off x="1945" y="1859"/>
              <a:ext cx="32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32" name="Rectangle 89"/>
            <p:cNvSpPr/>
            <p:nvPr/>
          </p:nvSpPr>
          <p:spPr>
            <a:xfrm>
              <a:off x="1626" y="1859"/>
              <a:ext cx="31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33" name="Rectangle 90"/>
            <p:cNvSpPr/>
            <p:nvPr/>
          </p:nvSpPr>
          <p:spPr>
            <a:xfrm>
              <a:off x="1305" y="1859"/>
              <a:ext cx="32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endParaRPr lang="zh-CN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34" name="Rectangle 91"/>
            <p:cNvSpPr/>
            <p:nvPr/>
          </p:nvSpPr>
          <p:spPr>
            <a:xfrm>
              <a:off x="985" y="1859"/>
              <a:ext cx="32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35" name="Rectangle 92"/>
            <p:cNvSpPr/>
            <p:nvPr/>
          </p:nvSpPr>
          <p:spPr>
            <a:xfrm>
              <a:off x="1945" y="1533"/>
              <a:ext cx="32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endParaRPr lang="zh-CN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36" name="Rectangle 93"/>
            <p:cNvSpPr/>
            <p:nvPr/>
          </p:nvSpPr>
          <p:spPr>
            <a:xfrm>
              <a:off x="1626" y="1533"/>
              <a:ext cx="31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37" name="Rectangle 94"/>
            <p:cNvSpPr/>
            <p:nvPr/>
          </p:nvSpPr>
          <p:spPr>
            <a:xfrm>
              <a:off x="1305" y="1533"/>
              <a:ext cx="32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endParaRPr lang="zh-CN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38" name="Rectangle 95"/>
            <p:cNvSpPr/>
            <p:nvPr/>
          </p:nvSpPr>
          <p:spPr>
            <a:xfrm>
              <a:off x="985" y="1533"/>
              <a:ext cx="32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endParaRPr lang="zh-CN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39" name="Line 96"/>
            <p:cNvSpPr/>
            <p:nvPr/>
          </p:nvSpPr>
          <p:spPr>
            <a:xfrm>
              <a:off x="985" y="1533"/>
              <a:ext cx="12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0" name="Line 97"/>
            <p:cNvSpPr/>
            <p:nvPr/>
          </p:nvSpPr>
          <p:spPr>
            <a:xfrm>
              <a:off x="985" y="1859"/>
              <a:ext cx="12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1" name="Line 98"/>
            <p:cNvSpPr/>
            <p:nvPr/>
          </p:nvSpPr>
          <p:spPr>
            <a:xfrm>
              <a:off x="985" y="2185"/>
              <a:ext cx="12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2" name="Line 99"/>
            <p:cNvSpPr/>
            <p:nvPr/>
          </p:nvSpPr>
          <p:spPr>
            <a:xfrm>
              <a:off x="985" y="1533"/>
              <a:ext cx="0" cy="65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3" name="Line 100"/>
            <p:cNvSpPr/>
            <p:nvPr/>
          </p:nvSpPr>
          <p:spPr>
            <a:xfrm>
              <a:off x="1305" y="1533"/>
              <a:ext cx="0" cy="6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4" name="Line 101"/>
            <p:cNvSpPr/>
            <p:nvPr/>
          </p:nvSpPr>
          <p:spPr>
            <a:xfrm>
              <a:off x="1626" y="1533"/>
              <a:ext cx="0" cy="6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5" name="Line 102"/>
            <p:cNvSpPr/>
            <p:nvPr/>
          </p:nvSpPr>
          <p:spPr>
            <a:xfrm>
              <a:off x="1945" y="1533"/>
              <a:ext cx="0" cy="6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6" name="Line 103"/>
            <p:cNvSpPr/>
            <p:nvPr/>
          </p:nvSpPr>
          <p:spPr>
            <a:xfrm>
              <a:off x="2265" y="1533"/>
              <a:ext cx="0" cy="65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7" name="Line 104"/>
            <p:cNvSpPr/>
            <p:nvPr/>
          </p:nvSpPr>
          <p:spPr>
            <a:xfrm flipH="1" flipV="1">
              <a:off x="657" y="1092"/>
              <a:ext cx="320" cy="4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8" name="Text Box 105"/>
            <p:cNvSpPr txBox="1"/>
            <p:nvPr/>
          </p:nvSpPr>
          <p:spPr>
            <a:xfrm>
              <a:off x="758" y="100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yz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49" name="Text Box 106"/>
            <p:cNvSpPr txBox="1"/>
            <p:nvPr/>
          </p:nvSpPr>
          <p:spPr>
            <a:xfrm>
              <a:off x="580" y="1179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x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50" name="Text Box 107"/>
            <p:cNvSpPr txBox="1"/>
            <p:nvPr/>
          </p:nvSpPr>
          <p:spPr>
            <a:xfrm>
              <a:off x="1019" y="1216"/>
              <a:ext cx="1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00    01   11   10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51" name="Text Box 108"/>
            <p:cNvSpPr txBox="1"/>
            <p:nvPr/>
          </p:nvSpPr>
          <p:spPr>
            <a:xfrm>
              <a:off x="745" y="1418"/>
              <a:ext cx="212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>
                <a:lnSpc>
                  <a:spcPct val="165000"/>
                </a:lnSpc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0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defTabSz="946150">
                <a:lnSpc>
                  <a:spcPct val="165000"/>
                </a:lnSpc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52" name="Freeform 109"/>
            <p:cNvSpPr/>
            <p:nvPr/>
          </p:nvSpPr>
          <p:spPr>
            <a:xfrm>
              <a:off x="975" y="1884"/>
              <a:ext cx="270" cy="253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213" y="11"/>
                </a:cxn>
                <a:cxn ang="0">
                  <a:pos x="263" y="66"/>
                </a:cxn>
                <a:cxn ang="0">
                  <a:pos x="251" y="221"/>
                </a:cxn>
                <a:cxn ang="0">
                  <a:pos x="151" y="249"/>
                </a:cxn>
                <a:cxn ang="0">
                  <a:pos x="0" y="249"/>
                </a:cxn>
              </a:cxnLst>
              <a:pathLst>
                <a:path w="270" h="453">
                  <a:moveTo>
                    <a:pt x="13" y="6"/>
                  </a:moveTo>
                  <a:cubicBezTo>
                    <a:pt x="92" y="3"/>
                    <a:pt x="171" y="0"/>
                    <a:pt x="213" y="19"/>
                  </a:cubicBezTo>
                  <a:cubicBezTo>
                    <a:pt x="255" y="38"/>
                    <a:pt x="257" y="56"/>
                    <a:pt x="263" y="119"/>
                  </a:cubicBezTo>
                  <a:cubicBezTo>
                    <a:pt x="269" y="182"/>
                    <a:pt x="270" y="341"/>
                    <a:pt x="251" y="395"/>
                  </a:cubicBezTo>
                  <a:cubicBezTo>
                    <a:pt x="232" y="449"/>
                    <a:pt x="193" y="437"/>
                    <a:pt x="151" y="445"/>
                  </a:cubicBezTo>
                  <a:cubicBezTo>
                    <a:pt x="109" y="453"/>
                    <a:pt x="54" y="449"/>
                    <a:pt x="0" y="4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53" name="Freeform 110"/>
            <p:cNvSpPr/>
            <p:nvPr/>
          </p:nvSpPr>
          <p:spPr>
            <a:xfrm flipH="1">
              <a:off x="1979" y="1893"/>
              <a:ext cx="294" cy="253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232" y="11"/>
                </a:cxn>
                <a:cxn ang="0">
                  <a:pos x="286" y="66"/>
                </a:cxn>
                <a:cxn ang="0">
                  <a:pos x="273" y="221"/>
                </a:cxn>
                <a:cxn ang="0">
                  <a:pos x="164" y="249"/>
                </a:cxn>
                <a:cxn ang="0">
                  <a:pos x="0" y="249"/>
                </a:cxn>
              </a:cxnLst>
              <a:pathLst>
                <a:path w="270" h="453">
                  <a:moveTo>
                    <a:pt x="13" y="6"/>
                  </a:moveTo>
                  <a:cubicBezTo>
                    <a:pt x="92" y="3"/>
                    <a:pt x="171" y="0"/>
                    <a:pt x="213" y="19"/>
                  </a:cubicBezTo>
                  <a:cubicBezTo>
                    <a:pt x="255" y="38"/>
                    <a:pt x="257" y="56"/>
                    <a:pt x="263" y="119"/>
                  </a:cubicBezTo>
                  <a:cubicBezTo>
                    <a:pt x="269" y="182"/>
                    <a:pt x="270" y="341"/>
                    <a:pt x="251" y="395"/>
                  </a:cubicBezTo>
                  <a:cubicBezTo>
                    <a:pt x="232" y="449"/>
                    <a:pt x="193" y="437"/>
                    <a:pt x="151" y="445"/>
                  </a:cubicBezTo>
                  <a:cubicBezTo>
                    <a:pt x="109" y="453"/>
                    <a:pt x="54" y="449"/>
                    <a:pt x="0" y="4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54" name="AutoShape 111"/>
            <p:cNvSpPr/>
            <p:nvPr/>
          </p:nvSpPr>
          <p:spPr>
            <a:xfrm>
              <a:off x="1665" y="1564"/>
              <a:ext cx="238" cy="576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255" name="Rectangle 139"/>
          <p:cNvSpPr/>
          <p:nvPr/>
        </p:nvSpPr>
        <p:spPr>
          <a:xfrm>
            <a:off x="366713" y="1066800"/>
            <a:ext cx="2541587" cy="479425"/>
          </a:xfrm>
          <a:prstGeom prst="rect">
            <a:avLst/>
          </a:prstGeom>
          <a:noFill/>
          <a:ln w="12700">
            <a:noFill/>
          </a:ln>
        </p:spPr>
        <p:txBody>
          <a:bodyPr wrap="none" lIns="94640" tIns="47320" rIns="94640" bIns="47320" anchor="t">
            <a:spAutoFit/>
          </a:bodyPr>
          <a:p>
            <a:pPr algn="ctr" defTabSz="946150"/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）卡诺图法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6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3170" name="Rectangle 2"/>
          <p:cNvSpPr>
            <a:spLocks noRot="1" noChangeArrowheads="1"/>
          </p:cNvSpPr>
          <p:nvPr/>
        </p:nvSpPr>
        <p:spPr bwMode="auto">
          <a:xfrm>
            <a:off x="515938" y="425450"/>
            <a:ext cx="5270500" cy="541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lIns="94640" tIns="47320" rIns="94640" bIns="47320" anchor="ctr"/>
          <a:lstStyle/>
          <a:p>
            <a:pPr marL="0" marR="0" lvl="0" indent="0" algn="just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4.4 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组合逻辑电路中的竞争</a:t>
            </a:r>
            <a:r>
              <a:rPr kumimoji="1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-</a:t>
            </a:r>
            <a:r>
              <a:rPr kumimoji="1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冒险</a:t>
            </a:r>
            <a:endParaRPr kumimoji="1" lang="zh-CN" altLang="en-US" sz="29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53251" name="Line 3"/>
          <p:cNvSpPr/>
          <p:nvPr/>
        </p:nvSpPr>
        <p:spPr>
          <a:xfrm>
            <a:off x="2579688" y="954088"/>
            <a:ext cx="394335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52" name="Rectangle 32"/>
          <p:cNvSpPr/>
          <p:nvPr/>
        </p:nvSpPr>
        <p:spPr>
          <a:xfrm>
            <a:off x="625475" y="1597025"/>
            <a:ext cx="8294688" cy="1476375"/>
          </a:xfrm>
          <a:prstGeom prst="rect">
            <a:avLst/>
          </a:prstGeom>
          <a:noFill/>
          <a:ln w="12700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lnSpc>
                <a:spcPct val="120000"/>
              </a:lnSpc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由于竞争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冒险，在电路中产生的尖峰脉冲是电路中的噪声，需要设法消除，常用的消除方法有：引入封锁脉冲；引入选通脉冲；修改逻辑设计；接入滤波电容。 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53253" name="Rectangle 33"/>
          <p:cNvSpPr/>
          <p:nvPr/>
        </p:nvSpPr>
        <p:spPr>
          <a:xfrm>
            <a:off x="552450" y="1066800"/>
            <a:ext cx="3741738" cy="479425"/>
          </a:xfrm>
          <a:prstGeom prst="rect">
            <a:avLst/>
          </a:prstGeom>
          <a:noFill/>
          <a:ln w="12700">
            <a:noFill/>
          </a:ln>
        </p:spPr>
        <p:txBody>
          <a:bodyPr wrap="none" lIns="94640" tIns="47320" rIns="94640" bIns="47320" anchor="t">
            <a:spAutoFit/>
          </a:bodyPr>
          <a:p>
            <a:pPr algn="ctr" defTabSz="946150"/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3.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消除竞争</a:t>
            </a:r>
            <a:r>
              <a:rPr lang="en-US" altLang="zh-CN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冒险的方法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263202" name="Object 34"/>
          <p:cNvGraphicFramePr/>
          <p:nvPr/>
        </p:nvGraphicFramePr>
        <p:xfrm>
          <a:off x="6043613" y="5641975"/>
          <a:ext cx="26543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282065" imgH="241300" progId="Equation.3">
                  <p:embed/>
                </p:oleObj>
              </mc:Choice>
              <mc:Fallback>
                <p:oleObj name="" r:id="rId1" imgW="1282065" imgH="241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43613" y="5641975"/>
                        <a:ext cx="2654300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86438" y="3411538"/>
            <a:ext cx="2930525" cy="2054225"/>
            <a:chOff x="2893" y="975"/>
            <a:chExt cx="1803" cy="1232"/>
          </a:xfrm>
        </p:grpSpPr>
        <p:sp>
          <p:nvSpPr>
            <p:cNvPr id="53256" name="AutoShape 36"/>
            <p:cNvSpPr/>
            <p:nvPr/>
          </p:nvSpPr>
          <p:spPr>
            <a:xfrm>
              <a:off x="3981" y="1866"/>
              <a:ext cx="563" cy="2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57" name="Rectangle 37"/>
            <p:cNvSpPr/>
            <p:nvPr/>
          </p:nvSpPr>
          <p:spPr>
            <a:xfrm>
              <a:off x="4258" y="1830"/>
              <a:ext cx="32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58" name="Rectangle 38"/>
            <p:cNvSpPr/>
            <p:nvPr/>
          </p:nvSpPr>
          <p:spPr>
            <a:xfrm>
              <a:off x="3939" y="1830"/>
              <a:ext cx="31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59" name="Rectangle 39"/>
            <p:cNvSpPr/>
            <p:nvPr/>
          </p:nvSpPr>
          <p:spPr>
            <a:xfrm>
              <a:off x="3618" y="1830"/>
              <a:ext cx="32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endParaRPr lang="zh-CN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60" name="Rectangle 40"/>
            <p:cNvSpPr/>
            <p:nvPr/>
          </p:nvSpPr>
          <p:spPr>
            <a:xfrm>
              <a:off x="3298" y="1830"/>
              <a:ext cx="32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61" name="Rectangle 41"/>
            <p:cNvSpPr/>
            <p:nvPr/>
          </p:nvSpPr>
          <p:spPr>
            <a:xfrm>
              <a:off x="4258" y="1504"/>
              <a:ext cx="32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endParaRPr lang="zh-CN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62" name="Rectangle 42"/>
            <p:cNvSpPr/>
            <p:nvPr/>
          </p:nvSpPr>
          <p:spPr>
            <a:xfrm>
              <a:off x="3939" y="1504"/>
              <a:ext cx="31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63" name="Rectangle 43"/>
            <p:cNvSpPr/>
            <p:nvPr/>
          </p:nvSpPr>
          <p:spPr>
            <a:xfrm>
              <a:off x="3618" y="1504"/>
              <a:ext cx="32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endParaRPr lang="zh-CN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64" name="Rectangle 44"/>
            <p:cNvSpPr/>
            <p:nvPr/>
          </p:nvSpPr>
          <p:spPr>
            <a:xfrm>
              <a:off x="3298" y="1504"/>
              <a:ext cx="32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t"/>
            <a:p>
              <a:pPr algn="ctr" defTabSz="946150" eaLnBrk="0" hangingPunct="0"/>
              <a:endParaRPr lang="zh-CN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65" name="Line 45"/>
            <p:cNvSpPr/>
            <p:nvPr/>
          </p:nvSpPr>
          <p:spPr>
            <a:xfrm>
              <a:off x="3298" y="1504"/>
              <a:ext cx="12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66" name="Line 46"/>
            <p:cNvSpPr/>
            <p:nvPr/>
          </p:nvSpPr>
          <p:spPr>
            <a:xfrm>
              <a:off x="3298" y="1830"/>
              <a:ext cx="12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67" name="Line 47"/>
            <p:cNvSpPr/>
            <p:nvPr/>
          </p:nvSpPr>
          <p:spPr>
            <a:xfrm>
              <a:off x="3298" y="2156"/>
              <a:ext cx="12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68" name="Line 48"/>
            <p:cNvSpPr/>
            <p:nvPr/>
          </p:nvSpPr>
          <p:spPr>
            <a:xfrm>
              <a:off x="3298" y="1504"/>
              <a:ext cx="0" cy="65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69" name="Line 49"/>
            <p:cNvSpPr/>
            <p:nvPr/>
          </p:nvSpPr>
          <p:spPr>
            <a:xfrm>
              <a:off x="3618" y="1504"/>
              <a:ext cx="0" cy="6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0" name="Line 50"/>
            <p:cNvSpPr/>
            <p:nvPr/>
          </p:nvSpPr>
          <p:spPr>
            <a:xfrm>
              <a:off x="3939" y="1504"/>
              <a:ext cx="0" cy="6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1" name="Line 51"/>
            <p:cNvSpPr/>
            <p:nvPr/>
          </p:nvSpPr>
          <p:spPr>
            <a:xfrm>
              <a:off x="4258" y="1504"/>
              <a:ext cx="0" cy="6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2" name="Line 52"/>
            <p:cNvSpPr/>
            <p:nvPr/>
          </p:nvSpPr>
          <p:spPr>
            <a:xfrm>
              <a:off x="4578" y="1504"/>
              <a:ext cx="0" cy="65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3" name="Line 53"/>
            <p:cNvSpPr/>
            <p:nvPr/>
          </p:nvSpPr>
          <p:spPr>
            <a:xfrm flipH="1" flipV="1">
              <a:off x="2970" y="1063"/>
              <a:ext cx="320" cy="4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4" name="Text Box 54"/>
            <p:cNvSpPr txBox="1"/>
            <p:nvPr/>
          </p:nvSpPr>
          <p:spPr>
            <a:xfrm>
              <a:off x="3071" y="975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yz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75" name="Text Box 55"/>
            <p:cNvSpPr txBox="1"/>
            <p:nvPr/>
          </p:nvSpPr>
          <p:spPr>
            <a:xfrm>
              <a:off x="2893" y="115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x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76" name="Text Box 56"/>
            <p:cNvSpPr txBox="1"/>
            <p:nvPr/>
          </p:nvSpPr>
          <p:spPr>
            <a:xfrm>
              <a:off x="3332" y="1187"/>
              <a:ext cx="1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 eaLnBrk="0" hangingPunct="0"/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00    01   11   10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77" name="Text Box 57"/>
            <p:cNvSpPr txBox="1"/>
            <p:nvPr/>
          </p:nvSpPr>
          <p:spPr>
            <a:xfrm>
              <a:off x="3058" y="1389"/>
              <a:ext cx="212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>
                <a:lnSpc>
                  <a:spcPct val="165000"/>
                </a:lnSpc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0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defTabSz="946150">
                <a:lnSpc>
                  <a:spcPct val="165000"/>
                </a:lnSpc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endParaRPr lang="en-US" altLang="zh-CN" sz="25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3278" name="Freeform 58"/>
            <p:cNvSpPr/>
            <p:nvPr/>
          </p:nvSpPr>
          <p:spPr>
            <a:xfrm>
              <a:off x="3287" y="1854"/>
              <a:ext cx="270" cy="253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213" y="11"/>
                </a:cxn>
                <a:cxn ang="0">
                  <a:pos x="263" y="66"/>
                </a:cxn>
                <a:cxn ang="0">
                  <a:pos x="251" y="221"/>
                </a:cxn>
                <a:cxn ang="0">
                  <a:pos x="151" y="249"/>
                </a:cxn>
                <a:cxn ang="0">
                  <a:pos x="0" y="249"/>
                </a:cxn>
              </a:cxnLst>
              <a:pathLst>
                <a:path w="270" h="453">
                  <a:moveTo>
                    <a:pt x="13" y="6"/>
                  </a:moveTo>
                  <a:cubicBezTo>
                    <a:pt x="92" y="3"/>
                    <a:pt x="171" y="0"/>
                    <a:pt x="213" y="19"/>
                  </a:cubicBezTo>
                  <a:cubicBezTo>
                    <a:pt x="255" y="38"/>
                    <a:pt x="257" y="56"/>
                    <a:pt x="263" y="119"/>
                  </a:cubicBezTo>
                  <a:cubicBezTo>
                    <a:pt x="269" y="182"/>
                    <a:pt x="270" y="341"/>
                    <a:pt x="251" y="395"/>
                  </a:cubicBezTo>
                  <a:cubicBezTo>
                    <a:pt x="232" y="449"/>
                    <a:pt x="193" y="437"/>
                    <a:pt x="151" y="445"/>
                  </a:cubicBezTo>
                  <a:cubicBezTo>
                    <a:pt x="109" y="453"/>
                    <a:pt x="54" y="449"/>
                    <a:pt x="0" y="4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79" name="Freeform 59"/>
            <p:cNvSpPr/>
            <p:nvPr/>
          </p:nvSpPr>
          <p:spPr>
            <a:xfrm flipH="1">
              <a:off x="4291" y="1863"/>
              <a:ext cx="294" cy="253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232" y="11"/>
                </a:cxn>
                <a:cxn ang="0">
                  <a:pos x="286" y="66"/>
                </a:cxn>
                <a:cxn ang="0">
                  <a:pos x="273" y="221"/>
                </a:cxn>
                <a:cxn ang="0">
                  <a:pos x="164" y="249"/>
                </a:cxn>
                <a:cxn ang="0">
                  <a:pos x="0" y="249"/>
                </a:cxn>
              </a:cxnLst>
              <a:pathLst>
                <a:path w="270" h="453">
                  <a:moveTo>
                    <a:pt x="13" y="6"/>
                  </a:moveTo>
                  <a:cubicBezTo>
                    <a:pt x="92" y="3"/>
                    <a:pt x="171" y="0"/>
                    <a:pt x="213" y="19"/>
                  </a:cubicBezTo>
                  <a:cubicBezTo>
                    <a:pt x="255" y="38"/>
                    <a:pt x="257" y="56"/>
                    <a:pt x="263" y="119"/>
                  </a:cubicBezTo>
                  <a:cubicBezTo>
                    <a:pt x="269" y="182"/>
                    <a:pt x="270" y="341"/>
                    <a:pt x="251" y="395"/>
                  </a:cubicBezTo>
                  <a:cubicBezTo>
                    <a:pt x="232" y="449"/>
                    <a:pt x="193" y="437"/>
                    <a:pt x="151" y="445"/>
                  </a:cubicBezTo>
                  <a:cubicBezTo>
                    <a:pt x="109" y="453"/>
                    <a:pt x="54" y="449"/>
                    <a:pt x="0" y="4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80" name="AutoShape 60"/>
            <p:cNvSpPr/>
            <p:nvPr/>
          </p:nvSpPr>
          <p:spPr>
            <a:xfrm>
              <a:off x="3977" y="1534"/>
              <a:ext cx="238" cy="576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63229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600450"/>
            <a:ext cx="4681538" cy="270986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日期占位符 3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Grp="1" noRot="1"/>
          </p:cNvSpPr>
          <p:nvPr>
            <p:ph type="title"/>
          </p:nvPr>
        </p:nvSpPr>
        <p:spPr>
          <a:xfrm>
            <a:off x="623888" y="479425"/>
            <a:ext cx="5529262" cy="492125"/>
          </a:xfrm>
          <a:solidFill>
            <a:srgbClr val="000080"/>
          </a:solidFill>
          <a:ln/>
        </p:spPr>
        <p:txBody>
          <a:bodyPr vert="horz" wrap="square" lIns="94640" tIns="47320" rIns="94640" bIns="47320" anchor="ctr"/>
          <a:p>
            <a:pPr algn="just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作业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Line 3"/>
          <p:cNvSpPr/>
          <p:nvPr/>
        </p:nvSpPr>
        <p:spPr>
          <a:xfrm>
            <a:off x="1768475" y="954088"/>
            <a:ext cx="4754563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6" name="Rectangle 4"/>
          <p:cNvSpPr/>
          <p:nvPr/>
        </p:nvSpPr>
        <p:spPr>
          <a:xfrm>
            <a:off x="811213" y="1257300"/>
            <a:ext cx="8081962" cy="4422775"/>
          </a:xfrm>
          <a:prstGeom prst="rect">
            <a:avLst/>
          </a:prstGeom>
          <a:noFill/>
          <a:ln w="9525">
            <a:noFill/>
          </a:ln>
        </p:spPr>
        <p:txBody>
          <a:bodyPr lIns="95298" tIns="47649" rIns="95298" bIns="47649" anchor="t"/>
          <a:p>
            <a:pPr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P200-205</a:t>
            </a:r>
            <a:endParaRPr lang="en-US" altLang="zh-CN" sz="29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b="1" dirty="0">
                <a:latin typeface="Times New Roman" panose="02020603050405020304" pitchFamily="18" charset="0"/>
                <a:ea typeface="楷体_GB2312" pitchFamily="1" charset="-122"/>
              </a:rPr>
              <a:t>4.1</a:t>
            </a:r>
            <a:r>
              <a:rPr lang="zh-CN" altLang="en-US" sz="2900" b="1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900" b="1" dirty="0">
                <a:latin typeface="Times New Roman" panose="02020603050405020304" pitchFamily="18" charset="0"/>
                <a:ea typeface="楷体_GB2312" pitchFamily="1" charset="-122"/>
              </a:rPr>
              <a:t>4.3</a:t>
            </a:r>
            <a:r>
              <a:rPr lang="zh-CN" altLang="en-US" sz="2900" b="1" dirty="0">
                <a:latin typeface="Times New Roman" panose="02020603050405020304" pitchFamily="18" charset="0"/>
                <a:ea typeface="楷体_GB2312" pitchFamily="1" charset="-122"/>
              </a:rPr>
              <a:t>；</a:t>
            </a:r>
            <a:endParaRPr lang="zh-CN" altLang="en-US" sz="29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b="1" dirty="0">
                <a:latin typeface="Times New Roman" panose="02020603050405020304" pitchFamily="18" charset="0"/>
                <a:ea typeface="楷体_GB2312" pitchFamily="1" charset="-122"/>
              </a:rPr>
              <a:t>4.5-4.6</a:t>
            </a:r>
            <a:r>
              <a:rPr lang="zh-CN" altLang="en-US" sz="2900" b="1" dirty="0">
                <a:latin typeface="Times New Roman" panose="02020603050405020304" pitchFamily="18" charset="0"/>
                <a:ea typeface="楷体_GB2312" pitchFamily="1" charset="-122"/>
              </a:rPr>
              <a:t>；</a:t>
            </a:r>
            <a:endParaRPr lang="zh-CN" altLang="en-US" sz="29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b="1" dirty="0">
                <a:latin typeface="Times New Roman" panose="02020603050405020304" pitchFamily="18" charset="0"/>
                <a:ea typeface="楷体_GB2312" pitchFamily="1" charset="-122"/>
              </a:rPr>
              <a:t>4.9-4.12</a:t>
            </a:r>
            <a:r>
              <a:rPr lang="zh-CN" altLang="en-US" sz="2900" b="1" dirty="0">
                <a:latin typeface="Times New Roman" panose="02020603050405020304" pitchFamily="18" charset="0"/>
                <a:ea typeface="楷体_GB2312" pitchFamily="1" charset="-122"/>
              </a:rPr>
              <a:t>；</a:t>
            </a:r>
            <a:endParaRPr lang="zh-CN" altLang="en-US" sz="29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b="1" dirty="0">
                <a:latin typeface="Times New Roman" panose="02020603050405020304" pitchFamily="18" charset="0"/>
                <a:ea typeface="楷体_GB2312" pitchFamily="1" charset="-122"/>
              </a:rPr>
              <a:t>4.16-4.18</a:t>
            </a:r>
            <a:r>
              <a:rPr lang="zh-CN" altLang="en-US" sz="2900" b="1" dirty="0">
                <a:latin typeface="Times New Roman" panose="02020603050405020304" pitchFamily="18" charset="0"/>
                <a:ea typeface="楷体_GB2312" pitchFamily="1" charset="-122"/>
              </a:rPr>
              <a:t>；</a:t>
            </a:r>
            <a:endParaRPr lang="zh-CN" altLang="en-US" sz="29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b="1" dirty="0">
                <a:latin typeface="Times New Roman" panose="02020603050405020304" pitchFamily="18" charset="0"/>
                <a:ea typeface="楷体_GB2312" pitchFamily="1" charset="-122"/>
              </a:rPr>
              <a:t>4.21-4.22</a:t>
            </a:r>
            <a:r>
              <a:rPr lang="zh-CN" altLang="en-US" sz="2900" b="1" dirty="0">
                <a:latin typeface="Times New Roman" panose="02020603050405020304" pitchFamily="18" charset="0"/>
                <a:ea typeface="楷体_GB2312" pitchFamily="1" charset="-122"/>
              </a:rPr>
              <a:t>；</a:t>
            </a:r>
            <a:endParaRPr lang="zh-CN" altLang="en-US" sz="29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b="1" dirty="0">
                <a:latin typeface="Times New Roman" panose="02020603050405020304" pitchFamily="18" charset="0"/>
                <a:ea typeface="楷体_GB2312" pitchFamily="1" charset="-122"/>
              </a:rPr>
              <a:t>4.24-4.25</a:t>
            </a:r>
            <a:r>
              <a:rPr lang="zh-CN" altLang="en-US" sz="2900" b="1" dirty="0">
                <a:latin typeface="Times New Roman" panose="02020603050405020304" pitchFamily="18" charset="0"/>
                <a:ea typeface="楷体_GB2312" pitchFamily="1" charset="-122"/>
              </a:rPr>
              <a:t>；</a:t>
            </a:r>
            <a:endParaRPr lang="zh-CN" altLang="en-US" sz="29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900" b="1" dirty="0">
                <a:latin typeface="Times New Roman" panose="02020603050405020304" pitchFamily="18" charset="0"/>
                <a:ea typeface="楷体_GB2312" pitchFamily="1" charset="-122"/>
              </a:rPr>
              <a:t>4.28</a:t>
            </a:r>
            <a:endParaRPr lang="en-US" altLang="zh-CN" sz="29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3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79425" y="2163763"/>
            <a:ext cx="8688388" cy="3619500"/>
            <a:chOff x="235" y="1483"/>
            <a:chExt cx="5346" cy="2172"/>
          </a:xfrm>
        </p:grpSpPr>
        <p:grpSp>
          <p:nvGrpSpPr>
            <p:cNvPr id="9219" name="Group 5"/>
            <p:cNvGrpSpPr/>
            <p:nvPr/>
          </p:nvGrpSpPr>
          <p:grpSpPr>
            <a:xfrm>
              <a:off x="2424" y="1661"/>
              <a:ext cx="509" cy="511"/>
              <a:chOff x="1440" y="1056"/>
              <a:chExt cx="912" cy="576"/>
            </a:xfrm>
          </p:grpSpPr>
          <p:sp>
            <p:nvSpPr>
              <p:cNvPr id="9220" name="Freeform 6"/>
              <p:cNvSpPr/>
              <p:nvPr/>
            </p:nvSpPr>
            <p:spPr>
              <a:xfrm>
                <a:off x="1440" y="1056"/>
                <a:ext cx="144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288"/>
                  </a:cxn>
                  <a:cxn ang="0">
                    <a:pos x="0" y="576"/>
                  </a:cxn>
                </a:cxnLst>
                <a:pathLst>
                  <a:path w="144" h="576">
                    <a:moveTo>
                      <a:pt x="0" y="0"/>
                    </a:moveTo>
                    <a:cubicBezTo>
                      <a:pt x="72" y="96"/>
                      <a:pt x="144" y="192"/>
                      <a:pt x="144" y="288"/>
                    </a:cubicBezTo>
                    <a:cubicBezTo>
                      <a:pt x="144" y="384"/>
                      <a:pt x="72" y="480"/>
                      <a:pt x="0" y="57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21" name="Freeform 7"/>
              <p:cNvSpPr/>
              <p:nvPr/>
            </p:nvSpPr>
            <p:spPr>
              <a:xfrm>
                <a:off x="1440" y="1056"/>
                <a:ext cx="912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262"/>
                  </a:cxn>
                  <a:cxn ang="0">
                    <a:pos x="0" y="576"/>
                  </a:cxn>
                </a:cxnLst>
                <a:pathLst>
                  <a:path w="912" h="528">
                    <a:moveTo>
                      <a:pt x="0" y="0"/>
                    </a:moveTo>
                    <a:cubicBezTo>
                      <a:pt x="456" y="76"/>
                      <a:pt x="912" y="152"/>
                      <a:pt x="912" y="240"/>
                    </a:cubicBezTo>
                    <a:cubicBezTo>
                      <a:pt x="912" y="328"/>
                      <a:pt x="456" y="428"/>
                      <a:pt x="0" y="52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222" name="Line 8"/>
            <p:cNvSpPr/>
            <p:nvPr/>
          </p:nvSpPr>
          <p:spPr>
            <a:xfrm>
              <a:off x="1931" y="2044"/>
              <a:ext cx="5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3" name="Line 9"/>
            <p:cNvSpPr/>
            <p:nvPr/>
          </p:nvSpPr>
          <p:spPr>
            <a:xfrm flipV="1">
              <a:off x="2926" y="1889"/>
              <a:ext cx="33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224" name="Group 10"/>
            <p:cNvGrpSpPr/>
            <p:nvPr/>
          </p:nvGrpSpPr>
          <p:grpSpPr>
            <a:xfrm>
              <a:off x="3283" y="1803"/>
              <a:ext cx="521" cy="432"/>
              <a:chOff x="1546" y="2902"/>
              <a:chExt cx="864" cy="529"/>
            </a:xfrm>
          </p:grpSpPr>
          <p:sp>
            <p:nvSpPr>
              <p:cNvPr id="9225" name="Line 11"/>
              <p:cNvSpPr/>
              <p:nvPr/>
            </p:nvSpPr>
            <p:spPr>
              <a:xfrm>
                <a:off x="1546" y="2902"/>
                <a:ext cx="1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6" name="Line 12"/>
              <p:cNvSpPr/>
              <p:nvPr/>
            </p:nvSpPr>
            <p:spPr>
              <a:xfrm>
                <a:off x="1546" y="2902"/>
                <a:ext cx="720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7" name="Line 13"/>
              <p:cNvSpPr/>
              <p:nvPr/>
            </p:nvSpPr>
            <p:spPr>
              <a:xfrm>
                <a:off x="1546" y="3430"/>
                <a:ext cx="720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8" name="Freeform 14"/>
              <p:cNvSpPr/>
              <p:nvPr/>
            </p:nvSpPr>
            <p:spPr>
              <a:xfrm>
                <a:off x="2266" y="2902"/>
                <a:ext cx="144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240"/>
                  </a:cxn>
                  <a:cxn ang="0">
                    <a:pos x="0" y="528"/>
                  </a:cxn>
                </a:cxnLst>
                <a:pathLst>
                  <a:path w="144" h="528">
                    <a:moveTo>
                      <a:pt x="0" y="0"/>
                    </a:moveTo>
                    <a:cubicBezTo>
                      <a:pt x="72" y="76"/>
                      <a:pt x="144" y="152"/>
                      <a:pt x="144" y="240"/>
                    </a:cubicBezTo>
                    <a:cubicBezTo>
                      <a:pt x="144" y="328"/>
                      <a:pt x="72" y="428"/>
                      <a:pt x="0" y="52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229" name="Group 15"/>
            <p:cNvGrpSpPr/>
            <p:nvPr/>
          </p:nvGrpSpPr>
          <p:grpSpPr>
            <a:xfrm>
              <a:off x="4355" y="1915"/>
              <a:ext cx="442" cy="473"/>
              <a:chOff x="1440" y="1056"/>
              <a:chExt cx="912" cy="576"/>
            </a:xfrm>
          </p:grpSpPr>
          <p:sp>
            <p:nvSpPr>
              <p:cNvPr id="9230" name="Freeform 16"/>
              <p:cNvSpPr/>
              <p:nvPr/>
            </p:nvSpPr>
            <p:spPr>
              <a:xfrm>
                <a:off x="1440" y="1056"/>
                <a:ext cx="144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288"/>
                  </a:cxn>
                  <a:cxn ang="0">
                    <a:pos x="0" y="576"/>
                  </a:cxn>
                </a:cxnLst>
                <a:pathLst>
                  <a:path w="144" h="576">
                    <a:moveTo>
                      <a:pt x="0" y="0"/>
                    </a:moveTo>
                    <a:cubicBezTo>
                      <a:pt x="72" y="96"/>
                      <a:pt x="144" y="192"/>
                      <a:pt x="144" y="288"/>
                    </a:cubicBezTo>
                    <a:cubicBezTo>
                      <a:pt x="144" y="384"/>
                      <a:pt x="72" y="480"/>
                      <a:pt x="0" y="57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31" name="Freeform 17"/>
              <p:cNvSpPr/>
              <p:nvPr/>
            </p:nvSpPr>
            <p:spPr>
              <a:xfrm>
                <a:off x="1440" y="1056"/>
                <a:ext cx="912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262"/>
                  </a:cxn>
                  <a:cxn ang="0">
                    <a:pos x="0" y="576"/>
                  </a:cxn>
                </a:cxnLst>
                <a:pathLst>
                  <a:path w="912" h="528">
                    <a:moveTo>
                      <a:pt x="0" y="0"/>
                    </a:moveTo>
                    <a:cubicBezTo>
                      <a:pt x="456" y="76"/>
                      <a:pt x="912" y="152"/>
                      <a:pt x="912" y="240"/>
                    </a:cubicBezTo>
                    <a:cubicBezTo>
                      <a:pt x="912" y="328"/>
                      <a:pt x="456" y="428"/>
                      <a:pt x="0" y="52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232" name="Line 18"/>
            <p:cNvSpPr/>
            <p:nvPr/>
          </p:nvSpPr>
          <p:spPr>
            <a:xfrm>
              <a:off x="3829" y="2015"/>
              <a:ext cx="5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3" name="Line 19"/>
            <p:cNvSpPr/>
            <p:nvPr/>
          </p:nvSpPr>
          <p:spPr>
            <a:xfrm>
              <a:off x="4819" y="2137"/>
              <a:ext cx="7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234" name="Group 20"/>
            <p:cNvGrpSpPr/>
            <p:nvPr/>
          </p:nvGrpSpPr>
          <p:grpSpPr>
            <a:xfrm>
              <a:off x="3270" y="2887"/>
              <a:ext cx="520" cy="432"/>
              <a:chOff x="1546" y="2902"/>
              <a:chExt cx="864" cy="529"/>
            </a:xfrm>
          </p:grpSpPr>
          <p:sp>
            <p:nvSpPr>
              <p:cNvPr id="9235" name="Line 21"/>
              <p:cNvSpPr/>
              <p:nvPr/>
            </p:nvSpPr>
            <p:spPr>
              <a:xfrm>
                <a:off x="1546" y="2902"/>
                <a:ext cx="1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36" name="Line 22"/>
              <p:cNvSpPr/>
              <p:nvPr/>
            </p:nvSpPr>
            <p:spPr>
              <a:xfrm>
                <a:off x="1546" y="2902"/>
                <a:ext cx="720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37" name="Line 23"/>
              <p:cNvSpPr/>
              <p:nvPr/>
            </p:nvSpPr>
            <p:spPr>
              <a:xfrm>
                <a:off x="1546" y="3430"/>
                <a:ext cx="720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38" name="Freeform 24"/>
              <p:cNvSpPr/>
              <p:nvPr/>
            </p:nvSpPr>
            <p:spPr>
              <a:xfrm>
                <a:off x="2266" y="2902"/>
                <a:ext cx="144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240"/>
                  </a:cxn>
                  <a:cxn ang="0">
                    <a:pos x="0" y="528"/>
                  </a:cxn>
                </a:cxnLst>
                <a:pathLst>
                  <a:path w="144" h="528">
                    <a:moveTo>
                      <a:pt x="0" y="0"/>
                    </a:moveTo>
                    <a:cubicBezTo>
                      <a:pt x="72" y="76"/>
                      <a:pt x="144" y="152"/>
                      <a:pt x="144" y="240"/>
                    </a:cubicBezTo>
                    <a:cubicBezTo>
                      <a:pt x="144" y="328"/>
                      <a:pt x="72" y="428"/>
                      <a:pt x="0" y="52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239" name="Group 25"/>
            <p:cNvGrpSpPr/>
            <p:nvPr/>
          </p:nvGrpSpPr>
          <p:grpSpPr>
            <a:xfrm>
              <a:off x="1451" y="1849"/>
              <a:ext cx="480" cy="432"/>
              <a:chOff x="1536" y="1008"/>
              <a:chExt cx="692" cy="624"/>
            </a:xfrm>
          </p:grpSpPr>
          <p:sp>
            <p:nvSpPr>
              <p:cNvPr id="9240" name="Line 26"/>
              <p:cNvSpPr/>
              <p:nvPr/>
            </p:nvSpPr>
            <p:spPr>
              <a:xfrm>
                <a:off x="1536" y="1008"/>
                <a:ext cx="0" cy="6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41" name="Line 27"/>
              <p:cNvSpPr/>
              <p:nvPr/>
            </p:nvSpPr>
            <p:spPr>
              <a:xfrm>
                <a:off x="1536" y="1008"/>
                <a:ext cx="576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42" name="Line 28"/>
              <p:cNvSpPr/>
              <p:nvPr/>
            </p:nvSpPr>
            <p:spPr>
              <a:xfrm flipV="1">
                <a:off x="1536" y="1296"/>
                <a:ext cx="576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43" name="Oval 29"/>
              <p:cNvSpPr>
                <a:spLocks noChangeAspect="1"/>
              </p:cNvSpPr>
              <p:nvPr/>
            </p:nvSpPr>
            <p:spPr>
              <a:xfrm>
                <a:off x="2112" y="1248"/>
                <a:ext cx="116" cy="11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44" name="Group 30"/>
            <p:cNvGrpSpPr/>
            <p:nvPr/>
          </p:nvGrpSpPr>
          <p:grpSpPr>
            <a:xfrm>
              <a:off x="1503" y="2608"/>
              <a:ext cx="480" cy="432"/>
              <a:chOff x="1536" y="1008"/>
              <a:chExt cx="692" cy="624"/>
            </a:xfrm>
          </p:grpSpPr>
          <p:sp>
            <p:nvSpPr>
              <p:cNvPr id="9245" name="Line 31"/>
              <p:cNvSpPr/>
              <p:nvPr/>
            </p:nvSpPr>
            <p:spPr>
              <a:xfrm>
                <a:off x="1536" y="1008"/>
                <a:ext cx="0" cy="6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46" name="Line 32"/>
              <p:cNvSpPr/>
              <p:nvPr/>
            </p:nvSpPr>
            <p:spPr>
              <a:xfrm>
                <a:off x="1536" y="1008"/>
                <a:ext cx="576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47" name="Line 33"/>
              <p:cNvSpPr/>
              <p:nvPr/>
            </p:nvSpPr>
            <p:spPr>
              <a:xfrm flipV="1">
                <a:off x="1536" y="1296"/>
                <a:ext cx="576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48" name="Oval 34"/>
              <p:cNvSpPr>
                <a:spLocks noChangeAspect="1"/>
              </p:cNvSpPr>
              <p:nvPr/>
            </p:nvSpPr>
            <p:spPr>
              <a:xfrm>
                <a:off x="2112" y="1248"/>
                <a:ext cx="116" cy="11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49" name="Line 35"/>
            <p:cNvSpPr/>
            <p:nvPr/>
          </p:nvSpPr>
          <p:spPr>
            <a:xfrm flipH="1">
              <a:off x="346" y="1789"/>
              <a:ext cx="21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0" name="Line 36"/>
            <p:cNvSpPr/>
            <p:nvPr/>
          </p:nvSpPr>
          <p:spPr>
            <a:xfrm>
              <a:off x="355" y="2054"/>
              <a:ext cx="111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1" name="Line 37"/>
            <p:cNvSpPr/>
            <p:nvPr/>
          </p:nvSpPr>
          <p:spPr>
            <a:xfrm>
              <a:off x="344" y="2426"/>
              <a:ext cx="24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2" name="Line 38"/>
            <p:cNvSpPr/>
            <p:nvPr/>
          </p:nvSpPr>
          <p:spPr>
            <a:xfrm flipV="1">
              <a:off x="2764" y="2127"/>
              <a:ext cx="0" cy="2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3" name="Line 39"/>
            <p:cNvSpPr/>
            <p:nvPr/>
          </p:nvSpPr>
          <p:spPr>
            <a:xfrm>
              <a:off x="2764" y="2127"/>
              <a:ext cx="5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4" name="Line 40"/>
            <p:cNvSpPr/>
            <p:nvPr/>
          </p:nvSpPr>
          <p:spPr>
            <a:xfrm>
              <a:off x="1318" y="1802"/>
              <a:ext cx="0" cy="10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5" name="Line 41"/>
            <p:cNvSpPr/>
            <p:nvPr/>
          </p:nvSpPr>
          <p:spPr>
            <a:xfrm>
              <a:off x="1332" y="2804"/>
              <a:ext cx="1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6" name="Line 42"/>
            <p:cNvSpPr/>
            <p:nvPr/>
          </p:nvSpPr>
          <p:spPr>
            <a:xfrm>
              <a:off x="1208" y="2054"/>
              <a:ext cx="0" cy="10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7" name="Line 43"/>
            <p:cNvSpPr/>
            <p:nvPr/>
          </p:nvSpPr>
          <p:spPr>
            <a:xfrm>
              <a:off x="1207" y="3106"/>
              <a:ext cx="20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8" name="Line 44"/>
            <p:cNvSpPr/>
            <p:nvPr/>
          </p:nvSpPr>
          <p:spPr>
            <a:xfrm>
              <a:off x="1971" y="2822"/>
              <a:ext cx="7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9" name="Line 45"/>
            <p:cNvSpPr/>
            <p:nvPr/>
          </p:nvSpPr>
          <p:spPr>
            <a:xfrm>
              <a:off x="2736" y="2968"/>
              <a:ext cx="53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0" name="Line 46"/>
            <p:cNvSpPr/>
            <p:nvPr/>
          </p:nvSpPr>
          <p:spPr>
            <a:xfrm>
              <a:off x="2727" y="2822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1" name="Line 47"/>
            <p:cNvSpPr/>
            <p:nvPr/>
          </p:nvSpPr>
          <p:spPr>
            <a:xfrm flipV="1">
              <a:off x="1105" y="3413"/>
              <a:ext cx="4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2" name="Line 48"/>
            <p:cNvSpPr/>
            <p:nvPr/>
          </p:nvSpPr>
          <p:spPr>
            <a:xfrm flipV="1">
              <a:off x="2724" y="3266"/>
              <a:ext cx="55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3" name="Line 49"/>
            <p:cNvSpPr/>
            <p:nvPr/>
          </p:nvSpPr>
          <p:spPr>
            <a:xfrm flipV="1">
              <a:off x="2736" y="3257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4" name="Line 50"/>
            <p:cNvSpPr/>
            <p:nvPr/>
          </p:nvSpPr>
          <p:spPr>
            <a:xfrm>
              <a:off x="1094" y="2438"/>
              <a:ext cx="0" cy="9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5" name="Line 51"/>
            <p:cNvSpPr/>
            <p:nvPr/>
          </p:nvSpPr>
          <p:spPr>
            <a:xfrm flipV="1">
              <a:off x="3804" y="3082"/>
              <a:ext cx="13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6" name="Line 52"/>
            <p:cNvSpPr/>
            <p:nvPr/>
          </p:nvSpPr>
          <p:spPr>
            <a:xfrm flipV="1">
              <a:off x="3915" y="2236"/>
              <a:ext cx="0" cy="8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7" name="Line 53"/>
            <p:cNvSpPr/>
            <p:nvPr/>
          </p:nvSpPr>
          <p:spPr>
            <a:xfrm>
              <a:off x="3926" y="2250"/>
              <a:ext cx="4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8" name="Oval 54"/>
            <p:cNvSpPr>
              <a:spLocks noChangeAspect="1"/>
            </p:cNvSpPr>
            <p:nvPr/>
          </p:nvSpPr>
          <p:spPr>
            <a:xfrm>
              <a:off x="1286" y="1780"/>
              <a:ext cx="54" cy="5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9" name="Oval 55"/>
            <p:cNvSpPr>
              <a:spLocks noChangeAspect="1"/>
            </p:cNvSpPr>
            <p:nvPr/>
          </p:nvSpPr>
          <p:spPr>
            <a:xfrm>
              <a:off x="1177" y="2041"/>
              <a:ext cx="55" cy="5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0" name="Oval 56"/>
            <p:cNvSpPr>
              <a:spLocks noChangeAspect="1"/>
            </p:cNvSpPr>
            <p:nvPr/>
          </p:nvSpPr>
          <p:spPr>
            <a:xfrm>
              <a:off x="1073" y="2404"/>
              <a:ext cx="41" cy="4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1" name="Text Box 57"/>
            <p:cNvSpPr txBox="1"/>
            <p:nvPr/>
          </p:nvSpPr>
          <p:spPr>
            <a:xfrm>
              <a:off x="235" y="1527"/>
              <a:ext cx="1025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X  00001111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2" name="Text Box 58"/>
            <p:cNvSpPr txBox="1"/>
            <p:nvPr/>
          </p:nvSpPr>
          <p:spPr>
            <a:xfrm>
              <a:off x="261" y="1809"/>
              <a:ext cx="999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y  00110011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3" name="Text Box 59"/>
            <p:cNvSpPr txBox="1"/>
            <p:nvPr/>
          </p:nvSpPr>
          <p:spPr>
            <a:xfrm>
              <a:off x="235" y="2188"/>
              <a:ext cx="1016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Z  01010101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4" name="Text Box 60"/>
            <p:cNvSpPr txBox="1"/>
            <p:nvPr/>
          </p:nvSpPr>
          <p:spPr>
            <a:xfrm>
              <a:off x="2743" y="1523"/>
              <a:ext cx="829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11001111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5" name="Text Box 61"/>
            <p:cNvSpPr txBox="1"/>
            <p:nvPr/>
          </p:nvSpPr>
          <p:spPr>
            <a:xfrm>
              <a:off x="1948" y="2529"/>
              <a:ext cx="829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11110000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6" name="Text Box 62"/>
            <p:cNvSpPr txBox="1"/>
            <p:nvPr/>
          </p:nvSpPr>
          <p:spPr>
            <a:xfrm>
              <a:off x="1948" y="2855"/>
              <a:ext cx="829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00110011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7" name="Text Box 63"/>
            <p:cNvSpPr txBox="1"/>
            <p:nvPr/>
          </p:nvSpPr>
          <p:spPr>
            <a:xfrm>
              <a:off x="1949" y="3166"/>
              <a:ext cx="829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10101010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8" name="Text Box 64"/>
            <p:cNvSpPr txBox="1"/>
            <p:nvPr/>
          </p:nvSpPr>
          <p:spPr>
            <a:xfrm>
              <a:off x="3916" y="1651"/>
              <a:ext cx="829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01000101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9" name="Text Box 65"/>
            <p:cNvSpPr txBox="1"/>
            <p:nvPr/>
          </p:nvSpPr>
          <p:spPr>
            <a:xfrm>
              <a:off x="3924" y="2329"/>
              <a:ext cx="829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00100000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0" name="Text Box 66"/>
            <p:cNvSpPr txBox="1"/>
            <p:nvPr/>
          </p:nvSpPr>
          <p:spPr>
            <a:xfrm>
              <a:off x="4753" y="1867"/>
              <a:ext cx="828" cy="5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01100101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       F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281" name="Group 67"/>
            <p:cNvGrpSpPr/>
            <p:nvPr/>
          </p:nvGrpSpPr>
          <p:grpSpPr>
            <a:xfrm>
              <a:off x="1537" y="3211"/>
              <a:ext cx="442" cy="444"/>
              <a:chOff x="1536" y="1008"/>
              <a:chExt cx="692" cy="624"/>
            </a:xfrm>
          </p:grpSpPr>
          <p:sp>
            <p:nvSpPr>
              <p:cNvPr id="9282" name="Line 68"/>
              <p:cNvSpPr/>
              <p:nvPr/>
            </p:nvSpPr>
            <p:spPr>
              <a:xfrm>
                <a:off x="1536" y="1008"/>
                <a:ext cx="0" cy="6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3" name="Line 69"/>
              <p:cNvSpPr/>
              <p:nvPr/>
            </p:nvSpPr>
            <p:spPr>
              <a:xfrm>
                <a:off x="1536" y="1008"/>
                <a:ext cx="576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4" name="Line 70"/>
              <p:cNvSpPr/>
              <p:nvPr/>
            </p:nvSpPr>
            <p:spPr>
              <a:xfrm flipV="1">
                <a:off x="1536" y="1296"/>
                <a:ext cx="576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5" name="Oval 71"/>
              <p:cNvSpPr>
                <a:spLocks noChangeAspect="1"/>
              </p:cNvSpPr>
              <p:nvPr/>
            </p:nvSpPr>
            <p:spPr>
              <a:xfrm>
                <a:off x="2112" y="1248"/>
                <a:ext cx="116" cy="11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86" name="Line 72"/>
            <p:cNvSpPr/>
            <p:nvPr/>
          </p:nvSpPr>
          <p:spPr>
            <a:xfrm>
              <a:off x="1991" y="3418"/>
              <a:ext cx="7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87" name="Text Box 73"/>
            <p:cNvSpPr txBox="1"/>
            <p:nvPr/>
          </p:nvSpPr>
          <p:spPr>
            <a:xfrm>
              <a:off x="1667" y="1774"/>
              <a:ext cx="828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11001100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8" name="Text Box 74"/>
            <p:cNvSpPr txBox="1"/>
            <p:nvPr/>
          </p:nvSpPr>
          <p:spPr>
            <a:xfrm>
              <a:off x="1672" y="1483"/>
              <a:ext cx="828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00001111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9" name="Text Box 75"/>
            <p:cNvSpPr txBox="1"/>
            <p:nvPr/>
          </p:nvSpPr>
          <p:spPr>
            <a:xfrm>
              <a:off x="2773" y="2219"/>
              <a:ext cx="828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4640" tIns="47320" rIns="94640" bIns="47320" anchor="t">
              <a:spAutoFit/>
            </a:bodyPr>
            <a:p>
              <a:pPr defTabSz="946150"/>
              <a:r>
                <a:rPr lang="en-US" altLang="zh-CN" sz="2500" dirty="0">
                  <a:latin typeface="Arial Narrow" panose="020B0606020202030204" pitchFamily="34" charset="0"/>
                  <a:ea typeface="宋体" panose="02010600030101010101" pitchFamily="2" charset="-122"/>
                </a:rPr>
                <a:t>01010101</a:t>
              </a:r>
              <a:endParaRPr lang="en-US" altLang="zh-CN" sz="25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90" name="Line 76"/>
          <p:cNvSpPr/>
          <p:nvPr/>
        </p:nvSpPr>
        <p:spPr>
          <a:xfrm>
            <a:off x="2506663" y="954088"/>
            <a:ext cx="4016375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91" name="Rectangle 77"/>
          <p:cNvSpPr>
            <a:spLocks noRot="1"/>
          </p:cNvSpPr>
          <p:nvPr/>
        </p:nvSpPr>
        <p:spPr>
          <a:xfrm>
            <a:off x="398463" y="460375"/>
            <a:ext cx="6088062" cy="542925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lIns="94640" tIns="47320" rIns="94640" bIns="47320" anchor="ctr"/>
          <a:p>
            <a:pPr algn="just" defTabSz="946150"/>
            <a:r>
              <a:rPr lang="en-US" altLang="zh-CN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  </a:t>
            </a:r>
            <a:r>
              <a:rPr lang="zh-CN" altLang="en-US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组合逻辑电路的分析与设计方法</a:t>
            </a:r>
            <a:endParaRPr lang="zh-CN" altLang="en-US" sz="29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92" name="Rectangle 78"/>
          <p:cNvSpPr/>
          <p:nvPr/>
        </p:nvSpPr>
        <p:spPr>
          <a:xfrm>
            <a:off x="552450" y="1181100"/>
            <a:ext cx="7997825" cy="6286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4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由电路图直接列出真值表的方法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:</a:t>
            </a:r>
            <a:endParaRPr lang="en-US" altLang="zh-CN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3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2" name="Line 4"/>
          <p:cNvSpPr/>
          <p:nvPr/>
        </p:nvSpPr>
        <p:spPr>
          <a:xfrm>
            <a:off x="2506663" y="954088"/>
            <a:ext cx="4016375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3" name="Rectangle 5"/>
          <p:cNvSpPr>
            <a:spLocks noRot="1"/>
          </p:cNvSpPr>
          <p:nvPr/>
        </p:nvSpPr>
        <p:spPr>
          <a:xfrm>
            <a:off x="515938" y="425450"/>
            <a:ext cx="6111875" cy="541338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lIns="94640" tIns="47320" rIns="94640" bIns="47320" anchor="ctr"/>
          <a:p>
            <a:pPr algn="just" defTabSz="946150"/>
            <a:r>
              <a:rPr lang="en-US" altLang="zh-CN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  </a:t>
            </a:r>
            <a:r>
              <a:rPr lang="zh-CN" altLang="en-US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组合逻辑电路的分析与设计方法</a:t>
            </a:r>
            <a:endParaRPr lang="zh-CN" altLang="en-US" sz="29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244" name="Group 6"/>
          <p:cNvGrpSpPr/>
          <p:nvPr/>
        </p:nvGrpSpPr>
        <p:grpSpPr>
          <a:xfrm>
            <a:off x="2300288" y="1257300"/>
            <a:ext cx="4135437" cy="4981575"/>
            <a:chOff x="463" y="555"/>
            <a:chExt cx="2545" cy="2989"/>
          </a:xfrm>
        </p:grpSpPr>
        <p:sp>
          <p:nvSpPr>
            <p:cNvPr id="10245" name="Rectangle 7"/>
            <p:cNvSpPr/>
            <p:nvPr/>
          </p:nvSpPr>
          <p:spPr>
            <a:xfrm>
              <a:off x="1164" y="957"/>
              <a:ext cx="1303" cy="25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ctr"/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0    0    0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0    0    1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0    1    0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0    1    1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1    0    0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1    0    1   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1    1    0   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1    1    1    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Rectangle 8"/>
            <p:cNvSpPr/>
            <p:nvPr/>
          </p:nvSpPr>
          <p:spPr>
            <a:xfrm>
              <a:off x="1164" y="555"/>
              <a:ext cx="1303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ctr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   y    z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Rectangle 9"/>
            <p:cNvSpPr/>
            <p:nvPr/>
          </p:nvSpPr>
          <p:spPr>
            <a:xfrm>
              <a:off x="2467" y="957"/>
              <a:ext cx="538" cy="25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ctr"/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552450" indent="-552450"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Rectangle 10"/>
            <p:cNvSpPr/>
            <p:nvPr/>
          </p:nvSpPr>
          <p:spPr>
            <a:xfrm>
              <a:off x="463" y="957"/>
              <a:ext cx="701" cy="25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ctr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Rectangle 11"/>
            <p:cNvSpPr/>
            <p:nvPr/>
          </p:nvSpPr>
          <p:spPr>
            <a:xfrm>
              <a:off x="2467" y="555"/>
              <a:ext cx="538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ctr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Rectangle 12"/>
            <p:cNvSpPr/>
            <p:nvPr/>
          </p:nvSpPr>
          <p:spPr>
            <a:xfrm>
              <a:off x="463" y="555"/>
              <a:ext cx="701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4640" tIns="47320" rIns="94640" bIns="47320" anchor="ctr"/>
            <a:p>
              <a:pPr algn="ctr" defTabSz="9461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Row</a:t>
              </a:r>
              <a:endPara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Line 13"/>
            <p:cNvSpPr/>
            <p:nvPr/>
          </p:nvSpPr>
          <p:spPr>
            <a:xfrm flipV="1">
              <a:off x="463" y="555"/>
              <a:ext cx="253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2" name="Line 14"/>
            <p:cNvSpPr/>
            <p:nvPr/>
          </p:nvSpPr>
          <p:spPr>
            <a:xfrm>
              <a:off x="463" y="957"/>
              <a:ext cx="253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3" name="Line 15"/>
            <p:cNvSpPr/>
            <p:nvPr/>
          </p:nvSpPr>
          <p:spPr>
            <a:xfrm>
              <a:off x="463" y="3544"/>
              <a:ext cx="2545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4" name="Line 16"/>
            <p:cNvSpPr/>
            <p:nvPr/>
          </p:nvSpPr>
          <p:spPr>
            <a:xfrm>
              <a:off x="463" y="555"/>
              <a:ext cx="0" cy="298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5" name="Line 17"/>
            <p:cNvSpPr/>
            <p:nvPr/>
          </p:nvSpPr>
          <p:spPr>
            <a:xfrm>
              <a:off x="1164" y="555"/>
              <a:ext cx="0" cy="298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6" name="Line 18"/>
            <p:cNvSpPr/>
            <p:nvPr/>
          </p:nvSpPr>
          <p:spPr>
            <a:xfrm>
              <a:off x="3005" y="555"/>
              <a:ext cx="0" cy="298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7" name="Line 19"/>
            <p:cNvSpPr/>
            <p:nvPr/>
          </p:nvSpPr>
          <p:spPr>
            <a:xfrm>
              <a:off x="2467" y="555"/>
              <a:ext cx="0" cy="298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663575" y="1219200"/>
            <a:ext cx="741045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40" tIns="47320" rIns="94640" bIns="47320">
            <a:spAutoFit/>
          </a:bodyPr>
          <a:lstStyle/>
          <a:p>
            <a:pPr marL="0" marR="0" lvl="0" indent="0" algn="l" defTabSz="946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3. </a:t>
            </a: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组合逻辑电路的设计方法</a:t>
            </a:r>
            <a:endParaRPr kumimoji="1" lang="zh-CN" altLang="en-US" sz="25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139275" name="Rectangle 11"/>
          <p:cNvSpPr/>
          <p:nvPr/>
        </p:nvSpPr>
        <p:spPr>
          <a:xfrm>
            <a:off x="700088" y="3270250"/>
            <a:ext cx="8034337" cy="29527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>
            <a:spAutoFit/>
          </a:bodyPr>
          <a:p>
            <a:pPr defTabSz="946150">
              <a:lnSpc>
                <a:spcPct val="150000"/>
              </a:lnSpc>
            </a:pPr>
            <a:r>
              <a:rPr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设计步骤：</a:t>
            </a:r>
            <a:endParaRPr lang="zh-CN" altLang="en-US" sz="25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5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(1)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分析设计要求，设置输入输出变量并逻辑赋值；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5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(2)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列真值表；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5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(3)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写出逻辑表达式，并化简；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5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　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(4)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画逻辑电路图。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39276" name="Rectangle 12"/>
          <p:cNvSpPr/>
          <p:nvPr/>
        </p:nvSpPr>
        <p:spPr>
          <a:xfrm>
            <a:off x="625475" y="1709738"/>
            <a:ext cx="8147050" cy="12382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lnSpc>
                <a:spcPct val="150000"/>
              </a:lnSpc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　与分析过程相反，组合逻辑电路的设计是根据给定的实际逻辑问题，求出实现其逻辑功能的最简单的逻辑电路。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1269" name="Line 13"/>
          <p:cNvSpPr/>
          <p:nvPr/>
        </p:nvSpPr>
        <p:spPr>
          <a:xfrm>
            <a:off x="2506663" y="954088"/>
            <a:ext cx="4016375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0" name="Rectangle 14"/>
          <p:cNvSpPr>
            <a:spLocks noRot="1"/>
          </p:cNvSpPr>
          <p:nvPr/>
        </p:nvSpPr>
        <p:spPr>
          <a:xfrm>
            <a:off x="515938" y="425450"/>
            <a:ext cx="6111875" cy="541338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lIns="94640" tIns="47320" rIns="94640" bIns="47320" anchor="ctr"/>
          <a:p>
            <a:pPr algn="just" defTabSz="946150"/>
            <a:r>
              <a:rPr lang="en-US" altLang="zh-CN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  </a:t>
            </a:r>
            <a:r>
              <a:rPr lang="zh-CN" altLang="en-US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组合逻辑电路的分析与设计方法</a:t>
            </a:r>
            <a:endParaRPr lang="zh-CN" altLang="en-US" sz="29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5" grpId="0"/>
      <p:bldP spid="1392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0" name="Rectangle 10"/>
          <p:cNvSpPr/>
          <p:nvPr/>
        </p:nvSpPr>
        <p:spPr>
          <a:xfrm>
            <a:off x="700088" y="1104900"/>
            <a:ext cx="8115300" cy="29527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algn="just" defTabSz="94615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例：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一火灾报警系统，设有烟感、温感和紫外光感三种类型的火灾探测器。为了防止误报警，只有当其中有两种或两种以上类型的探测器发出火灾检测信号时，报警系统产生报警控制信号。设计一个产生报警控制信号的电路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0299" name="Rectangle 11"/>
          <p:cNvSpPr/>
          <p:nvPr/>
        </p:nvSpPr>
        <p:spPr>
          <a:xfrm>
            <a:off x="1091565" y="4057333"/>
            <a:ext cx="7546975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94640" tIns="47320" rIns="94640" bIns="47320" anchor="t">
            <a:spAutoFit/>
          </a:bodyPr>
          <a:p>
            <a:pPr defTabSz="946150"/>
            <a:r>
              <a:rPr lang="zh-CN" altLang="en-US" sz="25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解：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(1)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分析设计要求，设输入输出变量并逻辑赋值；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0300" name="Rectangle 12"/>
          <p:cNvSpPr/>
          <p:nvPr/>
        </p:nvSpPr>
        <p:spPr>
          <a:xfrm>
            <a:off x="847408" y="4661218"/>
            <a:ext cx="7666037" cy="18097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输入变量：烟感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A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、温感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，紫外线光感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；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输出变量：报警控制信号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Y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defTabSz="94615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    逻辑赋值：用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表示肯定，用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表示否定。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2293" name="Line 13"/>
          <p:cNvSpPr/>
          <p:nvPr/>
        </p:nvSpPr>
        <p:spPr>
          <a:xfrm>
            <a:off x="2506663" y="954088"/>
            <a:ext cx="4016375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4" name="Rectangle 14"/>
          <p:cNvSpPr>
            <a:spLocks noRot="1"/>
          </p:cNvSpPr>
          <p:nvPr/>
        </p:nvSpPr>
        <p:spPr>
          <a:xfrm>
            <a:off x="515938" y="496888"/>
            <a:ext cx="6134100" cy="5413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lIns="94640" tIns="47320" rIns="94640" bIns="47320" anchor="ctr"/>
          <a:p>
            <a:pPr algn="just" defTabSz="946150"/>
            <a:r>
              <a:rPr lang="en-US" altLang="zh-CN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  </a:t>
            </a:r>
            <a:r>
              <a:rPr lang="zh-CN" altLang="en-US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组合逻辑电路的分析与设计方法</a:t>
            </a:r>
            <a:endParaRPr lang="zh-CN" altLang="en-US" sz="29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30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30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0300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300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>
                                            <p:txEl>
                                              <p:charRg st="4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300">
                                            <p:txEl>
                                              <p:charRg st="4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300">
                                            <p:txEl>
                                              <p:charRg st="4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9" grpId="0"/>
      <p:bldP spid="14030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4"/>
          <p:cNvSpPr>
            <a:spLocks noGrp="1"/>
          </p:cNvSpPr>
          <p:nvPr>
            <p:ph type="dt" sz="quarter" idx="10"/>
          </p:nvPr>
        </p:nvSpPr>
        <p:spPr>
          <a:ln/>
        </p:spPr>
        <p:txBody>
          <a:bodyPr wrap="square" lIns="94640" tIns="47320" rIns="94640" bIns="473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9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defTabSz="946150"/>
            <a:fld id="{BB962C8B-B14F-4D97-AF65-F5344CB8AC3E}" type="datetime1"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" name="Rectangle 59"/>
          <p:cNvSpPr/>
          <p:nvPr/>
        </p:nvSpPr>
        <p:spPr>
          <a:xfrm>
            <a:off x="736600" y="1066800"/>
            <a:ext cx="5616575" cy="5524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(2)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列真值表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41436" name="Group 124"/>
          <p:cNvGraphicFramePr>
            <a:graphicFrameLocks noGrp="1"/>
          </p:cNvGraphicFramePr>
          <p:nvPr>
            <p:ph sz="half" idx="1"/>
          </p:nvPr>
        </p:nvGraphicFramePr>
        <p:xfrm>
          <a:off x="773113" y="1936750"/>
          <a:ext cx="2341563" cy="4351338"/>
        </p:xfrm>
        <a:graphic>
          <a:graphicData uri="http://schemas.openxmlformats.org/drawingml/2006/table">
            <a:tbl>
              <a:tblPr/>
              <a:tblGrid>
                <a:gridCol w="585787"/>
                <a:gridCol w="598488"/>
                <a:gridCol w="571500"/>
                <a:gridCol w="585787"/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Ａ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Ｂ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Ｃ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Ｙ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０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61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１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4640" marR="94640" marT="47320" marB="47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425" name="Rectangle 113"/>
          <p:cNvSpPr/>
          <p:nvPr/>
        </p:nvSpPr>
        <p:spPr>
          <a:xfrm>
            <a:off x="3168650" y="1143000"/>
            <a:ext cx="5751513" cy="4762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>
            <a:spAutoFit/>
          </a:bodyPr>
          <a:p>
            <a:pPr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(3)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由真值表写逻辑表达式，并化简；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141426" name="Picture 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175" y="1824038"/>
            <a:ext cx="5049838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1427" name="Rectangle 115"/>
          <p:cNvSpPr/>
          <p:nvPr/>
        </p:nvSpPr>
        <p:spPr>
          <a:xfrm>
            <a:off x="3611563" y="2581275"/>
            <a:ext cx="3783012" cy="476250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ctr">
            <a:spAutoFit/>
          </a:bodyPr>
          <a:p>
            <a:pPr defTabSz="946150"/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化简得最简式：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141428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5" y="3108325"/>
            <a:ext cx="2505075" cy="528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432" name="Picture 120" descr="R96A02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8" y="4357688"/>
            <a:ext cx="4643437" cy="2413000"/>
          </a:xfrm>
          <a:prstGeom prst="rect">
            <a:avLst/>
          </a:prstGeom>
          <a:noFill/>
          <a:ln w="158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41433" name="Rectangle 121"/>
          <p:cNvSpPr/>
          <p:nvPr/>
        </p:nvSpPr>
        <p:spPr>
          <a:xfrm>
            <a:off x="3390900" y="3600450"/>
            <a:ext cx="4200525" cy="642938"/>
          </a:xfrm>
          <a:prstGeom prst="rect">
            <a:avLst/>
          </a:prstGeom>
          <a:noFill/>
          <a:ln w="9525">
            <a:noFill/>
          </a:ln>
        </p:spPr>
        <p:txBody>
          <a:bodyPr lIns="94640" tIns="47320" rIns="94640" bIns="47320" anchor="t"/>
          <a:p>
            <a:pPr marL="355600" indent="-355600" defTabSz="946150">
              <a:lnSpc>
                <a:spcPct val="150000"/>
              </a:lnSpc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1" charset="-122"/>
              </a:rPr>
              <a:t>    (4) 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1" charset="-122"/>
              </a:rPr>
              <a:t>画逻辑电路图：</a:t>
            </a:r>
            <a:endParaRPr lang="zh-CN" altLang="en-US" sz="25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3373" name="Line 122"/>
          <p:cNvSpPr/>
          <p:nvPr/>
        </p:nvSpPr>
        <p:spPr>
          <a:xfrm>
            <a:off x="2506663" y="954088"/>
            <a:ext cx="4016375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74" name="Rectangle 123"/>
          <p:cNvSpPr>
            <a:spLocks noRot="1"/>
          </p:cNvSpPr>
          <p:nvPr/>
        </p:nvSpPr>
        <p:spPr>
          <a:xfrm>
            <a:off x="280988" y="425450"/>
            <a:ext cx="6205537" cy="541338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lIns="94640" tIns="47320" rIns="94640" bIns="47320" anchor="ctr"/>
          <a:p>
            <a:pPr algn="just" defTabSz="946150"/>
            <a:r>
              <a:rPr lang="en-US" altLang="zh-CN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  </a:t>
            </a:r>
            <a:r>
              <a:rPr lang="zh-CN" altLang="en-US" sz="29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组合逻辑电路的分析与设计方法</a:t>
            </a:r>
            <a:endParaRPr lang="zh-CN" altLang="en-US" sz="29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25" grpId="0"/>
      <p:bldP spid="141427" grpId="0"/>
      <p:bldP spid="141433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8835</Words>
  <Application>WPS 演示</Application>
  <PresentationFormat>自定义</PresentationFormat>
  <Paragraphs>1418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55</vt:i4>
      </vt:variant>
      <vt:variant>
        <vt:lpstr>幻灯片标题</vt:lpstr>
      </vt:variant>
      <vt:variant>
        <vt:i4>49</vt:i4>
      </vt:variant>
    </vt:vector>
  </HeadingPairs>
  <TitlesOfParts>
    <vt:vector size="119" baseType="lpstr">
      <vt:lpstr>Arial</vt:lpstr>
      <vt:lpstr>宋体</vt:lpstr>
      <vt:lpstr>Wingdings</vt:lpstr>
      <vt:lpstr>Tahoma</vt:lpstr>
      <vt:lpstr>华文行楷</vt:lpstr>
      <vt:lpstr>Times New Roman</vt:lpstr>
      <vt:lpstr>New Century Schoolbook</vt:lpstr>
      <vt:lpstr>Century</vt:lpstr>
      <vt:lpstr>楷体_GB2312</vt:lpstr>
      <vt:lpstr>新宋体</vt:lpstr>
      <vt:lpstr>Arial Narrow</vt:lpstr>
      <vt:lpstr>黑体</vt:lpstr>
      <vt:lpstr>微软雅黑</vt:lpstr>
      <vt:lpstr>Arial Unicode MS</vt:lpstr>
      <vt:lpstr>Blends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administrator</dc:creator>
  <cp:lastModifiedBy>user</cp:lastModifiedBy>
  <cp:revision>254</cp:revision>
  <dcterms:created xsi:type="dcterms:W3CDTF">2007-01-10T01:16:00Z</dcterms:created>
  <dcterms:modified xsi:type="dcterms:W3CDTF">2021-04-20T15:25:20Z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