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2" r:id="rId4"/>
    <p:sldId id="258" r:id="rId5"/>
    <p:sldId id="261" r:id="rId6"/>
    <p:sldId id="260" r:id="rId7"/>
    <p:sldId id="263" r:id="rId8"/>
    <p:sldId id="267" r:id="rId9"/>
    <p:sldId id="266" r:id="rId10"/>
    <p:sldId id="265" r:id="rId11"/>
    <p:sldId id="264" r:id="rId12"/>
    <p:sldId id="259" r:id="rId13"/>
    <p:sldId id="25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DB0BC-25CE-440E-9566-87C521EFBC9B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86143-BA46-48DB-820D-11EB389060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EC3-9221-483F-9E4E-3F15BD7AA12C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751E-10B2-4E42-98F4-C58746D433C6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3C8F-EB8E-4399-8F8A-DC2D064E5BA4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47F4-CDAB-4285-95DF-47C9525574E6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D0D-0CDD-4251-9938-D7AD725DFF85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CC7E-CDC5-4BE9-B5B9-7B3E7324753E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3656-031E-4F3D-B473-E100C4D0B15E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3D11-BF70-44A0-871C-F1E61C2FD0D3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9423-E67B-49AB-981F-F9A68D634360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7E57-B4B0-48E6-BA50-3FF01E5AF5DF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37AD-EC0C-49E8-A2B0-6AF59186A4BE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53EA-584B-4FF1-92D0-E059E6392265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7A1C-D27A-4491-97D0-7651E83BC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1</a:t>
            </a:r>
            <a:r>
              <a:rPr lang="zh-CN" altLang="en-US" smtClean="0"/>
              <a:t>：词法分析器 </a:t>
            </a:r>
            <a:r>
              <a:rPr lang="en-US" altLang="zh-CN" smtClean="0"/>
              <a:t>- </a:t>
            </a:r>
            <a:r>
              <a:rPr lang="zh-CN" altLang="en-US" smtClean="0"/>
              <a:t>解析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6513116" cy="486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71414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71480"/>
            <a:ext cx="5845970" cy="590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71414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42" y="1071546"/>
            <a:ext cx="6987254" cy="458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71414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357422" y="500042"/>
            <a:ext cx="1714512" cy="357190"/>
          </a:xfrm>
          <a:prstGeom prst="wedgeRoundRectCallout">
            <a:avLst>
              <a:gd name="adj1" fmla="val -99900"/>
              <a:gd name="adj2" fmla="val 79123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0000FF"/>
                </a:solidFill>
              </a:rPr>
              <a:t>适用于编程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50112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714356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测试的输入符号串</a:t>
            </a:r>
            <a:r>
              <a:rPr lang="en-US" altLang="zh-CN" sz="2800"/>
              <a:t>:</a:t>
            </a:r>
            <a:endParaRPr lang="zh-CN" alt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1071538" y="1285860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00FF"/>
                </a:solidFill>
              </a:rPr>
              <a:t>"  Ae35 6638 5392H A10 83A2Eh 65Ha 3G2H 80  "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smtClean="0"/>
              <a:t>1)</a:t>
            </a:r>
            <a:r>
              <a:rPr lang="zh-CN" altLang="en-US" sz="2800" smtClean="0"/>
              <a:t>单</a:t>
            </a:r>
            <a:r>
              <a:rPr lang="zh-CN" altLang="en-US" sz="2800"/>
              <a:t>词清空</a:t>
            </a:r>
            <a:r>
              <a:rPr lang="en-US" altLang="zh-CN" sz="2800"/>
              <a:t>:strcpy(word,"\0"); </a:t>
            </a:r>
            <a:r>
              <a:rPr lang="zh-CN" altLang="en-US" sz="2800"/>
              <a:t>只是逻辑清</a:t>
            </a:r>
            <a:r>
              <a:rPr lang="zh-CN" altLang="en-US" sz="2800"/>
              <a:t>空</a:t>
            </a:r>
            <a:r>
              <a:rPr lang="zh-CN" altLang="en-US" sz="2800" smtClean="0"/>
              <a:t>，即只将字符串首字符赋值为结束符</a:t>
            </a:r>
            <a:r>
              <a:rPr lang="en-US" altLang="zh-CN" sz="2800" smtClean="0"/>
              <a:t>'\0'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推</a:t>
            </a:r>
            <a:r>
              <a:rPr lang="zh-CN" altLang="en-US" sz="2800"/>
              <a:t>荐使用：</a:t>
            </a:r>
            <a:r>
              <a:rPr lang="en-US" altLang="zh-CN" sz="2800"/>
              <a:t>memset(word, 0, sizeof(word));</a:t>
            </a:r>
            <a:endParaRPr lang="en-US" altLang="zh-CN" sz="2800" b="1"/>
          </a:p>
          <a:p>
            <a:pPr marL="0" indent="0">
              <a:buNone/>
            </a:pPr>
            <a:endParaRPr lang="zh-CN" altLang="en-US" sz="2800" b="1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en-US" altLang="zh-CN" sz="2800"/>
              <a:t>)</a:t>
            </a:r>
            <a:r>
              <a:rPr lang="zh-CN" altLang="en-US" sz="2800"/>
              <a:t>为输入字符串定义一个结束</a:t>
            </a:r>
            <a:r>
              <a:rPr lang="zh-CN" altLang="en-US" sz="2800"/>
              <a:t>标</a:t>
            </a:r>
            <a:r>
              <a:rPr lang="zh-CN" altLang="en-US" sz="2800" smtClean="0"/>
              <a:t>记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如</a:t>
            </a:r>
            <a:r>
              <a:rPr lang="zh-CN" altLang="en-US" sz="2800"/>
              <a:t>将 </a:t>
            </a:r>
            <a:r>
              <a:rPr lang="en-US" altLang="zh-CN" sz="2800"/>
              <a:t>"  Ae35 6638 5392H A10 83A2Eh 65Ha 3G2H 80"</a:t>
            </a:r>
            <a:endParaRPr lang="en-US" altLang="zh-CN" sz="2800" b="1"/>
          </a:p>
          <a:p>
            <a:pPr marL="0" indent="0">
              <a:buNone/>
            </a:pPr>
            <a:r>
              <a:rPr lang="zh-CN" altLang="en-US" sz="2800" smtClean="0"/>
              <a:t>改</a:t>
            </a:r>
            <a:r>
              <a:rPr lang="zh-CN" altLang="en-US" sz="2800"/>
              <a:t>为：</a:t>
            </a:r>
            <a:r>
              <a:rPr lang="en-US" altLang="zh-CN" sz="2800"/>
              <a:t>"  Ae35 6638 5392H A10 83A2Eh 65Ha 3G2H 80#"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9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实验题目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143536"/>
          </a:xfrm>
        </p:spPr>
        <p:txBody>
          <a:bodyPr>
            <a:normAutofit fontScale="85000" lnSpcReduction="10000"/>
          </a:bodyPr>
          <a:lstStyle/>
          <a:p>
            <a:pPr marL="72000" indent="0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假设某语言允许的标识符为字母开头的字母数字串，允许的数据为无符号的十进制或十六进制整数。其中规定十六进制数必须以数字打头、以</a:t>
            </a:r>
            <a:r>
              <a:rPr lang="en-US" altLang="zh-CN" smtClean="0"/>
              <a:t>H</a:t>
            </a:r>
            <a:r>
              <a:rPr lang="zh-CN" altLang="en-US" smtClean="0"/>
              <a:t>结尾，数中允许使用的字母为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F(</a:t>
            </a:r>
            <a:r>
              <a:rPr lang="zh-CN" altLang="en-US" smtClean="0"/>
              <a:t>分别表示</a:t>
            </a:r>
            <a:r>
              <a:rPr lang="en-US" altLang="zh-CN" smtClean="0"/>
              <a:t>10~15)</a:t>
            </a:r>
            <a:r>
              <a:rPr lang="zh-CN" altLang="en-US" smtClean="0"/>
              <a:t>。试设计一个</a:t>
            </a:r>
            <a:r>
              <a:rPr lang="en-US" altLang="zh-CN" smtClean="0"/>
              <a:t>DFA</a:t>
            </a:r>
            <a:r>
              <a:rPr lang="zh-CN" altLang="en-US" smtClean="0"/>
              <a:t>，使它能识别标识符、无符号的十进制和十六进制整数</a:t>
            </a:r>
            <a:r>
              <a:rPr lang="en-US" altLang="zh-CN" smtClean="0"/>
              <a:t>(</a:t>
            </a:r>
            <a:r>
              <a:rPr lang="zh-CN" altLang="en-US" smtClean="0"/>
              <a:t>假定各单词之间用界限符或空格分开</a:t>
            </a:r>
            <a:r>
              <a:rPr lang="en-US" altLang="zh-CN" smtClean="0"/>
              <a:t>)</a:t>
            </a:r>
            <a:r>
              <a:rPr lang="zh-CN" altLang="en-US" smtClean="0"/>
              <a:t>，并编制相应的词法识别程序。</a:t>
            </a:r>
          </a:p>
          <a:p>
            <a:pPr marL="72000" indent="0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输入：可以自定义符号串的输入形式，如键盘输入、文本文件、字符数组等。</a:t>
            </a:r>
          </a:p>
          <a:p>
            <a:pPr marL="72000" indent="0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输出：标识出规范的符号串与不合规范的符号串。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45" y="305708"/>
            <a:ext cx="5229247" cy="57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619192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0000FF"/>
                </a:solidFill>
              </a:rPr>
              <a:t>DFA</a:t>
            </a:r>
            <a:r>
              <a:rPr lang="zh-CN" altLang="en-US" sz="2800" b="1" smtClean="0">
                <a:solidFill>
                  <a:srgbClr val="0000FF"/>
                </a:solidFill>
              </a:rPr>
              <a:t>图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066800"/>
            <a:ext cx="89725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809437" cy="215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33338"/>
            <a:ext cx="658177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000892" y="214290"/>
            <a:ext cx="200026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0000FF"/>
                </a:solidFill>
              </a:rPr>
              <a:t>代码框架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1071546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33388"/>
            <a:ext cx="60960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106563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9563"/>
            <a:ext cx="59436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71414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0199"/>
            <a:ext cx="4643470" cy="64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305" y="71414"/>
            <a:ext cx="2300289" cy="25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7A1C-D27A-4491-97D0-7651E83BC1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3175">
          <a:solidFill>
            <a:srgbClr val="FF0000"/>
          </a:solidFill>
        </a:ln>
      </a:spPr>
      <a:bodyPr rtlCol="0" anchor="ctr"/>
      <a:lstStyle>
        <a:defPPr algn="ctr">
          <a:defRPr b="1" smtClean="0">
            <a:solidFill>
              <a:srgbClr val="0000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363</Words>
  <Application>Microsoft Office PowerPoint</Application>
  <PresentationFormat>全屏显示(4:3)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实验1：词法分析器 - 解析</vt:lpstr>
      <vt:lpstr>实验题目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实验1：词法分析器 - 解析</dc:title>
  <dc:creator>Windows 用户</dc:creator>
  <cp:lastModifiedBy>TA</cp:lastModifiedBy>
  <cp:revision>3</cp:revision>
  <dcterms:created xsi:type="dcterms:W3CDTF">2015-04-25T15:42:24Z</dcterms:created>
  <dcterms:modified xsi:type="dcterms:W3CDTF">2020-04-28T14:49:42Z</dcterms:modified>
</cp:coreProperties>
</file>