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2" r:id="rId6"/>
    <p:sldId id="259" r:id="rId7"/>
    <p:sldId id="260" r:id="rId8"/>
    <p:sldId id="258" r:id="rId9"/>
    <p:sldId id="263" r:id="rId10"/>
    <p:sldId id="264" r:id="rId11"/>
    <p:sldId id="267" r:id="rId12"/>
    <p:sldId id="266" r:id="rId13"/>
    <p:sldId id="268" r:id="rId14"/>
    <p:sldId id="265" r:id="rId15"/>
    <p:sldId id="269" r:id="rId16"/>
    <p:sldId id="26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6D8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FB31-F9C0-4982-B336-518A82CC32F0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实验</a:t>
            </a:r>
            <a:r>
              <a:rPr lang="en-US" b="1" smtClean="0"/>
              <a:t>2  </a:t>
            </a:r>
            <a:r>
              <a:rPr lang="zh-CN" altLang="en-US" b="1" smtClean="0"/>
              <a:t>递归</a:t>
            </a:r>
            <a:r>
              <a:rPr lang="zh-CN" altLang="en-US" b="1"/>
              <a:t>下降</a:t>
            </a:r>
            <a:r>
              <a:rPr lang="zh-CN" altLang="en-US" b="1" smtClean="0"/>
              <a:t>语法分析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台老师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2067"/>
            <a:ext cx="7589674" cy="627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6786578" y="4929198"/>
            <a:ext cx="1857388" cy="928694"/>
          </a:xfrm>
          <a:prstGeom prst="wedgeRoundRectCallout">
            <a:avLst>
              <a:gd name="adj1" fmla="val -46860"/>
              <a:gd name="adj2" fmla="val -838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即也可以是</a:t>
            </a:r>
            <a:r>
              <a:rPr lang="en-US" altLang="zh-CN" dirty="0" smtClean="0">
                <a:solidFill>
                  <a:schemeClr val="tx1"/>
                </a:solidFill>
              </a:rPr>
              <a:t>FOLLOW(T’)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中的元素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5123" y="108985"/>
            <a:ext cx="1357322" cy="15001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rgbClr val="3333FF"/>
                </a:solidFill>
              </a:rPr>
              <a:t>E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TE'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E'+TE'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TFT'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T'*FT'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F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(E) | </a:t>
            </a:r>
            <a:r>
              <a:rPr lang="en-US" altLang="zh-CN" b="1" dirty="0" err="1" smtClean="0">
                <a:solidFill>
                  <a:srgbClr val="3333FF"/>
                </a:solidFill>
                <a:sym typeface="Wingdings" pitchFamily="2" charset="2"/>
              </a:rPr>
              <a:t>i</a:t>
            </a:r>
            <a:endParaRPr lang="en-US" b="1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-24"/>
            <a:ext cx="4539818" cy="685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7655123" y="108985"/>
            <a:ext cx="1357322" cy="15001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rgbClr val="3333FF"/>
                </a:solidFill>
              </a:rPr>
              <a:t>E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TE'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E'+TE'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TFT'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T'*FT'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F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(E) | </a:t>
            </a:r>
            <a:r>
              <a:rPr lang="en-US" altLang="zh-CN" b="1" dirty="0" err="1" smtClean="0">
                <a:solidFill>
                  <a:srgbClr val="3333FF"/>
                </a:solidFill>
                <a:sym typeface="Wingdings" pitchFamily="2" charset="2"/>
              </a:rPr>
              <a:t>i</a:t>
            </a:r>
            <a:endParaRPr lang="en-US" b="1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961" y="1428736"/>
            <a:ext cx="85343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63" y="857232"/>
            <a:ext cx="856050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689" y="1643050"/>
            <a:ext cx="4093686" cy="24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测试文本文件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85861"/>
            <a:ext cx="8186766" cy="1428760"/>
          </a:xfrm>
        </p:spPr>
        <p:txBody>
          <a:bodyPr/>
          <a:lstStyle/>
          <a:p>
            <a:r>
              <a:rPr lang="zh-CN" altLang="en-US" smtClean="0"/>
              <a:t>表达式中不要有空格或其它符号。</a:t>
            </a:r>
            <a:endParaRPr lang="en-US" altLang="zh-CN" smtClean="0"/>
          </a:p>
          <a:p>
            <a:r>
              <a:rPr lang="zh-CN" altLang="en-US"/>
              <a:t>每</a:t>
            </a:r>
            <a:r>
              <a:rPr lang="zh-CN" altLang="en-US" smtClean="0"/>
              <a:t>行以回车换行符结尾。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454970"/>
            <a:ext cx="4643470" cy="422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39" y="1285860"/>
            <a:ext cx="842254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smtClean="0"/>
              <a:t>2.</a:t>
            </a:r>
            <a:r>
              <a:rPr lang="zh-CN" altLang="en-US" sz="3600" smtClean="0"/>
              <a:t>含有十进制或十六进制数的表达式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429684" cy="4625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思路：先将含有十进制或十六进制数的表达式转换为用</a:t>
            </a:r>
            <a:r>
              <a:rPr lang="en-US" altLang="zh-CN" smtClean="0"/>
              <a:t>i</a:t>
            </a:r>
            <a:r>
              <a:rPr lang="zh-CN" altLang="en-US" smtClean="0"/>
              <a:t>代替的表达式，再判断是否正确</a:t>
            </a:r>
            <a:endParaRPr lang="en-US" altLang="zh-CN" smtClean="0"/>
          </a:p>
          <a:p>
            <a:r>
              <a:rPr lang="zh-CN" altLang="en-US" smtClean="0"/>
              <a:t>输</a:t>
            </a:r>
            <a:r>
              <a:rPr lang="zh-CN" altLang="en-US" smtClean="0"/>
              <a:t>入：含有任意数据</a:t>
            </a:r>
            <a:r>
              <a:rPr lang="zh-CN" altLang="en-US" sz="2800" smtClean="0"/>
              <a:t>（十进制数或十六进制数）</a:t>
            </a:r>
            <a:r>
              <a:rPr lang="zh-CN" altLang="en-US" smtClean="0"/>
              <a:t>的表达式，并以</a:t>
            </a:r>
            <a:r>
              <a:rPr lang="en-US" smtClean="0"/>
              <a:t>#</a:t>
            </a:r>
            <a:r>
              <a:rPr lang="zh-CN" altLang="en-US" smtClean="0"/>
              <a:t>结束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如：</a:t>
            </a:r>
            <a:r>
              <a:rPr lang="en-US" smtClean="0"/>
              <a:t>80-5H+(6+1)+4h/2# </a:t>
            </a:r>
            <a:endParaRPr lang="zh-CN" altLang="en-US" smtClean="0"/>
          </a:p>
          <a:p>
            <a:r>
              <a:rPr lang="zh-CN" altLang="en-US" smtClean="0"/>
              <a:t>输出：将表达式中符合词法的数据用 </a:t>
            </a:r>
            <a:r>
              <a:rPr lang="en-US" smtClean="0"/>
              <a:t>i </a:t>
            </a:r>
            <a:r>
              <a:rPr lang="zh-CN" altLang="en-US" smtClean="0"/>
              <a:t>代替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    如：</a:t>
            </a:r>
            <a:r>
              <a:rPr lang="en-US" smtClean="0"/>
              <a:t>i-i+(i+i)+i/i#</a:t>
            </a:r>
            <a:endParaRPr lang="zh-CN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72" y="1067714"/>
            <a:ext cx="6959778" cy="516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95536" y="333817"/>
            <a:ext cx="8424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/>
              <a:t>1</a:t>
            </a:r>
            <a:r>
              <a:rPr lang="zh-CN" altLang="en-US" sz="2200" smtClean="0"/>
              <a:t>）</a:t>
            </a:r>
            <a:r>
              <a:rPr lang="zh-CN" altLang="en-US" sz="2200"/>
              <a:t>先将含有十进制或十六进制数的表达式转换为用</a:t>
            </a:r>
            <a:r>
              <a:rPr lang="en-US" altLang="zh-CN" sz="2200"/>
              <a:t>i</a:t>
            </a:r>
            <a:r>
              <a:rPr lang="zh-CN" altLang="en-US" sz="2200"/>
              <a:t>代替的表达式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161224"/>
            <a:ext cx="770621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5536" y="333817"/>
            <a:ext cx="8424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/>
              <a:t>2</a:t>
            </a:r>
            <a:r>
              <a:rPr lang="zh-CN" altLang="en-US" sz="2200" smtClean="0"/>
              <a:t>）用转换之后的</a:t>
            </a:r>
            <a:r>
              <a:rPr lang="zh-CN" altLang="en-US" sz="2200"/>
              <a:t>表</a:t>
            </a:r>
            <a:r>
              <a:rPr lang="zh-CN" altLang="en-US" sz="2200"/>
              <a:t>达</a:t>
            </a:r>
            <a:r>
              <a:rPr lang="zh-CN" altLang="en-US" sz="2200" smtClean="0"/>
              <a:t>式来判断是否语法正确。</a:t>
            </a:r>
            <a:endParaRPr lang="zh-CN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实验题目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/>
              <a:t>编写识别由下列文法所定义的表达式的递归下降语法分析器。</a:t>
            </a:r>
          </a:p>
          <a:p>
            <a:pPr>
              <a:buNone/>
            </a:pPr>
            <a:r>
              <a:rPr lang="en-US" b="1" smtClean="0"/>
              <a:t>	</a:t>
            </a:r>
            <a:r>
              <a:rPr lang="en-US" b="1" smtClean="0">
                <a:solidFill>
                  <a:srgbClr val="3333FF"/>
                </a:solidFill>
              </a:rPr>
              <a:t>E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E+T | E-T | T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b="1" smtClean="0">
                <a:solidFill>
                  <a:srgbClr val="3333FF"/>
                </a:solidFill>
              </a:rPr>
              <a:t>	T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T*F | T/F |F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b="1" smtClean="0">
                <a:solidFill>
                  <a:srgbClr val="3333FF"/>
                </a:solidFill>
              </a:rPr>
              <a:t>	F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(E) | i 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zh-CN" altLang="en-US"/>
              <a:t>输入：每行含有一个表达式的文本文件。表达式以</a:t>
            </a:r>
            <a:r>
              <a:rPr lang="en-US"/>
              <a:t>#</a:t>
            </a:r>
            <a:r>
              <a:rPr lang="zh-CN" altLang="en-US"/>
              <a:t>结束，如</a:t>
            </a:r>
            <a:r>
              <a:rPr lang="zh-CN" altLang="en-US">
                <a:solidFill>
                  <a:srgbClr val="3333FF"/>
                </a:solidFill>
              </a:rPr>
              <a:t>： </a:t>
            </a:r>
            <a:r>
              <a:rPr lang="en-US">
                <a:solidFill>
                  <a:srgbClr val="3333FF"/>
                </a:solidFill>
              </a:rPr>
              <a:t>i+(i-i*i)+i/i# </a:t>
            </a:r>
            <a:r>
              <a:rPr lang="zh-CN" altLang="en-US"/>
              <a:t>。</a:t>
            </a:r>
          </a:p>
          <a:p>
            <a:pPr>
              <a:buNone/>
            </a:pPr>
            <a:r>
              <a:rPr lang="zh-CN" altLang="en-US" smtClean="0"/>
              <a:t>输出</a:t>
            </a:r>
            <a:r>
              <a:rPr lang="zh-CN" altLang="en-US"/>
              <a:t>：分析成功或不成功信息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改写文法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1257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改写文法</a:t>
            </a:r>
            <a:r>
              <a:rPr lang="zh-CN" altLang="en-US" sz="2400" dirty="0" smtClean="0"/>
              <a:t>（提取公共左因子、消除左递归）</a:t>
            </a:r>
            <a:endParaRPr lang="en-US" altLang="zh-CN" sz="2400" dirty="0" smtClean="0"/>
          </a:p>
          <a:p>
            <a:r>
              <a:rPr lang="zh-CN" altLang="en-US" dirty="0" smtClean="0"/>
              <a:t>判断是否符合</a:t>
            </a:r>
            <a:r>
              <a:rPr lang="en-US" altLang="zh-CN" dirty="0" smtClean="0"/>
              <a:t>LL(1)</a:t>
            </a:r>
            <a:r>
              <a:rPr lang="zh-CN" altLang="en-US" dirty="0" smtClean="0"/>
              <a:t>文法的要求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57224" y="3786190"/>
            <a:ext cx="2786082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3333FF"/>
                </a:solidFill>
              </a:rPr>
              <a:t>E</a:t>
            </a:r>
            <a:r>
              <a:rPr lang="en-US" sz="2800" b="1" dirty="0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dirty="0" smtClean="0">
                <a:solidFill>
                  <a:srgbClr val="3333FF"/>
                </a:solidFill>
              </a:rPr>
              <a:t>E+T | T</a:t>
            </a:r>
            <a:endParaRPr lang="zh-CN" altLang="en-US" sz="2800" b="1" dirty="0" smtClean="0">
              <a:solidFill>
                <a:srgbClr val="3333FF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3333FF"/>
                </a:solidFill>
              </a:rPr>
              <a:t>T</a:t>
            </a:r>
            <a:r>
              <a:rPr lang="en-US" sz="2800" b="1" dirty="0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dirty="0" smtClean="0">
                <a:solidFill>
                  <a:srgbClr val="3333FF"/>
                </a:solidFill>
              </a:rPr>
              <a:t>T*F |F</a:t>
            </a:r>
            <a:endParaRPr lang="zh-CN" altLang="en-US" sz="2800" b="1" dirty="0" smtClean="0">
              <a:solidFill>
                <a:srgbClr val="3333FF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3333FF"/>
                </a:solidFill>
              </a:rPr>
              <a:t>F</a:t>
            </a:r>
            <a:r>
              <a:rPr lang="en-US" sz="2800" b="1" dirty="0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dirty="0" smtClean="0">
                <a:solidFill>
                  <a:srgbClr val="3333FF"/>
                </a:solidFill>
              </a:rPr>
              <a:t>(E) | </a:t>
            </a:r>
            <a:r>
              <a:rPr lang="en-US" sz="2800" b="1" dirty="0" err="1" smtClean="0">
                <a:solidFill>
                  <a:srgbClr val="3333FF"/>
                </a:solidFill>
              </a:rPr>
              <a:t>i</a:t>
            </a:r>
            <a:r>
              <a:rPr lang="en-US" sz="2800" b="1" dirty="0" smtClean="0">
                <a:solidFill>
                  <a:srgbClr val="3333FF"/>
                </a:solidFill>
              </a:rPr>
              <a:t> 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3570" y="3714752"/>
            <a:ext cx="278608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smtClean="0">
                <a:solidFill>
                  <a:srgbClr val="3333FF"/>
                </a:solidFill>
              </a:rPr>
              <a:t>E</a:t>
            </a:r>
            <a:r>
              <a:rPr lang="en-US" altLang="zh-CN" sz="2800" b="1" smtClean="0">
                <a:solidFill>
                  <a:srgbClr val="3333FF"/>
                </a:solidFill>
                <a:sym typeface="Wingdings" pitchFamily="2" charset="2"/>
              </a:rPr>
              <a:t>TE'</a:t>
            </a:r>
            <a:br>
              <a:rPr lang="en-US" altLang="zh-CN" sz="2800" b="1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sz="2800" b="1" smtClean="0">
                <a:solidFill>
                  <a:srgbClr val="3333FF"/>
                </a:solidFill>
                <a:sym typeface="Wingdings" pitchFamily="2" charset="2"/>
              </a:rPr>
              <a:t>E'+TE' | </a:t>
            </a:r>
            <a:r>
              <a:rPr lang="en-US" altLang="zh-CN" sz="2800" b="1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sz="2800" b="1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sz="2800" b="1" smtClean="0">
                <a:solidFill>
                  <a:srgbClr val="3333FF"/>
                </a:solidFill>
                <a:sym typeface="Wingdings" pitchFamily="2" charset="2"/>
              </a:rPr>
              <a:t>TFT'</a:t>
            </a:r>
            <a:br>
              <a:rPr lang="en-US" altLang="zh-CN" sz="2800" b="1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sz="2800" b="1" smtClean="0">
                <a:solidFill>
                  <a:srgbClr val="3333FF"/>
                </a:solidFill>
                <a:sym typeface="Wingdings" pitchFamily="2" charset="2"/>
              </a:rPr>
              <a:t>T'*FT' | </a:t>
            </a:r>
            <a:r>
              <a:rPr lang="en-US" altLang="zh-CN" sz="2800" b="1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sz="2800" b="1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sz="2800" b="1" smtClean="0">
                <a:solidFill>
                  <a:srgbClr val="3333FF"/>
                </a:solidFill>
                <a:sym typeface="Symbol" pitchFamily="18" charset="2"/>
              </a:rPr>
              <a:t>F</a:t>
            </a:r>
            <a:r>
              <a:rPr lang="en-US" altLang="zh-CN" sz="2800" b="1" smtClean="0">
                <a:solidFill>
                  <a:srgbClr val="3333FF"/>
                </a:solidFill>
                <a:sym typeface="Wingdings" pitchFamily="2" charset="2"/>
              </a:rPr>
              <a:t>(E) | i</a:t>
            </a:r>
            <a:endParaRPr lang="en-US" sz="2800" b="1" smtClean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071810"/>
            <a:ext cx="335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以下面文法为例：</a:t>
            </a:r>
            <a:endParaRPr lang="en-US" sz="2800"/>
          </a:p>
        </p:txBody>
      </p:sp>
      <p:grpSp>
        <p:nvGrpSpPr>
          <p:cNvPr id="7" name="组合 13"/>
          <p:cNvGrpSpPr>
            <a:grpSpLocks/>
          </p:cNvGrpSpPr>
          <p:nvPr/>
        </p:nvGrpSpPr>
        <p:grpSpPr bwMode="auto">
          <a:xfrm>
            <a:off x="4214810" y="4143380"/>
            <a:ext cx="928688" cy="857250"/>
            <a:chOff x="3357554" y="4786322"/>
            <a:chExt cx="928694" cy="857256"/>
          </a:xfrm>
        </p:grpSpPr>
        <p:sp>
          <p:nvSpPr>
            <p:cNvPr id="8" name="右箭头 7"/>
            <p:cNvSpPr/>
            <p:nvPr/>
          </p:nvSpPr>
          <p:spPr bwMode="auto">
            <a:xfrm>
              <a:off x="3357554" y="5214950"/>
              <a:ext cx="857256" cy="428628"/>
            </a:xfrm>
            <a:prstGeom prst="rightArrow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3357554" y="4786322"/>
              <a:ext cx="9286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改写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3"/>
            <a:ext cx="8229600" cy="1285884"/>
          </a:xfrm>
        </p:spPr>
        <p:txBody>
          <a:bodyPr/>
          <a:lstStyle/>
          <a:p>
            <a:r>
              <a:rPr lang="zh-CN" altLang="en-US" dirty="0" smtClean="0"/>
              <a:t>判断是否符合</a:t>
            </a:r>
            <a:r>
              <a:rPr lang="en-US" altLang="zh-CN" dirty="0" smtClean="0"/>
              <a:t>LL(1)</a:t>
            </a:r>
            <a:r>
              <a:rPr lang="zh-CN" altLang="en-US" dirty="0" smtClean="0"/>
              <a:t>文法的要求</a:t>
            </a:r>
            <a:r>
              <a:rPr lang="en-US" altLang="zh-CN" dirty="0" smtClean="0"/>
              <a:t>(</a:t>
            </a:r>
            <a:r>
              <a:rPr lang="zh-CN" altLang="en-US" dirty="0" smtClean="0"/>
              <a:t>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对可为空串的非终结符求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44" y="2285992"/>
            <a:ext cx="207170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E</a:t>
            </a:r>
            <a:r>
              <a:rPr lang="en-US" altLang="zh-CN" sz="2800" b="1" dirty="0" smtClean="0">
                <a:solidFill>
                  <a:srgbClr val="3333FF"/>
                </a:solidFill>
                <a:sym typeface="Wingdings" pitchFamily="2" charset="2"/>
              </a:rPr>
              <a:t>TE'</a:t>
            </a:r>
            <a:br>
              <a:rPr lang="en-US" altLang="zh-CN" sz="2800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sz="2800" b="1" dirty="0" smtClean="0">
                <a:solidFill>
                  <a:srgbClr val="3333FF"/>
                </a:solidFill>
                <a:sym typeface="Wingdings" pitchFamily="2" charset="2"/>
              </a:rPr>
              <a:t>E'+TE' | </a:t>
            </a:r>
            <a:r>
              <a:rPr lang="en-US" altLang="zh-CN" sz="2800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sz="2800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sz="2800" b="1" dirty="0" smtClean="0">
                <a:solidFill>
                  <a:srgbClr val="3333FF"/>
                </a:solidFill>
                <a:sym typeface="Wingdings" pitchFamily="2" charset="2"/>
              </a:rPr>
              <a:t>TFT'</a:t>
            </a:r>
            <a:br>
              <a:rPr lang="en-US" altLang="zh-CN" sz="2800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sz="2800" b="1" dirty="0" smtClean="0">
                <a:solidFill>
                  <a:srgbClr val="3333FF"/>
                </a:solidFill>
                <a:sym typeface="Wingdings" pitchFamily="2" charset="2"/>
              </a:rPr>
              <a:t>T'*FT' | </a:t>
            </a:r>
            <a:r>
              <a:rPr lang="en-US" altLang="zh-CN" sz="2800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sz="2800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sz="2800" b="1" dirty="0" smtClean="0">
                <a:solidFill>
                  <a:srgbClr val="3333FF"/>
                </a:solidFill>
                <a:sym typeface="Symbol" pitchFamily="18" charset="2"/>
              </a:rPr>
              <a:t>F</a:t>
            </a:r>
            <a:r>
              <a:rPr lang="en-US" altLang="zh-CN" sz="2800" b="1" dirty="0" smtClean="0">
                <a:solidFill>
                  <a:srgbClr val="3333FF"/>
                </a:solidFill>
                <a:sym typeface="Wingdings" pitchFamily="2" charset="2"/>
              </a:rPr>
              <a:t>(E) | </a:t>
            </a:r>
            <a:r>
              <a:rPr lang="en-US" altLang="zh-CN" sz="2800" b="1" dirty="0" err="1" smtClean="0">
                <a:solidFill>
                  <a:srgbClr val="3333FF"/>
                </a:solidFill>
                <a:sym typeface="Wingdings" pitchFamily="2" charset="2"/>
              </a:rPr>
              <a:t>i</a:t>
            </a:r>
            <a:endParaRPr lang="en-US" sz="2800" b="1" dirty="0" smtClean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2143116"/>
            <a:ext cx="5143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FOLLOW(E’)</a:t>
            </a:r>
          </a:p>
          <a:p>
            <a:r>
              <a:rPr lang="en-US" altLang="zh-CN" sz="2400" dirty="0" smtClean="0"/>
              <a:t>= FOLLOW(E)</a:t>
            </a:r>
          </a:p>
          <a:p>
            <a:r>
              <a:rPr lang="en-US" altLang="zh-CN" sz="2400" dirty="0" smtClean="0"/>
              <a:t>= { ) , # }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FOLLOW(T’) </a:t>
            </a:r>
          </a:p>
          <a:p>
            <a:r>
              <a:rPr lang="en-US" altLang="zh-CN" sz="2400" dirty="0" smtClean="0"/>
              <a:t>= FOLLOW(T) </a:t>
            </a:r>
          </a:p>
          <a:p>
            <a:r>
              <a:rPr lang="en-US" altLang="zh-CN" sz="2400" dirty="0" smtClean="0"/>
              <a:t>=( FIRST(E’)\</a:t>
            </a:r>
            <a:r>
              <a:rPr lang="en-US" altLang="zh-CN" sz="2400" dirty="0" smtClean="0">
                <a:sym typeface="Symbol" pitchFamily="18" charset="2"/>
              </a:rPr>
              <a:t>  ∪ FOLLOW(E) )</a:t>
            </a:r>
            <a:endParaRPr lang="en-US" altLang="zh-CN" sz="2400" dirty="0" smtClean="0"/>
          </a:p>
          <a:p>
            <a:r>
              <a:rPr lang="en-US" altLang="zh-CN" sz="2400" dirty="0" smtClean="0"/>
              <a:t>= { + , ) , # }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全局设置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68" y="1571612"/>
            <a:ext cx="865817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smtClean="0"/>
              <a:t>函数声明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779" y="2000240"/>
            <a:ext cx="8273063" cy="239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000232" y="4929198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/>
              <a:t>注： </a:t>
            </a:r>
            <a:r>
              <a:rPr lang="en-US" altLang="zh-CN" sz="2000" smtClean="0"/>
              <a:t>E1</a:t>
            </a:r>
            <a:r>
              <a:rPr lang="zh-CN" altLang="en-US" sz="2000" smtClean="0"/>
              <a:t>即为</a:t>
            </a:r>
            <a:r>
              <a:rPr lang="en-US" altLang="zh-CN" sz="2000" smtClean="0"/>
              <a:t>E' ,  T1</a:t>
            </a:r>
            <a:r>
              <a:rPr lang="zh-CN" altLang="en-US" sz="2000" smtClean="0"/>
              <a:t>即为</a:t>
            </a:r>
            <a:r>
              <a:rPr lang="en-US" altLang="zh-CN" sz="2000" smtClean="0"/>
              <a:t>T' </a:t>
            </a:r>
            <a:r>
              <a:rPr lang="zh-CN" altLang="en-US" sz="2000" smtClean="0"/>
              <a:t>。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142984"/>
            <a:ext cx="3786213" cy="432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7655123" y="108985"/>
            <a:ext cx="1357322" cy="15001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rgbClr val="3333FF"/>
                </a:solidFill>
              </a:rPr>
              <a:t>E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TE'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E'+TE'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TFT'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T'*FT'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F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(E) | </a:t>
            </a:r>
            <a:r>
              <a:rPr lang="en-US" altLang="zh-CN" b="1" dirty="0" err="1" smtClean="0">
                <a:solidFill>
                  <a:srgbClr val="3333FF"/>
                </a:solidFill>
                <a:sym typeface="Wingdings" pitchFamily="2" charset="2"/>
              </a:rPr>
              <a:t>i</a:t>
            </a:r>
            <a:endParaRPr lang="en-US" b="1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71480"/>
            <a:ext cx="6357982" cy="606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6643702" y="4714884"/>
            <a:ext cx="1857388" cy="928694"/>
          </a:xfrm>
          <a:prstGeom prst="wedgeRoundRectCallout">
            <a:avLst>
              <a:gd name="adj1" fmla="val -46860"/>
              <a:gd name="adj2" fmla="val -838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即也可以是</a:t>
            </a:r>
            <a:r>
              <a:rPr lang="en-US" altLang="zh-CN" dirty="0" smtClean="0">
                <a:solidFill>
                  <a:schemeClr val="tx1"/>
                </a:solidFill>
              </a:rPr>
              <a:t>FOLLOW(E’)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中的元素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5123" y="108985"/>
            <a:ext cx="1357322" cy="15001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rgbClr val="3333FF"/>
                </a:solidFill>
              </a:rPr>
              <a:t>E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TE'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E'+TE'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TFT'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T'*FT'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F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(E) | </a:t>
            </a:r>
            <a:r>
              <a:rPr lang="en-US" altLang="zh-CN" b="1" dirty="0" err="1" smtClean="0">
                <a:solidFill>
                  <a:srgbClr val="3333FF"/>
                </a:solidFill>
                <a:sym typeface="Wingdings" pitchFamily="2" charset="2"/>
              </a:rPr>
              <a:t>i</a:t>
            </a:r>
            <a:endParaRPr lang="en-US" b="1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378621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7655123" y="108985"/>
            <a:ext cx="1357322" cy="15001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rgbClr val="3333FF"/>
                </a:solidFill>
              </a:rPr>
              <a:t>E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TE'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E'+TE'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TFT'</a:t>
            </a:r>
            <a:b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T'*FT' | </a:t>
            </a: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</a:t>
            </a:r>
            <a:b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3333FF"/>
                </a:solidFill>
                <a:sym typeface="Symbol" pitchFamily="18" charset="2"/>
              </a:rPr>
              <a:t>F</a:t>
            </a:r>
            <a:r>
              <a:rPr lang="en-US" altLang="zh-CN" b="1" dirty="0" smtClean="0">
                <a:solidFill>
                  <a:srgbClr val="3333FF"/>
                </a:solidFill>
                <a:sym typeface="Wingdings" pitchFamily="2" charset="2"/>
              </a:rPr>
              <a:t>(E) | </a:t>
            </a:r>
            <a:r>
              <a:rPr lang="en-US" altLang="zh-CN" b="1" dirty="0" err="1" smtClean="0">
                <a:solidFill>
                  <a:srgbClr val="3333FF"/>
                </a:solidFill>
                <a:sym typeface="Wingdings" pitchFamily="2" charset="2"/>
              </a:rPr>
              <a:t>i</a:t>
            </a:r>
            <a:endParaRPr lang="en-US" b="1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417</Words>
  <Application>Microsoft Office PowerPoint</Application>
  <PresentationFormat>全屏显示(4:3)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实验2  递归下降语法分析</vt:lpstr>
      <vt:lpstr>实验题目</vt:lpstr>
      <vt:lpstr>改写文法</vt:lpstr>
      <vt:lpstr>PowerPoint 演示文稿</vt:lpstr>
      <vt:lpstr> 全局设置</vt:lpstr>
      <vt:lpstr>函数声明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测试文本文件</vt:lpstr>
      <vt:lpstr>测试结果</vt:lpstr>
      <vt:lpstr>2.含有十进制或十六进制数的表达式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  递归下降语法分析</dc:title>
  <dc:creator>Windows 用户</dc:creator>
  <cp:lastModifiedBy>TA</cp:lastModifiedBy>
  <cp:revision>10</cp:revision>
  <dcterms:created xsi:type="dcterms:W3CDTF">2015-05-07T16:05:48Z</dcterms:created>
  <dcterms:modified xsi:type="dcterms:W3CDTF">2020-04-29T14:24:24Z</dcterms:modified>
</cp:coreProperties>
</file>