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54"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652581-7C68-47E8-A82E-0433509132B3}" type="datetimeFigureOut">
              <a:rPr lang="en-IN" smtClean="0"/>
              <a:t>01-07-2020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0FFCB9-C271-4C9C-ABFA-88CAE37758C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52581-7C68-47E8-A82E-0433509132B3}" type="datetimeFigureOut">
              <a:rPr lang="en-IN" smtClean="0"/>
              <a:t>01-07-2020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0FFCB9-C271-4C9C-ABFA-88CAE37758C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1652581-7C68-47E8-A82E-0433509132B3}" type="datetimeFigureOut">
              <a:rPr lang="en-IN" smtClean="0"/>
              <a:t>01-07-2020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0FFCB9-C271-4C9C-ABFA-88CAE37758C7}" type="slidenum">
              <a:rPr lang="en-IN" smtClean="0"/>
              <a:t>‹#›</a:t>
            </a:fld>
            <a:endParaRPr lang="en-I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1"/>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52581-7C68-47E8-A82E-0433509132B3}" type="datetimeFigureOut">
              <a:rPr lang="en-IN" smtClean="0"/>
              <a:t>01-07-2020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0FFCB9-C271-4C9C-ABFA-88CAE37758C7}"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9"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9" y="4087563"/>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5"/>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6"/>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6" y="1437449"/>
            <a:ext cx="6417735"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652581-7C68-47E8-A82E-0433509132B3}" type="datetimeFigureOut">
              <a:rPr lang="en-IN" smtClean="0"/>
              <a:t>01-07-2020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0FFCB9-C271-4C9C-ABFA-88CAE37758C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1652581-7C68-47E8-A82E-0433509132B3}" type="datetimeFigureOut">
              <a:rPr lang="en-IN" smtClean="0"/>
              <a:t>01-07-2020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0FFCB9-C271-4C9C-ABFA-88CAE37758C7}" type="slidenum">
              <a:rPr lang="en-IN" smtClean="0"/>
              <a:t>‹#›</a:t>
            </a:fld>
            <a:endParaRPr lang="en-IN"/>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4" y="3429001"/>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1"/>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1652581-7C68-47E8-A82E-0433509132B3}" type="datetimeFigureOut">
              <a:rPr lang="en-IN" smtClean="0"/>
              <a:t>01-07-2020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0FFCB9-C271-4C9C-ABFA-88CAE37758C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52581-7C68-47E8-A82E-0433509132B3}" type="datetimeFigureOut">
              <a:rPr lang="en-IN" smtClean="0"/>
              <a:t>01-07-2020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0FFCB9-C271-4C9C-ABFA-88CAE37758C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2"/>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91652581-7C68-47E8-A82E-0433509132B3}" type="datetimeFigureOut">
              <a:rPr lang="en-IN" smtClean="0"/>
              <a:t>01-07-2020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0FFCB9-C271-4C9C-ABFA-88CAE37758C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1652581-7C68-47E8-A82E-0433509132B3}" type="datetimeFigureOut">
              <a:rPr lang="en-IN" smtClean="0"/>
              <a:t>01-07-2020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0FFCB9-C271-4C9C-ABFA-88CAE37758C7}" type="slidenum">
              <a:rPr lang="en-IN" smtClean="0"/>
              <a:t>‹#›</a:t>
            </a:fld>
            <a:endParaRPr lang="en-IN"/>
          </a:p>
        </p:txBody>
      </p:sp>
      <p:sp>
        <p:nvSpPr>
          <p:cNvPr id="4" name="Text Placeholder 3"/>
          <p:cNvSpPr>
            <a:spLocks noGrp="1"/>
          </p:cNvSpPr>
          <p:nvPr>
            <p:ph type="body" sz="half" idx="2"/>
          </p:nvPr>
        </p:nvSpPr>
        <p:spPr>
          <a:xfrm>
            <a:off x="914400" y="3581401"/>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3"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6"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4"/>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652581-7C68-47E8-A82E-0433509132B3}" type="datetimeFigureOut">
              <a:rPr lang="en-IN" smtClean="0"/>
              <a:t>01-07-2020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0FFCB9-C271-4C9C-ABFA-88CAE37758C7}" type="slidenum">
              <a:rPr lang="en-IN" smtClean="0"/>
              <a:t>‹#›</a:t>
            </a:fld>
            <a:endParaRPr lang="en-I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30"/>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5"/>
            <a:ext cx="3786691" cy="365125"/>
          </a:xfrm>
          <a:prstGeom prst="rect">
            <a:avLst/>
          </a:prstGeom>
        </p:spPr>
        <p:txBody>
          <a:bodyPr vert="horz" lIns="91440" tIns="45720" rIns="91440" bIns="45720" rtlCol="0" anchor="ctr"/>
          <a:lstStyle>
            <a:lvl1pPr algn="r">
              <a:defRPr sz="1000">
                <a:solidFill>
                  <a:schemeClr val="tx2"/>
                </a:solidFill>
              </a:defRPr>
            </a:lvl1pPr>
          </a:lstStyle>
          <a:p>
            <a:fld id="{91652581-7C68-47E8-A82E-0433509132B3}" type="datetimeFigureOut">
              <a:rPr lang="en-IN" smtClean="0"/>
              <a:t>01-07-2020</a:t>
            </a:fld>
            <a:endParaRPr lang="en-IN"/>
          </a:p>
        </p:txBody>
      </p:sp>
      <p:sp>
        <p:nvSpPr>
          <p:cNvPr id="5" name="Footer Placeholder 4"/>
          <p:cNvSpPr>
            <a:spLocks noGrp="1"/>
          </p:cNvSpPr>
          <p:nvPr>
            <p:ph type="ftr" sz="quarter" idx="3"/>
          </p:nvPr>
        </p:nvSpPr>
        <p:spPr>
          <a:xfrm>
            <a:off x="193639" y="6250165"/>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6250164"/>
            <a:ext cx="1161827" cy="365125"/>
          </a:xfrm>
          <a:prstGeom prst="rect">
            <a:avLst/>
          </a:prstGeom>
        </p:spPr>
        <p:txBody>
          <a:bodyPr vert="horz" lIns="91440" tIns="45720" rIns="91440" bIns="45720" rtlCol="0" anchor="ctr"/>
          <a:lstStyle>
            <a:lvl1pPr algn="ctr">
              <a:defRPr sz="1000">
                <a:solidFill>
                  <a:schemeClr val="tx2"/>
                </a:solidFill>
              </a:defRPr>
            </a:lvl1pPr>
          </a:lstStyle>
          <a:p>
            <a:fld id="{240FFCB9-C271-4C9C-ABFA-88CAE37758C7}" type="slidenum">
              <a:rPr lang="en-IN" smtClean="0"/>
              <a:t>‹#›</a:t>
            </a:fld>
            <a:endParaRPr lang="en-IN"/>
          </a:p>
        </p:txBody>
      </p:sp>
      <p:sp>
        <p:nvSpPr>
          <p:cNvPr id="3" name="Text Placeholder 2"/>
          <p:cNvSpPr>
            <a:spLocks noGrp="1"/>
          </p:cNvSpPr>
          <p:nvPr>
            <p:ph type="body" idx="1"/>
          </p:nvPr>
        </p:nvSpPr>
        <p:spPr>
          <a:xfrm>
            <a:off x="872068"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mailto:shuvambhopal@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941908"/>
          </a:xfrm>
        </p:spPr>
        <p:txBody>
          <a:bodyPr>
            <a:normAutofit/>
          </a:bodyPr>
          <a:lstStyle/>
          <a:p>
            <a:r>
              <a:rPr lang="en-US" b="1" dirty="0" smtClean="0">
                <a:solidFill>
                  <a:schemeClr val="tx1">
                    <a:lumMod val="95000"/>
                    <a:lumOff val="5000"/>
                  </a:schemeClr>
                </a:solidFill>
                <a:latin typeface="Arial Narrow" pitchFamily="34" charset="0"/>
              </a:rPr>
              <a:t>Hospital Management System</a:t>
            </a:r>
            <a:endParaRPr lang="en-IN" b="1" dirty="0">
              <a:solidFill>
                <a:schemeClr val="tx1">
                  <a:lumMod val="95000"/>
                  <a:lumOff val="5000"/>
                </a:schemeClr>
              </a:solidFill>
              <a:latin typeface="Arial Narrow" pitchFamily="34" charset="0"/>
            </a:endParaRPr>
          </a:p>
        </p:txBody>
      </p:sp>
      <p:sp>
        <p:nvSpPr>
          <p:cNvPr id="3" name="Subtitle 2"/>
          <p:cNvSpPr>
            <a:spLocks noGrp="1"/>
          </p:cNvSpPr>
          <p:nvPr>
            <p:ph type="subTitle" idx="1"/>
          </p:nvPr>
        </p:nvSpPr>
        <p:spPr>
          <a:xfrm>
            <a:off x="1371600" y="1905000"/>
            <a:ext cx="6400800" cy="3505200"/>
          </a:xfrm>
        </p:spPr>
        <p:txBody>
          <a:bodyPr>
            <a:noAutofit/>
          </a:bodyPr>
          <a:lstStyle/>
          <a:p>
            <a:pPr algn="just"/>
            <a:r>
              <a:rPr lang="en-US" sz="2400" dirty="0" smtClean="0">
                <a:solidFill>
                  <a:schemeClr val="tx2">
                    <a:lumMod val="75000"/>
                  </a:schemeClr>
                </a:solidFill>
                <a:latin typeface="Georgia" pitchFamily="18" charset="0"/>
                <a:cs typeface="Arial" pitchFamily="34" charset="0"/>
              </a:rPr>
              <a:t>Before we understand how databases are work on Hospital </a:t>
            </a:r>
            <a:r>
              <a:rPr lang="en-US" sz="2400" dirty="0">
                <a:solidFill>
                  <a:schemeClr val="tx2">
                    <a:lumMod val="75000"/>
                  </a:schemeClr>
                </a:solidFill>
                <a:latin typeface="Georgia" pitchFamily="18" charset="0"/>
                <a:cs typeface="Arial" pitchFamily="34" charset="0"/>
              </a:rPr>
              <a:t>M</a:t>
            </a:r>
            <a:r>
              <a:rPr lang="en-US" sz="2400" dirty="0" smtClean="0">
                <a:solidFill>
                  <a:schemeClr val="tx2">
                    <a:lumMod val="75000"/>
                  </a:schemeClr>
                </a:solidFill>
                <a:latin typeface="Georgia" pitchFamily="18" charset="0"/>
                <a:cs typeface="Arial" pitchFamily="34" charset="0"/>
              </a:rPr>
              <a:t>anagement </a:t>
            </a:r>
            <a:r>
              <a:rPr lang="en-US" sz="2400" dirty="0">
                <a:solidFill>
                  <a:schemeClr val="tx2">
                    <a:lumMod val="75000"/>
                  </a:schemeClr>
                </a:solidFill>
                <a:latin typeface="Georgia" pitchFamily="18" charset="0"/>
                <a:cs typeface="Arial" pitchFamily="34" charset="0"/>
              </a:rPr>
              <a:t>S</a:t>
            </a:r>
            <a:r>
              <a:rPr lang="en-US" sz="2400" dirty="0" smtClean="0">
                <a:solidFill>
                  <a:schemeClr val="tx2">
                    <a:lumMod val="75000"/>
                  </a:schemeClr>
                </a:solidFill>
                <a:latin typeface="Georgia" pitchFamily="18" charset="0"/>
                <a:cs typeface="Arial" pitchFamily="34" charset="0"/>
              </a:rPr>
              <a:t>ystem. We will have to be understand what are the applicants and their works and how they are connected to each other. For this we have to be understand how many schema/table are present in the hospital management system. Let’s begins with the login frame of our project.</a:t>
            </a:r>
          </a:p>
        </p:txBody>
      </p:sp>
    </p:spTree>
    <p:extLst>
      <p:ext uri="{BB962C8B-B14F-4D97-AF65-F5344CB8AC3E}">
        <p14:creationId xmlns:p14="http://schemas.microsoft.com/office/powerpoint/2010/main" val="281349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057400"/>
            <a:ext cx="7408333" cy="524933"/>
          </a:xfrm>
        </p:spPr>
        <p:txBody>
          <a:bodyPr/>
          <a:lstStyle/>
          <a:p>
            <a:r>
              <a:rPr lang="en-US" sz="2800" b="1" dirty="0" smtClean="0">
                <a:latin typeface="Georgia" pitchFamily="18" charset="0"/>
              </a:rPr>
              <a:t>Patient table Details</a:t>
            </a:r>
          </a:p>
        </p:txBody>
      </p:sp>
      <p:sp>
        <p:nvSpPr>
          <p:cNvPr id="3" name="Title 2"/>
          <p:cNvSpPr>
            <a:spLocks noGrp="1"/>
          </p:cNvSpPr>
          <p:nvPr>
            <p:ph type="title"/>
          </p:nvPr>
        </p:nvSpPr>
        <p:spPr/>
        <p:txBody>
          <a:bodyPr/>
          <a:lstStyle/>
          <a:p>
            <a:r>
              <a:rPr lang="en-US" b="1" dirty="0">
                <a:solidFill>
                  <a:schemeClr val="tx1">
                    <a:lumMod val="95000"/>
                    <a:lumOff val="5000"/>
                  </a:schemeClr>
                </a:solidFill>
                <a:latin typeface="Arial Narrow" pitchFamily="34" charset="0"/>
              </a:rPr>
              <a:t>Hospital Management System</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819400"/>
            <a:ext cx="8534400" cy="3810000"/>
          </a:xfrm>
          <a:prstGeom prst="rect">
            <a:avLst/>
          </a:prstGeom>
        </p:spPr>
      </p:pic>
    </p:spTree>
    <p:extLst>
      <p:ext uri="{BB962C8B-B14F-4D97-AF65-F5344CB8AC3E}">
        <p14:creationId xmlns:p14="http://schemas.microsoft.com/office/powerpoint/2010/main" val="259853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514600"/>
            <a:ext cx="8686800" cy="4114800"/>
          </a:xfrm>
        </p:spPr>
        <p:txBody>
          <a:bodyPr>
            <a:normAutofit fontScale="85000" lnSpcReduction="20000"/>
          </a:bodyPr>
          <a:lstStyle/>
          <a:p>
            <a:pPr marL="0" indent="0" algn="just">
              <a:buNone/>
            </a:pPr>
            <a:r>
              <a:rPr lang="en-US" dirty="0" smtClean="0">
                <a:solidFill>
                  <a:srgbClr val="002060"/>
                </a:solidFill>
                <a:latin typeface="Georgia" pitchFamily="18" charset="0"/>
              </a:rPr>
              <a:t>Now, We will see the ER Diagram of our project. Before we see the ER Diagram, Let’s discuss the key point of the diagram which I prepared in some specific way. After see the ER diagram your confusion about table like what primary key in table become the foreign key in the another table. I assure you that your all doubts are crystal cleared after reading it. Now I would like to discuss some key point to be remember so you can easily fetch the motive of ER diagram.</a:t>
            </a:r>
          </a:p>
          <a:p>
            <a:pPr marL="0" indent="0" algn="just">
              <a:buNone/>
            </a:pPr>
            <a:endParaRPr lang="en-US" dirty="0" smtClean="0">
              <a:solidFill>
                <a:srgbClr val="002060"/>
              </a:solidFill>
              <a:latin typeface="Georgia" pitchFamily="18" charset="0"/>
            </a:endParaRPr>
          </a:p>
          <a:p>
            <a:pPr algn="just">
              <a:buFont typeface="Wingdings" pitchFamily="2" charset="2"/>
              <a:buChar char="q"/>
            </a:pPr>
            <a:r>
              <a:rPr lang="en-US" dirty="0" smtClean="0">
                <a:solidFill>
                  <a:srgbClr val="002060"/>
                </a:solidFill>
                <a:latin typeface="Georgia" pitchFamily="18" charset="0"/>
              </a:rPr>
              <a:t>The Table/entity are represented by rectangle.</a:t>
            </a:r>
          </a:p>
          <a:p>
            <a:pPr algn="just">
              <a:buFont typeface="Wingdings" pitchFamily="2" charset="2"/>
              <a:buChar char="q"/>
            </a:pPr>
            <a:r>
              <a:rPr lang="en-US" dirty="0" smtClean="0">
                <a:solidFill>
                  <a:srgbClr val="002060"/>
                </a:solidFill>
                <a:latin typeface="Georgia" pitchFamily="18" charset="0"/>
              </a:rPr>
              <a:t>The attribute of the table are represented by ellipse.</a:t>
            </a:r>
          </a:p>
          <a:p>
            <a:pPr algn="just">
              <a:buFont typeface="Wingdings" pitchFamily="2" charset="2"/>
              <a:buChar char="q"/>
            </a:pPr>
            <a:r>
              <a:rPr lang="en-US" dirty="0" smtClean="0">
                <a:solidFill>
                  <a:srgbClr val="002060"/>
                </a:solidFill>
                <a:latin typeface="Georgia" pitchFamily="18" charset="0"/>
              </a:rPr>
              <a:t>The attribute which has a primary key are represented by ellipse with underline. And I have add the char like “P”, “F” which represent primary key and foreign key respectively.</a:t>
            </a:r>
          </a:p>
          <a:p>
            <a:pPr algn="just">
              <a:buFont typeface="Wingdings" pitchFamily="2" charset="2"/>
              <a:buChar char="q"/>
            </a:pPr>
            <a:r>
              <a:rPr lang="en-US" dirty="0" smtClean="0">
                <a:solidFill>
                  <a:srgbClr val="002060"/>
                </a:solidFill>
                <a:latin typeface="Georgia" pitchFamily="18" charset="0"/>
              </a:rPr>
              <a:t>A relation in a tables are represented by diamond and connecting the entity with line which has also contains a special role.</a:t>
            </a:r>
          </a:p>
          <a:p>
            <a:pPr algn="just">
              <a:buFont typeface="Wingdings" pitchFamily="2" charset="2"/>
              <a:buChar char="q"/>
            </a:pPr>
            <a:endParaRPr lang="en-IN" dirty="0">
              <a:solidFill>
                <a:schemeClr val="tx2">
                  <a:lumMod val="75000"/>
                </a:schemeClr>
              </a:solidFill>
              <a:latin typeface="Georgia" pitchFamily="18" charset="0"/>
            </a:endParaRPr>
          </a:p>
        </p:txBody>
      </p:sp>
      <p:sp>
        <p:nvSpPr>
          <p:cNvPr id="3" name="Title 2"/>
          <p:cNvSpPr>
            <a:spLocks noGrp="1"/>
          </p:cNvSpPr>
          <p:nvPr>
            <p:ph type="title"/>
          </p:nvPr>
        </p:nvSpPr>
        <p:spPr/>
        <p:txBody>
          <a:bodyPr/>
          <a:lstStyle/>
          <a:p>
            <a:r>
              <a:rPr lang="en-US" b="1" dirty="0">
                <a:solidFill>
                  <a:schemeClr val="tx1">
                    <a:lumMod val="95000"/>
                    <a:lumOff val="5000"/>
                  </a:schemeClr>
                </a:solidFill>
                <a:latin typeface="Arial Narrow" pitchFamily="34" charset="0"/>
              </a:rPr>
              <a:t>Hospital Management System</a:t>
            </a:r>
            <a:endParaRPr lang="en-IN" dirty="0"/>
          </a:p>
        </p:txBody>
      </p:sp>
    </p:spTree>
    <p:extLst>
      <p:ext uri="{BB962C8B-B14F-4D97-AF65-F5344CB8AC3E}">
        <p14:creationId xmlns:p14="http://schemas.microsoft.com/office/powerpoint/2010/main" val="315628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fade">
                                      <p:cBhvr>
                                        <p:cTn id="26" dur="1000"/>
                                        <p:tgtEl>
                                          <p:spTgt spid="2">
                                            <p:txEl>
                                              <p:pRg st="3" end="3"/>
                                            </p:txEl>
                                          </p:spTgt>
                                        </p:tgtEl>
                                      </p:cBhvr>
                                    </p:animEffect>
                                    <p:anim calcmode="lin" valueType="num">
                                      <p:cBhvr>
                                        <p:cTn id="27"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Effect transition="in" filter="fade">
                                      <p:cBhvr>
                                        <p:cTn id="33" dur="1000"/>
                                        <p:tgtEl>
                                          <p:spTgt spid="2">
                                            <p:txEl>
                                              <p:pRg st="4" end="4"/>
                                            </p:txEl>
                                          </p:spTgt>
                                        </p:tgtEl>
                                      </p:cBhvr>
                                    </p:animEffect>
                                    <p:anim calcmode="lin" valueType="num">
                                      <p:cBhvr>
                                        <p:cTn id="34"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
                                            <p:txEl>
                                              <p:pRg st="5" end="5"/>
                                            </p:txEl>
                                          </p:spTgt>
                                        </p:tgtEl>
                                        <p:attrNameLst>
                                          <p:attrName>style.visibility</p:attrName>
                                        </p:attrNameLst>
                                      </p:cBhvr>
                                      <p:to>
                                        <p:strVal val="visible"/>
                                      </p:to>
                                    </p:set>
                                    <p:animEffect transition="in" filter="fade">
                                      <p:cBhvr>
                                        <p:cTn id="40" dur="1000"/>
                                        <p:tgtEl>
                                          <p:spTgt spid="2">
                                            <p:txEl>
                                              <p:pRg st="5" end="5"/>
                                            </p:txEl>
                                          </p:spTgt>
                                        </p:tgtEl>
                                      </p:cBhvr>
                                    </p:animEffect>
                                    <p:anim calcmode="lin" valueType="num">
                                      <p:cBhvr>
                                        <p:cTn id="41"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9255" y="2057400"/>
            <a:ext cx="7408333" cy="677333"/>
          </a:xfrm>
        </p:spPr>
        <p:txBody>
          <a:bodyPr/>
          <a:lstStyle/>
          <a:p>
            <a:r>
              <a:rPr lang="en-US" dirty="0" smtClean="0"/>
              <a:t>Individual Diagram of Users :-</a:t>
            </a:r>
            <a:endParaRPr lang="en-IN" dirty="0"/>
          </a:p>
        </p:txBody>
      </p:sp>
      <p:sp>
        <p:nvSpPr>
          <p:cNvPr id="3" name="Title 2"/>
          <p:cNvSpPr>
            <a:spLocks noGrp="1"/>
          </p:cNvSpPr>
          <p:nvPr>
            <p:ph type="title"/>
          </p:nvPr>
        </p:nvSpPr>
        <p:spPr/>
        <p:txBody>
          <a:bodyPr/>
          <a:lstStyle/>
          <a:p>
            <a:r>
              <a:rPr lang="en-US" b="1" dirty="0">
                <a:solidFill>
                  <a:schemeClr val="tx1">
                    <a:lumMod val="95000"/>
                    <a:lumOff val="5000"/>
                  </a:schemeClr>
                </a:solidFill>
                <a:latin typeface="Arial Narrow" pitchFamily="34" charset="0"/>
              </a:rPr>
              <a:t>Hospital Management System</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819400"/>
            <a:ext cx="8534400" cy="3733800"/>
          </a:xfrm>
          <a:prstGeom prst="rect">
            <a:avLst/>
          </a:prstGeom>
        </p:spPr>
      </p:pic>
      <p:sp>
        <p:nvSpPr>
          <p:cNvPr id="4" name="TextBox 3"/>
          <p:cNvSpPr txBox="1"/>
          <p:nvPr/>
        </p:nvSpPr>
        <p:spPr>
          <a:xfrm>
            <a:off x="4572000" y="3642322"/>
            <a:ext cx="609600" cy="307777"/>
          </a:xfrm>
          <a:prstGeom prst="rect">
            <a:avLst/>
          </a:prstGeom>
          <a:noFill/>
        </p:spPr>
        <p:txBody>
          <a:bodyPr wrap="square" rtlCol="0">
            <a:spAutoFit/>
          </a:bodyPr>
          <a:lstStyle/>
          <a:p>
            <a:r>
              <a:rPr lang="en-US" sz="1400" b="1" dirty="0"/>
              <a:t>F</a:t>
            </a:r>
            <a:endParaRPr lang="en-IN" sz="1400" b="1" dirty="0"/>
          </a:p>
        </p:txBody>
      </p:sp>
    </p:spTree>
    <p:extLst>
      <p:ext uri="{BB962C8B-B14F-4D97-AF65-F5344CB8AC3E}">
        <p14:creationId xmlns:p14="http://schemas.microsoft.com/office/powerpoint/2010/main" val="64138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9255" y="2057400"/>
            <a:ext cx="7408333" cy="677333"/>
          </a:xfrm>
        </p:spPr>
        <p:txBody>
          <a:bodyPr/>
          <a:lstStyle/>
          <a:p>
            <a:r>
              <a:rPr lang="en-US" dirty="0" smtClean="0"/>
              <a:t>Individual Diagram of Employees :-</a:t>
            </a:r>
            <a:endParaRPr lang="en-IN" dirty="0"/>
          </a:p>
        </p:txBody>
      </p:sp>
      <p:sp>
        <p:nvSpPr>
          <p:cNvPr id="3" name="Title 2"/>
          <p:cNvSpPr>
            <a:spLocks noGrp="1"/>
          </p:cNvSpPr>
          <p:nvPr>
            <p:ph type="title"/>
          </p:nvPr>
        </p:nvSpPr>
        <p:spPr/>
        <p:txBody>
          <a:bodyPr/>
          <a:lstStyle/>
          <a:p>
            <a:r>
              <a:rPr lang="en-US" b="1" dirty="0">
                <a:solidFill>
                  <a:schemeClr val="tx1">
                    <a:lumMod val="95000"/>
                    <a:lumOff val="5000"/>
                  </a:schemeClr>
                </a:solidFill>
                <a:latin typeface="Arial Narrow" pitchFamily="34" charset="0"/>
              </a:rPr>
              <a:t>Hospital Management System</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750094"/>
            <a:ext cx="6924675" cy="3457575"/>
          </a:xfrm>
          <a:prstGeom prst="rect">
            <a:avLst/>
          </a:prstGeom>
        </p:spPr>
      </p:pic>
    </p:spTree>
    <p:extLst>
      <p:ext uri="{BB962C8B-B14F-4D97-AF65-F5344CB8AC3E}">
        <p14:creationId xmlns:p14="http://schemas.microsoft.com/office/powerpoint/2010/main" val="579650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9255" y="2057400"/>
            <a:ext cx="7408333" cy="677333"/>
          </a:xfrm>
        </p:spPr>
        <p:txBody>
          <a:bodyPr/>
          <a:lstStyle/>
          <a:p>
            <a:r>
              <a:rPr lang="en-US" dirty="0" smtClean="0"/>
              <a:t>Individual Diagram of Doctors :-</a:t>
            </a:r>
            <a:endParaRPr lang="en-IN" dirty="0"/>
          </a:p>
        </p:txBody>
      </p:sp>
      <p:sp>
        <p:nvSpPr>
          <p:cNvPr id="3" name="Title 2"/>
          <p:cNvSpPr>
            <a:spLocks noGrp="1"/>
          </p:cNvSpPr>
          <p:nvPr>
            <p:ph type="title"/>
          </p:nvPr>
        </p:nvSpPr>
        <p:spPr/>
        <p:txBody>
          <a:bodyPr/>
          <a:lstStyle/>
          <a:p>
            <a:r>
              <a:rPr lang="en-US" b="1" dirty="0">
                <a:solidFill>
                  <a:schemeClr val="tx1">
                    <a:lumMod val="95000"/>
                    <a:lumOff val="5000"/>
                  </a:schemeClr>
                </a:solidFill>
                <a:latin typeface="Arial Narrow" pitchFamily="34" charset="0"/>
              </a:rPr>
              <a:t>Hospital Management System</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616696"/>
            <a:ext cx="6987369" cy="4085208"/>
          </a:xfrm>
          <a:prstGeom prst="rect">
            <a:avLst/>
          </a:prstGeom>
        </p:spPr>
      </p:pic>
    </p:spTree>
    <p:extLst>
      <p:ext uri="{BB962C8B-B14F-4D97-AF65-F5344CB8AC3E}">
        <p14:creationId xmlns:p14="http://schemas.microsoft.com/office/powerpoint/2010/main" val="8898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9255" y="2057400"/>
            <a:ext cx="7408333" cy="677333"/>
          </a:xfrm>
        </p:spPr>
        <p:txBody>
          <a:bodyPr/>
          <a:lstStyle/>
          <a:p>
            <a:r>
              <a:rPr lang="en-US" dirty="0" smtClean="0"/>
              <a:t>Individual Diagram of Patient :-</a:t>
            </a:r>
            <a:endParaRPr lang="en-IN" dirty="0"/>
          </a:p>
        </p:txBody>
      </p:sp>
      <p:sp>
        <p:nvSpPr>
          <p:cNvPr id="3" name="Title 2"/>
          <p:cNvSpPr>
            <a:spLocks noGrp="1"/>
          </p:cNvSpPr>
          <p:nvPr>
            <p:ph type="title"/>
          </p:nvPr>
        </p:nvSpPr>
        <p:spPr/>
        <p:txBody>
          <a:bodyPr/>
          <a:lstStyle/>
          <a:p>
            <a:r>
              <a:rPr lang="en-US" b="1" dirty="0">
                <a:solidFill>
                  <a:schemeClr val="tx1">
                    <a:lumMod val="95000"/>
                    <a:lumOff val="5000"/>
                  </a:schemeClr>
                </a:solidFill>
                <a:latin typeface="Arial Narrow" pitchFamily="34" charset="0"/>
              </a:rPr>
              <a:t>Hospital Management System</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961" y="2667000"/>
            <a:ext cx="7458075" cy="3781425"/>
          </a:xfrm>
          <a:prstGeom prst="rect">
            <a:avLst/>
          </a:prstGeom>
        </p:spPr>
      </p:pic>
    </p:spTree>
    <p:extLst>
      <p:ext uri="{BB962C8B-B14F-4D97-AF65-F5344CB8AC3E}">
        <p14:creationId xmlns:p14="http://schemas.microsoft.com/office/powerpoint/2010/main" val="139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941629"/>
            <a:ext cx="7408333" cy="677333"/>
          </a:xfrm>
        </p:spPr>
        <p:txBody>
          <a:bodyPr/>
          <a:lstStyle/>
          <a:p>
            <a:r>
              <a:rPr lang="en-US" dirty="0" smtClean="0"/>
              <a:t>Final ER Diagram:-</a:t>
            </a:r>
            <a:endParaRPr lang="en-IN" dirty="0"/>
          </a:p>
        </p:txBody>
      </p:sp>
      <p:sp>
        <p:nvSpPr>
          <p:cNvPr id="3" name="Title 2"/>
          <p:cNvSpPr>
            <a:spLocks noGrp="1"/>
          </p:cNvSpPr>
          <p:nvPr>
            <p:ph type="title"/>
          </p:nvPr>
        </p:nvSpPr>
        <p:spPr/>
        <p:txBody>
          <a:bodyPr/>
          <a:lstStyle/>
          <a:p>
            <a:r>
              <a:rPr lang="en-US" b="1" dirty="0">
                <a:solidFill>
                  <a:schemeClr val="tx1">
                    <a:lumMod val="95000"/>
                    <a:lumOff val="5000"/>
                  </a:schemeClr>
                </a:solidFill>
                <a:latin typeface="Arial Narrow" pitchFamily="34" charset="0"/>
              </a:rPr>
              <a:t>Hospital Management System</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681081"/>
            <a:ext cx="8534400" cy="4024519"/>
          </a:xfrm>
          <a:prstGeom prst="rect">
            <a:avLst/>
          </a:prstGeom>
        </p:spPr>
      </p:pic>
    </p:spTree>
    <p:extLst>
      <p:ext uri="{BB962C8B-B14F-4D97-AF65-F5344CB8AC3E}">
        <p14:creationId xmlns:p14="http://schemas.microsoft.com/office/powerpoint/2010/main" val="328926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6561" y="4800600"/>
            <a:ext cx="8602639" cy="1600200"/>
          </a:xfrm>
        </p:spPr>
        <p:txBody>
          <a:bodyPr>
            <a:normAutofit/>
          </a:bodyPr>
          <a:lstStyle/>
          <a:p>
            <a:r>
              <a:rPr lang="en-US" b="1" dirty="0">
                <a:solidFill>
                  <a:srgbClr val="FF0000"/>
                </a:solidFill>
              </a:rPr>
              <a:t>For any queries mail </a:t>
            </a:r>
            <a:r>
              <a:rPr lang="en-US" b="1" dirty="0" smtClean="0">
                <a:solidFill>
                  <a:srgbClr val="FF0000"/>
                </a:solidFill>
              </a:rPr>
              <a:t>me </a:t>
            </a:r>
            <a:r>
              <a:rPr lang="en-US" b="1" dirty="0">
                <a:solidFill>
                  <a:srgbClr val="FF0000"/>
                </a:solidFill>
              </a:rPr>
              <a:t>@: </a:t>
            </a:r>
            <a:r>
              <a:rPr lang="en-US" b="1" dirty="0" smtClean="0">
                <a:solidFill>
                  <a:srgbClr val="FF0000"/>
                </a:solidFill>
                <a:hlinkClick r:id="rId2"/>
              </a:rPr>
              <a:t>shuvambhopal@gmail.com</a:t>
            </a:r>
            <a:endParaRPr lang="en-US" b="1" dirty="0">
              <a:solidFill>
                <a:srgbClr val="FF0000"/>
              </a:solidFill>
            </a:endParaRPr>
          </a:p>
          <a:p>
            <a:r>
              <a:rPr lang="en-US" b="1" dirty="0">
                <a:solidFill>
                  <a:srgbClr val="FF0000"/>
                </a:solidFill>
              </a:rPr>
              <a:t>Call </a:t>
            </a:r>
            <a:r>
              <a:rPr lang="en-US" b="1" dirty="0" smtClean="0">
                <a:solidFill>
                  <a:srgbClr val="FF0000"/>
                </a:solidFill>
              </a:rPr>
              <a:t>me </a:t>
            </a:r>
            <a:r>
              <a:rPr lang="en-US" b="1" dirty="0">
                <a:solidFill>
                  <a:srgbClr val="FF0000"/>
                </a:solidFill>
              </a:rPr>
              <a:t>@ : </a:t>
            </a:r>
            <a:r>
              <a:rPr lang="en-US" b="1" dirty="0" smtClean="0">
                <a:solidFill>
                  <a:srgbClr val="0070C0"/>
                </a:solidFill>
              </a:rPr>
              <a:t>8962780997</a:t>
            </a:r>
            <a:endParaRPr lang="en-US" b="1" dirty="0">
              <a:solidFill>
                <a:srgbClr val="0070C0"/>
              </a:solidFill>
            </a:endParaRPr>
          </a:p>
        </p:txBody>
      </p:sp>
      <p:sp>
        <p:nvSpPr>
          <p:cNvPr id="3" name="Title 2"/>
          <p:cNvSpPr>
            <a:spLocks noGrp="1"/>
          </p:cNvSpPr>
          <p:nvPr>
            <p:ph type="title"/>
          </p:nvPr>
        </p:nvSpPr>
        <p:spPr/>
        <p:txBody>
          <a:bodyPr/>
          <a:lstStyle/>
          <a:p>
            <a:r>
              <a:rPr lang="en-US" b="1" dirty="0" smtClean="0">
                <a:solidFill>
                  <a:schemeClr val="tx1">
                    <a:lumMod val="95000"/>
                    <a:lumOff val="5000"/>
                  </a:schemeClr>
                </a:solidFill>
                <a:latin typeface="Arial Narrow" pitchFamily="34" charset="0"/>
              </a:rPr>
              <a:t>THE END</a:t>
            </a:r>
            <a:endParaRPr lang="en-IN" dirty="0"/>
          </a:p>
        </p:txBody>
      </p:sp>
      <p:pic>
        <p:nvPicPr>
          <p:cNvPr id="6" name="Content Placeholder 3" descr="Thanks.png"/>
          <p:cNvPicPr>
            <a:picLocks noChangeAspect="1"/>
          </p:cNvPicPr>
          <p:nvPr/>
        </p:nvPicPr>
        <p:blipFill>
          <a:blip r:embed="rId3"/>
          <a:stretch>
            <a:fillRect/>
          </a:stretch>
        </p:blipFill>
        <p:spPr>
          <a:xfrm>
            <a:off x="236561" y="2636051"/>
            <a:ext cx="8686800" cy="2071702"/>
          </a:xfrm>
          <a:prstGeom prst="rect">
            <a:avLst/>
          </a:prstGeom>
          <a:solidFill>
            <a:srgbClr val="C5D1D7"/>
          </a:solidFill>
        </p:spPr>
      </p:pic>
    </p:spTree>
    <p:extLst>
      <p:ext uri="{BB962C8B-B14F-4D97-AF65-F5344CB8AC3E}">
        <p14:creationId xmlns:p14="http://schemas.microsoft.com/office/powerpoint/2010/main" val="88116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ipe(down)">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heel(1)">
                                      <p:cBhvr>
                                        <p:cTn id="2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solidFill>
                  <a:schemeClr val="tx1">
                    <a:lumMod val="95000"/>
                    <a:lumOff val="5000"/>
                  </a:schemeClr>
                </a:solidFill>
                <a:latin typeface="Arial Narrow" pitchFamily="34" charset="0"/>
              </a:rPr>
              <a:t>Hospital Management </a:t>
            </a:r>
            <a:r>
              <a:rPr lang="en-US" b="1" dirty="0" smtClean="0">
                <a:solidFill>
                  <a:schemeClr val="tx1">
                    <a:lumMod val="95000"/>
                    <a:lumOff val="5000"/>
                  </a:schemeClr>
                </a:solidFill>
                <a:latin typeface="Arial Narrow" pitchFamily="34" charset="0"/>
              </a:rPr>
              <a:t>System</a:t>
            </a:r>
            <a:endParaRPr lang="en-IN" dirty="0"/>
          </a:p>
        </p:txBody>
      </p:sp>
      <p:sp>
        <p:nvSpPr>
          <p:cNvPr id="5" name="Content Placeholder 4"/>
          <p:cNvSpPr>
            <a:spLocks noGrp="1"/>
          </p:cNvSpPr>
          <p:nvPr>
            <p:ph idx="1"/>
          </p:nvPr>
        </p:nvSpPr>
        <p:spPr>
          <a:xfrm>
            <a:off x="261583" y="1905000"/>
            <a:ext cx="7408333" cy="685800"/>
          </a:xfrm>
        </p:spPr>
        <p:txBody>
          <a:bodyPr/>
          <a:lstStyle/>
          <a:p>
            <a:r>
              <a:rPr lang="en-US" dirty="0" smtClean="0"/>
              <a:t>Login Frame:-</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075" y="2514600"/>
            <a:ext cx="8595813" cy="4114800"/>
          </a:xfrm>
          <a:prstGeom prst="rect">
            <a:avLst/>
          </a:prstGeom>
        </p:spPr>
      </p:pic>
    </p:spTree>
    <p:extLst>
      <p:ext uri="{BB962C8B-B14F-4D97-AF65-F5344CB8AC3E}">
        <p14:creationId xmlns:p14="http://schemas.microsoft.com/office/powerpoint/2010/main" val="155641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9255" y="2057400"/>
            <a:ext cx="7408333" cy="677333"/>
          </a:xfrm>
        </p:spPr>
        <p:txBody>
          <a:bodyPr/>
          <a:lstStyle/>
          <a:p>
            <a:r>
              <a:rPr lang="en-US" dirty="0" smtClean="0"/>
              <a:t>Case Diagram:-</a:t>
            </a:r>
            <a:endParaRPr lang="en-IN" dirty="0"/>
          </a:p>
        </p:txBody>
      </p:sp>
      <p:sp>
        <p:nvSpPr>
          <p:cNvPr id="3" name="Title 2"/>
          <p:cNvSpPr>
            <a:spLocks noGrp="1"/>
          </p:cNvSpPr>
          <p:nvPr>
            <p:ph type="title"/>
          </p:nvPr>
        </p:nvSpPr>
        <p:spPr/>
        <p:txBody>
          <a:bodyPr/>
          <a:lstStyle/>
          <a:p>
            <a:r>
              <a:rPr lang="en-US" b="1" dirty="0">
                <a:solidFill>
                  <a:schemeClr val="tx1">
                    <a:lumMod val="95000"/>
                    <a:lumOff val="5000"/>
                  </a:schemeClr>
                </a:solidFill>
                <a:latin typeface="Arial Narrow" pitchFamily="34" charset="0"/>
              </a:rPr>
              <a:t>Hospital Management System</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590800"/>
            <a:ext cx="7006988" cy="4074403"/>
          </a:xfrm>
          <a:prstGeom prst="rect">
            <a:avLst/>
          </a:prstGeom>
        </p:spPr>
      </p:pic>
    </p:spTree>
    <p:extLst>
      <p:ext uri="{BB962C8B-B14F-4D97-AF65-F5344CB8AC3E}">
        <p14:creationId xmlns:p14="http://schemas.microsoft.com/office/powerpoint/2010/main" val="290083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8" y="2675467"/>
            <a:ext cx="7408333" cy="3115733"/>
          </a:xfrm>
        </p:spPr>
        <p:txBody>
          <a:bodyPr>
            <a:normAutofit/>
          </a:bodyPr>
          <a:lstStyle/>
          <a:p>
            <a:pPr marL="0" indent="0" algn="just">
              <a:buNone/>
            </a:pPr>
            <a:r>
              <a:rPr lang="en-US" sz="3000" dirty="0" smtClean="0">
                <a:solidFill>
                  <a:srgbClr val="002060"/>
                </a:solidFill>
                <a:latin typeface="Georgia" pitchFamily="18" charset="0"/>
                <a:cs typeface="Arial" pitchFamily="34" charset="0"/>
              </a:rPr>
              <a:t>We have seen the case diagram of our project.</a:t>
            </a:r>
          </a:p>
          <a:p>
            <a:pPr marL="0" indent="0" algn="just">
              <a:buNone/>
            </a:pPr>
            <a:endParaRPr lang="en-US" dirty="0" smtClean="0">
              <a:latin typeface="Arial" pitchFamily="34" charset="0"/>
              <a:cs typeface="Arial" pitchFamily="34" charset="0"/>
            </a:endParaRPr>
          </a:p>
          <a:p>
            <a:pPr marL="0" indent="0" algn="just">
              <a:buNone/>
            </a:pPr>
            <a:r>
              <a:rPr lang="en-US" sz="2000" b="1" dirty="0">
                <a:latin typeface="Georgia" pitchFamily="18" charset="0"/>
              </a:rPr>
              <a:t>There are total three </a:t>
            </a:r>
            <a:r>
              <a:rPr lang="en-US" sz="2000" b="1" dirty="0" smtClean="0">
                <a:latin typeface="Georgia" pitchFamily="18" charset="0"/>
              </a:rPr>
              <a:t>applicants are </a:t>
            </a:r>
            <a:r>
              <a:rPr lang="en-US" sz="2000" b="1" dirty="0">
                <a:latin typeface="Georgia" pitchFamily="18" charset="0"/>
              </a:rPr>
              <a:t>present in our </a:t>
            </a:r>
            <a:r>
              <a:rPr lang="en-US" sz="2000" b="1" dirty="0" smtClean="0">
                <a:latin typeface="Georgia" pitchFamily="18" charset="0"/>
              </a:rPr>
              <a:t>project and each have some functionality to perform operations and connect to database directly or indirectly. Let us discuss what are the point which is very important to discuss before further explanation.</a:t>
            </a:r>
            <a:endParaRPr lang="en-US" sz="2000" b="1" dirty="0" smtClean="0">
              <a:latin typeface="Georgia" pitchFamily="18" charset="0"/>
              <a:cs typeface="Arial" pitchFamily="34" charset="0"/>
            </a:endParaRPr>
          </a:p>
          <a:p>
            <a:pPr marL="457200" indent="-457200" algn="just">
              <a:buAutoNum type="arabicPeriod"/>
            </a:pPr>
            <a:endParaRPr lang="en-IN" dirty="0">
              <a:latin typeface="+mj-lt"/>
            </a:endParaRPr>
          </a:p>
        </p:txBody>
      </p:sp>
      <p:sp>
        <p:nvSpPr>
          <p:cNvPr id="3" name="Title 2"/>
          <p:cNvSpPr>
            <a:spLocks noGrp="1"/>
          </p:cNvSpPr>
          <p:nvPr>
            <p:ph type="title"/>
          </p:nvPr>
        </p:nvSpPr>
        <p:spPr/>
        <p:txBody>
          <a:bodyPr/>
          <a:lstStyle/>
          <a:p>
            <a:r>
              <a:rPr lang="en-US" b="1" dirty="0">
                <a:solidFill>
                  <a:schemeClr val="tx1">
                    <a:lumMod val="95000"/>
                    <a:lumOff val="5000"/>
                  </a:schemeClr>
                </a:solidFill>
                <a:latin typeface="Arial Narrow" pitchFamily="34" charset="0"/>
              </a:rPr>
              <a:t>Hospital Management System</a:t>
            </a:r>
            <a:endParaRPr lang="en-IN" dirty="0"/>
          </a:p>
        </p:txBody>
      </p:sp>
    </p:spTree>
    <p:extLst>
      <p:ext uri="{BB962C8B-B14F-4D97-AF65-F5344CB8AC3E}">
        <p14:creationId xmlns:p14="http://schemas.microsoft.com/office/powerpoint/2010/main" val="293271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38328"/>
            <a:ext cx="8229600" cy="1261872"/>
          </a:xfrm>
        </p:spPr>
        <p:txBody>
          <a:bodyPr/>
          <a:lstStyle/>
          <a:p>
            <a:r>
              <a:rPr lang="en-US" b="1" dirty="0">
                <a:solidFill>
                  <a:schemeClr val="tx1">
                    <a:lumMod val="95000"/>
                    <a:lumOff val="5000"/>
                  </a:schemeClr>
                </a:solidFill>
                <a:latin typeface="Arial Narrow" pitchFamily="34" charset="0"/>
              </a:rPr>
              <a:t>Hospital Management System</a:t>
            </a:r>
            <a:endParaRPr lang="en-IN" dirty="0"/>
          </a:p>
        </p:txBody>
      </p:sp>
      <p:sp>
        <p:nvSpPr>
          <p:cNvPr id="5" name="Content Placeholder 4"/>
          <p:cNvSpPr>
            <a:spLocks noGrp="1"/>
          </p:cNvSpPr>
          <p:nvPr>
            <p:ph idx="1"/>
          </p:nvPr>
        </p:nvSpPr>
        <p:spPr>
          <a:xfrm>
            <a:off x="228600" y="2209800"/>
            <a:ext cx="8686800" cy="4495800"/>
          </a:xfrm>
        </p:spPr>
        <p:txBody>
          <a:bodyPr>
            <a:normAutofit fontScale="47500" lnSpcReduction="20000"/>
          </a:bodyPr>
          <a:lstStyle/>
          <a:p>
            <a:pPr algn="just"/>
            <a:r>
              <a:rPr lang="en-IN" sz="5100" dirty="0">
                <a:solidFill>
                  <a:srgbClr val="FF0000"/>
                </a:solidFill>
                <a:latin typeface="Georgia" pitchFamily="18" charset="0"/>
              </a:rPr>
              <a:t>Some Important points to be remember</a:t>
            </a:r>
            <a:r>
              <a:rPr lang="en-IN" sz="5100" dirty="0" smtClean="0">
                <a:solidFill>
                  <a:srgbClr val="FF0000"/>
                </a:solidFill>
                <a:latin typeface="Georgia" pitchFamily="18" charset="0"/>
              </a:rPr>
              <a:t>:-</a:t>
            </a:r>
          </a:p>
          <a:p>
            <a:pPr marL="0" indent="0" algn="just">
              <a:buNone/>
            </a:pPr>
            <a:endParaRPr lang="en-IN" sz="3100" dirty="0">
              <a:solidFill>
                <a:srgbClr val="FF0000"/>
              </a:solidFill>
              <a:latin typeface="Georgia" pitchFamily="18" charset="0"/>
            </a:endParaRPr>
          </a:p>
          <a:p>
            <a:pPr algn="just">
              <a:buFont typeface="Wingdings" pitchFamily="2" charset="2"/>
              <a:buChar char="Ø"/>
            </a:pPr>
            <a:r>
              <a:rPr lang="en-IN" sz="3600" dirty="0">
                <a:solidFill>
                  <a:schemeClr val="tx2">
                    <a:lumMod val="50000"/>
                  </a:schemeClr>
                </a:solidFill>
                <a:latin typeface="Georgia" pitchFamily="18" charset="0"/>
              </a:rPr>
              <a:t>Before launching our project , We have to make login Id and password for ADMIN explicitly via writing SQL command by own</a:t>
            </a:r>
            <a:r>
              <a:rPr lang="en-IN" sz="3600" dirty="0" smtClean="0">
                <a:solidFill>
                  <a:schemeClr val="tx2">
                    <a:lumMod val="50000"/>
                  </a:schemeClr>
                </a:solidFill>
                <a:latin typeface="Georgia" pitchFamily="18" charset="0"/>
              </a:rPr>
              <a:t>.</a:t>
            </a:r>
          </a:p>
          <a:p>
            <a:pPr algn="just">
              <a:buFont typeface="Wingdings" pitchFamily="2" charset="2"/>
              <a:buChar char="Ø"/>
            </a:pPr>
            <a:endParaRPr lang="en-IN" sz="3600" dirty="0">
              <a:solidFill>
                <a:schemeClr val="tx2">
                  <a:lumMod val="50000"/>
                </a:schemeClr>
              </a:solidFill>
              <a:latin typeface="Georgia" pitchFamily="18" charset="0"/>
            </a:endParaRPr>
          </a:p>
          <a:p>
            <a:pPr algn="just">
              <a:buFont typeface="Wingdings" pitchFamily="2" charset="2"/>
              <a:buChar char="Ø"/>
            </a:pPr>
            <a:r>
              <a:rPr lang="en-IN" sz="3600" dirty="0">
                <a:solidFill>
                  <a:schemeClr val="tx2">
                    <a:lumMod val="50000"/>
                  </a:schemeClr>
                </a:solidFill>
                <a:latin typeface="Georgia" pitchFamily="18" charset="0"/>
              </a:rPr>
              <a:t>After then we can add employees like receptionist , doctor etc. And give some special privileges to log in as receptionist and doctor</a:t>
            </a:r>
            <a:r>
              <a:rPr lang="en-IN" sz="3600" dirty="0" smtClean="0">
                <a:solidFill>
                  <a:schemeClr val="tx2">
                    <a:lumMod val="50000"/>
                  </a:schemeClr>
                </a:solidFill>
                <a:latin typeface="Georgia" pitchFamily="18" charset="0"/>
              </a:rPr>
              <a:t>.</a:t>
            </a:r>
          </a:p>
          <a:p>
            <a:pPr algn="just">
              <a:buFont typeface="Wingdings" pitchFamily="2" charset="2"/>
              <a:buChar char="Ø"/>
            </a:pPr>
            <a:endParaRPr lang="en-IN" sz="3600" dirty="0">
              <a:solidFill>
                <a:schemeClr val="tx2">
                  <a:lumMod val="50000"/>
                </a:schemeClr>
              </a:solidFill>
              <a:latin typeface="Georgia" pitchFamily="18" charset="0"/>
            </a:endParaRPr>
          </a:p>
          <a:p>
            <a:pPr algn="just">
              <a:buFont typeface="Wingdings" pitchFamily="2" charset="2"/>
              <a:buChar char="Ø"/>
            </a:pPr>
            <a:r>
              <a:rPr lang="en-IN" sz="3600" dirty="0">
                <a:solidFill>
                  <a:schemeClr val="tx2">
                    <a:lumMod val="50000"/>
                  </a:schemeClr>
                </a:solidFill>
                <a:latin typeface="Georgia" pitchFamily="18" charset="0"/>
              </a:rPr>
              <a:t>So finally we have three applicants who can logged In in this app and take a responsibility to work with</a:t>
            </a:r>
            <a:r>
              <a:rPr lang="en-IN" sz="3600" dirty="0" smtClean="0">
                <a:solidFill>
                  <a:schemeClr val="tx2">
                    <a:lumMod val="50000"/>
                  </a:schemeClr>
                </a:solidFill>
                <a:latin typeface="Georgia" pitchFamily="18" charset="0"/>
              </a:rPr>
              <a:t>.</a:t>
            </a:r>
          </a:p>
          <a:p>
            <a:pPr algn="just">
              <a:buFont typeface="Wingdings" pitchFamily="2" charset="2"/>
              <a:buChar char="Ø"/>
            </a:pPr>
            <a:endParaRPr lang="en-IN" sz="3600" dirty="0">
              <a:solidFill>
                <a:schemeClr val="tx2">
                  <a:lumMod val="50000"/>
                </a:schemeClr>
              </a:solidFill>
              <a:latin typeface="Georgia" pitchFamily="18" charset="0"/>
            </a:endParaRPr>
          </a:p>
          <a:p>
            <a:pPr algn="just">
              <a:buFont typeface="Wingdings" pitchFamily="2" charset="2"/>
              <a:buChar char="Ø"/>
            </a:pPr>
            <a:r>
              <a:rPr lang="en-IN" sz="3600" dirty="0">
                <a:solidFill>
                  <a:schemeClr val="tx2">
                    <a:lumMod val="50000"/>
                  </a:schemeClr>
                </a:solidFill>
                <a:latin typeface="Georgia" pitchFamily="18" charset="0"/>
              </a:rPr>
              <a:t> As we see in case diagram the admin can login, Manage receptionist, Manage doctor, view patient. And similarly receptionist can manage the patient and doctor can view the appointment of the patient etc</a:t>
            </a:r>
            <a:r>
              <a:rPr lang="en-IN" sz="3600" dirty="0" smtClean="0">
                <a:solidFill>
                  <a:schemeClr val="tx2">
                    <a:lumMod val="50000"/>
                  </a:schemeClr>
                </a:solidFill>
                <a:latin typeface="Georgia" pitchFamily="18" charset="0"/>
              </a:rPr>
              <a:t>.</a:t>
            </a:r>
          </a:p>
          <a:p>
            <a:pPr marL="0" indent="0" algn="just">
              <a:buNone/>
            </a:pPr>
            <a:endParaRPr lang="en-IN" sz="2900" dirty="0">
              <a:latin typeface="Georgia" pitchFamily="18" charset="0"/>
            </a:endParaRPr>
          </a:p>
          <a:p>
            <a:pPr marL="0" indent="0" algn="just">
              <a:buNone/>
            </a:pPr>
            <a:r>
              <a:rPr lang="en-IN" sz="4500" dirty="0">
                <a:latin typeface="Georgia" pitchFamily="18" charset="0"/>
              </a:rPr>
              <a:t>So that’s all about case diagram. Now we will see the structure of our database table and then elaborate it.</a:t>
            </a:r>
          </a:p>
        </p:txBody>
      </p:sp>
    </p:spTree>
    <p:extLst>
      <p:ext uri="{BB962C8B-B14F-4D97-AF65-F5344CB8AC3E}">
        <p14:creationId xmlns:p14="http://schemas.microsoft.com/office/powerpoint/2010/main" val="343488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1000"/>
                                        <p:tgtEl>
                                          <p:spTgt spid="5">
                                            <p:txEl>
                                              <p:pRg st="4" end="4"/>
                                            </p:txEl>
                                          </p:spTgt>
                                        </p:tgtEl>
                                      </p:cBhvr>
                                    </p:animEffect>
                                    <p:anim calcmode="lin" valueType="num">
                                      <p:cBhvr>
                                        <p:cTn id="2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1000"/>
                                        <p:tgtEl>
                                          <p:spTgt spid="5">
                                            <p:txEl>
                                              <p:pRg st="6" end="6"/>
                                            </p:txEl>
                                          </p:spTgt>
                                        </p:tgtEl>
                                      </p:cBhvr>
                                    </p:animEffect>
                                    <p:anim calcmode="lin" valueType="num">
                                      <p:cBhvr>
                                        <p:cTn id="2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fade">
                                      <p:cBhvr>
                                        <p:cTn id="32" dur="1000"/>
                                        <p:tgtEl>
                                          <p:spTgt spid="5">
                                            <p:txEl>
                                              <p:pRg st="8" end="8"/>
                                            </p:txEl>
                                          </p:spTgt>
                                        </p:tgtEl>
                                      </p:cBhvr>
                                    </p:animEffect>
                                    <p:anim calcmode="lin" valueType="num">
                                      <p:cBhvr>
                                        <p:cTn id="33"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animEffect transition="in" filter="wipe(down)">
                                      <p:cBhvr>
                                        <p:cTn id="39"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accent3">
                    <a:lumMod val="50000"/>
                  </a:schemeClr>
                </a:solidFill>
                <a:latin typeface="Georgia" pitchFamily="18" charset="0"/>
              </a:rPr>
              <a:t>There are four table work in our project which are as follows:-</a:t>
            </a:r>
          </a:p>
          <a:p>
            <a:pPr marL="0" indent="0">
              <a:buNone/>
            </a:pPr>
            <a:endParaRPr lang="en-US" dirty="0" smtClean="0">
              <a:solidFill>
                <a:schemeClr val="accent3">
                  <a:lumMod val="50000"/>
                </a:schemeClr>
              </a:solidFill>
              <a:latin typeface="Georgia" pitchFamily="18" charset="0"/>
            </a:endParaRPr>
          </a:p>
          <a:p>
            <a:pPr lvl="1">
              <a:buFont typeface="Wingdings" pitchFamily="2" charset="2"/>
              <a:buChar char="§"/>
            </a:pPr>
            <a:r>
              <a:rPr lang="en-US" sz="2800" b="1" dirty="0" smtClean="0">
                <a:latin typeface="Georgia" pitchFamily="18" charset="0"/>
              </a:rPr>
              <a:t>USERS</a:t>
            </a:r>
          </a:p>
          <a:p>
            <a:pPr lvl="1">
              <a:buFont typeface="Wingdings" pitchFamily="2" charset="2"/>
              <a:buChar char="§"/>
            </a:pPr>
            <a:r>
              <a:rPr lang="en-US" sz="2800" b="1" dirty="0" smtClean="0">
                <a:latin typeface="Georgia" pitchFamily="18" charset="0"/>
              </a:rPr>
              <a:t>EMPLOYEES</a:t>
            </a:r>
          </a:p>
          <a:p>
            <a:pPr lvl="1">
              <a:buFont typeface="Wingdings" pitchFamily="2" charset="2"/>
              <a:buChar char="§"/>
            </a:pPr>
            <a:r>
              <a:rPr lang="en-US" sz="2800" b="1" dirty="0" smtClean="0">
                <a:latin typeface="Georgia" pitchFamily="18" charset="0"/>
              </a:rPr>
              <a:t>DOCTORS</a:t>
            </a:r>
          </a:p>
          <a:p>
            <a:pPr lvl="1">
              <a:buFont typeface="Wingdings" pitchFamily="2" charset="2"/>
              <a:buChar char="§"/>
            </a:pPr>
            <a:r>
              <a:rPr lang="en-US" sz="2800" b="1" dirty="0" smtClean="0">
                <a:latin typeface="Georgia" pitchFamily="18" charset="0"/>
              </a:rPr>
              <a:t>PATIENT</a:t>
            </a:r>
            <a:endParaRPr lang="en-IN" sz="2800" b="1" dirty="0">
              <a:latin typeface="Georgia" pitchFamily="18" charset="0"/>
            </a:endParaRPr>
          </a:p>
        </p:txBody>
      </p:sp>
      <p:sp>
        <p:nvSpPr>
          <p:cNvPr id="3" name="Title 2"/>
          <p:cNvSpPr>
            <a:spLocks noGrp="1"/>
          </p:cNvSpPr>
          <p:nvPr>
            <p:ph type="title"/>
          </p:nvPr>
        </p:nvSpPr>
        <p:spPr/>
        <p:txBody>
          <a:bodyPr/>
          <a:lstStyle/>
          <a:p>
            <a:r>
              <a:rPr lang="en-US" b="1" dirty="0">
                <a:solidFill>
                  <a:schemeClr val="tx1">
                    <a:lumMod val="95000"/>
                    <a:lumOff val="5000"/>
                  </a:schemeClr>
                </a:solidFill>
                <a:latin typeface="Arial Narrow" pitchFamily="34" charset="0"/>
              </a:rPr>
              <a:t>Hospital Management System</a:t>
            </a:r>
            <a:endParaRPr lang="en-IN" dirty="0"/>
          </a:p>
        </p:txBody>
      </p:sp>
    </p:spTree>
    <p:extLst>
      <p:ext uri="{BB962C8B-B14F-4D97-AF65-F5344CB8AC3E}">
        <p14:creationId xmlns:p14="http://schemas.microsoft.com/office/powerpoint/2010/main" val="206778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1000"/>
                                        <p:tgtEl>
                                          <p:spTgt spid="2">
                                            <p:txEl>
                                              <p:pRg st="5" end="5"/>
                                            </p:txEl>
                                          </p:spTgt>
                                        </p:tgtEl>
                                      </p:cBhvr>
                                    </p:animEffect>
                                    <p:anim calcmode="lin" valueType="num">
                                      <p:cBhvr>
                                        <p:cTn id="3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057400"/>
            <a:ext cx="7408333" cy="524933"/>
          </a:xfrm>
        </p:spPr>
        <p:txBody>
          <a:bodyPr/>
          <a:lstStyle/>
          <a:p>
            <a:r>
              <a:rPr lang="en-US" sz="2800" b="1" dirty="0" smtClean="0">
                <a:latin typeface="Georgia" pitchFamily="18" charset="0"/>
              </a:rPr>
              <a:t>Users table Details</a:t>
            </a:r>
          </a:p>
        </p:txBody>
      </p:sp>
      <p:sp>
        <p:nvSpPr>
          <p:cNvPr id="3" name="Title 2"/>
          <p:cNvSpPr>
            <a:spLocks noGrp="1"/>
          </p:cNvSpPr>
          <p:nvPr>
            <p:ph type="title"/>
          </p:nvPr>
        </p:nvSpPr>
        <p:spPr/>
        <p:txBody>
          <a:bodyPr/>
          <a:lstStyle/>
          <a:p>
            <a:r>
              <a:rPr lang="en-US" b="1" dirty="0">
                <a:solidFill>
                  <a:schemeClr val="tx1">
                    <a:lumMod val="95000"/>
                    <a:lumOff val="5000"/>
                  </a:schemeClr>
                </a:solidFill>
                <a:latin typeface="Arial Narrow" pitchFamily="34" charset="0"/>
              </a:rPr>
              <a:t>Hospital Management System</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752630"/>
            <a:ext cx="8534400" cy="3648170"/>
          </a:xfrm>
          <a:prstGeom prst="rect">
            <a:avLst/>
          </a:prstGeom>
        </p:spPr>
      </p:pic>
    </p:spTree>
    <p:extLst>
      <p:ext uri="{BB962C8B-B14F-4D97-AF65-F5344CB8AC3E}">
        <p14:creationId xmlns:p14="http://schemas.microsoft.com/office/powerpoint/2010/main" val="235158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057400"/>
            <a:ext cx="7408333" cy="524933"/>
          </a:xfrm>
        </p:spPr>
        <p:txBody>
          <a:bodyPr/>
          <a:lstStyle/>
          <a:p>
            <a:r>
              <a:rPr lang="en-US" sz="2800" b="1" dirty="0" smtClean="0">
                <a:latin typeface="Georgia" pitchFamily="18" charset="0"/>
              </a:rPr>
              <a:t>Employees table Details</a:t>
            </a:r>
          </a:p>
        </p:txBody>
      </p:sp>
      <p:sp>
        <p:nvSpPr>
          <p:cNvPr id="3" name="Title 2"/>
          <p:cNvSpPr>
            <a:spLocks noGrp="1"/>
          </p:cNvSpPr>
          <p:nvPr>
            <p:ph type="title"/>
          </p:nvPr>
        </p:nvSpPr>
        <p:spPr/>
        <p:txBody>
          <a:bodyPr/>
          <a:lstStyle/>
          <a:p>
            <a:r>
              <a:rPr lang="en-US" b="1" dirty="0">
                <a:solidFill>
                  <a:schemeClr val="tx1">
                    <a:lumMod val="95000"/>
                    <a:lumOff val="5000"/>
                  </a:schemeClr>
                </a:solidFill>
                <a:latin typeface="Arial Narrow" pitchFamily="34" charset="0"/>
              </a:rPr>
              <a:t>Hospital Management System</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743200"/>
            <a:ext cx="8610600" cy="3886200"/>
          </a:xfrm>
          <a:prstGeom prst="rect">
            <a:avLst/>
          </a:prstGeom>
        </p:spPr>
      </p:pic>
    </p:spTree>
    <p:extLst>
      <p:ext uri="{BB962C8B-B14F-4D97-AF65-F5344CB8AC3E}">
        <p14:creationId xmlns:p14="http://schemas.microsoft.com/office/powerpoint/2010/main" val="1054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057400"/>
            <a:ext cx="7408333" cy="524933"/>
          </a:xfrm>
        </p:spPr>
        <p:txBody>
          <a:bodyPr/>
          <a:lstStyle/>
          <a:p>
            <a:r>
              <a:rPr lang="en-US" sz="2800" b="1" dirty="0" smtClean="0">
                <a:latin typeface="Georgia" pitchFamily="18" charset="0"/>
              </a:rPr>
              <a:t>Doctors table Details</a:t>
            </a:r>
          </a:p>
        </p:txBody>
      </p:sp>
      <p:sp>
        <p:nvSpPr>
          <p:cNvPr id="3" name="Title 2"/>
          <p:cNvSpPr>
            <a:spLocks noGrp="1"/>
          </p:cNvSpPr>
          <p:nvPr>
            <p:ph type="title"/>
          </p:nvPr>
        </p:nvSpPr>
        <p:spPr/>
        <p:txBody>
          <a:bodyPr/>
          <a:lstStyle/>
          <a:p>
            <a:r>
              <a:rPr lang="en-US" b="1" dirty="0">
                <a:solidFill>
                  <a:schemeClr val="tx1">
                    <a:lumMod val="95000"/>
                    <a:lumOff val="5000"/>
                  </a:schemeClr>
                </a:solidFill>
                <a:latin typeface="Arial Narrow" pitchFamily="34" charset="0"/>
              </a:rPr>
              <a:t>Hospital Management System</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819400"/>
            <a:ext cx="8610600" cy="3886200"/>
          </a:xfrm>
          <a:prstGeom prst="rect">
            <a:avLst/>
          </a:prstGeom>
        </p:spPr>
      </p:pic>
    </p:spTree>
    <p:extLst>
      <p:ext uri="{BB962C8B-B14F-4D97-AF65-F5344CB8AC3E}">
        <p14:creationId xmlns:p14="http://schemas.microsoft.com/office/powerpoint/2010/main" val="317176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155</TotalTime>
  <Words>546</Words>
  <Application>Microsoft Office PowerPoint</Application>
  <PresentationFormat>On-screen Show (4:3)</PresentationFormat>
  <Paragraphs>58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Waveform</vt:lpstr>
      <vt:lpstr>Hospital Management System</vt:lpstr>
      <vt:lpstr>Hospital Management System</vt:lpstr>
      <vt:lpstr>Hospital Management System</vt:lpstr>
      <vt:lpstr>Hospital Management System</vt:lpstr>
      <vt:lpstr>Hospital Management System</vt:lpstr>
      <vt:lpstr>Hospital Management System</vt:lpstr>
      <vt:lpstr>Hospital Management System</vt:lpstr>
      <vt:lpstr>Hospital Management System</vt:lpstr>
      <vt:lpstr>Hospital Management System</vt:lpstr>
      <vt:lpstr>Hospital Management System</vt:lpstr>
      <vt:lpstr>Hospital Management System</vt:lpstr>
      <vt:lpstr>Hospital Management System</vt:lpstr>
      <vt:lpstr>Hospital Management System</vt:lpstr>
      <vt:lpstr>Hospital Management System</vt:lpstr>
      <vt:lpstr>Hospital Management System</vt:lpstr>
      <vt:lpstr>Hospital Management System</vt:lpstr>
      <vt:lpstr>THE END</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HP</dc:creator>
  <cp:lastModifiedBy>HP</cp:lastModifiedBy>
  <cp:revision>15</cp:revision>
  <dcterms:created xsi:type="dcterms:W3CDTF">2020-05-07T02:59:21Z</dcterms:created>
  <dcterms:modified xsi:type="dcterms:W3CDTF">2020-07-01T07:23:36Z</dcterms:modified>
</cp:coreProperties>
</file>