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2" r:id="rId7"/>
    <p:sldId id="263" r:id="rId8"/>
    <p:sldId id="261"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99432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C2A1B-08E5-4A54-B8C8-0A66A1EC32ED}" type="datetimeFigureOut">
              <a:rPr lang="en-ZA" smtClean="0"/>
              <a:t>2023/09/08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182436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800353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4034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1341137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8C2A1B-08E5-4A54-B8C8-0A66A1EC32ED}" type="datetimeFigureOut">
              <a:rPr lang="en-ZA" smtClean="0"/>
              <a:t>2023/09/08</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90689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8C2A1B-08E5-4A54-B8C8-0A66A1EC32ED}" type="datetimeFigureOut">
              <a:rPr lang="en-ZA" smtClean="0"/>
              <a:t>2023/09/08</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324421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3524207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76239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61510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5802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8C2A1B-08E5-4A54-B8C8-0A66A1EC32ED}" type="datetimeFigureOut">
              <a:rPr lang="en-ZA" smtClean="0"/>
              <a:t>2023/09/08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300435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C2A1B-08E5-4A54-B8C8-0A66A1EC32ED}" type="datetimeFigureOut">
              <a:rPr lang="en-ZA" smtClean="0"/>
              <a:t>2023/09/08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158202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417649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362303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78C2A1B-08E5-4A54-B8C8-0A66A1EC32ED}" type="datetimeFigureOut">
              <a:rPr lang="en-ZA" smtClean="0"/>
              <a:t>2023/09/08</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31502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C2A1B-08E5-4A54-B8C8-0A66A1EC32ED}" type="datetimeFigureOut">
              <a:rPr lang="en-ZA" smtClean="0"/>
              <a:t>2023/09/08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B7D068C-C5AB-40B1-8F46-61E99F805B8C}" type="slidenum">
              <a:rPr lang="en-ZA" smtClean="0"/>
              <a:t>‹#›</a:t>
            </a:fld>
            <a:endParaRPr lang="en-ZA"/>
          </a:p>
        </p:txBody>
      </p:sp>
    </p:spTree>
    <p:extLst>
      <p:ext uri="{BB962C8B-B14F-4D97-AF65-F5344CB8AC3E}">
        <p14:creationId xmlns:p14="http://schemas.microsoft.com/office/powerpoint/2010/main" val="236954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8C2A1B-08E5-4A54-B8C8-0A66A1EC32ED}" type="datetimeFigureOut">
              <a:rPr lang="en-ZA" smtClean="0"/>
              <a:t>2023/09/08</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7D068C-C5AB-40B1-8F46-61E99F805B8C}" type="slidenum">
              <a:rPr lang="en-ZA" smtClean="0"/>
              <a:t>‹#›</a:t>
            </a:fld>
            <a:endParaRPr lang="en-ZA"/>
          </a:p>
        </p:txBody>
      </p:sp>
    </p:spTree>
    <p:extLst>
      <p:ext uri="{BB962C8B-B14F-4D97-AF65-F5344CB8AC3E}">
        <p14:creationId xmlns:p14="http://schemas.microsoft.com/office/powerpoint/2010/main" val="21004497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85DC-B2DA-4822-9369-9BD2C42BD6D1}"/>
              </a:ext>
            </a:extLst>
          </p:cNvPr>
          <p:cNvSpPr>
            <a:spLocks noGrp="1"/>
          </p:cNvSpPr>
          <p:nvPr>
            <p:ph type="ctrTitle"/>
          </p:nvPr>
        </p:nvSpPr>
        <p:spPr/>
        <p:txBody>
          <a:bodyPr/>
          <a:lstStyle/>
          <a:p>
            <a:r>
              <a:rPr lang="en-US" dirty="0"/>
              <a:t>IWA-19 Capstone Project presentation</a:t>
            </a:r>
            <a:endParaRPr lang="en-ZA" dirty="0"/>
          </a:p>
        </p:txBody>
      </p:sp>
      <p:sp>
        <p:nvSpPr>
          <p:cNvPr id="3" name="Subtitle 2">
            <a:extLst>
              <a:ext uri="{FF2B5EF4-FFF2-40B4-BE49-F238E27FC236}">
                <a16:creationId xmlns:a16="http://schemas.microsoft.com/office/drawing/2014/main" id="{E496CE8C-03AD-4CB8-B3B0-20FA59467F65}"/>
              </a:ext>
            </a:extLst>
          </p:cNvPr>
          <p:cNvSpPr>
            <a:spLocks noGrp="1"/>
          </p:cNvSpPr>
          <p:nvPr>
            <p:ph type="subTitle" idx="1"/>
          </p:nvPr>
        </p:nvSpPr>
        <p:spPr/>
        <p:txBody>
          <a:bodyPr/>
          <a:lstStyle/>
          <a:p>
            <a:r>
              <a:rPr lang="en-US" dirty="0"/>
              <a:t>By </a:t>
            </a:r>
            <a:r>
              <a:rPr lang="en-US" dirty="0" err="1"/>
              <a:t>Ndiphiwokuhle</a:t>
            </a:r>
            <a:r>
              <a:rPr lang="en-US" dirty="0"/>
              <a:t> </a:t>
            </a:r>
            <a:r>
              <a:rPr lang="en-US" dirty="0" err="1"/>
              <a:t>Mazeka</a:t>
            </a:r>
            <a:endParaRPr lang="en-US" dirty="0"/>
          </a:p>
          <a:p>
            <a:r>
              <a:rPr lang="en-US" dirty="0"/>
              <a:t>STD NUMBER: NDIMAZ196</a:t>
            </a:r>
            <a:endParaRPr lang="en-ZA" dirty="0"/>
          </a:p>
        </p:txBody>
      </p:sp>
    </p:spTree>
    <p:extLst>
      <p:ext uri="{BB962C8B-B14F-4D97-AF65-F5344CB8AC3E}">
        <p14:creationId xmlns:p14="http://schemas.microsoft.com/office/powerpoint/2010/main" val="57413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8833-2B3C-4C9E-9309-FFE531635F33}"/>
              </a:ext>
            </a:extLst>
          </p:cNvPr>
          <p:cNvSpPr>
            <a:spLocks noGrp="1"/>
          </p:cNvSpPr>
          <p:nvPr>
            <p:ph type="title"/>
          </p:nvPr>
        </p:nvSpPr>
        <p:spPr/>
        <p:txBody>
          <a:bodyPr/>
          <a:lstStyle/>
          <a:p>
            <a:pPr algn="ctr"/>
            <a:r>
              <a:rPr lang="en-ZA" dirty="0"/>
              <a:t>Header setting</a:t>
            </a:r>
          </a:p>
        </p:txBody>
      </p:sp>
      <p:pic>
        <p:nvPicPr>
          <p:cNvPr id="5" name="Content Placeholder 4">
            <a:extLst>
              <a:ext uri="{FF2B5EF4-FFF2-40B4-BE49-F238E27FC236}">
                <a16:creationId xmlns:a16="http://schemas.microsoft.com/office/drawing/2014/main" id="{7DD843A5-3D87-4314-A68B-CF945520A4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400" y="1690688"/>
            <a:ext cx="5654180" cy="4351338"/>
          </a:xfrm>
        </p:spPr>
      </p:pic>
      <p:sp>
        <p:nvSpPr>
          <p:cNvPr id="6" name="TextBox 5">
            <a:extLst>
              <a:ext uri="{FF2B5EF4-FFF2-40B4-BE49-F238E27FC236}">
                <a16:creationId xmlns:a16="http://schemas.microsoft.com/office/drawing/2014/main" id="{681609C1-4D59-4E2F-9836-23DCD0745DD8}"/>
              </a:ext>
            </a:extLst>
          </p:cNvPr>
          <p:cNvSpPr txBox="1"/>
          <p:nvPr/>
        </p:nvSpPr>
        <p:spPr>
          <a:xfrm>
            <a:off x="6644081" y="1602297"/>
            <a:ext cx="3758268" cy="923330"/>
          </a:xfrm>
          <a:prstGeom prst="rect">
            <a:avLst/>
          </a:prstGeom>
          <a:noFill/>
        </p:spPr>
        <p:txBody>
          <a:bodyPr wrap="square" rtlCol="0">
            <a:spAutoFit/>
          </a:bodyPr>
          <a:lstStyle/>
          <a:p>
            <a:r>
              <a:rPr lang="en-ZA" dirty="0"/>
              <a:t>This section of code is responsible for changing the theme from ‘Day’ to ‘Night’ or vice-versa</a:t>
            </a:r>
          </a:p>
        </p:txBody>
      </p:sp>
    </p:spTree>
    <p:extLst>
      <p:ext uri="{BB962C8B-B14F-4D97-AF65-F5344CB8AC3E}">
        <p14:creationId xmlns:p14="http://schemas.microsoft.com/office/powerpoint/2010/main" val="184271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5090-FCC2-42F8-80F9-274FFF3C0998}"/>
              </a:ext>
            </a:extLst>
          </p:cNvPr>
          <p:cNvSpPr>
            <a:spLocks noGrp="1"/>
          </p:cNvSpPr>
          <p:nvPr>
            <p:ph type="title"/>
          </p:nvPr>
        </p:nvSpPr>
        <p:spPr/>
        <p:txBody>
          <a:bodyPr/>
          <a:lstStyle/>
          <a:p>
            <a:pPr algn="ctr"/>
            <a:r>
              <a:rPr lang="en-ZA" dirty="0"/>
              <a:t>The End</a:t>
            </a:r>
          </a:p>
        </p:txBody>
      </p:sp>
      <p:sp>
        <p:nvSpPr>
          <p:cNvPr id="3" name="Content Placeholder 2">
            <a:extLst>
              <a:ext uri="{FF2B5EF4-FFF2-40B4-BE49-F238E27FC236}">
                <a16:creationId xmlns:a16="http://schemas.microsoft.com/office/drawing/2014/main" id="{F85A8150-C569-4481-8332-C15A7EAFCEC3}"/>
              </a:ext>
            </a:extLst>
          </p:cNvPr>
          <p:cNvSpPr>
            <a:spLocks noGrp="1"/>
          </p:cNvSpPr>
          <p:nvPr>
            <p:ph idx="1"/>
          </p:nvPr>
        </p:nvSpPr>
        <p:spPr>
          <a:xfrm>
            <a:off x="838200" y="3096966"/>
            <a:ext cx="10515600" cy="1603375"/>
          </a:xfrm>
        </p:spPr>
        <p:txBody>
          <a:bodyPr/>
          <a:lstStyle/>
          <a:p>
            <a:pPr algn="ctr"/>
            <a:r>
              <a:rPr lang="en-ZA" dirty="0"/>
              <a:t>Thank you for you time</a:t>
            </a:r>
          </a:p>
        </p:txBody>
      </p:sp>
    </p:spTree>
    <p:extLst>
      <p:ext uri="{BB962C8B-B14F-4D97-AF65-F5344CB8AC3E}">
        <p14:creationId xmlns:p14="http://schemas.microsoft.com/office/powerpoint/2010/main" val="39221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6C65-56CB-4CBC-8441-D3BA09996E0E}"/>
              </a:ext>
            </a:extLst>
          </p:cNvPr>
          <p:cNvSpPr>
            <a:spLocks noGrp="1"/>
          </p:cNvSpPr>
          <p:nvPr>
            <p:ph type="title"/>
          </p:nvPr>
        </p:nvSpPr>
        <p:spPr>
          <a:xfrm>
            <a:off x="838200" y="365125"/>
            <a:ext cx="10515600" cy="968725"/>
          </a:xfrm>
        </p:spPr>
        <p:txBody>
          <a:bodyPr/>
          <a:lstStyle/>
          <a:p>
            <a:pPr algn="ctr"/>
            <a:r>
              <a:rPr lang="en-US" dirty="0"/>
              <a:t>Book connect</a:t>
            </a:r>
            <a:endParaRPr lang="en-ZA" dirty="0"/>
          </a:p>
        </p:txBody>
      </p:sp>
      <p:pic>
        <p:nvPicPr>
          <p:cNvPr id="5" name="Content Placeholder 4">
            <a:extLst>
              <a:ext uri="{FF2B5EF4-FFF2-40B4-BE49-F238E27FC236}">
                <a16:creationId xmlns:a16="http://schemas.microsoft.com/office/drawing/2014/main" id="{411D5D64-EAE0-4065-BD96-1FA9B7A7B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37" y="1191069"/>
            <a:ext cx="10092655" cy="5092700"/>
          </a:xfrm>
        </p:spPr>
      </p:pic>
      <p:sp>
        <p:nvSpPr>
          <p:cNvPr id="6" name="TextBox 5">
            <a:extLst>
              <a:ext uri="{FF2B5EF4-FFF2-40B4-BE49-F238E27FC236}">
                <a16:creationId xmlns:a16="http://schemas.microsoft.com/office/drawing/2014/main" id="{C70798CB-963E-4078-9171-850A86A8027A}"/>
              </a:ext>
            </a:extLst>
          </p:cNvPr>
          <p:cNvSpPr txBox="1"/>
          <p:nvPr/>
        </p:nvSpPr>
        <p:spPr>
          <a:xfrm>
            <a:off x="1219201" y="1973612"/>
            <a:ext cx="10628852" cy="3693319"/>
          </a:xfrm>
          <a:prstGeom prst="rect">
            <a:avLst/>
          </a:prstGeom>
          <a:noFill/>
        </p:spPr>
        <p:txBody>
          <a:bodyPr wrap="square" rtlCol="0">
            <a:spAutoFit/>
          </a:bodyPr>
          <a:lstStyle/>
          <a:p>
            <a:pPr>
              <a:buFont typeface="+mj-lt"/>
              <a:buAutoNum type="arabicPeriod"/>
            </a:pPr>
            <a:r>
              <a:rPr lang="en-US" dirty="0">
                <a:solidFill>
                  <a:srgbClr val="00B050"/>
                </a:solidFill>
              </a:rPr>
              <a:t>As a user, I want to view a list of book previews, by title and author, so that I can discover new books to read.</a:t>
            </a:r>
          </a:p>
          <a:p>
            <a:pPr>
              <a:buFont typeface="+mj-lt"/>
              <a:buAutoNum type="arabicPeriod"/>
            </a:pPr>
            <a:r>
              <a:rPr lang="en-US" dirty="0">
                <a:solidFill>
                  <a:srgbClr val="00B050"/>
                </a:solidFill>
              </a:rPr>
              <a:t>As a user, I want an image associated with all book previews so that I can recognize a book by the cover even if I forgot the name.</a:t>
            </a:r>
          </a:p>
          <a:p>
            <a:pPr>
              <a:buFont typeface="+mj-lt"/>
              <a:buAutoNum type="arabicPeriod"/>
            </a:pPr>
            <a:r>
              <a:rPr lang="en-US" dirty="0">
                <a:solidFill>
                  <a:srgbClr val="00B050"/>
                </a:solidFill>
              </a:rPr>
              <a:t>As a user, I want to have the option of reading a summary of the book so that I can decide whether I want to read it.</a:t>
            </a:r>
          </a:p>
          <a:p>
            <a:pPr>
              <a:buFont typeface="+mj-lt"/>
              <a:buAutoNum type="arabicPeriod"/>
            </a:pPr>
            <a:r>
              <a:rPr lang="en-US" dirty="0">
                <a:solidFill>
                  <a:srgbClr val="00B050"/>
                </a:solidFill>
              </a:rPr>
              <a:t>As a user, I want to have the option of seeing the date that a book was published so that I can determine how easy it is to obtain second-hand.</a:t>
            </a:r>
          </a:p>
          <a:p>
            <a:pPr>
              <a:buFont typeface="+mj-lt"/>
              <a:buAutoNum type="arabicPeriod"/>
            </a:pPr>
            <a:r>
              <a:rPr lang="en-US" dirty="0">
                <a:solidFill>
                  <a:srgbClr val="00B050"/>
                </a:solidFill>
              </a:rPr>
              <a:t>As a user, I want to find books based on specific text phrases so that I don’t need to remember the entire title of a book.</a:t>
            </a:r>
          </a:p>
          <a:p>
            <a:pPr>
              <a:buFont typeface="+mj-lt"/>
              <a:buAutoNum type="arabicPeriod"/>
            </a:pPr>
            <a:r>
              <a:rPr lang="en-US" dirty="0">
                <a:solidFill>
                  <a:srgbClr val="00B050"/>
                </a:solidFill>
              </a:rPr>
              <a:t>As a user, I want to filter books by author so that I can find books to read by authors that I enjoy.</a:t>
            </a:r>
          </a:p>
          <a:p>
            <a:pPr>
              <a:buFont typeface="+mj-lt"/>
              <a:buAutoNum type="arabicPeriod"/>
            </a:pPr>
            <a:r>
              <a:rPr lang="en-US" dirty="0">
                <a:solidFill>
                  <a:srgbClr val="00B050"/>
                </a:solidFill>
              </a:rPr>
              <a:t>As a user, I want to filter books by genre so that I can find books to read in genres that I enjoy.</a:t>
            </a:r>
          </a:p>
          <a:p>
            <a:pPr>
              <a:buFont typeface="+mj-lt"/>
              <a:buAutoNum type="arabicPeriod"/>
            </a:pPr>
            <a:r>
              <a:rPr lang="en-US" dirty="0">
                <a:solidFill>
                  <a:srgbClr val="00B050"/>
                </a:solidFill>
              </a:rPr>
              <a:t>As a user, I want to toggle between dark and light modes so that I can use the app comfortably at night.</a:t>
            </a:r>
          </a:p>
          <a:p>
            <a:endParaRPr lang="en-ZA" dirty="0">
              <a:solidFill>
                <a:srgbClr val="00B050"/>
              </a:solidFill>
            </a:endParaRPr>
          </a:p>
        </p:txBody>
      </p:sp>
    </p:spTree>
    <p:extLst>
      <p:ext uri="{BB962C8B-B14F-4D97-AF65-F5344CB8AC3E}">
        <p14:creationId xmlns:p14="http://schemas.microsoft.com/office/powerpoint/2010/main" val="417835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7C7D-53E9-434C-BAC6-0707CE0EE21C}"/>
              </a:ext>
            </a:extLst>
          </p:cNvPr>
          <p:cNvSpPr>
            <a:spLocks noGrp="1"/>
          </p:cNvSpPr>
          <p:nvPr>
            <p:ph type="title"/>
          </p:nvPr>
        </p:nvSpPr>
        <p:spPr/>
        <p:txBody>
          <a:bodyPr/>
          <a:lstStyle/>
          <a:p>
            <a:pPr algn="ctr"/>
            <a:r>
              <a:rPr lang="en-US" dirty="0"/>
              <a:t>Data export and import source code</a:t>
            </a:r>
            <a:endParaRPr lang="en-ZA" dirty="0"/>
          </a:p>
        </p:txBody>
      </p:sp>
      <p:pic>
        <p:nvPicPr>
          <p:cNvPr id="5" name="Content Placeholder 4">
            <a:extLst>
              <a:ext uri="{FF2B5EF4-FFF2-40B4-BE49-F238E27FC236}">
                <a16:creationId xmlns:a16="http://schemas.microsoft.com/office/drawing/2014/main" id="{78AF9362-CDF6-4040-8A66-E43818D81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647" y="1585518"/>
            <a:ext cx="10515600" cy="2205471"/>
          </a:xfrm>
        </p:spPr>
      </p:pic>
      <p:sp>
        <p:nvSpPr>
          <p:cNvPr id="6" name="TextBox 5">
            <a:extLst>
              <a:ext uri="{FF2B5EF4-FFF2-40B4-BE49-F238E27FC236}">
                <a16:creationId xmlns:a16="http://schemas.microsoft.com/office/drawing/2014/main" id="{CEEBFF31-3806-4FBC-9D13-0AB3D70E759D}"/>
              </a:ext>
            </a:extLst>
          </p:cNvPr>
          <p:cNvSpPr txBox="1"/>
          <p:nvPr/>
        </p:nvSpPr>
        <p:spPr>
          <a:xfrm>
            <a:off x="2365695" y="4186106"/>
            <a:ext cx="7508147" cy="1477328"/>
          </a:xfrm>
          <a:prstGeom prst="rect">
            <a:avLst/>
          </a:prstGeom>
          <a:noFill/>
        </p:spPr>
        <p:txBody>
          <a:bodyPr wrap="square" rtlCol="0">
            <a:spAutoFit/>
          </a:bodyPr>
          <a:lstStyle/>
          <a:p>
            <a:r>
              <a:rPr lang="en-US" dirty="0"/>
              <a:t>Import and export JS built-in functions used to transfer data between the JS files mainly from ‘data’ file to the ‘scripts’ file. </a:t>
            </a:r>
          </a:p>
          <a:p>
            <a:endParaRPr lang="en-US" dirty="0"/>
          </a:p>
          <a:p>
            <a:r>
              <a:rPr lang="en-US" dirty="0"/>
              <a:t>This has been preceded by the use of ‘type = module’ in the HTML script, where the java script files were linked to the HTML file.</a:t>
            </a:r>
            <a:endParaRPr lang="en-ZA" dirty="0"/>
          </a:p>
        </p:txBody>
      </p:sp>
    </p:spTree>
    <p:extLst>
      <p:ext uri="{BB962C8B-B14F-4D97-AF65-F5344CB8AC3E}">
        <p14:creationId xmlns:p14="http://schemas.microsoft.com/office/powerpoint/2010/main" val="92720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7703-6290-4975-B55C-424A6A66B09B}"/>
              </a:ext>
            </a:extLst>
          </p:cNvPr>
          <p:cNvSpPr>
            <a:spLocks noGrp="1"/>
          </p:cNvSpPr>
          <p:nvPr>
            <p:ph type="title"/>
          </p:nvPr>
        </p:nvSpPr>
        <p:spPr/>
        <p:txBody>
          <a:bodyPr/>
          <a:lstStyle/>
          <a:p>
            <a:pPr algn="ctr"/>
            <a:r>
              <a:rPr lang="en-US" dirty="0"/>
              <a:t>HTML data-attributes to JS</a:t>
            </a:r>
            <a:endParaRPr lang="en-ZA" dirty="0"/>
          </a:p>
        </p:txBody>
      </p:sp>
      <p:pic>
        <p:nvPicPr>
          <p:cNvPr id="5" name="Content Placeholder 4">
            <a:extLst>
              <a:ext uri="{FF2B5EF4-FFF2-40B4-BE49-F238E27FC236}">
                <a16:creationId xmlns:a16="http://schemas.microsoft.com/office/drawing/2014/main" id="{4A25F540-4542-4B3A-BA9C-6ECA27EC27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253" y="1690688"/>
            <a:ext cx="5036539" cy="4592666"/>
          </a:xfrm>
        </p:spPr>
      </p:pic>
      <p:sp>
        <p:nvSpPr>
          <p:cNvPr id="6" name="TextBox 5">
            <a:extLst>
              <a:ext uri="{FF2B5EF4-FFF2-40B4-BE49-F238E27FC236}">
                <a16:creationId xmlns:a16="http://schemas.microsoft.com/office/drawing/2014/main" id="{0891BDAD-3CA9-4619-80AA-E2CCFEE6EA44}"/>
              </a:ext>
            </a:extLst>
          </p:cNvPr>
          <p:cNvSpPr txBox="1"/>
          <p:nvPr/>
        </p:nvSpPr>
        <p:spPr>
          <a:xfrm>
            <a:off x="6096000" y="1690688"/>
            <a:ext cx="4079846" cy="2585323"/>
          </a:xfrm>
          <a:prstGeom prst="rect">
            <a:avLst/>
          </a:prstGeom>
          <a:noFill/>
        </p:spPr>
        <p:txBody>
          <a:bodyPr wrap="square" rtlCol="0">
            <a:spAutoFit/>
          </a:bodyPr>
          <a:lstStyle/>
          <a:p>
            <a:r>
              <a:rPr lang="en-US" dirty="0"/>
              <a:t>These are used to link specific parts of the HTML file to the JS file, in order to be able to dynamically change the HTML contents through the Document Object Model</a:t>
            </a:r>
          </a:p>
          <a:p>
            <a:endParaRPr lang="en-US" dirty="0"/>
          </a:p>
          <a:p>
            <a:endParaRPr lang="en-US" dirty="0"/>
          </a:p>
          <a:p>
            <a:r>
              <a:rPr lang="en-US" dirty="0"/>
              <a:t>This allows great flexibility in the HTML file.</a:t>
            </a:r>
            <a:endParaRPr lang="en-ZA" dirty="0"/>
          </a:p>
        </p:txBody>
      </p:sp>
    </p:spTree>
    <p:extLst>
      <p:ext uri="{BB962C8B-B14F-4D97-AF65-F5344CB8AC3E}">
        <p14:creationId xmlns:p14="http://schemas.microsoft.com/office/powerpoint/2010/main" val="399119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D179-9552-46E4-B7B1-29FACC43B564}"/>
              </a:ext>
            </a:extLst>
          </p:cNvPr>
          <p:cNvSpPr>
            <a:spLocks noGrp="1"/>
          </p:cNvSpPr>
          <p:nvPr>
            <p:ph type="title"/>
          </p:nvPr>
        </p:nvSpPr>
        <p:spPr/>
        <p:txBody>
          <a:bodyPr/>
          <a:lstStyle/>
          <a:p>
            <a:pPr algn="ctr"/>
            <a:r>
              <a:rPr lang="en-US" dirty="0"/>
              <a:t>Main page preview source code</a:t>
            </a:r>
            <a:endParaRPr lang="en-ZA" dirty="0"/>
          </a:p>
        </p:txBody>
      </p:sp>
      <p:pic>
        <p:nvPicPr>
          <p:cNvPr id="5" name="Content Placeholder 4">
            <a:extLst>
              <a:ext uri="{FF2B5EF4-FFF2-40B4-BE49-F238E27FC236}">
                <a16:creationId xmlns:a16="http://schemas.microsoft.com/office/drawing/2014/main" id="{7D42E7F9-5661-41D9-B199-CF4316102A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33851"/>
            <a:ext cx="6376332" cy="5159024"/>
          </a:xfrm>
        </p:spPr>
      </p:pic>
    </p:spTree>
    <p:extLst>
      <p:ext uri="{BB962C8B-B14F-4D97-AF65-F5344CB8AC3E}">
        <p14:creationId xmlns:p14="http://schemas.microsoft.com/office/powerpoint/2010/main" val="122450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0F43-FEAB-4881-BF36-6C4777626BA9}"/>
              </a:ext>
            </a:extLst>
          </p:cNvPr>
          <p:cNvSpPr>
            <a:spLocks noGrp="1"/>
          </p:cNvSpPr>
          <p:nvPr>
            <p:ph type="title"/>
          </p:nvPr>
        </p:nvSpPr>
        <p:spPr/>
        <p:txBody>
          <a:bodyPr/>
          <a:lstStyle/>
          <a:p>
            <a:pPr algn="ctr"/>
            <a:r>
              <a:rPr lang="en-US" dirty="0"/>
              <a:t>Single book preview</a:t>
            </a:r>
            <a:endParaRPr lang="en-ZA" dirty="0"/>
          </a:p>
        </p:txBody>
      </p:sp>
      <p:pic>
        <p:nvPicPr>
          <p:cNvPr id="5" name="Content Placeholder 4">
            <a:extLst>
              <a:ext uri="{FF2B5EF4-FFF2-40B4-BE49-F238E27FC236}">
                <a16:creationId xmlns:a16="http://schemas.microsoft.com/office/drawing/2014/main" id="{6E6B27C7-7D19-4657-A86B-213F52E942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508" y="1367404"/>
            <a:ext cx="5962384" cy="5410899"/>
          </a:xfrm>
        </p:spPr>
      </p:pic>
      <p:pic>
        <p:nvPicPr>
          <p:cNvPr id="7" name="Picture 6">
            <a:extLst>
              <a:ext uri="{FF2B5EF4-FFF2-40B4-BE49-F238E27FC236}">
                <a16:creationId xmlns:a16="http://schemas.microsoft.com/office/drawing/2014/main" id="{ADB0940A-EA54-48C6-8441-F528B1BF8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787" y="1409350"/>
            <a:ext cx="6479705" cy="5251509"/>
          </a:xfrm>
          <a:prstGeom prst="rect">
            <a:avLst/>
          </a:prstGeom>
        </p:spPr>
      </p:pic>
    </p:spTree>
    <p:extLst>
      <p:ext uri="{BB962C8B-B14F-4D97-AF65-F5344CB8AC3E}">
        <p14:creationId xmlns:p14="http://schemas.microsoft.com/office/powerpoint/2010/main" val="56731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C3DC-BCDB-427D-8CA0-6E3E86313BF2}"/>
              </a:ext>
            </a:extLst>
          </p:cNvPr>
          <p:cNvSpPr>
            <a:spLocks noGrp="1"/>
          </p:cNvSpPr>
          <p:nvPr>
            <p:ph type="title"/>
          </p:nvPr>
        </p:nvSpPr>
        <p:spPr/>
        <p:txBody>
          <a:bodyPr/>
          <a:lstStyle/>
          <a:p>
            <a:pPr algn="ctr"/>
            <a:r>
              <a:rPr lang="en-US" dirty="0"/>
              <a:t>Close book preview</a:t>
            </a:r>
            <a:endParaRPr lang="en-ZA" dirty="0"/>
          </a:p>
        </p:txBody>
      </p:sp>
      <p:pic>
        <p:nvPicPr>
          <p:cNvPr id="5" name="Content Placeholder 4">
            <a:extLst>
              <a:ext uri="{FF2B5EF4-FFF2-40B4-BE49-F238E27FC236}">
                <a16:creationId xmlns:a16="http://schemas.microsoft.com/office/drawing/2014/main" id="{856B885F-75D5-4A29-874F-54C6AD30A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909" y="1919440"/>
            <a:ext cx="5387807" cy="2218582"/>
          </a:xfrm>
        </p:spPr>
      </p:pic>
      <p:pic>
        <p:nvPicPr>
          <p:cNvPr id="7" name="Picture 6">
            <a:extLst>
              <a:ext uri="{FF2B5EF4-FFF2-40B4-BE49-F238E27FC236}">
                <a16:creationId xmlns:a16="http://schemas.microsoft.com/office/drawing/2014/main" id="{C27C17F2-1045-43E6-8C3D-AE546EF0B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605" y="2126915"/>
            <a:ext cx="9717248" cy="4542332"/>
          </a:xfrm>
          <a:prstGeom prst="rect">
            <a:avLst/>
          </a:prstGeom>
        </p:spPr>
      </p:pic>
    </p:spTree>
    <p:extLst>
      <p:ext uri="{BB962C8B-B14F-4D97-AF65-F5344CB8AC3E}">
        <p14:creationId xmlns:p14="http://schemas.microsoft.com/office/powerpoint/2010/main" val="165422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9300-7121-4F2A-B481-5C3183391EEF}"/>
              </a:ext>
            </a:extLst>
          </p:cNvPr>
          <p:cNvSpPr>
            <a:spLocks noGrp="1"/>
          </p:cNvSpPr>
          <p:nvPr>
            <p:ph type="title"/>
          </p:nvPr>
        </p:nvSpPr>
        <p:spPr/>
        <p:txBody>
          <a:bodyPr/>
          <a:lstStyle/>
          <a:p>
            <a:pPr algn="ctr"/>
            <a:r>
              <a:rPr lang="en-US" dirty="0"/>
              <a:t>Show more button</a:t>
            </a:r>
            <a:endParaRPr lang="en-ZA" dirty="0"/>
          </a:p>
        </p:txBody>
      </p:sp>
      <p:pic>
        <p:nvPicPr>
          <p:cNvPr id="5" name="Content Placeholder 4">
            <a:extLst>
              <a:ext uri="{FF2B5EF4-FFF2-40B4-BE49-F238E27FC236}">
                <a16:creationId xmlns:a16="http://schemas.microsoft.com/office/drawing/2014/main" id="{AB79B66D-C453-4A00-8CB5-2A2693C2B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75" y="1619075"/>
            <a:ext cx="6545728" cy="5083729"/>
          </a:xfrm>
        </p:spPr>
      </p:pic>
      <p:pic>
        <p:nvPicPr>
          <p:cNvPr id="7" name="Picture 6">
            <a:extLst>
              <a:ext uri="{FF2B5EF4-FFF2-40B4-BE49-F238E27FC236}">
                <a16:creationId xmlns:a16="http://schemas.microsoft.com/office/drawing/2014/main" id="{E771559B-4455-4771-9CAE-D94320AC8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302" y="1619075"/>
            <a:ext cx="5276676" cy="2206305"/>
          </a:xfrm>
          <a:prstGeom prst="rect">
            <a:avLst/>
          </a:prstGeom>
        </p:spPr>
      </p:pic>
      <p:pic>
        <p:nvPicPr>
          <p:cNvPr id="9" name="Picture 8">
            <a:extLst>
              <a:ext uri="{FF2B5EF4-FFF2-40B4-BE49-F238E27FC236}">
                <a16:creationId xmlns:a16="http://schemas.microsoft.com/office/drawing/2014/main" id="{044AA2D1-D026-4792-A917-87A549D1C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7301" y="3824985"/>
            <a:ext cx="5276676" cy="2373793"/>
          </a:xfrm>
          <a:prstGeom prst="rect">
            <a:avLst/>
          </a:prstGeom>
        </p:spPr>
      </p:pic>
    </p:spTree>
    <p:extLst>
      <p:ext uri="{BB962C8B-B14F-4D97-AF65-F5344CB8AC3E}">
        <p14:creationId xmlns:p14="http://schemas.microsoft.com/office/powerpoint/2010/main" val="158877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1C07-5629-41B5-A7DE-0F5BE2704DFB}"/>
              </a:ext>
            </a:extLst>
          </p:cNvPr>
          <p:cNvSpPr>
            <a:spLocks noGrp="1"/>
          </p:cNvSpPr>
          <p:nvPr>
            <p:ph type="title"/>
          </p:nvPr>
        </p:nvSpPr>
        <p:spPr/>
        <p:txBody>
          <a:bodyPr/>
          <a:lstStyle/>
          <a:p>
            <a:pPr algn="ctr"/>
            <a:r>
              <a:rPr lang="en-US" dirty="0"/>
              <a:t>Header search icon</a:t>
            </a:r>
            <a:endParaRPr lang="en-ZA" dirty="0"/>
          </a:p>
        </p:txBody>
      </p:sp>
      <p:pic>
        <p:nvPicPr>
          <p:cNvPr id="5" name="Content Placeholder 4">
            <a:extLst>
              <a:ext uri="{FF2B5EF4-FFF2-40B4-BE49-F238E27FC236}">
                <a16:creationId xmlns:a16="http://schemas.microsoft.com/office/drawing/2014/main" id="{289753C3-D55F-45F5-8554-001DC76182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5169308" cy="4351338"/>
          </a:xfrm>
        </p:spPr>
      </p:pic>
      <p:pic>
        <p:nvPicPr>
          <p:cNvPr id="7" name="Picture 6">
            <a:extLst>
              <a:ext uri="{FF2B5EF4-FFF2-40B4-BE49-F238E27FC236}">
                <a16:creationId xmlns:a16="http://schemas.microsoft.com/office/drawing/2014/main" id="{1CA8951A-52D2-4396-9CF3-9C09126F4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089" y="1969135"/>
            <a:ext cx="10888911" cy="4691724"/>
          </a:xfrm>
          <a:prstGeom prst="rect">
            <a:avLst/>
          </a:prstGeom>
        </p:spPr>
      </p:pic>
    </p:spTree>
    <p:extLst>
      <p:ext uri="{BB962C8B-B14F-4D97-AF65-F5344CB8AC3E}">
        <p14:creationId xmlns:p14="http://schemas.microsoft.com/office/powerpoint/2010/main" val="1010989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200</TotalTime>
  <Words>389</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IWA-19 Capstone Project presentation</vt:lpstr>
      <vt:lpstr>Book connect</vt:lpstr>
      <vt:lpstr>Data export and import source code</vt:lpstr>
      <vt:lpstr>HTML data-attributes to JS</vt:lpstr>
      <vt:lpstr>Main page preview source code</vt:lpstr>
      <vt:lpstr>Single book preview</vt:lpstr>
      <vt:lpstr>Close book preview</vt:lpstr>
      <vt:lpstr>Show more button</vt:lpstr>
      <vt:lpstr>Header search icon</vt:lpstr>
      <vt:lpstr>Header setting</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IWA-19 Capstone Project presentation</dc:title>
  <dc:creator>Yoga</dc:creator>
  <cp:lastModifiedBy>Yoga</cp:lastModifiedBy>
  <cp:revision>9</cp:revision>
  <dcterms:created xsi:type="dcterms:W3CDTF">2023-09-08T17:47:27Z</dcterms:created>
  <dcterms:modified xsi:type="dcterms:W3CDTF">2023-09-08T21:07:53Z</dcterms:modified>
</cp:coreProperties>
</file>