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4" r:id="rId5"/>
    <p:sldId id="275" r:id="rId6"/>
    <p:sldId id="271" r:id="rId7"/>
    <p:sldId id="279" r:id="rId8"/>
    <p:sldId id="266" r:id="rId9"/>
    <p:sldId id="270" r:id="rId10"/>
    <p:sldId id="267" r:id="rId11"/>
    <p:sldId id="268" r:id="rId12"/>
    <p:sldId id="269" r:id="rId13"/>
    <p:sldId id="258" r:id="rId14"/>
    <p:sldId id="263" r:id="rId15"/>
    <p:sldId id="265" r:id="rId16"/>
    <p:sldId id="262" r:id="rId17"/>
    <p:sldId id="261" r:id="rId18"/>
    <p:sldId id="273" r:id="rId19"/>
    <p:sldId id="26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D8DF8-F47F-4FA1-AF25-93668743804D}" v="2217" dt="2017-05-02T13:11:29.488"/>
    <p1510:client id="{90CFB80D-BA3A-4558-B32B-187A28A5D74D}" v="33" dt="2017-05-02T03:06:12.629"/>
    <p1510:client id="{D630F794-42BB-41D1-B6E0-9995D4E94A60}" v="38" dt="2017-05-02T05:00:03.379"/>
    <p1510:client id="{4D190ED1-3E75-483F-A83B-51DDDBBEDD07}" v="50" dt="2017-05-02T05:15:50.973"/>
    <p1510:client id="{228C78BC-0DC9-4749-A511-B6AEE2A3FA65}" v="16" dt="2017-05-02T05:37:18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3296-6371-4386-8AA7-D93FE32C0580}" type="datetimeFigureOut">
              <a:rPr lang="en-US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6344-0739-4D0C-9C02-ECE194E573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pacehq.github.io/SDA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06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https://codespacehq.github.io/SDA/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8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KEVIN</a:t>
            </a:r>
          </a:p>
          <a:p>
            <a:endParaRPr lang="en-US"/>
          </a:p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Cross-check the user queries (select, insert, update, etc.)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Visualize your query results, if necessary</a:t>
            </a:r>
            <a:r>
              <a:rPr lang="en-US"/>
              <a:t> </a:t>
            </a:r>
            <a:br>
              <a:rPr lang="en-US"/>
            </a:b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ISAAC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B6344-0739-4D0C-9C02-ECE194E5735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rbucks/store-lo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dallas2/diversity/blob/master/di.csv" TargetMode="External"/><Relationship Id="rId4" Type="http://schemas.openxmlformats.org/officeDocument/2006/relationships/hyperlink" Target="https://catalog.data.gov/dataset/zip-code-dat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pacehq.github.io/SD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Starbucks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team backrow ballers</a:t>
            </a:r>
          </a:p>
          <a:p>
            <a:r>
              <a:rPr lang="en-US"/>
              <a:t>Alexander clines, </a:t>
            </a:r>
            <a:r>
              <a:rPr lang="en-US" err="1"/>
              <a:t>kevin</a:t>
            </a:r>
            <a:r>
              <a:rPr lang="en-US"/>
              <a:t> </a:t>
            </a:r>
            <a:r>
              <a:rPr lang="en-US" err="1"/>
              <a:t>taing</a:t>
            </a:r>
            <a:r>
              <a:rPr lang="en-US"/>
              <a:t>, </a:t>
            </a:r>
            <a:r>
              <a:rPr lang="en-US" err="1"/>
              <a:t>dane</a:t>
            </a:r>
            <a:r>
              <a:rPr lang="en-US"/>
              <a:t> </a:t>
            </a:r>
            <a:r>
              <a:rPr lang="en-US" err="1"/>
              <a:t>lowrey</a:t>
            </a:r>
            <a:r>
              <a:rPr lang="en-US"/>
              <a:t>, Isaac Griswold-steiner</a:t>
            </a:r>
          </a:p>
        </p:txBody>
      </p:sp>
    </p:spTree>
    <p:extLst>
      <p:ext uri="{BB962C8B-B14F-4D97-AF65-F5344CB8AC3E}">
        <p14:creationId xmlns:p14="http://schemas.microsoft.com/office/powerpoint/2010/main" val="49117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710" y="2655593"/>
            <a:ext cx="4326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iterates through the respective dictionaries and executes each SQL statement within against the created </a:t>
            </a:r>
            <a:r>
              <a:rPr lang="en-US" b="1" dirty="0" err="1"/>
              <a:t>starbucksdb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errors that may occur (disconnection from the server, SQL syntax errors) are also handled.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59" y="2338071"/>
            <a:ext cx="5907186" cy="4368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0259" y="3357898"/>
            <a:ext cx="6280410" cy="1329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904" y="2458476"/>
            <a:ext cx="561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solve slow and sometimes unresponsive queries on the database, indexes were created using the same script after the creation of each table and view.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2" y="3832362"/>
            <a:ext cx="4884100" cy="2349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69" y="2458476"/>
            <a:ext cx="5735109" cy="42409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9246" y="4693829"/>
            <a:ext cx="5568532" cy="62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1245" y="2181409"/>
            <a:ext cx="10366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indexes were created on each attribute frequently used in queries. MySQL’s </a:t>
            </a:r>
            <a:r>
              <a:rPr lang="en-US" b="1" dirty="0" err="1"/>
              <a:t>mysqlindexcheck</a:t>
            </a:r>
            <a:r>
              <a:rPr lang="en-US" dirty="0"/>
              <a:t> to check for potentially repetitive indexes. </a:t>
            </a:r>
          </a:p>
          <a:p>
            <a:endParaRPr lang="en-US" dirty="0"/>
          </a:p>
          <a:p>
            <a:r>
              <a:rPr lang="en-US" dirty="0"/>
              <a:t>We ended up removing any indexes matching the definition of </a:t>
            </a:r>
            <a:r>
              <a:rPr lang="en-US" b="1" dirty="0" err="1"/>
              <a:t>mysqlindexcheck’s</a:t>
            </a:r>
            <a:r>
              <a:rPr lang="en-US" dirty="0"/>
              <a:t> BTREE.  There are other instances when an index may be repetitive but in our case their were only BTREE cases.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905274"/>
            <a:ext cx="8720138" cy="1920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3878817"/>
            <a:ext cx="9244013" cy="1026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5669" y="5991766"/>
            <a:ext cx="1256441" cy="25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29113" y="6429377"/>
            <a:ext cx="4045407" cy="278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3169317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Predictors</a:t>
            </a:r>
          </a:p>
          <a:p>
            <a:pPr lvl="1"/>
            <a:r>
              <a:rPr lang="en-US"/>
              <a:t>Income</a:t>
            </a:r>
          </a:p>
          <a:p>
            <a:pPr lvl="1"/>
            <a:r>
              <a:rPr lang="en-US"/>
              <a:t>Demographics</a:t>
            </a:r>
          </a:p>
          <a:p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The Objective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Predict Likely Locations</a:t>
            </a:r>
          </a:p>
        </p:txBody>
      </p:sp>
    </p:spTree>
    <p:extLst>
      <p:ext uri="{BB962C8B-B14F-4D97-AF65-F5344CB8AC3E}">
        <p14:creationId xmlns:p14="http://schemas.microsoft.com/office/powerpoint/2010/main" val="237475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pic>
        <p:nvPicPr>
          <p:cNvPr id="4" name="Picture 4" descr="Demograph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88" y="2609251"/>
            <a:ext cx="5289161" cy="3768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3" y="2948293"/>
            <a:ext cx="5895375" cy="30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pic>
        <p:nvPicPr>
          <p:cNvPr id="4" name="Picture 4" descr="Inc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58" y="2583711"/>
            <a:ext cx="5289161" cy="375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" y="3006097"/>
            <a:ext cx="6638365" cy="30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2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Prep For Machine Learning</a:t>
            </a:r>
            <a:endParaRPr lang="en-US">
              <a:solidFill>
                <a:srgbClr val="404040"/>
              </a:solidFill>
              <a:latin typeface="Century Gothic"/>
            </a:endParaRPr>
          </a:p>
          <a:p>
            <a:pPr lvl="1"/>
            <a:r>
              <a:rPr lang="en-US">
                <a:solidFill>
                  <a:srgbClr val="404040"/>
                </a:solidFill>
                <a:latin typeface="Century Gothic"/>
              </a:rPr>
              <a:t>Randomize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entury Gothic"/>
              </a:rPr>
              <a:t>Split into train and test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entury Gothic"/>
              </a:rPr>
              <a:t>Equalize ratios</a:t>
            </a:r>
          </a:p>
        </p:txBody>
      </p:sp>
    </p:spTree>
    <p:extLst>
      <p:ext uri="{BB962C8B-B14F-4D97-AF65-F5344CB8AC3E}">
        <p14:creationId xmlns:p14="http://schemas.microsoft.com/office/powerpoint/2010/main" val="177817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/>
              </a:rPr>
              <a:t>Why do any of this?                  FV = Feature Vector</a:t>
            </a:r>
          </a:p>
          <a:p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89241"/>
              </p:ext>
            </p:extLst>
          </p:nvPr>
        </p:nvGraphicFramePr>
        <p:xfrm>
          <a:off x="1247775" y="3371850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11363040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257419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35169554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22923300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2796729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30285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94482658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412495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3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FV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4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10535228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rgbClr val="CC7832"/>
                </a:solidFill>
                <a:latin typeface="Courier New"/>
                <a:cs typeface="Courier New"/>
              </a:rPr>
              <a:t>def </a:t>
            </a:r>
            <a:r>
              <a:rPr lang="en-US" sz="1400" b="1" dirty="0" err="1">
                <a:solidFill>
                  <a:srgbClr val="A9B7C6"/>
                </a:solidFill>
                <a:latin typeface="Courier New"/>
                <a:cs typeface="Courier New"/>
              </a:rPr>
              <a:t>simulation_iteration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(data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ratio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model):</a:t>
            </a:r>
            <a:br>
              <a:rPr lang="en-US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x_train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y_train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x_test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y_test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get_train_test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(data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00808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8080"/>
                </a:solidFill>
                <a:latin typeface="Courier New"/>
                <a:cs typeface="Courier New"/>
              </a:rPr>
              <a:t>has_location</a:t>
            </a:r>
            <a:r>
              <a:rPr lang="en-US" sz="1400">
                <a:solidFill>
                  <a:srgbClr val="008080"/>
                </a:solidFill>
                <a:latin typeface="Courier New"/>
                <a:cs typeface="Courier New"/>
              </a:rPr>
              <a:t>"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ratio / </a:t>
            </a:r>
            <a:r>
              <a:rPr lang="en-US" sz="1400">
                <a:solidFill>
                  <a:srgbClr val="6897BB"/>
                </a:solidFill>
                <a:latin typeface="Courier New"/>
                <a:cs typeface="Courier New"/>
              </a:rPr>
              <a:t>100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  <a:br>
              <a:rPr lang="en-US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trained_model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model.fit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x_train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y_train.reshape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([</a:t>
            </a:r>
            <a:r>
              <a:rPr lang="en-US" sz="1400" dirty="0" err="1">
                <a:solidFill>
                  <a:srgbClr val="8888C6"/>
                </a:solidFill>
                <a:latin typeface="Courier New"/>
                <a:cs typeface="Courier New"/>
              </a:rPr>
              <a:t>len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y_train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]))</a:t>
            </a:r>
            <a:br>
              <a:rPr lang="en-US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en-US" sz="1400" b="1">
                <a:solidFill>
                  <a:srgbClr val="CC7832"/>
                </a:solidFill>
                <a:latin typeface="Courier New"/>
                <a:cs typeface="Courier New"/>
              </a:rPr>
              <a:t>return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get_results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x_test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y_test</a:t>
            </a:r>
            <a:r>
              <a:rPr lang="en-US" sz="1400">
                <a:solidFill>
                  <a:srgbClr val="CC7832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A9B7C6"/>
                </a:solidFill>
                <a:latin typeface="Courier New"/>
                <a:cs typeface="Courier New"/>
              </a:rPr>
              <a:t>trained_model</a:t>
            </a:r>
            <a:r>
              <a:rPr lang="en-US" sz="1400">
                <a:solidFill>
                  <a:srgbClr val="A9B7C6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400">
              <a:solidFill>
                <a:srgbClr val="A9B7C6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A9B7C6"/>
                </a:solidFill>
                <a:latin typeface="Courier New"/>
                <a:cs typeface="Courier New"/>
              </a:rPr>
              <a:t>Split into training and testing data</a:t>
            </a:r>
          </a:p>
          <a:p>
            <a:r>
              <a:rPr lang="en-US">
                <a:solidFill>
                  <a:srgbClr val="A9B7C6"/>
                </a:solidFill>
                <a:latin typeface="Courier New"/>
                <a:cs typeface="Courier New"/>
              </a:rPr>
              <a:t>Train the model on the training data</a:t>
            </a:r>
          </a:p>
          <a:p>
            <a:r>
              <a:rPr lang="en-US">
                <a:solidFill>
                  <a:srgbClr val="A9B7C6"/>
                </a:solidFill>
                <a:latin typeface="Courier New"/>
                <a:cs typeface="Courier New"/>
              </a:rPr>
              <a:t>Test the model on the testing data</a:t>
            </a:r>
          </a:p>
          <a:p>
            <a:r>
              <a:rPr lang="en-US">
                <a:solidFill>
                  <a:srgbClr val="A9B7C6"/>
                </a:solidFill>
                <a:latin typeface="Courier New"/>
                <a:cs typeface="Courier New"/>
              </a:rPr>
              <a:t>Run analysis 1,800 times</a:t>
            </a:r>
          </a:p>
        </p:txBody>
      </p:sp>
    </p:spTree>
    <p:extLst>
      <p:ext uri="{BB962C8B-B14F-4D97-AF65-F5344CB8AC3E}">
        <p14:creationId xmlns:p14="http://schemas.microsoft.com/office/powerpoint/2010/main" val="347046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Starbucks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2536112" cy="649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results</a:t>
            </a:r>
          </a:p>
        </p:txBody>
      </p:sp>
      <p:pic>
        <p:nvPicPr>
          <p:cNvPr id="5" name="Picture 6" descr="Co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8475" y="2295525"/>
            <a:ext cx="6058690" cy="45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Starbucks Locations (</a:t>
            </a:r>
            <a:r>
              <a:rPr lang="en-US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2000">
                <a:solidFill>
                  <a:schemeClr val="tx1"/>
                </a:solidFill>
                <a:hlinkClick r:id="rId3"/>
              </a:rPr>
              <a:t>://www.kaggle.com/starbucks/store-locations</a:t>
            </a:r>
            <a:r>
              <a:rPr lang="en-US" sz="200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"</a:t>
            </a:r>
            <a:r>
              <a:rPr lang="en-US">
                <a:solidFill>
                  <a:srgbClr val="47494D"/>
                </a:solidFill>
              </a:rPr>
              <a:t>This dataset includes a record for every Starbucks or subsidiary store location currently in operation as of February 2017."</a:t>
            </a:r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47494D"/>
              </a:solidFill>
            </a:endParaRPr>
          </a:p>
          <a:p>
            <a:r>
              <a:rPr lang="en-US">
                <a:solidFill>
                  <a:srgbClr val="47494D"/>
                </a:solidFill>
              </a:rPr>
              <a:t>Zip Code Income Data (</a:t>
            </a:r>
            <a:r>
              <a:rPr lang="en-US">
                <a:solidFill>
                  <a:schemeClr val="tx1"/>
                </a:solidFill>
                <a:hlinkClick r:id="rId4"/>
              </a:rPr>
              <a:t>https://catalog.data.gov/dataset/zip-code-data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47494D"/>
                </a:solidFill>
              </a:rPr>
              <a:t>"</a:t>
            </a:r>
            <a:r>
              <a:rPr lang="en-US">
                <a:solidFill>
                  <a:srgbClr val="444444"/>
                </a:solidFill>
              </a:rPr>
              <a:t>This study provides detailed tabulations of individual income tax return data at the state and ZIP code level."</a:t>
            </a:r>
          </a:p>
          <a:p>
            <a:pPr lvl="1"/>
            <a:endParaRPr lang="en-US">
              <a:solidFill>
                <a:srgbClr val="444444"/>
              </a:solidFill>
            </a:endParaRPr>
          </a:p>
          <a:p>
            <a:r>
              <a:rPr lang="en-US">
                <a:solidFill>
                  <a:srgbClr val="444444"/>
                </a:solidFill>
              </a:rPr>
              <a:t>Diversity Dataset (</a:t>
            </a:r>
            <a:r>
              <a:rPr lang="en-US">
                <a:solidFill>
                  <a:schemeClr val="tx1"/>
                </a:solidFill>
                <a:hlinkClick r:id="rId5"/>
              </a:rPr>
              <a:t>https://github.com/kdallas2/diversity/blob/master/di.csv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"This dataset includes diversity metrics for each county"</a:t>
            </a:r>
          </a:p>
        </p:txBody>
      </p:sp>
    </p:spTree>
    <p:extLst>
      <p:ext uri="{BB962C8B-B14F-4D97-AF65-F5344CB8AC3E}">
        <p14:creationId xmlns:p14="http://schemas.microsoft.com/office/powerpoint/2010/main" val="77680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here!</a:t>
            </a:r>
          </a:p>
          <a:p>
            <a:pPr lvl="1"/>
            <a:r>
              <a:rPr lang="en-US" dirty="0">
                <a:hlinkClick r:id="rId3"/>
              </a:rPr>
              <a:t>https://codespacehq.github.io/SDA/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00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24655"/>
              </p:ext>
            </p:extLst>
          </p:nvPr>
        </p:nvGraphicFramePr>
        <p:xfrm>
          <a:off x="1155700" y="2603500"/>
          <a:ext cx="8761412" cy="30784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2767390868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287838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Dane Lowrey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Fun facts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Query oracle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Initialization 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Connection 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Alexander Clines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Dateset</a:t>
                      </a:r>
                      <a:r>
                        <a:rPr lang="en-US" baseline="0"/>
                        <a:t>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/>
                        <a:t>Website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/>
                        <a:t>Script runner</a:t>
                      </a:r>
                    </a:p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Isaac Griswold-Steiner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All diagrams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Queries for 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Starbucks location prediction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Modular ML code with sklearn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Kevin Taing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Heat Maps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Team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7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Database Design</a:t>
            </a:r>
          </a:p>
        </p:txBody>
      </p:sp>
      <p:pic>
        <p:nvPicPr>
          <p:cNvPr id="4" name="Picture 4" descr="Concep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9790" y="2599789"/>
            <a:ext cx="708733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Database Design</a:t>
            </a:r>
          </a:p>
        </p:txBody>
      </p:sp>
      <p:pic>
        <p:nvPicPr>
          <p:cNvPr id="4" name="Picture 4" descr="Logi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9925" y="2305050"/>
            <a:ext cx="5263928" cy="45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</a:t>
            </a:r>
          </a:p>
        </p:txBody>
      </p:sp>
      <p:pic>
        <p:nvPicPr>
          <p:cNvPr id="4" name="Picture 4" descr="Physica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3040" y="2305050"/>
            <a:ext cx="4977697" cy="45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of Relational Data Model</a:t>
            </a:r>
          </a:p>
        </p:txBody>
      </p:sp>
      <p:pic>
        <p:nvPicPr>
          <p:cNvPr id="4" name="Picture 4" descr="A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2524125"/>
            <a:ext cx="6932626" cy="336795"/>
          </a:xfrm>
          <a:prstGeom prst="rect">
            <a:avLst/>
          </a:prstGeom>
        </p:spPr>
      </p:pic>
      <p:pic>
        <p:nvPicPr>
          <p:cNvPr id="6" name="Picture 6" descr="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905125"/>
            <a:ext cx="6180799" cy="887545"/>
          </a:xfrm>
          <a:prstGeom prst="rect">
            <a:avLst/>
          </a:prstGeom>
        </p:spPr>
      </p:pic>
      <p:pic>
        <p:nvPicPr>
          <p:cNvPr id="8" name="Picture 8" descr="B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947" y="4343400"/>
            <a:ext cx="6965950" cy="381560"/>
          </a:xfrm>
          <a:prstGeom prst="rect">
            <a:avLst/>
          </a:prstGeom>
        </p:spPr>
      </p:pic>
      <p:pic>
        <p:nvPicPr>
          <p:cNvPr id="10" name="Picture 10" descr="B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150" y="3000375"/>
            <a:ext cx="2794038" cy="3744900"/>
          </a:xfrm>
          <a:prstGeom prst="rect">
            <a:avLst/>
          </a:prstGeom>
        </p:spPr>
      </p:pic>
      <p:pic>
        <p:nvPicPr>
          <p:cNvPr id="12" name="Picture 12" descr="D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50" y="5581650"/>
            <a:ext cx="6615560" cy="7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BEBEB"/>
                </a:solidFill>
              </a:rPr>
              <a:t>Cross-checking queries</a:t>
            </a:r>
          </a:p>
        </p:txBody>
      </p:sp>
      <p:pic>
        <p:nvPicPr>
          <p:cNvPr id="8" name="Picture 8" descr="F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6" y="2400300"/>
            <a:ext cx="6016763" cy="3456542"/>
          </a:xfrm>
          <a:prstGeom prst="rect">
            <a:avLst/>
          </a:prstGeom>
        </p:spPr>
      </p:pic>
      <p:pic>
        <p:nvPicPr>
          <p:cNvPr id="10" name="Picture 10" descr="F2.png"/>
          <p:cNvPicPr>
            <a:picLocks noChangeAspect="1"/>
          </p:cNvPicPr>
          <p:nvPr/>
        </p:nvPicPr>
        <p:blipFill rotWithShape="1">
          <a:blip r:embed="rId4"/>
          <a:srcRect r="41237"/>
          <a:stretch/>
        </p:blipFill>
        <p:spPr>
          <a:xfrm>
            <a:off x="6746287" y="2498509"/>
            <a:ext cx="5090674" cy="32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0" y="2937715"/>
            <a:ext cx="4508842" cy="27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script in Python 3.4 utilizing the MySQL Connector for Python handles the creation of </a:t>
            </a:r>
            <a:r>
              <a:rPr lang="en-US" b="1" u="sng" dirty="0" err="1"/>
              <a:t>starbuckdb</a:t>
            </a:r>
            <a:r>
              <a:rPr lang="en-US" dirty="0"/>
              <a:t> and the tables within</a:t>
            </a:r>
          </a:p>
          <a:p>
            <a:pPr marL="0" indent="0">
              <a:buNone/>
            </a:pPr>
            <a:r>
              <a:rPr lang="en-US" dirty="0"/>
              <a:t>Each SQL CREATE statement is stored in a dictionary with it’s table name as the key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81" y="2937715"/>
            <a:ext cx="5934264" cy="30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Design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519" y="2650331"/>
            <a:ext cx="3907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View was created to aid in analysis.</a:t>
            </a:r>
          </a:p>
          <a:p>
            <a:endParaRPr lang="en-US" dirty="0"/>
          </a:p>
          <a:p>
            <a:r>
              <a:rPr lang="en-US" b="1" u="sng" dirty="0" err="1"/>
              <a:t>diversity_view</a:t>
            </a:r>
            <a:r>
              <a:rPr lang="en-US" dirty="0"/>
              <a:t> contains the diversity information broken down by </a:t>
            </a:r>
            <a:r>
              <a:rPr lang="en-US" dirty="0" err="1"/>
              <a:t>zipcode</a:t>
            </a:r>
            <a:r>
              <a:rPr lang="en-US" dirty="0"/>
              <a:t> attribute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7" b="39837"/>
          <a:stretch/>
        </p:blipFill>
        <p:spPr>
          <a:xfrm>
            <a:off x="4629150" y="3215941"/>
            <a:ext cx="6928688" cy="22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522</Words>
  <Application>Microsoft Office PowerPoint</Application>
  <PresentationFormat>Widescreen</PresentationFormat>
  <Paragraphs>137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3</vt:lpstr>
      <vt:lpstr>Ion Boardroom</vt:lpstr>
      <vt:lpstr>Starbucks Analytics</vt:lpstr>
      <vt:lpstr>Our Datasets</vt:lpstr>
      <vt:lpstr>Conceptual Database Design</vt:lpstr>
      <vt:lpstr>Logical Database Design</vt:lpstr>
      <vt:lpstr>Physical Database Design</vt:lpstr>
      <vt:lpstr>Validation of Relational Data Model</vt:lpstr>
      <vt:lpstr>Cross-checking queries</vt:lpstr>
      <vt:lpstr>Physical Database Design </vt:lpstr>
      <vt:lpstr>Physical Database Design </vt:lpstr>
      <vt:lpstr>Physical Database Design </vt:lpstr>
      <vt:lpstr>Physical Database Design </vt:lpstr>
      <vt:lpstr>Physical Database Design </vt:lpstr>
      <vt:lpstr>Starbucks Prediction</vt:lpstr>
      <vt:lpstr>Starbucks Prediction</vt:lpstr>
      <vt:lpstr>Starbucks Prediction</vt:lpstr>
      <vt:lpstr>Starbucks Prediction</vt:lpstr>
      <vt:lpstr>Starbucks Prediction</vt:lpstr>
      <vt:lpstr>Starbucks Prediction</vt:lpstr>
      <vt:lpstr>Starbucks Prediction</vt:lpstr>
      <vt:lpstr>The Website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Analytics</dc:title>
  <dc:creator/>
  <cp:lastModifiedBy>Dane Lowrey</cp:lastModifiedBy>
  <cp:revision>1</cp:revision>
  <dcterms:modified xsi:type="dcterms:W3CDTF">2017-05-02T13:19:04Z</dcterms:modified>
</cp:coreProperties>
</file>