
<file path=[Content_Types].xml><?xml version="1.0" encoding="utf-8"?>
<Types xmlns="http://schemas.openxmlformats.org/package/2006/content-types">
  <Default Extension="bin" ContentType="image/unknown"/>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3"/>
  </p:notesMasterIdLst>
  <p:handoutMasterIdLst>
    <p:handoutMasterId r:id="rId14"/>
  </p:handoutMasterIdLst>
  <p:sldIdLst>
    <p:sldId id="258" r:id="rId2"/>
    <p:sldId id="259" r:id="rId3"/>
    <p:sldId id="265" r:id="rId4"/>
    <p:sldId id="271" r:id="rId5"/>
    <p:sldId id="260" r:id="rId6"/>
    <p:sldId id="275" r:id="rId7"/>
    <p:sldId id="262" r:id="rId8"/>
    <p:sldId id="269" r:id="rId9"/>
    <p:sldId id="267" r:id="rId10"/>
    <p:sldId id="273" r:id="rId11"/>
    <p:sldId id="274"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Ewing" initials="" lastIdx="1" clrIdx="0"/>
  <p:cmAuthor id="1" name="" initials="" lastIdx="2" clrIdx="1"/>
  <p:cmAuthor id="2" name="Megan Tennant" initials="MT" lastIdx="3" clrIdx="2">
    <p:extLst>
      <p:ext uri="{19B8F6BF-5375-455C-9EA6-DF929625EA0E}">
        <p15:presenceInfo xmlns:p15="http://schemas.microsoft.com/office/powerpoint/2012/main" userId="S::mtennant@getsmarter.com::607b6031-fdaa-4b90-800b-91460e7d1b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81" d="100"/>
          <a:sy n="81" d="100"/>
        </p:scale>
        <p:origin x="2454" y="5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Kurbanov\Dropbox\COURSES\HBS%20FINTECH\CAPSTONE\EXCELS\HHD_C_Report_2021Q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5105969683305004E-2"/>
          <c:y val="0.2753918517606333"/>
          <c:w val="0.86189346375755882"/>
          <c:h val="0.50692839909929743"/>
        </c:manualLayout>
      </c:layout>
      <c:barChart>
        <c:barDir val="col"/>
        <c:grouping val="stacked"/>
        <c:varyColors val="0"/>
        <c:ser>
          <c:idx val="0"/>
          <c:order val="0"/>
          <c:tx>
            <c:strRef>
              <c:f>'Page 3 Data'!$B$4</c:f>
              <c:strCache>
                <c:ptCount val="1"/>
                <c:pt idx="0">
                  <c:v>Mortgage</c:v>
                </c:pt>
              </c:strCache>
            </c:strRef>
          </c:tx>
          <c:spPr>
            <a:solidFill>
              <a:schemeClr val="bg2">
                <a:lumMod val="60000"/>
                <a:lumOff val="40000"/>
              </a:schemeClr>
            </a:solidFill>
          </c:spPr>
          <c:invertIfNegative val="0"/>
          <c:cat>
            <c:strRef>
              <c:f>[0]!Page3_Date</c:f>
              <c:strCache>
                <c:ptCount val="76"/>
                <c:pt idx="0">
                  <c:v>03:Q1</c:v>
                </c:pt>
                <c:pt idx="1">
                  <c:v>03:Q2</c:v>
                </c:pt>
                <c:pt idx="2">
                  <c:v>03:Q3</c:v>
                </c:pt>
                <c:pt idx="3">
                  <c:v>03:Q4</c:v>
                </c:pt>
                <c:pt idx="4">
                  <c:v>04:Q1</c:v>
                </c:pt>
                <c:pt idx="5">
                  <c:v>04:Q2</c:v>
                </c:pt>
                <c:pt idx="6">
                  <c:v>04:Q3</c:v>
                </c:pt>
                <c:pt idx="7">
                  <c:v>04:Q4</c:v>
                </c:pt>
                <c:pt idx="8">
                  <c:v>05:Q1</c:v>
                </c:pt>
                <c:pt idx="9">
                  <c:v>05:Q2</c:v>
                </c:pt>
                <c:pt idx="10">
                  <c:v>05:Q3</c:v>
                </c:pt>
                <c:pt idx="11">
                  <c:v>05:Q4</c:v>
                </c:pt>
                <c:pt idx="12">
                  <c:v>06:Q1</c:v>
                </c:pt>
                <c:pt idx="13">
                  <c:v>06:Q2</c:v>
                </c:pt>
                <c:pt idx="14">
                  <c:v>06:Q3</c:v>
                </c:pt>
                <c:pt idx="15">
                  <c:v>06:Q4</c:v>
                </c:pt>
                <c:pt idx="16">
                  <c:v>07:Q1</c:v>
                </c:pt>
                <c:pt idx="17">
                  <c:v>07:Q2</c:v>
                </c:pt>
                <c:pt idx="18">
                  <c:v>07:Q3</c:v>
                </c:pt>
                <c:pt idx="19">
                  <c:v>07:Q4</c:v>
                </c:pt>
                <c:pt idx="20">
                  <c:v>08:Q1</c:v>
                </c:pt>
                <c:pt idx="21">
                  <c:v>08:Q2</c:v>
                </c:pt>
                <c:pt idx="22">
                  <c:v>08:Q3</c:v>
                </c:pt>
                <c:pt idx="23">
                  <c:v>08:Q4</c:v>
                </c:pt>
                <c:pt idx="24">
                  <c:v>09:Q1</c:v>
                </c:pt>
                <c:pt idx="25">
                  <c:v>09:Q2</c:v>
                </c:pt>
                <c:pt idx="26">
                  <c:v>09:Q3</c:v>
                </c:pt>
                <c:pt idx="27">
                  <c:v>09:Q4</c:v>
                </c:pt>
                <c:pt idx="28">
                  <c:v>10:Q1</c:v>
                </c:pt>
                <c:pt idx="29">
                  <c:v>10:Q2</c:v>
                </c:pt>
                <c:pt idx="30">
                  <c:v>10:Q3</c:v>
                </c:pt>
                <c:pt idx="31">
                  <c:v>10:Q4</c:v>
                </c:pt>
                <c:pt idx="32">
                  <c:v>11:Q1</c:v>
                </c:pt>
                <c:pt idx="33">
                  <c:v>11:Q2</c:v>
                </c:pt>
                <c:pt idx="34">
                  <c:v>11:Q3</c:v>
                </c:pt>
                <c:pt idx="35">
                  <c:v>11:Q4</c:v>
                </c:pt>
                <c:pt idx="36">
                  <c:v>12:Q1</c:v>
                </c:pt>
                <c:pt idx="37">
                  <c:v>12:Q2</c:v>
                </c:pt>
                <c:pt idx="38">
                  <c:v>12:Q3</c:v>
                </c:pt>
                <c:pt idx="39">
                  <c:v>12:Q4</c:v>
                </c:pt>
                <c:pt idx="40">
                  <c:v>13:Q1</c:v>
                </c:pt>
                <c:pt idx="41">
                  <c:v>13:Q2</c:v>
                </c:pt>
                <c:pt idx="42">
                  <c:v>13:Q3</c:v>
                </c:pt>
                <c:pt idx="43">
                  <c:v>13:Q4</c:v>
                </c:pt>
                <c:pt idx="44">
                  <c:v>14:Q1</c:v>
                </c:pt>
                <c:pt idx="45">
                  <c:v>14:Q2</c:v>
                </c:pt>
                <c:pt idx="46">
                  <c:v>14:Q3</c:v>
                </c:pt>
                <c:pt idx="47">
                  <c:v>14:Q4</c:v>
                </c:pt>
                <c:pt idx="48">
                  <c:v>15:Q1</c:v>
                </c:pt>
                <c:pt idx="49">
                  <c:v>15:Q2</c:v>
                </c:pt>
                <c:pt idx="50">
                  <c:v>15:Q3</c:v>
                </c:pt>
                <c:pt idx="51">
                  <c:v>15:Q4</c:v>
                </c:pt>
                <c:pt idx="52">
                  <c:v>16:Q1</c:v>
                </c:pt>
                <c:pt idx="53">
                  <c:v>16:Q2</c:v>
                </c:pt>
                <c:pt idx="54">
                  <c:v>16:Q3</c:v>
                </c:pt>
                <c:pt idx="55">
                  <c:v>16:Q4</c:v>
                </c:pt>
                <c:pt idx="56">
                  <c:v>17:Q1</c:v>
                </c:pt>
                <c:pt idx="57">
                  <c:v>17:Q2</c:v>
                </c:pt>
                <c:pt idx="58">
                  <c:v>17:Q3</c:v>
                </c:pt>
                <c:pt idx="59">
                  <c:v>17:Q4</c:v>
                </c:pt>
                <c:pt idx="60">
                  <c:v>18:Q1</c:v>
                </c:pt>
                <c:pt idx="61">
                  <c:v>18:Q2</c:v>
                </c:pt>
                <c:pt idx="62">
                  <c:v>18:Q3</c:v>
                </c:pt>
                <c:pt idx="63">
                  <c:v>18:Q4</c:v>
                </c:pt>
                <c:pt idx="64">
                  <c:v>19:Q1</c:v>
                </c:pt>
                <c:pt idx="65">
                  <c:v>19:Q2</c:v>
                </c:pt>
                <c:pt idx="66">
                  <c:v>19:Q3</c:v>
                </c:pt>
                <c:pt idx="67">
                  <c:v>19:Q4</c:v>
                </c:pt>
                <c:pt idx="68">
                  <c:v>20:Q1</c:v>
                </c:pt>
                <c:pt idx="69">
                  <c:v>20:Q2</c:v>
                </c:pt>
                <c:pt idx="70">
                  <c:v>20:Q3</c:v>
                </c:pt>
                <c:pt idx="71">
                  <c:v>20:Q4</c:v>
                </c:pt>
                <c:pt idx="72">
                  <c:v>21:Q1</c:v>
                </c:pt>
                <c:pt idx="73">
                  <c:v>21:Q2</c:v>
                </c:pt>
                <c:pt idx="74">
                  <c:v>21:Q3</c:v>
                </c:pt>
                <c:pt idx="75">
                  <c:v>21:Q4</c:v>
                </c:pt>
              </c:strCache>
            </c:strRef>
          </c:cat>
          <c:val>
            <c:numRef>
              <c:f>[0]!Page3_Mortgage</c:f>
              <c:numCache>
                <c:formatCode>0.00</c:formatCode>
                <c:ptCount val="77"/>
                <c:pt idx="0">
                  <c:v>4.9420000000000002</c:v>
                </c:pt>
                <c:pt idx="1">
                  <c:v>5.08</c:v>
                </c:pt>
                <c:pt idx="2">
                  <c:v>5.1829999999999998</c:v>
                </c:pt>
                <c:pt idx="3">
                  <c:v>5.66</c:v>
                </c:pt>
                <c:pt idx="4">
                  <c:v>5.84</c:v>
                </c:pt>
                <c:pt idx="5">
                  <c:v>5.9669999999999996</c:v>
                </c:pt>
                <c:pt idx="6">
                  <c:v>6.21</c:v>
                </c:pt>
                <c:pt idx="7">
                  <c:v>6.36</c:v>
                </c:pt>
                <c:pt idx="8">
                  <c:v>6.5119999999999996</c:v>
                </c:pt>
                <c:pt idx="9">
                  <c:v>6.6959999999999997</c:v>
                </c:pt>
                <c:pt idx="10">
                  <c:v>6.9059999999999997</c:v>
                </c:pt>
                <c:pt idx="11">
                  <c:v>7.1020000000000003</c:v>
                </c:pt>
                <c:pt idx="12">
                  <c:v>7.4359999999999999</c:v>
                </c:pt>
                <c:pt idx="13">
                  <c:v>7.76</c:v>
                </c:pt>
                <c:pt idx="14">
                  <c:v>8.0449999999999999</c:v>
                </c:pt>
                <c:pt idx="15">
                  <c:v>8.234</c:v>
                </c:pt>
                <c:pt idx="16">
                  <c:v>8.4220000000000006</c:v>
                </c:pt>
                <c:pt idx="17">
                  <c:v>8.7059999999999995</c:v>
                </c:pt>
                <c:pt idx="18">
                  <c:v>8.9250000000000007</c:v>
                </c:pt>
                <c:pt idx="19">
                  <c:v>9.1010000000000009</c:v>
                </c:pt>
                <c:pt idx="20">
                  <c:v>9.234</c:v>
                </c:pt>
                <c:pt idx="21">
                  <c:v>9.2729999999999997</c:v>
                </c:pt>
                <c:pt idx="22">
                  <c:v>9.2940000000000005</c:v>
                </c:pt>
                <c:pt idx="23">
                  <c:v>9.2569999999999997</c:v>
                </c:pt>
                <c:pt idx="24">
                  <c:v>9.1349999999999998</c:v>
                </c:pt>
                <c:pt idx="25">
                  <c:v>9.0630000000000006</c:v>
                </c:pt>
                <c:pt idx="26">
                  <c:v>8.9440000000000008</c:v>
                </c:pt>
                <c:pt idx="27">
                  <c:v>8.843</c:v>
                </c:pt>
                <c:pt idx="28">
                  <c:v>8.8339999999999996</c:v>
                </c:pt>
                <c:pt idx="29">
                  <c:v>8.7029999999999994</c:v>
                </c:pt>
                <c:pt idx="30">
                  <c:v>8.609</c:v>
                </c:pt>
                <c:pt idx="31">
                  <c:v>8.452</c:v>
                </c:pt>
                <c:pt idx="32">
                  <c:v>8.5440000000000005</c:v>
                </c:pt>
                <c:pt idx="33">
                  <c:v>8.516</c:v>
                </c:pt>
                <c:pt idx="34">
                  <c:v>8.4019999999999992</c:v>
                </c:pt>
                <c:pt idx="35">
                  <c:v>8.2680000000000007</c:v>
                </c:pt>
                <c:pt idx="36">
                  <c:v>8.1869999999999994</c:v>
                </c:pt>
                <c:pt idx="37">
                  <c:v>8.1470000000000002</c:v>
                </c:pt>
                <c:pt idx="38">
                  <c:v>8.0280000000000005</c:v>
                </c:pt>
                <c:pt idx="39">
                  <c:v>8.0329999999999995</c:v>
                </c:pt>
                <c:pt idx="40">
                  <c:v>7.9320000000000004</c:v>
                </c:pt>
                <c:pt idx="41">
                  <c:v>7.8410000000000002</c:v>
                </c:pt>
                <c:pt idx="42">
                  <c:v>7.8970000000000002</c:v>
                </c:pt>
                <c:pt idx="43">
                  <c:v>8.0489999999999995</c:v>
                </c:pt>
                <c:pt idx="44">
                  <c:v>8.1649999999999991</c:v>
                </c:pt>
                <c:pt idx="45">
                  <c:v>8.0960000000000001</c:v>
                </c:pt>
                <c:pt idx="46">
                  <c:v>8.1310000000000002</c:v>
                </c:pt>
                <c:pt idx="47">
                  <c:v>8.17</c:v>
                </c:pt>
                <c:pt idx="48">
                  <c:v>8.1709999999999994</c:v>
                </c:pt>
                <c:pt idx="49">
                  <c:v>8.1159999999999997</c:v>
                </c:pt>
                <c:pt idx="50">
                  <c:v>8.26</c:v>
                </c:pt>
                <c:pt idx="51">
                  <c:v>8.2490000000000006</c:v>
                </c:pt>
                <c:pt idx="52">
                  <c:v>8.3689999999999998</c:v>
                </c:pt>
                <c:pt idx="53">
                  <c:v>8.3620000000000001</c:v>
                </c:pt>
                <c:pt idx="54">
                  <c:v>8.35</c:v>
                </c:pt>
                <c:pt idx="55">
                  <c:v>8.48</c:v>
                </c:pt>
                <c:pt idx="56">
                  <c:v>8.6270000000000007</c:v>
                </c:pt>
                <c:pt idx="57">
                  <c:v>8.6910000000000007</c:v>
                </c:pt>
                <c:pt idx="58">
                  <c:v>8.7430000000000003</c:v>
                </c:pt>
                <c:pt idx="59">
                  <c:v>8.8819999999999997</c:v>
                </c:pt>
                <c:pt idx="60">
                  <c:v>8.9390000000000001</c:v>
                </c:pt>
                <c:pt idx="61">
                  <c:v>8.9990000000000006</c:v>
                </c:pt>
                <c:pt idx="62">
                  <c:v>9.14</c:v>
                </c:pt>
                <c:pt idx="63">
                  <c:v>9.1240000000000006</c:v>
                </c:pt>
                <c:pt idx="64">
                  <c:v>9.2439999999999998</c:v>
                </c:pt>
                <c:pt idx="65">
                  <c:v>9.4060000000000006</c:v>
                </c:pt>
                <c:pt idx="66">
                  <c:v>9.4369999999999994</c:v>
                </c:pt>
                <c:pt idx="67">
                  <c:v>9.5570000000000004</c:v>
                </c:pt>
                <c:pt idx="68">
                  <c:v>9.7129999999999992</c:v>
                </c:pt>
                <c:pt idx="69">
                  <c:v>9.7759999999999998</c:v>
                </c:pt>
                <c:pt idx="70">
                  <c:v>9.8610000000000007</c:v>
                </c:pt>
                <c:pt idx="71">
                  <c:v>10.042999999999999</c:v>
                </c:pt>
                <c:pt idx="72">
                  <c:v>10.16</c:v>
                </c:pt>
                <c:pt idx="73">
                  <c:v>10.442</c:v>
                </c:pt>
                <c:pt idx="74">
                  <c:v>10.672000000000001</c:v>
                </c:pt>
                <c:pt idx="75">
                  <c:v>10.93</c:v>
                </c:pt>
              </c:numCache>
            </c:numRef>
          </c:val>
          <c:extLst>
            <c:ext xmlns:c16="http://schemas.microsoft.com/office/drawing/2014/chart" uri="{C3380CC4-5D6E-409C-BE32-E72D297353CC}">
              <c16:uniqueId val="{00000000-614C-4329-BA58-A77B573221AB}"/>
            </c:ext>
          </c:extLst>
        </c:ser>
        <c:ser>
          <c:idx val="1"/>
          <c:order val="1"/>
          <c:tx>
            <c:strRef>
              <c:f>'Page 3 Data'!$C$4</c:f>
              <c:strCache>
                <c:ptCount val="1"/>
                <c:pt idx="0">
                  <c:v>HE Revolving</c:v>
                </c:pt>
              </c:strCache>
            </c:strRef>
          </c:tx>
          <c:spPr>
            <a:solidFill>
              <a:schemeClr val="accent4"/>
            </a:solidFill>
          </c:spPr>
          <c:invertIfNegative val="0"/>
          <c:cat>
            <c:strRef>
              <c:f>[0]!Page3_Date</c:f>
              <c:strCache>
                <c:ptCount val="76"/>
                <c:pt idx="0">
                  <c:v>03:Q1</c:v>
                </c:pt>
                <c:pt idx="1">
                  <c:v>03:Q2</c:v>
                </c:pt>
                <c:pt idx="2">
                  <c:v>03:Q3</c:v>
                </c:pt>
                <c:pt idx="3">
                  <c:v>03:Q4</c:v>
                </c:pt>
                <c:pt idx="4">
                  <c:v>04:Q1</c:v>
                </c:pt>
                <c:pt idx="5">
                  <c:v>04:Q2</c:v>
                </c:pt>
                <c:pt idx="6">
                  <c:v>04:Q3</c:v>
                </c:pt>
                <c:pt idx="7">
                  <c:v>04:Q4</c:v>
                </c:pt>
                <c:pt idx="8">
                  <c:v>05:Q1</c:v>
                </c:pt>
                <c:pt idx="9">
                  <c:v>05:Q2</c:v>
                </c:pt>
                <c:pt idx="10">
                  <c:v>05:Q3</c:v>
                </c:pt>
                <c:pt idx="11">
                  <c:v>05:Q4</c:v>
                </c:pt>
                <c:pt idx="12">
                  <c:v>06:Q1</c:v>
                </c:pt>
                <c:pt idx="13">
                  <c:v>06:Q2</c:v>
                </c:pt>
                <c:pt idx="14">
                  <c:v>06:Q3</c:v>
                </c:pt>
                <c:pt idx="15">
                  <c:v>06:Q4</c:v>
                </c:pt>
                <c:pt idx="16">
                  <c:v>07:Q1</c:v>
                </c:pt>
                <c:pt idx="17">
                  <c:v>07:Q2</c:v>
                </c:pt>
                <c:pt idx="18">
                  <c:v>07:Q3</c:v>
                </c:pt>
                <c:pt idx="19">
                  <c:v>07:Q4</c:v>
                </c:pt>
                <c:pt idx="20">
                  <c:v>08:Q1</c:v>
                </c:pt>
                <c:pt idx="21">
                  <c:v>08:Q2</c:v>
                </c:pt>
                <c:pt idx="22">
                  <c:v>08:Q3</c:v>
                </c:pt>
                <c:pt idx="23">
                  <c:v>08:Q4</c:v>
                </c:pt>
                <c:pt idx="24">
                  <c:v>09:Q1</c:v>
                </c:pt>
                <c:pt idx="25">
                  <c:v>09:Q2</c:v>
                </c:pt>
                <c:pt idx="26">
                  <c:v>09:Q3</c:v>
                </c:pt>
                <c:pt idx="27">
                  <c:v>09:Q4</c:v>
                </c:pt>
                <c:pt idx="28">
                  <c:v>10:Q1</c:v>
                </c:pt>
                <c:pt idx="29">
                  <c:v>10:Q2</c:v>
                </c:pt>
                <c:pt idx="30">
                  <c:v>10:Q3</c:v>
                </c:pt>
                <c:pt idx="31">
                  <c:v>10:Q4</c:v>
                </c:pt>
                <c:pt idx="32">
                  <c:v>11:Q1</c:v>
                </c:pt>
                <c:pt idx="33">
                  <c:v>11:Q2</c:v>
                </c:pt>
                <c:pt idx="34">
                  <c:v>11:Q3</c:v>
                </c:pt>
                <c:pt idx="35">
                  <c:v>11:Q4</c:v>
                </c:pt>
                <c:pt idx="36">
                  <c:v>12:Q1</c:v>
                </c:pt>
                <c:pt idx="37">
                  <c:v>12:Q2</c:v>
                </c:pt>
                <c:pt idx="38">
                  <c:v>12:Q3</c:v>
                </c:pt>
                <c:pt idx="39">
                  <c:v>12:Q4</c:v>
                </c:pt>
                <c:pt idx="40">
                  <c:v>13:Q1</c:v>
                </c:pt>
                <c:pt idx="41">
                  <c:v>13:Q2</c:v>
                </c:pt>
                <c:pt idx="42">
                  <c:v>13:Q3</c:v>
                </c:pt>
                <c:pt idx="43">
                  <c:v>13:Q4</c:v>
                </c:pt>
                <c:pt idx="44">
                  <c:v>14:Q1</c:v>
                </c:pt>
                <c:pt idx="45">
                  <c:v>14:Q2</c:v>
                </c:pt>
                <c:pt idx="46">
                  <c:v>14:Q3</c:v>
                </c:pt>
                <c:pt idx="47">
                  <c:v>14:Q4</c:v>
                </c:pt>
                <c:pt idx="48">
                  <c:v>15:Q1</c:v>
                </c:pt>
                <c:pt idx="49">
                  <c:v>15:Q2</c:v>
                </c:pt>
                <c:pt idx="50">
                  <c:v>15:Q3</c:v>
                </c:pt>
                <c:pt idx="51">
                  <c:v>15:Q4</c:v>
                </c:pt>
                <c:pt idx="52">
                  <c:v>16:Q1</c:v>
                </c:pt>
                <c:pt idx="53">
                  <c:v>16:Q2</c:v>
                </c:pt>
                <c:pt idx="54">
                  <c:v>16:Q3</c:v>
                </c:pt>
                <c:pt idx="55">
                  <c:v>16:Q4</c:v>
                </c:pt>
                <c:pt idx="56">
                  <c:v>17:Q1</c:v>
                </c:pt>
                <c:pt idx="57">
                  <c:v>17:Q2</c:v>
                </c:pt>
                <c:pt idx="58">
                  <c:v>17:Q3</c:v>
                </c:pt>
                <c:pt idx="59">
                  <c:v>17:Q4</c:v>
                </c:pt>
                <c:pt idx="60">
                  <c:v>18:Q1</c:v>
                </c:pt>
                <c:pt idx="61">
                  <c:v>18:Q2</c:v>
                </c:pt>
                <c:pt idx="62">
                  <c:v>18:Q3</c:v>
                </c:pt>
                <c:pt idx="63">
                  <c:v>18:Q4</c:v>
                </c:pt>
                <c:pt idx="64">
                  <c:v>19:Q1</c:v>
                </c:pt>
                <c:pt idx="65">
                  <c:v>19:Q2</c:v>
                </c:pt>
                <c:pt idx="66">
                  <c:v>19:Q3</c:v>
                </c:pt>
                <c:pt idx="67">
                  <c:v>19:Q4</c:v>
                </c:pt>
                <c:pt idx="68">
                  <c:v>20:Q1</c:v>
                </c:pt>
                <c:pt idx="69">
                  <c:v>20:Q2</c:v>
                </c:pt>
                <c:pt idx="70">
                  <c:v>20:Q3</c:v>
                </c:pt>
                <c:pt idx="71">
                  <c:v>20:Q4</c:v>
                </c:pt>
                <c:pt idx="72">
                  <c:v>21:Q1</c:v>
                </c:pt>
                <c:pt idx="73">
                  <c:v>21:Q2</c:v>
                </c:pt>
                <c:pt idx="74">
                  <c:v>21:Q3</c:v>
                </c:pt>
                <c:pt idx="75">
                  <c:v>21:Q4</c:v>
                </c:pt>
              </c:strCache>
            </c:strRef>
          </c:cat>
          <c:val>
            <c:numRef>
              <c:f>[0]!Page3_HELOC</c:f>
              <c:numCache>
                <c:formatCode>0.00</c:formatCode>
                <c:ptCount val="76"/>
                <c:pt idx="0">
                  <c:v>0.24199999999999999</c:v>
                </c:pt>
                <c:pt idx="1">
                  <c:v>0.26</c:v>
                </c:pt>
                <c:pt idx="2">
                  <c:v>0.26900000000000002</c:v>
                </c:pt>
                <c:pt idx="3">
                  <c:v>0.30199999999999999</c:v>
                </c:pt>
                <c:pt idx="4">
                  <c:v>0.32800000000000001</c:v>
                </c:pt>
                <c:pt idx="5">
                  <c:v>0.36699999999999999</c:v>
                </c:pt>
                <c:pt idx="6">
                  <c:v>0.42599999999999999</c:v>
                </c:pt>
                <c:pt idx="7">
                  <c:v>0.46800000000000003</c:v>
                </c:pt>
                <c:pt idx="8">
                  <c:v>0.502</c:v>
                </c:pt>
                <c:pt idx="9">
                  <c:v>0.52800000000000002</c:v>
                </c:pt>
                <c:pt idx="10">
                  <c:v>0.54100000000000004</c:v>
                </c:pt>
                <c:pt idx="11">
                  <c:v>0.56499999999999995</c:v>
                </c:pt>
                <c:pt idx="12">
                  <c:v>0.58199999999999996</c:v>
                </c:pt>
                <c:pt idx="13">
                  <c:v>0.59</c:v>
                </c:pt>
                <c:pt idx="14">
                  <c:v>0.60299999999999998</c:v>
                </c:pt>
                <c:pt idx="15">
                  <c:v>0.60399999999999998</c:v>
                </c:pt>
                <c:pt idx="16">
                  <c:v>0.60499999999999998</c:v>
                </c:pt>
                <c:pt idx="17">
                  <c:v>0.61899999999999999</c:v>
                </c:pt>
                <c:pt idx="18">
                  <c:v>0.63100000000000001</c:v>
                </c:pt>
                <c:pt idx="19">
                  <c:v>0.64700000000000002</c:v>
                </c:pt>
                <c:pt idx="20">
                  <c:v>0.66300000000000003</c:v>
                </c:pt>
                <c:pt idx="21">
                  <c:v>0.67900000000000005</c:v>
                </c:pt>
                <c:pt idx="22">
                  <c:v>0.69199999999999995</c:v>
                </c:pt>
                <c:pt idx="23">
                  <c:v>0.70499999999999996</c:v>
                </c:pt>
                <c:pt idx="24">
                  <c:v>0.71399999999999997</c:v>
                </c:pt>
                <c:pt idx="25">
                  <c:v>0.71299999999999997</c:v>
                </c:pt>
                <c:pt idx="26">
                  <c:v>0.70799999999999996</c:v>
                </c:pt>
                <c:pt idx="27">
                  <c:v>0.70640000000000003</c:v>
                </c:pt>
                <c:pt idx="28">
                  <c:v>0.69510000000000005</c:v>
                </c:pt>
                <c:pt idx="29">
                  <c:v>0.68259999999999998</c:v>
                </c:pt>
                <c:pt idx="30">
                  <c:v>0.6734</c:v>
                </c:pt>
                <c:pt idx="31">
                  <c:v>0.66779999999999995</c:v>
                </c:pt>
                <c:pt idx="32">
                  <c:v>0.64049999999999996</c:v>
                </c:pt>
                <c:pt idx="33">
                  <c:v>0.62450000000000006</c:v>
                </c:pt>
                <c:pt idx="34">
                  <c:v>0.63870000000000005</c:v>
                </c:pt>
                <c:pt idx="35">
                  <c:v>0.62709999999999999</c:v>
                </c:pt>
                <c:pt idx="36">
                  <c:v>0.61180000000000001</c:v>
                </c:pt>
                <c:pt idx="37">
                  <c:v>0.58899999999999997</c:v>
                </c:pt>
                <c:pt idx="38">
                  <c:v>0.57299999999999995</c:v>
                </c:pt>
                <c:pt idx="39">
                  <c:v>0.56299999999999994</c:v>
                </c:pt>
                <c:pt idx="40">
                  <c:v>0.55200000000000005</c:v>
                </c:pt>
                <c:pt idx="41">
                  <c:v>0.54</c:v>
                </c:pt>
                <c:pt idx="42">
                  <c:v>0.53500000000000003</c:v>
                </c:pt>
                <c:pt idx="43">
                  <c:v>0.52900000000000003</c:v>
                </c:pt>
                <c:pt idx="44">
                  <c:v>0.52600000000000002</c:v>
                </c:pt>
                <c:pt idx="45">
                  <c:v>0.52100000000000002</c:v>
                </c:pt>
                <c:pt idx="46">
                  <c:v>0.51200000000000001</c:v>
                </c:pt>
                <c:pt idx="47">
                  <c:v>0.51</c:v>
                </c:pt>
                <c:pt idx="48">
                  <c:v>0.51</c:v>
                </c:pt>
                <c:pt idx="49">
                  <c:v>0.499</c:v>
                </c:pt>
                <c:pt idx="50">
                  <c:v>0.49199999999999999</c:v>
                </c:pt>
                <c:pt idx="51">
                  <c:v>0.48699999999999999</c:v>
                </c:pt>
                <c:pt idx="52">
                  <c:v>0.48499999999999999</c:v>
                </c:pt>
                <c:pt idx="53">
                  <c:v>0.47799999999999998</c:v>
                </c:pt>
                <c:pt idx="54">
                  <c:v>0.47199999999999998</c:v>
                </c:pt>
                <c:pt idx="55">
                  <c:v>0.47299999999999998</c:v>
                </c:pt>
                <c:pt idx="56">
                  <c:v>0.45600000000000002</c:v>
                </c:pt>
                <c:pt idx="57">
                  <c:v>0.45200000000000001</c:v>
                </c:pt>
                <c:pt idx="58">
                  <c:v>0.44800000000000001</c:v>
                </c:pt>
                <c:pt idx="59">
                  <c:v>0.44400000000000001</c:v>
                </c:pt>
                <c:pt idx="60">
                  <c:v>0.436</c:v>
                </c:pt>
                <c:pt idx="61">
                  <c:v>0.432</c:v>
                </c:pt>
                <c:pt idx="62">
                  <c:v>0.42199999999999999</c:v>
                </c:pt>
                <c:pt idx="63">
                  <c:v>0.41199999999999998</c:v>
                </c:pt>
                <c:pt idx="64">
                  <c:v>0.40600000000000003</c:v>
                </c:pt>
                <c:pt idx="65">
                  <c:v>0.39900000000000002</c:v>
                </c:pt>
                <c:pt idx="66">
                  <c:v>0.39600000000000002</c:v>
                </c:pt>
                <c:pt idx="67">
                  <c:v>0.39</c:v>
                </c:pt>
                <c:pt idx="68">
                  <c:v>0.38600000000000001</c:v>
                </c:pt>
                <c:pt idx="69" formatCode="0.000">
                  <c:v>0.375</c:v>
                </c:pt>
                <c:pt idx="70" formatCode="0.000">
                  <c:v>0.36199999999999999</c:v>
                </c:pt>
                <c:pt idx="71">
                  <c:v>0.34899999999999998</c:v>
                </c:pt>
                <c:pt idx="72">
                  <c:v>0.33500000000000002</c:v>
                </c:pt>
                <c:pt idx="73">
                  <c:v>0.32200000000000001</c:v>
                </c:pt>
                <c:pt idx="74">
                  <c:v>0.317</c:v>
                </c:pt>
                <c:pt idx="75">
                  <c:v>0.318</c:v>
                </c:pt>
              </c:numCache>
            </c:numRef>
          </c:val>
          <c:extLst>
            <c:ext xmlns:c16="http://schemas.microsoft.com/office/drawing/2014/chart" uri="{C3380CC4-5D6E-409C-BE32-E72D297353CC}">
              <c16:uniqueId val="{00000001-614C-4329-BA58-A77B573221AB}"/>
            </c:ext>
          </c:extLst>
        </c:ser>
        <c:ser>
          <c:idx val="2"/>
          <c:order val="2"/>
          <c:tx>
            <c:strRef>
              <c:f>'Page 3 Data'!$D$4</c:f>
              <c:strCache>
                <c:ptCount val="1"/>
                <c:pt idx="0">
                  <c:v>Auto Loan</c:v>
                </c:pt>
              </c:strCache>
            </c:strRef>
          </c:tx>
          <c:invertIfNegative val="0"/>
          <c:cat>
            <c:strRef>
              <c:f>[0]!Page3_Date</c:f>
              <c:strCache>
                <c:ptCount val="76"/>
                <c:pt idx="0">
                  <c:v>03:Q1</c:v>
                </c:pt>
                <c:pt idx="1">
                  <c:v>03:Q2</c:v>
                </c:pt>
                <c:pt idx="2">
                  <c:v>03:Q3</c:v>
                </c:pt>
                <c:pt idx="3">
                  <c:v>03:Q4</c:v>
                </c:pt>
                <c:pt idx="4">
                  <c:v>04:Q1</c:v>
                </c:pt>
                <c:pt idx="5">
                  <c:v>04:Q2</c:v>
                </c:pt>
                <c:pt idx="6">
                  <c:v>04:Q3</c:v>
                </c:pt>
                <c:pt idx="7">
                  <c:v>04:Q4</c:v>
                </c:pt>
                <c:pt idx="8">
                  <c:v>05:Q1</c:v>
                </c:pt>
                <c:pt idx="9">
                  <c:v>05:Q2</c:v>
                </c:pt>
                <c:pt idx="10">
                  <c:v>05:Q3</c:v>
                </c:pt>
                <c:pt idx="11">
                  <c:v>05:Q4</c:v>
                </c:pt>
                <c:pt idx="12">
                  <c:v>06:Q1</c:v>
                </c:pt>
                <c:pt idx="13">
                  <c:v>06:Q2</c:v>
                </c:pt>
                <c:pt idx="14">
                  <c:v>06:Q3</c:v>
                </c:pt>
                <c:pt idx="15">
                  <c:v>06:Q4</c:v>
                </c:pt>
                <c:pt idx="16">
                  <c:v>07:Q1</c:v>
                </c:pt>
                <c:pt idx="17">
                  <c:v>07:Q2</c:v>
                </c:pt>
                <c:pt idx="18">
                  <c:v>07:Q3</c:v>
                </c:pt>
                <c:pt idx="19">
                  <c:v>07:Q4</c:v>
                </c:pt>
                <c:pt idx="20">
                  <c:v>08:Q1</c:v>
                </c:pt>
                <c:pt idx="21">
                  <c:v>08:Q2</c:v>
                </c:pt>
                <c:pt idx="22">
                  <c:v>08:Q3</c:v>
                </c:pt>
                <c:pt idx="23">
                  <c:v>08:Q4</c:v>
                </c:pt>
                <c:pt idx="24">
                  <c:v>09:Q1</c:v>
                </c:pt>
                <c:pt idx="25">
                  <c:v>09:Q2</c:v>
                </c:pt>
                <c:pt idx="26">
                  <c:v>09:Q3</c:v>
                </c:pt>
                <c:pt idx="27">
                  <c:v>09:Q4</c:v>
                </c:pt>
                <c:pt idx="28">
                  <c:v>10:Q1</c:v>
                </c:pt>
                <c:pt idx="29">
                  <c:v>10:Q2</c:v>
                </c:pt>
                <c:pt idx="30">
                  <c:v>10:Q3</c:v>
                </c:pt>
                <c:pt idx="31">
                  <c:v>10:Q4</c:v>
                </c:pt>
                <c:pt idx="32">
                  <c:v>11:Q1</c:v>
                </c:pt>
                <c:pt idx="33">
                  <c:v>11:Q2</c:v>
                </c:pt>
                <c:pt idx="34">
                  <c:v>11:Q3</c:v>
                </c:pt>
                <c:pt idx="35">
                  <c:v>11:Q4</c:v>
                </c:pt>
                <c:pt idx="36">
                  <c:v>12:Q1</c:v>
                </c:pt>
                <c:pt idx="37">
                  <c:v>12:Q2</c:v>
                </c:pt>
                <c:pt idx="38">
                  <c:v>12:Q3</c:v>
                </c:pt>
                <c:pt idx="39">
                  <c:v>12:Q4</c:v>
                </c:pt>
                <c:pt idx="40">
                  <c:v>13:Q1</c:v>
                </c:pt>
                <c:pt idx="41">
                  <c:v>13:Q2</c:v>
                </c:pt>
                <c:pt idx="42">
                  <c:v>13:Q3</c:v>
                </c:pt>
                <c:pt idx="43">
                  <c:v>13:Q4</c:v>
                </c:pt>
                <c:pt idx="44">
                  <c:v>14:Q1</c:v>
                </c:pt>
                <c:pt idx="45">
                  <c:v>14:Q2</c:v>
                </c:pt>
                <c:pt idx="46">
                  <c:v>14:Q3</c:v>
                </c:pt>
                <c:pt idx="47">
                  <c:v>14:Q4</c:v>
                </c:pt>
                <c:pt idx="48">
                  <c:v>15:Q1</c:v>
                </c:pt>
                <c:pt idx="49">
                  <c:v>15:Q2</c:v>
                </c:pt>
                <c:pt idx="50">
                  <c:v>15:Q3</c:v>
                </c:pt>
                <c:pt idx="51">
                  <c:v>15:Q4</c:v>
                </c:pt>
                <c:pt idx="52">
                  <c:v>16:Q1</c:v>
                </c:pt>
                <c:pt idx="53">
                  <c:v>16:Q2</c:v>
                </c:pt>
                <c:pt idx="54">
                  <c:v>16:Q3</c:v>
                </c:pt>
                <c:pt idx="55">
                  <c:v>16:Q4</c:v>
                </c:pt>
                <c:pt idx="56">
                  <c:v>17:Q1</c:v>
                </c:pt>
                <c:pt idx="57">
                  <c:v>17:Q2</c:v>
                </c:pt>
                <c:pt idx="58">
                  <c:v>17:Q3</c:v>
                </c:pt>
                <c:pt idx="59">
                  <c:v>17:Q4</c:v>
                </c:pt>
                <c:pt idx="60">
                  <c:v>18:Q1</c:v>
                </c:pt>
                <c:pt idx="61">
                  <c:v>18:Q2</c:v>
                </c:pt>
                <c:pt idx="62">
                  <c:v>18:Q3</c:v>
                </c:pt>
                <c:pt idx="63">
                  <c:v>18:Q4</c:v>
                </c:pt>
                <c:pt idx="64">
                  <c:v>19:Q1</c:v>
                </c:pt>
                <c:pt idx="65">
                  <c:v>19:Q2</c:v>
                </c:pt>
                <c:pt idx="66">
                  <c:v>19:Q3</c:v>
                </c:pt>
                <c:pt idx="67">
                  <c:v>19:Q4</c:v>
                </c:pt>
                <c:pt idx="68">
                  <c:v>20:Q1</c:v>
                </c:pt>
                <c:pt idx="69">
                  <c:v>20:Q2</c:v>
                </c:pt>
                <c:pt idx="70">
                  <c:v>20:Q3</c:v>
                </c:pt>
                <c:pt idx="71">
                  <c:v>20:Q4</c:v>
                </c:pt>
                <c:pt idx="72">
                  <c:v>21:Q1</c:v>
                </c:pt>
                <c:pt idx="73">
                  <c:v>21:Q2</c:v>
                </c:pt>
                <c:pt idx="74">
                  <c:v>21:Q3</c:v>
                </c:pt>
                <c:pt idx="75">
                  <c:v>21:Q4</c:v>
                </c:pt>
              </c:strCache>
            </c:strRef>
          </c:cat>
          <c:val>
            <c:numRef>
              <c:f>[0]!Page3_Auto</c:f>
              <c:numCache>
                <c:formatCode>0.00</c:formatCode>
                <c:ptCount val="76"/>
                <c:pt idx="0">
                  <c:v>0.64100000000000001</c:v>
                </c:pt>
                <c:pt idx="1">
                  <c:v>0.622</c:v>
                </c:pt>
                <c:pt idx="2">
                  <c:v>0.68400000000000005</c:v>
                </c:pt>
                <c:pt idx="3">
                  <c:v>0.70399999999999996</c:v>
                </c:pt>
                <c:pt idx="4">
                  <c:v>0.72</c:v>
                </c:pt>
                <c:pt idx="5">
                  <c:v>0.74299999999999999</c:v>
                </c:pt>
                <c:pt idx="6">
                  <c:v>0.751</c:v>
                </c:pt>
                <c:pt idx="7">
                  <c:v>0.72799999999999998</c:v>
                </c:pt>
                <c:pt idx="8">
                  <c:v>0.72499999999999998</c:v>
                </c:pt>
                <c:pt idx="9">
                  <c:v>0.77400000000000002</c:v>
                </c:pt>
                <c:pt idx="10">
                  <c:v>0.83</c:v>
                </c:pt>
                <c:pt idx="11">
                  <c:v>0.79200000000000004</c:v>
                </c:pt>
                <c:pt idx="12">
                  <c:v>0.78800000000000003</c:v>
                </c:pt>
                <c:pt idx="13">
                  <c:v>0.79600000000000004</c:v>
                </c:pt>
                <c:pt idx="14">
                  <c:v>0.82099999999999995</c:v>
                </c:pt>
                <c:pt idx="15">
                  <c:v>0.82099999999999995</c:v>
                </c:pt>
                <c:pt idx="16">
                  <c:v>0.79400000000000004</c:v>
                </c:pt>
                <c:pt idx="17">
                  <c:v>0.80700000000000005</c:v>
                </c:pt>
                <c:pt idx="18">
                  <c:v>0.81799999999999995</c:v>
                </c:pt>
                <c:pt idx="19">
                  <c:v>0.81499999999999995</c:v>
                </c:pt>
                <c:pt idx="20">
                  <c:v>0.80800000000000005</c:v>
                </c:pt>
                <c:pt idx="21">
                  <c:v>0.81</c:v>
                </c:pt>
                <c:pt idx="22">
                  <c:v>0.80900000000000005</c:v>
                </c:pt>
                <c:pt idx="23">
                  <c:v>0.79100000000000004</c:v>
                </c:pt>
                <c:pt idx="24">
                  <c:v>0.76600000000000001</c:v>
                </c:pt>
                <c:pt idx="25">
                  <c:v>0.74299999999999999</c:v>
                </c:pt>
                <c:pt idx="26">
                  <c:v>0.73899999999999999</c:v>
                </c:pt>
                <c:pt idx="27">
                  <c:v>0.72189999999999999</c:v>
                </c:pt>
                <c:pt idx="28">
                  <c:v>0.70469999999999999</c:v>
                </c:pt>
                <c:pt idx="29">
                  <c:v>0.70220000000000005</c:v>
                </c:pt>
                <c:pt idx="30">
                  <c:v>0.71</c:v>
                </c:pt>
                <c:pt idx="31">
                  <c:v>0.71099999999999997</c:v>
                </c:pt>
                <c:pt idx="32">
                  <c:v>0.7056</c:v>
                </c:pt>
                <c:pt idx="33">
                  <c:v>0.71299999999999997</c:v>
                </c:pt>
                <c:pt idx="34">
                  <c:v>0.73040000000000005</c:v>
                </c:pt>
                <c:pt idx="35">
                  <c:v>0.73409999999999997</c:v>
                </c:pt>
                <c:pt idx="36">
                  <c:v>0.73650000000000004</c:v>
                </c:pt>
                <c:pt idx="37">
                  <c:v>0.75</c:v>
                </c:pt>
                <c:pt idx="38">
                  <c:v>0.76800000000000002</c:v>
                </c:pt>
                <c:pt idx="39">
                  <c:v>0.78300000000000003</c:v>
                </c:pt>
                <c:pt idx="40">
                  <c:v>0.79400000000000004</c:v>
                </c:pt>
                <c:pt idx="41">
                  <c:v>0.81399999999999995</c:v>
                </c:pt>
                <c:pt idx="42">
                  <c:v>0.84499999999999997</c:v>
                </c:pt>
                <c:pt idx="43">
                  <c:v>0.86299999999999999</c:v>
                </c:pt>
                <c:pt idx="44">
                  <c:v>0.875</c:v>
                </c:pt>
                <c:pt idx="45">
                  <c:v>0.90500000000000003</c:v>
                </c:pt>
                <c:pt idx="46">
                  <c:v>0.93400000000000005</c:v>
                </c:pt>
                <c:pt idx="47">
                  <c:v>0.95499999999999996</c:v>
                </c:pt>
                <c:pt idx="48">
                  <c:v>0.96799999999999997</c:v>
                </c:pt>
                <c:pt idx="49">
                  <c:v>1.006</c:v>
                </c:pt>
                <c:pt idx="50">
                  <c:v>1.0449999999999999</c:v>
                </c:pt>
                <c:pt idx="51">
                  <c:v>1.0640000000000001</c:v>
                </c:pt>
                <c:pt idx="52">
                  <c:v>1.071</c:v>
                </c:pt>
                <c:pt idx="53">
                  <c:v>1.103</c:v>
                </c:pt>
                <c:pt idx="54">
                  <c:v>1.135</c:v>
                </c:pt>
                <c:pt idx="55">
                  <c:v>1.157</c:v>
                </c:pt>
                <c:pt idx="56">
                  <c:v>1.167</c:v>
                </c:pt>
                <c:pt idx="57">
                  <c:v>1.19</c:v>
                </c:pt>
                <c:pt idx="58">
                  <c:v>1.2130000000000001</c:v>
                </c:pt>
                <c:pt idx="59">
                  <c:v>1.2210000000000001</c:v>
                </c:pt>
                <c:pt idx="60">
                  <c:v>1.2290000000000001</c:v>
                </c:pt>
                <c:pt idx="61">
                  <c:v>1.238</c:v>
                </c:pt>
                <c:pt idx="62">
                  <c:v>1.2649999999999999</c:v>
                </c:pt>
                <c:pt idx="63">
                  <c:v>1.274</c:v>
                </c:pt>
                <c:pt idx="64">
                  <c:v>1.28</c:v>
                </c:pt>
                <c:pt idx="65">
                  <c:v>1.2969999999999999</c:v>
                </c:pt>
                <c:pt idx="66">
                  <c:v>1.3149999999999999</c:v>
                </c:pt>
                <c:pt idx="67">
                  <c:v>1.331</c:v>
                </c:pt>
                <c:pt idx="68">
                  <c:v>1.3460000000000001</c:v>
                </c:pt>
                <c:pt idx="69">
                  <c:v>1.343</c:v>
                </c:pt>
                <c:pt idx="70">
                  <c:v>1.36</c:v>
                </c:pt>
                <c:pt idx="71">
                  <c:v>1.3740000000000001</c:v>
                </c:pt>
                <c:pt idx="72">
                  <c:v>1.3819999999999999</c:v>
                </c:pt>
                <c:pt idx="73">
                  <c:v>1.415</c:v>
                </c:pt>
                <c:pt idx="74">
                  <c:v>1.4430000000000001</c:v>
                </c:pt>
                <c:pt idx="75">
                  <c:v>1.458</c:v>
                </c:pt>
              </c:numCache>
            </c:numRef>
          </c:val>
          <c:extLst>
            <c:ext xmlns:c16="http://schemas.microsoft.com/office/drawing/2014/chart" uri="{C3380CC4-5D6E-409C-BE32-E72D297353CC}">
              <c16:uniqueId val="{00000002-614C-4329-BA58-A77B573221AB}"/>
            </c:ext>
          </c:extLst>
        </c:ser>
        <c:ser>
          <c:idx val="3"/>
          <c:order val="3"/>
          <c:tx>
            <c:strRef>
              <c:f>'Page 3 Data'!$E$4</c:f>
              <c:strCache>
                <c:ptCount val="1"/>
                <c:pt idx="0">
                  <c:v>Credit Card</c:v>
                </c:pt>
              </c:strCache>
            </c:strRef>
          </c:tx>
          <c:spPr>
            <a:solidFill>
              <a:schemeClr val="tx2"/>
            </a:solidFill>
          </c:spPr>
          <c:invertIfNegative val="0"/>
          <c:cat>
            <c:strRef>
              <c:f>[0]!Page3_Date</c:f>
              <c:strCache>
                <c:ptCount val="76"/>
                <c:pt idx="0">
                  <c:v>03:Q1</c:v>
                </c:pt>
                <c:pt idx="1">
                  <c:v>03:Q2</c:v>
                </c:pt>
                <c:pt idx="2">
                  <c:v>03:Q3</c:v>
                </c:pt>
                <c:pt idx="3">
                  <c:v>03:Q4</c:v>
                </c:pt>
                <c:pt idx="4">
                  <c:v>04:Q1</c:v>
                </c:pt>
                <c:pt idx="5">
                  <c:v>04:Q2</c:v>
                </c:pt>
                <c:pt idx="6">
                  <c:v>04:Q3</c:v>
                </c:pt>
                <c:pt idx="7">
                  <c:v>04:Q4</c:v>
                </c:pt>
                <c:pt idx="8">
                  <c:v>05:Q1</c:v>
                </c:pt>
                <c:pt idx="9">
                  <c:v>05:Q2</c:v>
                </c:pt>
                <c:pt idx="10">
                  <c:v>05:Q3</c:v>
                </c:pt>
                <c:pt idx="11">
                  <c:v>05:Q4</c:v>
                </c:pt>
                <c:pt idx="12">
                  <c:v>06:Q1</c:v>
                </c:pt>
                <c:pt idx="13">
                  <c:v>06:Q2</c:v>
                </c:pt>
                <c:pt idx="14">
                  <c:v>06:Q3</c:v>
                </c:pt>
                <c:pt idx="15">
                  <c:v>06:Q4</c:v>
                </c:pt>
                <c:pt idx="16">
                  <c:v>07:Q1</c:v>
                </c:pt>
                <c:pt idx="17">
                  <c:v>07:Q2</c:v>
                </c:pt>
                <c:pt idx="18">
                  <c:v>07:Q3</c:v>
                </c:pt>
                <c:pt idx="19">
                  <c:v>07:Q4</c:v>
                </c:pt>
                <c:pt idx="20">
                  <c:v>08:Q1</c:v>
                </c:pt>
                <c:pt idx="21">
                  <c:v>08:Q2</c:v>
                </c:pt>
                <c:pt idx="22">
                  <c:v>08:Q3</c:v>
                </c:pt>
                <c:pt idx="23">
                  <c:v>08:Q4</c:v>
                </c:pt>
                <c:pt idx="24">
                  <c:v>09:Q1</c:v>
                </c:pt>
                <c:pt idx="25">
                  <c:v>09:Q2</c:v>
                </c:pt>
                <c:pt idx="26">
                  <c:v>09:Q3</c:v>
                </c:pt>
                <c:pt idx="27">
                  <c:v>09:Q4</c:v>
                </c:pt>
                <c:pt idx="28">
                  <c:v>10:Q1</c:v>
                </c:pt>
                <c:pt idx="29">
                  <c:v>10:Q2</c:v>
                </c:pt>
                <c:pt idx="30">
                  <c:v>10:Q3</c:v>
                </c:pt>
                <c:pt idx="31">
                  <c:v>10:Q4</c:v>
                </c:pt>
                <c:pt idx="32">
                  <c:v>11:Q1</c:v>
                </c:pt>
                <c:pt idx="33">
                  <c:v>11:Q2</c:v>
                </c:pt>
                <c:pt idx="34">
                  <c:v>11:Q3</c:v>
                </c:pt>
                <c:pt idx="35">
                  <c:v>11:Q4</c:v>
                </c:pt>
                <c:pt idx="36">
                  <c:v>12:Q1</c:v>
                </c:pt>
                <c:pt idx="37">
                  <c:v>12:Q2</c:v>
                </c:pt>
                <c:pt idx="38">
                  <c:v>12:Q3</c:v>
                </c:pt>
                <c:pt idx="39">
                  <c:v>12:Q4</c:v>
                </c:pt>
                <c:pt idx="40">
                  <c:v>13:Q1</c:v>
                </c:pt>
                <c:pt idx="41">
                  <c:v>13:Q2</c:v>
                </c:pt>
                <c:pt idx="42">
                  <c:v>13:Q3</c:v>
                </c:pt>
                <c:pt idx="43">
                  <c:v>13:Q4</c:v>
                </c:pt>
                <c:pt idx="44">
                  <c:v>14:Q1</c:v>
                </c:pt>
                <c:pt idx="45">
                  <c:v>14:Q2</c:v>
                </c:pt>
                <c:pt idx="46">
                  <c:v>14:Q3</c:v>
                </c:pt>
                <c:pt idx="47">
                  <c:v>14:Q4</c:v>
                </c:pt>
                <c:pt idx="48">
                  <c:v>15:Q1</c:v>
                </c:pt>
                <c:pt idx="49">
                  <c:v>15:Q2</c:v>
                </c:pt>
                <c:pt idx="50">
                  <c:v>15:Q3</c:v>
                </c:pt>
                <c:pt idx="51">
                  <c:v>15:Q4</c:v>
                </c:pt>
                <c:pt idx="52">
                  <c:v>16:Q1</c:v>
                </c:pt>
                <c:pt idx="53">
                  <c:v>16:Q2</c:v>
                </c:pt>
                <c:pt idx="54">
                  <c:v>16:Q3</c:v>
                </c:pt>
                <c:pt idx="55">
                  <c:v>16:Q4</c:v>
                </c:pt>
                <c:pt idx="56">
                  <c:v>17:Q1</c:v>
                </c:pt>
                <c:pt idx="57">
                  <c:v>17:Q2</c:v>
                </c:pt>
                <c:pt idx="58">
                  <c:v>17:Q3</c:v>
                </c:pt>
                <c:pt idx="59">
                  <c:v>17:Q4</c:v>
                </c:pt>
                <c:pt idx="60">
                  <c:v>18:Q1</c:v>
                </c:pt>
                <c:pt idx="61">
                  <c:v>18:Q2</c:v>
                </c:pt>
                <c:pt idx="62">
                  <c:v>18:Q3</c:v>
                </c:pt>
                <c:pt idx="63">
                  <c:v>18:Q4</c:v>
                </c:pt>
                <c:pt idx="64">
                  <c:v>19:Q1</c:v>
                </c:pt>
                <c:pt idx="65">
                  <c:v>19:Q2</c:v>
                </c:pt>
                <c:pt idx="66">
                  <c:v>19:Q3</c:v>
                </c:pt>
                <c:pt idx="67">
                  <c:v>19:Q4</c:v>
                </c:pt>
                <c:pt idx="68">
                  <c:v>20:Q1</c:v>
                </c:pt>
                <c:pt idx="69">
                  <c:v>20:Q2</c:v>
                </c:pt>
                <c:pt idx="70">
                  <c:v>20:Q3</c:v>
                </c:pt>
                <c:pt idx="71">
                  <c:v>20:Q4</c:v>
                </c:pt>
                <c:pt idx="72">
                  <c:v>21:Q1</c:v>
                </c:pt>
                <c:pt idx="73">
                  <c:v>21:Q2</c:v>
                </c:pt>
                <c:pt idx="74">
                  <c:v>21:Q3</c:v>
                </c:pt>
                <c:pt idx="75">
                  <c:v>21:Q4</c:v>
                </c:pt>
              </c:strCache>
            </c:strRef>
          </c:cat>
          <c:val>
            <c:numRef>
              <c:f>[0]!Page3_CC</c:f>
              <c:numCache>
                <c:formatCode>0.00</c:formatCode>
                <c:ptCount val="76"/>
                <c:pt idx="0">
                  <c:v>0.68799999999999994</c:v>
                </c:pt>
                <c:pt idx="1">
                  <c:v>0.69299999999999995</c:v>
                </c:pt>
                <c:pt idx="2">
                  <c:v>0.69299999999999995</c:v>
                </c:pt>
                <c:pt idx="3">
                  <c:v>0.69799999999999995</c:v>
                </c:pt>
                <c:pt idx="4">
                  <c:v>0.69499999999999995</c:v>
                </c:pt>
                <c:pt idx="5">
                  <c:v>0.69699999999999995</c:v>
                </c:pt>
                <c:pt idx="6">
                  <c:v>0.70599999999999996</c:v>
                </c:pt>
                <c:pt idx="7">
                  <c:v>0.71699999999999997</c:v>
                </c:pt>
                <c:pt idx="8">
                  <c:v>0.71</c:v>
                </c:pt>
                <c:pt idx="9">
                  <c:v>0.71699999999999997</c:v>
                </c:pt>
                <c:pt idx="10">
                  <c:v>0.73199999999999998</c:v>
                </c:pt>
                <c:pt idx="11">
                  <c:v>0.73599999999999999</c:v>
                </c:pt>
                <c:pt idx="12">
                  <c:v>0.72299999999999998</c:v>
                </c:pt>
                <c:pt idx="13">
                  <c:v>0.73899999999999999</c:v>
                </c:pt>
                <c:pt idx="14">
                  <c:v>0.754</c:v>
                </c:pt>
                <c:pt idx="15">
                  <c:v>0.76700000000000002</c:v>
                </c:pt>
                <c:pt idx="16">
                  <c:v>0.76400000000000001</c:v>
                </c:pt>
                <c:pt idx="17">
                  <c:v>0.79600000000000004</c:v>
                </c:pt>
                <c:pt idx="18">
                  <c:v>0.81699999999999995</c:v>
                </c:pt>
                <c:pt idx="19">
                  <c:v>0.83899999999999997</c:v>
                </c:pt>
                <c:pt idx="20">
                  <c:v>0.83699999999999997</c:v>
                </c:pt>
                <c:pt idx="21">
                  <c:v>0.85</c:v>
                </c:pt>
                <c:pt idx="22">
                  <c:v>0.85799999999999998</c:v>
                </c:pt>
                <c:pt idx="23">
                  <c:v>0.86599999999999999</c:v>
                </c:pt>
                <c:pt idx="24">
                  <c:v>0.84299999999999997</c:v>
                </c:pt>
                <c:pt idx="25">
                  <c:v>0.82399999999999995</c:v>
                </c:pt>
                <c:pt idx="26">
                  <c:v>0.81200000000000006</c:v>
                </c:pt>
                <c:pt idx="27">
                  <c:v>0.79500000000000004</c:v>
                </c:pt>
                <c:pt idx="28">
                  <c:v>0.76239999999999997</c:v>
                </c:pt>
                <c:pt idx="29">
                  <c:v>0.74439999999999995</c:v>
                </c:pt>
                <c:pt idx="30">
                  <c:v>0.73109999999999997</c:v>
                </c:pt>
                <c:pt idx="31">
                  <c:v>0.72960000000000003</c:v>
                </c:pt>
                <c:pt idx="32">
                  <c:v>0.69640000000000002</c:v>
                </c:pt>
                <c:pt idx="33">
                  <c:v>0.69430000000000003</c:v>
                </c:pt>
                <c:pt idx="34">
                  <c:v>0.69330000000000003</c:v>
                </c:pt>
                <c:pt idx="35">
                  <c:v>0.70399999999999996</c:v>
                </c:pt>
                <c:pt idx="36">
                  <c:v>0.67879999999999996</c:v>
                </c:pt>
                <c:pt idx="37">
                  <c:v>0.67200000000000004</c:v>
                </c:pt>
                <c:pt idx="38">
                  <c:v>0.67400000000000004</c:v>
                </c:pt>
                <c:pt idx="39">
                  <c:v>0.67900000000000005</c:v>
                </c:pt>
                <c:pt idx="40">
                  <c:v>0.66</c:v>
                </c:pt>
                <c:pt idx="41">
                  <c:v>0.66800000000000004</c:v>
                </c:pt>
                <c:pt idx="42">
                  <c:v>0.67200000000000004</c:v>
                </c:pt>
                <c:pt idx="43">
                  <c:v>0.68300000000000005</c:v>
                </c:pt>
                <c:pt idx="44">
                  <c:v>0.65900000000000003</c:v>
                </c:pt>
                <c:pt idx="45">
                  <c:v>0.66900000000000004</c:v>
                </c:pt>
                <c:pt idx="46">
                  <c:v>0.68</c:v>
                </c:pt>
                <c:pt idx="47">
                  <c:v>0.7</c:v>
                </c:pt>
                <c:pt idx="48">
                  <c:v>0.68400000000000005</c:v>
                </c:pt>
                <c:pt idx="49">
                  <c:v>0.70299999999999996</c:v>
                </c:pt>
                <c:pt idx="50">
                  <c:v>0.71399999999999997</c:v>
                </c:pt>
                <c:pt idx="51">
                  <c:v>0.73299999999999998</c:v>
                </c:pt>
                <c:pt idx="52">
                  <c:v>0.71199999999999997</c:v>
                </c:pt>
                <c:pt idx="53">
                  <c:v>0.72899999999999998</c:v>
                </c:pt>
                <c:pt idx="54">
                  <c:v>0.747</c:v>
                </c:pt>
                <c:pt idx="55">
                  <c:v>0.77900000000000003</c:v>
                </c:pt>
                <c:pt idx="56">
                  <c:v>0.76400000000000001</c:v>
                </c:pt>
                <c:pt idx="57">
                  <c:v>0.78400000000000003</c:v>
                </c:pt>
                <c:pt idx="58">
                  <c:v>0.80800000000000005</c:v>
                </c:pt>
                <c:pt idx="59">
                  <c:v>0.83399999999999996</c:v>
                </c:pt>
                <c:pt idx="60">
                  <c:v>0.81499999999999995</c:v>
                </c:pt>
                <c:pt idx="61">
                  <c:v>0.82899999999999996</c:v>
                </c:pt>
                <c:pt idx="62">
                  <c:v>0.84399999999999997</c:v>
                </c:pt>
                <c:pt idx="63">
                  <c:v>0.87</c:v>
                </c:pt>
                <c:pt idx="64">
                  <c:v>0.84799999999999998</c:v>
                </c:pt>
                <c:pt idx="65">
                  <c:v>0.86799999999999999</c:v>
                </c:pt>
                <c:pt idx="66">
                  <c:v>0.88100000000000001</c:v>
                </c:pt>
                <c:pt idx="67">
                  <c:v>0.92700000000000005</c:v>
                </c:pt>
                <c:pt idx="68">
                  <c:v>0.89300000000000002</c:v>
                </c:pt>
                <c:pt idx="69">
                  <c:v>0.81699999999999995</c:v>
                </c:pt>
                <c:pt idx="70">
                  <c:v>0.80700000000000005</c:v>
                </c:pt>
                <c:pt idx="71">
                  <c:v>0.81899999999999995</c:v>
                </c:pt>
                <c:pt idx="72">
                  <c:v>0.77</c:v>
                </c:pt>
                <c:pt idx="73">
                  <c:v>0.78700000000000003</c:v>
                </c:pt>
                <c:pt idx="74">
                  <c:v>0.80400000000000005</c:v>
                </c:pt>
                <c:pt idx="75">
                  <c:v>0.85599999999999998</c:v>
                </c:pt>
              </c:numCache>
            </c:numRef>
          </c:val>
          <c:extLst>
            <c:ext xmlns:c16="http://schemas.microsoft.com/office/drawing/2014/chart" uri="{C3380CC4-5D6E-409C-BE32-E72D297353CC}">
              <c16:uniqueId val="{00000003-614C-4329-BA58-A77B573221AB}"/>
            </c:ext>
          </c:extLst>
        </c:ser>
        <c:ser>
          <c:idx val="4"/>
          <c:order val="4"/>
          <c:tx>
            <c:strRef>
              <c:f>'Page 3 Data'!$F$4</c:f>
              <c:strCache>
                <c:ptCount val="1"/>
                <c:pt idx="0">
                  <c:v>Student Loan</c:v>
                </c:pt>
              </c:strCache>
            </c:strRef>
          </c:tx>
          <c:spPr>
            <a:solidFill>
              <a:schemeClr val="accent4">
                <a:lumMod val="40000"/>
                <a:lumOff val="60000"/>
              </a:schemeClr>
            </a:solidFill>
          </c:spPr>
          <c:invertIfNegative val="0"/>
          <c:cat>
            <c:strRef>
              <c:f>[0]!Page3_Date</c:f>
              <c:strCache>
                <c:ptCount val="76"/>
                <c:pt idx="0">
                  <c:v>03:Q1</c:v>
                </c:pt>
                <c:pt idx="1">
                  <c:v>03:Q2</c:v>
                </c:pt>
                <c:pt idx="2">
                  <c:v>03:Q3</c:v>
                </c:pt>
                <c:pt idx="3">
                  <c:v>03:Q4</c:v>
                </c:pt>
                <c:pt idx="4">
                  <c:v>04:Q1</c:v>
                </c:pt>
                <c:pt idx="5">
                  <c:v>04:Q2</c:v>
                </c:pt>
                <c:pt idx="6">
                  <c:v>04:Q3</c:v>
                </c:pt>
                <c:pt idx="7">
                  <c:v>04:Q4</c:v>
                </c:pt>
                <c:pt idx="8">
                  <c:v>05:Q1</c:v>
                </c:pt>
                <c:pt idx="9">
                  <c:v>05:Q2</c:v>
                </c:pt>
                <c:pt idx="10">
                  <c:v>05:Q3</c:v>
                </c:pt>
                <c:pt idx="11">
                  <c:v>05:Q4</c:v>
                </c:pt>
                <c:pt idx="12">
                  <c:v>06:Q1</c:v>
                </c:pt>
                <c:pt idx="13">
                  <c:v>06:Q2</c:v>
                </c:pt>
                <c:pt idx="14">
                  <c:v>06:Q3</c:v>
                </c:pt>
                <c:pt idx="15">
                  <c:v>06:Q4</c:v>
                </c:pt>
                <c:pt idx="16">
                  <c:v>07:Q1</c:v>
                </c:pt>
                <c:pt idx="17">
                  <c:v>07:Q2</c:v>
                </c:pt>
                <c:pt idx="18">
                  <c:v>07:Q3</c:v>
                </c:pt>
                <c:pt idx="19">
                  <c:v>07:Q4</c:v>
                </c:pt>
                <c:pt idx="20">
                  <c:v>08:Q1</c:v>
                </c:pt>
                <c:pt idx="21">
                  <c:v>08:Q2</c:v>
                </c:pt>
                <c:pt idx="22">
                  <c:v>08:Q3</c:v>
                </c:pt>
                <c:pt idx="23">
                  <c:v>08:Q4</c:v>
                </c:pt>
                <c:pt idx="24">
                  <c:v>09:Q1</c:v>
                </c:pt>
                <c:pt idx="25">
                  <c:v>09:Q2</c:v>
                </c:pt>
                <c:pt idx="26">
                  <c:v>09:Q3</c:v>
                </c:pt>
                <c:pt idx="27">
                  <c:v>09:Q4</c:v>
                </c:pt>
                <c:pt idx="28">
                  <c:v>10:Q1</c:v>
                </c:pt>
                <c:pt idx="29">
                  <c:v>10:Q2</c:v>
                </c:pt>
                <c:pt idx="30">
                  <c:v>10:Q3</c:v>
                </c:pt>
                <c:pt idx="31">
                  <c:v>10:Q4</c:v>
                </c:pt>
                <c:pt idx="32">
                  <c:v>11:Q1</c:v>
                </c:pt>
                <c:pt idx="33">
                  <c:v>11:Q2</c:v>
                </c:pt>
                <c:pt idx="34">
                  <c:v>11:Q3</c:v>
                </c:pt>
                <c:pt idx="35">
                  <c:v>11:Q4</c:v>
                </c:pt>
                <c:pt idx="36">
                  <c:v>12:Q1</c:v>
                </c:pt>
                <c:pt idx="37">
                  <c:v>12:Q2</c:v>
                </c:pt>
                <c:pt idx="38">
                  <c:v>12:Q3</c:v>
                </c:pt>
                <c:pt idx="39">
                  <c:v>12:Q4</c:v>
                </c:pt>
                <c:pt idx="40">
                  <c:v>13:Q1</c:v>
                </c:pt>
                <c:pt idx="41">
                  <c:v>13:Q2</c:v>
                </c:pt>
                <c:pt idx="42">
                  <c:v>13:Q3</c:v>
                </c:pt>
                <c:pt idx="43">
                  <c:v>13:Q4</c:v>
                </c:pt>
                <c:pt idx="44">
                  <c:v>14:Q1</c:v>
                </c:pt>
                <c:pt idx="45">
                  <c:v>14:Q2</c:v>
                </c:pt>
                <c:pt idx="46">
                  <c:v>14:Q3</c:v>
                </c:pt>
                <c:pt idx="47">
                  <c:v>14:Q4</c:v>
                </c:pt>
                <c:pt idx="48">
                  <c:v>15:Q1</c:v>
                </c:pt>
                <c:pt idx="49">
                  <c:v>15:Q2</c:v>
                </c:pt>
                <c:pt idx="50">
                  <c:v>15:Q3</c:v>
                </c:pt>
                <c:pt idx="51">
                  <c:v>15:Q4</c:v>
                </c:pt>
                <c:pt idx="52">
                  <c:v>16:Q1</c:v>
                </c:pt>
                <c:pt idx="53">
                  <c:v>16:Q2</c:v>
                </c:pt>
                <c:pt idx="54">
                  <c:v>16:Q3</c:v>
                </c:pt>
                <c:pt idx="55">
                  <c:v>16:Q4</c:v>
                </c:pt>
                <c:pt idx="56">
                  <c:v>17:Q1</c:v>
                </c:pt>
                <c:pt idx="57">
                  <c:v>17:Q2</c:v>
                </c:pt>
                <c:pt idx="58">
                  <c:v>17:Q3</c:v>
                </c:pt>
                <c:pt idx="59">
                  <c:v>17:Q4</c:v>
                </c:pt>
                <c:pt idx="60">
                  <c:v>18:Q1</c:v>
                </c:pt>
                <c:pt idx="61">
                  <c:v>18:Q2</c:v>
                </c:pt>
                <c:pt idx="62">
                  <c:v>18:Q3</c:v>
                </c:pt>
                <c:pt idx="63">
                  <c:v>18:Q4</c:v>
                </c:pt>
                <c:pt idx="64">
                  <c:v>19:Q1</c:v>
                </c:pt>
                <c:pt idx="65">
                  <c:v>19:Q2</c:v>
                </c:pt>
                <c:pt idx="66">
                  <c:v>19:Q3</c:v>
                </c:pt>
                <c:pt idx="67">
                  <c:v>19:Q4</c:v>
                </c:pt>
                <c:pt idx="68">
                  <c:v>20:Q1</c:v>
                </c:pt>
                <c:pt idx="69">
                  <c:v>20:Q2</c:v>
                </c:pt>
                <c:pt idx="70">
                  <c:v>20:Q3</c:v>
                </c:pt>
                <c:pt idx="71">
                  <c:v>20:Q4</c:v>
                </c:pt>
                <c:pt idx="72">
                  <c:v>21:Q1</c:v>
                </c:pt>
                <c:pt idx="73">
                  <c:v>21:Q2</c:v>
                </c:pt>
                <c:pt idx="74">
                  <c:v>21:Q3</c:v>
                </c:pt>
                <c:pt idx="75">
                  <c:v>21:Q4</c:v>
                </c:pt>
              </c:strCache>
            </c:strRef>
          </c:cat>
          <c:val>
            <c:numRef>
              <c:f>[0]!Page3_SL</c:f>
              <c:numCache>
                <c:formatCode>0.00</c:formatCode>
                <c:ptCount val="76"/>
                <c:pt idx="0">
                  <c:v>0.2407</c:v>
                </c:pt>
                <c:pt idx="1">
                  <c:v>0.2429</c:v>
                </c:pt>
                <c:pt idx="2">
                  <c:v>0.24879999999999999</c:v>
                </c:pt>
                <c:pt idx="3">
                  <c:v>0.25290000000000001</c:v>
                </c:pt>
                <c:pt idx="4">
                  <c:v>0.25979999999999998</c:v>
                </c:pt>
                <c:pt idx="5">
                  <c:v>0.26290000000000002</c:v>
                </c:pt>
                <c:pt idx="6">
                  <c:v>0.33</c:v>
                </c:pt>
                <c:pt idx="7">
                  <c:v>0.34570000000000001</c:v>
                </c:pt>
                <c:pt idx="8">
                  <c:v>0.36359999999999998</c:v>
                </c:pt>
                <c:pt idx="9">
                  <c:v>0.37440000000000001</c:v>
                </c:pt>
                <c:pt idx="10">
                  <c:v>0.37769999999999998</c:v>
                </c:pt>
                <c:pt idx="11">
                  <c:v>0.39169999999999999</c:v>
                </c:pt>
                <c:pt idx="12">
                  <c:v>0.4345</c:v>
                </c:pt>
                <c:pt idx="13">
                  <c:v>0.43890000000000001</c:v>
                </c:pt>
                <c:pt idx="14">
                  <c:v>0.44669999999999999</c:v>
                </c:pt>
                <c:pt idx="15">
                  <c:v>0.48159999999999997</c:v>
                </c:pt>
                <c:pt idx="16">
                  <c:v>0.50639999999999996</c:v>
                </c:pt>
                <c:pt idx="17">
                  <c:v>0.51400000000000001</c:v>
                </c:pt>
                <c:pt idx="18">
                  <c:v>0.52850039999999998</c:v>
                </c:pt>
                <c:pt idx="19">
                  <c:v>0.54749999999999999</c:v>
                </c:pt>
                <c:pt idx="20">
                  <c:v>0.57920000000000005</c:v>
                </c:pt>
                <c:pt idx="21">
                  <c:v>0.58630000000000004</c:v>
                </c:pt>
                <c:pt idx="22">
                  <c:v>0.6109</c:v>
                </c:pt>
                <c:pt idx="23">
                  <c:v>0.63929999999999998</c:v>
                </c:pt>
                <c:pt idx="24">
                  <c:v>0.66279999999999994</c:v>
                </c:pt>
                <c:pt idx="25">
                  <c:v>0.6754</c:v>
                </c:pt>
                <c:pt idx="26">
                  <c:v>0.69450000000000001</c:v>
                </c:pt>
                <c:pt idx="27">
                  <c:v>0.72130000000000005</c:v>
                </c:pt>
                <c:pt idx="28">
                  <c:v>0.75780000000000003</c:v>
                </c:pt>
                <c:pt idx="29">
                  <c:v>0.76170000000000004</c:v>
                </c:pt>
                <c:pt idx="30">
                  <c:v>0.7782</c:v>
                </c:pt>
                <c:pt idx="31">
                  <c:v>0.81179999999999997</c:v>
                </c:pt>
                <c:pt idx="32">
                  <c:v>0.83919999999999995</c:v>
                </c:pt>
                <c:pt idx="33">
                  <c:v>0.85140000000000005</c:v>
                </c:pt>
                <c:pt idx="34">
                  <c:v>0.87019999999999997</c:v>
                </c:pt>
                <c:pt idx="35">
                  <c:v>0.87360000000000004</c:v>
                </c:pt>
                <c:pt idx="36">
                  <c:v>0.90365613</c:v>
                </c:pt>
                <c:pt idx="37">
                  <c:v>0.91400000000000003</c:v>
                </c:pt>
                <c:pt idx="38">
                  <c:v>0.95599999999999996</c:v>
                </c:pt>
                <c:pt idx="39">
                  <c:v>0.96599999999999997</c:v>
                </c:pt>
                <c:pt idx="40">
                  <c:v>0.98599999999999999</c:v>
                </c:pt>
                <c:pt idx="41">
                  <c:v>0.99399999999999999</c:v>
                </c:pt>
                <c:pt idx="42">
                  <c:v>1.0269999999999999</c:v>
                </c:pt>
                <c:pt idx="43">
                  <c:v>1.08</c:v>
                </c:pt>
                <c:pt idx="44">
                  <c:v>1.111</c:v>
                </c:pt>
                <c:pt idx="45">
                  <c:v>1.1180000000000001</c:v>
                </c:pt>
                <c:pt idx="46">
                  <c:v>1.1259999999999999</c:v>
                </c:pt>
                <c:pt idx="47">
                  <c:v>1.157</c:v>
                </c:pt>
                <c:pt idx="48">
                  <c:v>1.1890000000000001</c:v>
                </c:pt>
                <c:pt idx="49">
                  <c:v>1.19</c:v>
                </c:pt>
                <c:pt idx="50">
                  <c:v>1.2030000000000001</c:v>
                </c:pt>
                <c:pt idx="51">
                  <c:v>1.232</c:v>
                </c:pt>
                <c:pt idx="52">
                  <c:v>1.2609999999999999</c:v>
                </c:pt>
                <c:pt idx="53">
                  <c:v>1.2589999999999999</c:v>
                </c:pt>
                <c:pt idx="54">
                  <c:v>1.2789999999999999</c:v>
                </c:pt>
                <c:pt idx="55">
                  <c:v>1.31</c:v>
                </c:pt>
                <c:pt idx="56">
                  <c:v>1.3440000000000001</c:v>
                </c:pt>
                <c:pt idx="57">
                  <c:v>1.3440000000000001</c:v>
                </c:pt>
                <c:pt idx="58">
                  <c:v>1.357</c:v>
                </c:pt>
                <c:pt idx="59">
                  <c:v>1.3779999999999999</c:v>
                </c:pt>
                <c:pt idx="60">
                  <c:v>1.407</c:v>
                </c:pt>
                <c:pt idx="61">
                  <c:v>1.405</c:v>
                </c:pt>
                <c:pt idx="62">
                  <c:v>1.4419999999999999</c:v>
                </c:pt>
                <c:pt idx="63">
                  <c:v>1.4570000000000001</c:v>
                </c:pt>
                <c:pt idx="64">
                  <c:v>1.486</c:v>
                </c:pt>
                <c:pt idx="65">
                  <c:v>1.478</c:v>
                </c:pt>
                <c:pt idx="66">
                  <c:v>1.498</c:v>
                </c:pt>
                <c:pt idx="67">
                  <c:v>1.508</c:v>
                </c:pt>
                <c:pt idx="68">
                  <c:v>1.5349999999999999</c:v>
                </c:pt>
                <c:pt idx="69">
                  <c:v>1.5369999999999999</c:v>
                </c:pt>
                <c:pt idx="70">
                  <c:v>1.546</c:v>
                </c:pt>
                <c:pt idx="71">
                  <c:v>1.5549999999999999</c:v>
                </c:pt>
                <c:pt idx="72">
                  <c:v>1.5840000000000001</c:v>
                </c:pt>
                <c:pt idx="73">
                  <c:v>1.57</c:v>
                </c:pt>
                <c:pt idx="74">
                  <c:v>1.5840000000000001</c:v>
                </c:pt>
                <c:pt idx="75">
                  <c:v>1.5760000000000001</c:v>
                </c:pt>
              </c:numCache>
            </c:numRef>
          </c:val>
          <c:extLst>
            <c:ext xmlns:c16="http://schemas.microsoft.com/office/drawing/2014/chart" uri="{C3380CC4-5D6E-409C-BE32-E72D297353CC}">
              <c16:uniqueId val="{00000004-614C-4329-BA58-A77B573221AB}"/>
            </c:ext>
          </c:extLst>
        </c:ser>
        <c:ser>
          <c:idx val="5"/>
          <c:order val="5"/>
          <c:tx>
            <c:strRef>
              <c:f>'Page 3 Data'!$G$4</c:f>
              <c:strCache>
                <c:ptCount val="1"/>
                <c:pt idx="0">
                  <c:v>Other</c:v>
                </c:pt>
              </c:strCache>
            </c:strRef>
          </c:tx>
          <c:spPr>
            <a:solidFill>
              <a:schemeClr val="tx1">
                <a:lumMod val="50000"/>
                <a:lumOff val="50000"/>
              </a:schemeClr>
            </a:solidFill>
          </c:spPr>
          <c:invertIfNegative val="0"/>
          <c:cat>
            <c:strRef>
              <c:f>[0]!Page3_Date</c:f>
              <c:strCache>
                <c:ptCount val="76"/>
                <c:pt idx="0">
                  <c:v>03:Q1</c:v>
                </c:pt>
                <c:pt idx="1">
                  <c:v>03:Q2</c:v>
                </c:pt>
                <c:pt idx="2">
                  <c:v>03:Q3</c:v>
                </c:pt>
                <c:pt idx="3">
                  <c:v>03:Q4</c:v>
                </c:pt>
                <c:pt idx="4">
                  <c:v>04:Q1</c:v>
                </c:pt>
                <c:pt idx="5">
                  <c:v>04:Q2</c:v>
                </c:pt>
                <c:pt idx="6">
                  <c:v>04:Q3</c:v>
                </c:pt>
                <c:pt idx="7">
                  <c:v>04:Q4</c:v>
                </c:pt>
                <c:pt idx="8">
                  <c:v>05:Q1</c:v>
                </c:pt>
                <c:pt idx="9">
                  <c:v>05:Q2</c:v>
                </c:pt>
                <c:pt idx="10">
                  <c:v>05:Q3</c:v>
                </c:pt>
                <c:pt idx="11">
                  <c:v>05:Q4</c:v>
                </c:pt>
                <c:pt idx="12">
                  <c:v>06:Q1</c:v>
                </c:pt>
                <c:pt idx="13">
                  <c:v>06:Q2</c:v>
                </c:pt>
                <c:pt idx="14">
                  <c:v>06:Q3</c:v>
                </c:pt>
                <c:pt idx="15">
                  <c:v>06:Q4</c:v>
                </c:pt>
                <c:pt idx="16">
                  <c:v>07:Q1</c:v>
                </c:pt>
                <c:pt idx="17">
                  <c:v>07:Q2</c:v>
                </c:pt>
                <c:pt idx="18">
                  <c:v>07:Q3</c:v>
                </c:pt>
                <c:pt idx="19">
                  <c:v>07:Q4</c:v>
                </c:pt>
                <c:pt idx="20">
                  <c:v>08:Q1</c:v>
                </c:pt>
                <c:pt idx="21">
                  <c:v>08:Q2</c:v>
                </c:pt>
                <c:pt idx="22">
                  <c:v>08:Q3</c:v>
                </c:pt>
                <c:pt idx="23">
                  <c:v>08:Q4</c:v>
                </c:pt>
                <c:pt idx="24">
                  <c:v>09:Q1</c:v>
                </c:pt>
                <c:pt idx="25">
                  <c:v>09:Q2</c:v>
                </c:pt>
                <c:pt idx="26">
                  <c:v>09:Q3</c:v>
                </c:pt>
                <c:pt idx="27">
                  <c:v>09:Q4</c:v>
                </c:pt>
                <c:pt idx="28">
                  <c:v>10:Q1</c:v>
                </c:pt>
                <c:pt idx="29">
                  <c:v>10:Q2</c:v>
                </c:pt>
                <c:pt idx="30">
                  <c:v>10:Q3</c:v>
                </c:pt>
                <c:pt idx="31">
                  <c:v>10:Q4</c:v>
                </c:pt>
                <c:pt idx="32">
                  <c:v>11:Q1</c:v>
                </c:pt>
                <c:pt idx="33">
                  <c:v>11:Q2</c:v>
                </c:pt>
                <c:pt idx="34">
                  <c:v>11:Q3</c:v>
                </c:pt>
                <c:pt idx="35">
                  <c:v>11:Q4</c:v>
                </c:pt>
                <c:pt idx="36">
                  <c:v>12:Q1</c:v>
                </c:pt>
                <c:pt idx="37">
                  <c:v>12:Q2</c:v>
                </c:pt>
                <c:pt idx="38">
                  <c:v>12:Q3</c:v>
                </c:pt>
                <c:pt idx="39">
                  <c:v>12:Q4</c:v>
                </c:pt>
                <c:pt idx="40">
                  <c:v>13:Q1</c:v>
                </c:pt>
                <c:pt idx="41">
                  <c:v>13:Q2</c:v>
                </c:pt>
                <c:pt idx="42">
                  <c:v>13:Q3</c:v>
                </c:pt>
                <c:pt idx="43">
                  <c:v>13:Q4</c:v>
                </c:pt>
                <c:pt idx="44">
                  <c:v>14:Q1</c:v>
                </c:pt>
                <c:pt idx="45">
                  <c:v>14:Q2</c:v>
                </c:pt>
                <c:pt idx="46">
                  <c:v>14:Q3</c:v>
                </c:pt>
                <c:pt idx="47">
                  <c:v>14:Q4</c:v>
                </c:pt>
                <c:pt idx="48">
                  <c:v>15:Q1</c:v>
                </c:pt>
                <c:pt idx="49">
                  <c:v>15:Q2</c:v>
                </c:pt>
                <c:pt idx="50">
                  <c:v>15:Q3</c:v>
                </c:pt>
                <c:pt idx="51">
                  <c:v>15:Q4</c:v>
                </c:pt>
                <c:pt idx="52">
                  <c:v>16:Q1</c:v>
                </c:pt>
                <c:pt idx="53">
                  <c:v>16:Q2</c:v>
                </c:pt>
                <c:pt idx="54">
                  <c:v>16:Q3</c:v>
                </c:pt>
                <c:pt idx="55">
                  <c:v>16:Q4</c:v>
                </c:pt>
                <c:pt idx="56">
                  <c:v>17:Q1</c:v>
                </c:pt>
                <c:pt idx="57">
                  <c:v>17:Q2</c:v>
                </c:pt>
                <c:pt idx="58">
                  <c:v>17:Q3</c:v>
                </c:pt>
                <c:pt idx="59">
                  <c:v>17:Q4</c:v>
                </c:pt>
                <c:pt idx="60">
                  <c:v>18:Q1</c:v>
                </c:pt>
                <c:pt idx="61">
                  <c:v>18:Q2</c:v>
                </c:pt>
                <c:pt idx="62">
                  <c:v>18:Q3</c:v>
                </c:pt>
                <c:pt idx="63">
                  <c:v>18:Q4</c:v>
                </c:pt>
                <c:pt idx="64">
                  <c:v>19:Q1</c:v>
                </c:pt>
                <c:pt idx="65">
                  <c:v>19:Q2</c:v>
                </c:pt>
                <c:pt idx="66">
                  <c:v>19:Q3</c:v>
                </c:pt>
                <c:pt idx="67">
                  <c:v>19:Q4</c:v>
                </c:pt>
                <c:pt idx="68">
                  <c:v>20:Q1</c:v>
                </c:pt>
                <c:pt idx="69">
                  <c:v>20:Q2</c:v>
                </c:pt>
                <c:pt idx="70">
                  <c:v>20:Q3</c:v>
                </c:pt>
                <c:pt idx="71">
                  <c:v>20:Q4</c:v>
                </c:pt>
                <c:pt idx="72">
                  <c:v>21:Q1</c:v>
                </c:pt>
                <c:pt idx="73">
                  <c:v>21:Q2</c:v>
                </c:pt>
                <c:pt idx="74">
                  <c:v>21:Q3</c:v>
                </c:pt>
                <c:pt idx="75">
                  <c:v>21:Q4</c:v>
                </c:pt>
              </c:strCache>
            </c:strRef>
          </c:cat>
          <c:val>
            <c:numRef>
              <c:f>[0]!Page3_Other</c:f>
              <c:numCache>
                <c:formatCode>0.00</c:formatCode>
                <c:ptCount val="76"/>
                <c:pt idx="0">
                  <c:v>0.47760000000000002</c:v>
                </c:pt>
                <c:pt idx="1">
                  <c:v>0.48599999999999999</c:v>
                </c:pt>
                <c:pt idx="2">
                  <c:v>0.4773</c:v>
                </c:pt>
                <c:pt idx="3">
                  <c:v>0.4486</c:v>
                </c:pt>
                <c:pt idx="4">
                  <c:v>0.44650000000000001</c:v>
                </c:pt>
                <c:pt idx="5">
                  <c:v>0.42309999999999998</c:v>
                </c:pt>
                <c:pt idx="6">
                  <c:v>0.41</c:v>
                </c:pt>
                <c:pt idx="7">
                  <c:v>0.4229</c:v>
                </c:pt>
                <c:pt idx="8">
                  <c:v>0.39410000000000001</c:v>
                </c:pt>
                <c:pt idx="9">
                  <c:v>0.40239999999999998</c:v>
                </c:pt>
                <c:pt idx="10">
                  <c:v>0.40539999999999998</c:v>
                </c:pt>
                <c:pt idx="11">
                  <c:v>0.41549999999999998</c:v>
                </c:pt>
                <c:pt idx="12">
                  <c:v>0.41830000000000001</c:v>
                </c:pt>
                <c:pt idx="13">
                  <c:v>0.42320000000000002</c:v>
                </c:pt>
                <c:pt idx="14">
                  <c:v>0.44169999999999998</c:v>
                </c:pt>
                <c:pt idx="15">
                  <c:v>0.40570000000000001</c:v>
                </c:pt>
                <c:pt idx="16">
                  <c:v>0.40389999999999998</c:v>
                </c:pt>
                <c:pt idx="17">
                  <c:v>0.4078</c:v>
                </c:pt>
                <c:pt idx="18">
                  <c:v>0.41299999999999998</c:v>
                </c:pt>
                <c:pt idx="19">
                  <c:v>0.42209999999999998</c:v>
                </c:pt>
                <c:pt idx="20">
                  <c:v>0.4153</c:v>
                </c:pt>
                <c:pt idx="21">
                  <c:v>0.40079999999999999</c:v>
                </c:pt>
                <c:pt idx="22">
                  <c:v>0.41149999999999998</c:v>
                </c:pt>
                <c:pt idx="23">
                  <c:v>0.41160000000000002</c:v>
                </c:pt>
                <c:pt idx="24">
                  <c:v>0.4088</c:v>
                </c:pt>
                <c:pt idx="25">
                  <c:v>0.38879999999999998</c:v>
                </c:pt>
                <c:pt idx="26">
                  <c:v>0.38150000000000001</c:v>
                </c:pt>
                <c:pt idx="27">
                  <c:v>0.3785</c:v>
                </c:pt>
                <c:pt idx="28">
                  <c:v>0.3629</c:v>
                </c:pt>
                <c:pt idx="29">
                  <c:v>0.34910000000000002</c:v>
                </c:pt>
                <c:pt idx="30">
                  <c:v>0.3427</c:v>
                </c:pt>
                <c:pt idx="31">
                  <c:v>0.34100000000000003</c:v>
                </c:pt>
                <c:pt idx="32">
                  <c:v>0.32869999999999999</c:v>
                </c:pt>
                <c:pt idx="33">
                  <c:v>0.33029999999999998</c:v>
                </c:pt>
                <c:pt idx="34">
                  <c:v>0.3266</c:v>
                </c:pt>
                <c:pt idx="35">
                  <c:v>0.33</c:v>
                </c:pt>
                <c:pt idx="36">
                  <c:v>0.31850000000000001</c:v>
                </c:pt>
                <c:pt idx="37">
                  <c:v>0.312</c:v>
                </c:pt>
                <c:pt idx="38">
                  <c:v>0.311</c:v>
                </c:pt>
                <c:pt idx="39">
                  <c:v>0.317</c:v>
                </c:pt>
                <c:pt idx="40">
                  <c:v>0.307</c:v>
                </c:pt>
                <c:pt idx="41">
                  <c:v>0.29599999999999999</c:v>
                </c:pt>
                <c:pt idx="42">
                  <c:v>0.30399999999999999</c:v>
                </c:pt>
                <c:pt idx="43">
                  <c:v>0.317</c:v>
                </c:pt>
                <c:pt idx="44">
                  <c:v>0.314</c:v>
                </c:pt>
                <c:pt idx="45">
                  <c:v>0.32300000000000001</c:v>
                </c:pt>
                <c:pt idx="46">
                  <c:v>0.32700000000000001</c:v>
                </c:pt>
                <c:pt idx="47">
                  <c:v>0.33500000000000002</c:v>
                </c:pt>
                <c:pt idx="48">
                  <c:v>0.32900000000000001</c:v>
                </c:pt>
                <c:pt idx="49">
                  <c:v>0.33900000000000002</c:v>
                </c:pt>
                <c:pt idx="50">
                  <c:v>0.35099999999999998</c:v>
                </c:pt>
                <c:pt idx="51">
                  <c:v>0.35099999999999998</c:v>
                </c:pt>
                <c:pt idx="52">
                  <c:v>0.35399999999999998</c:v>
                </c:pt>
                <c:pt idx="53">
                  <c:v>0.35599999999999998</c:v>
                </c:pt>
                <c:pt idx="54">
                  <c:v>0.36699999999999999</c:v>
                </c:pt>
                <c:pt idx="55">
                  <c:v>0.377</c:v>
                </c:pt>
                <c:pt idx="56">
                  <c:v>0.36699999999999999</c:v>
                </c:pt>
                <c:pt idx="57">
                  <c:v>0.378</c:v>
                </c:pt>
                <c:pt idx="58">
                  <c:v>0.38600000000000001</c:v>
                </c:pt>
                <c:pt idx="59">
                  <c:v>0.38900000000000001</c:v>
                </c:pt>
                <c:pt idx="60">
                  <c:v>0.38500000000000001</c:v>
                </c:pt>
                <c:pt idx="61">
                  <c:v>0.39</c:v>
                </c:pt>
                <c:pt idx="62">
                  <c:v>0.39900000000000002</c:v>
                </c:pt>
                <c:pt idx="63">
                  <c:v>0.40699999999999997</c:v>
                </c:pt>
                <c:pt idx="64">
                  <c:v>0.40400000000000003</c:v>
                </c:pt>
                <c:pt idx="65">
                  <c:v>0.41199999999999998</c:v>
                </c:pt>
                <c:pt idx="66">
                  <c:v>0.42499999999999999</c:v>
                </c:pt>
                <c:pt idx="67">
                  <c:v>0.432</c:v>
                </c:pt>
                <c:pt idx="68">
                  <c:v>0.42699999999999999</c:v>
                </c:pt>
                <c:pt idx="69">
                  <c:v>0.41799999999999998</c:v>
                </c:pt>
                <c:pt idx="70">
                  <c:v>0.41699999999999998</c:v>
                </c:pt>
                <c:pt idx="71">
                  <c:v>0.41899999999999998</c:v>
                </c:pt>
                <c:pt idx="72">
                  <c:v>0.41299999999999998</c:v>
                </c:pt>
                <c:pt idx="73">
                  <c:v>0.42099999999999999</c:v>
                </c:pt>
                <c:pt idx="74">
                  <c:v>0.42299999999999999</c:v>
                </c:pt>
                <c:pt idx="75">
                  <c:v>0.438</c:v>
                </c:pt>
              </c:numCache>
            </c:numRef>
          </c:val>
          <c:extLst>
            <c:ext xmlns:c16="http://schemas.microsoft.com/office/drawing/2014/chart" uri="{C3380CC4-5D6E-409C-BE32-E72D297353CC}">
              <c16:uniqueId val="{00000005-614C-4329-BA58-A77B573221AB}"/>
            </c:ext>
          </c:extLst>
        </c:ser>
        <c:dLbls>
          <c:showLegendKey val="0"/>
          <c:showVal val="0"/>
          <c:showCatName val="0"/>
          <c:showSerName val="0"/>
          <c:showPercent val="0"/>
          <c:showBubbleSize val="0"/>
        </c:dLbls>
        <c:gapWidth val="16"/>
        <c:overlap val="100"/>
        <c:axId val="494765184"/>
        <c:axId val="494766720"/>
      </c:barChart>
      <c:catAx>
        <c:axId val="494765184"/>
        <c:scaling>
          <c:orientation val="minMax"/>
        </c:scaling>
        <c:delete val="0"/>
        <c:axPos val="b"/>
        <c:numFmt formatCode="General" sourceLinked="0"/>
        <c:majorTickMark val="out"/>
        <c:minorTickMark val="none"/>
        <c:tickLblPos val="nextTo"/>
        <c:txPr>
          <a:bodyPr rot="-3000000" vert="horz" anchor="t" anchorCtr="0"/>
          <a:lstStyle/>
          <a:p>
            <a:pPr>
              <a:defRPr sz="1200">
                <a:latin typeface="Arial" pitchFamily="34" charset="0"/>
                <a:cs typeface="Arial" pitchFamily="34" charset="0"/>
              </a:defRPr>
            </a:pPr>
            <a:endParaRPr lang="en-US"/>
          </a:p>
        </c:txPr>
        <c:crossAx val="494766720"/>
        <c:crosses val="autoZero"/>
        <c:auto val="0"/>
        <c:lblAlgn val="ctr"/>
        <c:lblOffset val="1"/>
        <c:tickLblSkip val="4"/>
        <c:tickMarkSkip val="1"/>
        <c:noMultiLvlLbl val="0"/>
      </c:catAx>
      <c:valAx>
        <c:axId val="494766720"/>
        <c:scaling>
          <c:orientation val="minMax"/>
          <c:max val="16"/>
          <c:min val="0"/>
        </c:scaling>
        <c:delete val="0"/>
        <c:axPos val="l"/>
        <c:numFmt formatCode="0" sourceLinked="0"/>
        <c:majorTickMark val="in"/>
        <c:minorTickMark val="none"/>
        <c:tickLblPos val="nextTo"/>
        <c:txPr>
          <a:bodyPr/>
          <a:lstStyle/>
          <a:p>
            <a:pPr>
              <a:defRPr sz="1400">
                <a:latin typeface="Arial" pitchFamily="34" charset="0"/>
                <a:cs typeface="Arial" pitchFamily="34" charset="0"/>
              </a:defRPr>
            </a:pPr>
            <a:endParaRPr lang="en-US"/>
          </a:p>
        </c:txPr>
        <c:crossAx val="494765184"/>
        <c:crosses val="autoZero"/>
        <c:crossBetween val="between"/>
        <c:majorUnit val="3"/>
      </c:valAx>
      <c:spPr>
        <a:noFill/>
        <a:ln>
          <a:noFill/>
        </a:ln>
      </c:spPr>
    </c:plotArea>
    <c:legend>
      <c:legendPos val="t"/>
      <c:layout>
        <c:manualLayout>
          <c:xMode val="edge"/>
          <c:yMode val="edge"/>
          <c:x val="2.8990368494687061E-2"/>
          <c:y val="0.89485262857311887"/>
          <c:w val="0.90772403449569872"/>
          <c:h val="4.3401256661098946E-2"/>
        </c:manualLayout>
      </c:layout>
      <c:overlay val="0"/>
      <c:txPr>
        <a:bodyPr/>
        <a:lstStyle/>
        <a:p>
          <a:pPr>
            <a:defRPr sz="1200">
              <a:latin typeface="Arial" pitchFamily="34" charset="0"/>
              <a:cs typeface="Arial" pitchFamily="34" charset="0"/>
            </a:defRPr>
          </a:pPr>
          <a:endParaRPr lang="en-US"/>
        </a:p>
      </c:txPr>
    </c:legend>
    <c:plotVisOnly val="1"/>
    <c:dispBlanksAs val="gap"/>
    <c:showDLblsOverMax val="0"/>
  </c:chart>
  <c:spPr>
    <a:ln>
      <a:noFill/>
    </a:ln>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2.31249E-7</cdr:x>
      <cdr:y>0.29205</cdr:y>
    </cdr:from>
    <cdr:to>
      <cdr:x>0.02016</cdr:x>
      <cdr:y>0.70795</cdr:y>
    </cdr:to>
    <cdr:sp macro="" textlink="">
      <cdr:nvSpPr>
        <cdr:cNvPr id="2" name="TextBox 1"/>
        <cdr:cNvSpPr txBox="1"/>
      </cdr:nvSpPr>
      <cdr:spPr>
        <a:xfrm xmlns:a="http://schemas.openxmlformats.org/drawingml/2006/main" rot="16200000">
          <a:off x="-920944" y="2336781"/>
          <a:ext cx="2016271" cy="17438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050" i="1" dirty="0">
              <a:latin typeface="Arial" pitchFamily="34" charset="0"/>
              <a:cs typeface="Arial" pitchFamily="34" charset="0"/>
            </a:rPr>
            <a:t>Trillions of Dollars</a:t>
          </a:r>
        </a:p>
      </cdr:txBody>
    </cdr:sp>
  </cdr:relSizeAnchor>
  <cdr:relSizeAnchor xmlns:cdr="http://schemas.openxmlformats.org/drawingml/2006/chartDrawing">
    <cdr:from>
      <cdr:x>0</cdr:x>
      <cdr:y>0</cdr:y>
    </cdr:from>
    <cdr:to>
      <cdr:x>1</cdr:x>
      <cdr:y>0.0395</cdr:y>
    </cdr:to>
    <cdr:sp macro="" textlink="">
      <cdr:nvSpPr>
        <cdr:cNvPr id="3" name="TextBox 2"/>
        <cdr:cNvSpPr txBox="1"/>
      </cdr:nvSpPr>
      <cdr:spPr>
        <a:xfrm xmlns:a="http://schemas.openxmlformats.org/drawingml/2006/main">
          <a:off x="0" y="0"/>
          <a:ext cx="8648700" cy="18681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ctr"/>
          <a:endParaRPr lang="en-US" sz="2800" dirty="0">
            <a:solidFill>
              <a:sysClr val="windowText" lastClr="000000"/>
            </a:solidFill>
            <a:latin typeface="Arial" pitchFamily="34" charset="0"/>
            <a:cs typeface="Arial" pitchFamily="34" charset="0"/>
          </a:endParaRPr>
        </a:p>
      </cdr:txBody>
    </cdr:sp>
  </cdr:relSizeAnchor>
  <cdr:relSizeAnchor xmlns:cdr="http://schemas.openxmlformats.org/drawingml/2006/chartDrawing">
    <cdr:from>
      <cdr:x>0</cdr:x>
      <cdr:y>0.96029</cdr:y>
    </cdr:from>
    <cdr:to>
      <cdr:x>0.64617</cdr:x>
      <cdr:y>1</cdr:y>
    </cdr:to>
    <cdr:sp macro="" textlink="">
      <cdr:nvSpPr>
        <cdr:cNvPr id="27" name="TextBox 1"/>
        <cdr:cNvSpPr txBox="1"/>
      </cdr:nvSpPr>
      <cdr:spPr>
        <a:xfrm xmlns:a="http://schemas.openxmlformats.org/drawingml/2006/main">
          <a:off x="0" y="6074715"/>
          <a:ext cx="5604876" cy="249885"/>
        </a:xfrm>
        <a:prstGeom xmlns:a="http://schemas.openxmlformats.org/drawingml/2006/main" prst="rect">
          <a:avLst/>
        </a:prstGeom>
      </cdr:spPr>
      <cdr:txBody>
        <a:bodyPr xmlns:a="http://schemas.openxmlformats.org/drawingml/2006/main" wrap="square" rtlCol="0"/>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gn="l"/>
          <a:r>
            <a:rPr lang="en-US" sz="1100" i="1" baseline="0" dirty="0">
              <a:latin typeface="Arial" pitchFamily="34" charset="0"/>
              <a:cs typeface="Arial" pitchFamily="34" charset="0"/>
            </a:rPr>
            <a:t>Source: New York Fed Consumer Credit Panel/Equifax</a:t>
          </a:r>
        </a:p>
        <a:p xmlns:a="http://schemas.openxmlformats.org/drawingml/2006/main">
          <a:pPr algn="l"/>
          <a:endParaRPr lang="en-US" sz="1100" dirty="0">
            <a:latin typeface="Arial" pitchFamily="34" charset="0"/>
            <a:cs typeface="Arial" pitchFamily="34" charset="0"/>
          </a:endParaRPr>
        </a:p>
      </cdr:txBody>
    </cdr:sp>
  </cdr:relSizeAnchor>
  <cdr:relSizeAnchor xmlns:cdr="http://schemas.openxmlformats.org/drawingml/2006/chartDrawing">
    <cdr:from>
      <cdr:x>0.70468</cdr:x>
      <cdr:y>0.20661</cdr:y>
    </cdr:from>
    <cdr:to>
      <cdr:x>0.90566</cdr:x>
      <cdr:y>0.2494</cdr:y>
    </cdr:to>
    <cdr:sp macro="" textlink="">
      <cdr:nvSpPr>
        <cdr:cNvPr id="14" name="TextBox 1"/>
        <cdr:cNvSpPr txBox="1"/>
      </cdr:nvSpPr>
      <cdr:spPr>
        <a:xfrm xmlns:a="http://schemas.openxmlformats.org/drawingml/2006/main">
          <a:off x="6098434" y="1297010"/>
          <a:ext cx="1739310" cy="26861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endParaRPr lang="en-US" sz="900" dirty="0">
            <a:effectLst/>
            <a:latin typeface="Arial" pitchFamily="34" charset="0"/>
            <a:cs typeface="Arial" pitchFamily="34" charset="0"/>
          </a:endParaRPr>
        </a:p>
      </cdr:txBody>
    </cdr:sp>
  </cdr:relSizeAnchor>
  <cdr:relSizeAnchor xmlns:cdr="http://schemas.openxmlformats.org/drawingml/2006/chartDrawing">
    <cdr:from>
      <cdr:x>0.92675</cdr:x>
      <cdr:y>0.26066</cdr:y>
    </cdr:from>
    <cdr:to>
      <cdr:x>0.98078</cdr:x>
      <cdr:y>0.79</cdr:y>
    </cdr:to>
    <cdr:sp macro="" textlink="">
      <cdr:nvSpPr>
        <cdr:cNvPr id="5" name="TextBox 4"/>
        <cdr:cNvSpPr txBox="1"/>
      </cdr:nvSpPr>
      <cdr:spPr>
        <a:xfrm xmlns:a="http://schemas.openxmlformats.org/drawingml/2006/main">
          <a:off x="8015172" y="1348237"/>
          <a:ext cx="467260" cy="27379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dirty="0"/>
            <a:t>(3</a:t>
          </a:r>
          <a:r>
            <a:rPr lang="en-US" sz="1000" dirty="0"/>
            <a:t>%)</a:t>
          </a:r>
          <a:endParaRPr lang="en-US" sz="900" dirty="0"/>
        </a:p>
        <a:p xmlns:a="http://schemas.openxmlformats.org/drawingml/2006/main">
          <a:r>
            <a:rPr lang="en-US" sz="900" dirty="0"/>
            <a:t>(10%)</a:t>
          </a:r>
          <a:endParaRPr lang="en-US" sz="600" dirty="0"/>
        </a:p>
        <a:p xmlns:a="http://schemas.openxmlformats.org/drawingml/2006/main">
          <a:endParaRPr lang="en-US" sz="300" dirty="0"/>
        </a:p>
        <a:p xmlns:a="http://schemas.openxmlformats.org/drawingml/2006/main">
          <a:endParaRPr lang="en-US" sz="300" dirty="0"/>
        </a:p>
        <a:p xmlns:a="http://schemas.openxmlformats.org/drawingml/2006/main">
          <a:r>
            <a:rPr lang="en-US" sz="900" dirty="0"/>
            <a:t>(5%)</a:t>
          </a:r>
          <a:endParaRPr lang="en-US" sz="600" dirty="0"/>
        </a:p>
        <a:p xmlns:a="http://schemas.openxmlformats.org/drawingml/2006/main">
          <a:endParaRPr lang="en-US" sz="600" dirty="0"/>
        </a:p>
        <a:p xmlns:a="http://schemas.openxmlformats.org/drawingml/2006/main">
          <a:r>
            <a:rPr lang="en-US" sz="900" dirty="0"/>
            <a:t>(9%)</a:t>
          </a:r>
          <a:endParaRPr lang="en-US" sz="500" dirty="0"/>
        </a:p>
        <a:p xmlns:a="http://schemas.openxmlformats.org/drawingml/2006/main">
          <a:r>
            <a:rPr lang="en-US" sz="900" dirty="0"/>
            <a:t>(2%)</a:t>
          </a:r>
        </a:p>
        <a:p xmlns:a="http://schemas.openxmlformats.org/drawingml/2006/main">
          <a:endParaRPr lang="en-US" sz="900" dirty="0"/>
        </a:p>
        <a:p xmlns:a="http://schemas.openxmlformats.org/drawingml/2006/main">
          <a:endParaRPr lang="en-US" sz="900" dirty="0"/>
        </a:p>
        <a:p xmlns:a="http://schemas.openxmlformats.org/drawingml/2006/main">
          <a:endParaRPr lang="en-US" sz="900" dirty="0"/>
        </a:p>
        <a:p xmlns:a="http://schemas.openxmlformats.org/drawingml/2006/main">
          <a:endParaRPr lang="en-US" sz="900" dirty="0"/>
        </a:p>
        <a:p xmlns:a="http://schemas.openxmlformats.org/drawingml/2006/main">
          <a:r>
            <a:rPr lang="en-US" sz="900" dirty="0"/>
            <a:t>(70%)</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4F6E78-BE82-47A5-9C79-2B495BB885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22590650-11FE-43B3-BBC5-18A76C0725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9576E-65E2-4A4F-BCEB-A3669033CD30}" type="datetimeFigureOut">
              <a:rPr lang="en-ZA" smtClean="0"/>
              <a:t>2022/10/10</a:t>
            </a:fld>
            <a:endParaRPr lang="en-ZA"/>
          </a:p>
        </p:txBody>
      </p:sp>
      <p:sp>
        <p:nvSpPr>
          <p:cNvPr id="4" name="Footer Placeholder 3">
            <a:extLst>
              <a:ext uri="{FF2B5EF4-FFF2-40B4-BE49-F238E27FC236}">
                <a16:creationId xmlns:a16="http://schemas.microsoft.com/office/drawing/2014/main" id="{0A406A0E-46D1-4ED7-A84B-F2B271BC83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B0D7065C-6BA8-4AC7-8FCD-1556D08F85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BFB54-B51A-46F7-97B2-9A980A373ED4}" type="slidenum">
              <a:rPr lang="en-ZA" smtClean="0"/>
              <a:t>‹#›</a:t>
            </a:fld>
            <a:endParaRPr lang="en-ZA"/>
          </a:p>
        </p:txBody>
      </p:sp>
    </p:spTree>
    <p:extLst>
      <p:ext uri="{BB962C8B-B14F-4D97-AF65-F5344CB8AC3E}">
        <p14:creationId xmlns:p14="http://schemas.microsoft.com/office/powerpoint/2010/main" val="2121156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8207063"/>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1209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030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898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804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942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749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906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442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536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738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752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15" name="Google Shape;15;p2"/>
          <p:cNvSpPr txBox="1">
            <a:spLocks noGrp="1"/>
          </p:cNvSpPr>
          <p:nvPr>
            <p:ph type="body" idx="1"/>
          </p:nvPr>
        </p:nvSpPr>
        <p:spPr>
          <a:xfrm>
            <a:off x="457200" y="1852706"/>
            <a:ext cx="8229600" cy="4150299"/>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34" name="Google Shape;34;p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35" name="Google Shape;35;p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 name="Google Shape;36;p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37" name="Google Shape;37;p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52" name="Google Shape;52;p8"/>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8"/>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54" name="Google Shape;54;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59" name="Google Shape;59;p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5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61" name="Google Shape;61;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66" name="Google Shape;66;p10"/>
          <p:cNvSpPr txBox="1">
            <a:spLocks noGrp="1"/>
          </p:cNvSpPr>
          <p:nvPr>
            <p:ph type="body" idx="1"/>
          </p:nvPr>
        </p:nvSpPr>
        <p:spPr>
          <a:xfrm rot="5400000">
            <a:off x="2496850" y="-186945"/>
            <a:ext cx="4150299" cy="8229600"/>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Font typeface="Arial"/>
              <a:buNone/>
              <a:defRPr sz="1800"/>
            </a:lvl2pPr>
            <a:lvl3pPr marR="0" lvl="2" algn="l" rtl="0">
              <a:spcBef>
                <a:spcPts val="0"/>
              </a:spcBef>
              <a:spcAft>
                <a:spcPts val="0"/>
              </a:spcAft>
              <a:buSzPts val="1400"/>
              <a:buFont typeface="Arial"/>
              <a:buNone/>
              <a:defRPr sz="1800"/>
            </a:lvl3pPr>
            <a:lvl4pPr marR="0" lvl="3" algn="l" rtl="0">
              <a:spcBef>
                <a:spcPts val="0"/>
              </a:spcBef>
              <a:spcAft>
                <a:spcPts val="0"/>
              </a:spcAft>
              <a:buSzPts val="1400"/>
              <a:buFont typeface="Arial"/>
              <a:buNone/>
              <a:defRPr sz="1800"/>
            </a:lvl4pPr>
            <a:lvl5pPr marR="0" lvl="4" algn="l" rtl="0">
              <a:spcBef>
                <a:spcPts val="0"/>
              </a:spcBef>
              <a:spcAft>
                <a:spcPts val="0"/>
              </a:spcAft>
              <a:buSzPts val="1400"/>
              <a:buFont typeface="Arial"/>
              <a:buNone/>
              <a:defRPr sz="1800"/>
            </a:lvl5pPr>
            <a:lvl6pPr marR="0" lvl="5" algn="l" rtl="0">
              <a:spcBef>
                <a:spcPts val="0"/>
              </a:spcBef>
              <a:spcAft>
                <a:spcPts val="0"/>
              </a:spcAft>
              <a:buSzPts val="1400"/>
              <a:buFont typeface="Arial"/>
              <a:buNone/>
              <a:defRPr sz="1800"/>
            </a:lvl6pPr>
            <a:lvl7pPr marR="0" lvl="6" algn="l" rtl="0">
              <a:spcBef>
                <a:spcPts val="0"/>
              </a:spcBef>
              <a:spcAft>
                <a:spcPts val="0"/>
              </a:spcAft>
              <a:buSzPts val="1400"/>
              <a:buFont typeface="Arial"/>
              <a:buNone/>
              <a:defRPr sz="1800"/>
            </a:lvl7pPr>
            <a:lvl8pPr marR="0" lvl="7" algn="l" rtl="0">
              <a:spcBef>
                <a:spcPts val="0"/>
              </a:spcBef>
              <a:spcAft>
                <a:spcPts val="0"/>
              </a:spcAft>
              <a:buSzPts val="1400"/>
              <a:buFont typeface="Arial"/>
              <a:buNone/>
              <a:defRPr sz="1800"/>
            </a:lvl8pPr>
            <a:lvl9pPr marR="0" lvl="8" algn="l" rtl="0">
              <a:spcBef>
                <a:spcPts val="0"/>
              </a:spcBef>
              <a:spcAft>
                <a:spcPts val="0"/>
              </a:spcAft>
              <a:buSzPts val="1400"/>
              <a:buFont typeface="Arial"/>
              <a:buNone/>
              <a:defRPr sz="1800"/>
            </a:lvl9pPr>
          </a:lstStyle>
          <a:p>
            <a:endParaRPr/>
          </a:p>
        </p:txBody>
      </p:sp>
      <p:sp>
        <p:nvSpPr>
          <p:cNvPr id="11" name="Google Shape;11;p1"/>
          <p:cNvSpPr txBox="1">
            <a:spLocks noGrp="1"/>
          </p:cNvSpPr>
          <p:nvPr>
            <p:ph type="body" idx="1"/>
          </p:nvPr>
        </p:nvSpPr>
        <p:spPr>
          <a:xfrm>
            <a:off x="457200" y="1852706"/>
            <a:ext cx="8229600" cy="415029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 name="Google Shape;12;p1"/>
          <p:cNvSpPr txBox="1"/>
          <p:nvPr/>
        </p:nvSpPr>
        <p:spPr>
          <a:xfrm>
            <a:off x="8307668" y="317224"/>
            <a:ext cx="716803" cy="507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BFBF"/>
              </a:buClr>
              <a:buSzPts val="600"/>
              <a:buFont typeface="Calibri"/>
              <a:buNone/>
            </a:pPr>
            <a:endParaRPr sz="2400" b="0" i="0" u="none" strike="noStrike" cap="none" dirty="0">
              <a:solidFill>
                <a:srgbClr val="BFBFB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bin"/><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sz="2500" b="1" dirty="0">
                <a:solidFill>
                  <a:srgbClr val="A51C30"/>
                </a:solidFill>
              </a:rPr>
              <a:t>Harvard FinTech </a:t>
            </a:r>
            <a:br>
              <a:rPr lang="en-US" sz="2500" b="1" dirty="0">
                <a:solidFill>
                  <a:srgbClr val="A51C30"/>
                </a:solidFill>
              </a:rPr>
            </a:br>
            <a:r>
              <a:rPr lang="en-US" sz="2500" b="1" dirty="0">
                <a:solidFill>
                  <a:srgbClr val="A51C30"/>
                </a:solidFill>
              </a:rPr>
              <a:t>Online short course</a:t>
            </a:r>
            <a:endParaRPr dirty="0"/>
          </a:p>
        </p:txBody>
      </p:sp>
      <p:sp>
        <p:nvSpPr>
          <p:cNvPr id="96" name="Google Shape;96;p14"/>
          <p:cNvSpPr txBox="1">
            <a:spLocks noGrp="1"/>
          </p:cNvSpPr>
          <p:nvPr>
            <p:ph type="body" idx="1"/>
          </p:nvPr>
        </p:nvSpPr>
        <p:spPr>
          <a:xfrm>
            <a:off x="2412387" y="2026072"/>
            <a:ext cx="4319226" cy="1402928"/>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1"/>
              </a:buClr>
              <a:buSzPts val="513"/>
              <a:buFont typeface="Arial"/>
              <a:buNone/>
            </a:pPr>
            <a:endParaRPr lang="en-US" sz="1800" b="1" dirty="0">
              <a:solidFill>
                <a:schemeClr val="dk1"/>
              </a:solidFill>
            </a:endParaRPr>
          </a:p>
          <a:p>
            <a:pPr marL="0" marR="0" lvl="0" indent="0" algn="ctr" rtl="0">
              <a:lnSpc>
                <a:spcPct val="80000"/>
              </a:lnSpc>
              <a:spcBef>
                <a:spcPts val="0"/>
              </a:spcBef>
              <a:spcAft>
                <a:spcPts val="0"/>
              </a:spcAft>
              <a:buClr>
                <a:schemeClr val="dk1"/>
              </a:buClr>
              <a:buSzPts val="513"/>
              <a:buFont typeface="Arial"/>
              <a:buNone/>
            </a:pPr>
            <a:r>
              <a:rPr lang="en-US" sz="1800" b="1" i="0" u="none" strike="noStrike" cap="none" dirty="0">
                <a:solidFill>
                  <a:schemeClr val="dk1"/>
                </a:solidFill>
                <a:latin typeface="Arial"/>
                <a:ea typeface="Arial"/>
                <a:cs typeface="Arial"/>
                <a:sym typeface="Arial"/>
              </a:rPr>
              <a:t>Problem number and title: Problem 4: </a:t>
            </a:r>
          </a:p>
          <a:p>
            <a:pPr marL="0" marR="0" lvl="0" indent="0" algn="ctr" rtl="0">
              <a:lnSpc>
                <a:spcPct val="80000"/>
              </a:lnSpc>
              <a:spcBef>
                <a:spcPts val="0"/>
              </a:spcBef>
              <a:spcAft>
                <a:spcPts val="0"/>
              </a:spcAft>
              <a:buClr>
                <a:schemeClr val="dk1"/>
              </a:buClr>
              <a:buSzPts val="513"/>
              <a:buFont typeface="Arial"/>
              <a:buNone/>
            </a:pPr>
            <a:r>
              <a:rPr lang="en-US" sz="1800" b="1" i="0" u="none" strike="noStrike" cap="none" dirty="0">
                <a:solidFill>
                  <a:schemeClr val="dk1"/>
                </a:solidFill>
                <a:latin typeface="Arial"/>
                <a:ea typeface="Arial"/>
                <a:cs typeface="Arial"/>
                <a:sym typeface="Arial"/>
              </a:rPr>
              <a:t>Next generation lending networks </a:t>
            </a:r>
          </a:p>
        </p:txBody>
      </p:sp>
      <p:sp>
        <p:nvSpPr>
          <p:cNvPr id="2" name="Rectangle 1">
            <a:extLst>
              <a:ext uri="{FF2B5EF4-FFF2-40B4-BE49-F238E27FC236}">
                <a16:creationId xmlns:a16="http://schemas.microsoft.com/office/drawing/2014/main" id="{7CDF7E90-39D6-4F54-9ADD-158A65A30CCB}"/>
              </a:ext>
            </a:extLst>
          </p:cNvPr>
          <p:cNvSpPr/>
          <p:nvPr/>
        </p:nvSpPr>
        <p:spPr>
          <a:xfrm>
            <a:off x="559558" y="3429000"/>
            <a:ext cx="8298261" cy="2529923"/>
          </a:xfrm>
          <a:prstGeom prst="rect">
            <a:avLst/>
          </a:prstGeom>
        </p:spPr>
        <p:txBody>
          <a:bodyPr wrap="square">
            <a:spAutoFit/>
          </a:bodyPr>
          <a:lstStyle/>
          <a:p>
            <a:pPr lvl="0">
              <a:lnSpc>
                <a:spcPct val="80000"/>
              </a:lnSpc>
              <a:buClr>
                <a:schemeClr val="dk1"/>
              </a:buClr>
              <a:buSzPts val="513"/>
            </a:pPr>
            <a:r>
              <a:rPr lang="en-US" sz="1800" dirty="0">
                <a:solidFill>
                  <a:schemeClr val="dk1"/>
                </a:solidFill>
              </a:rPr>
              <a:t>Please use this template to create your slide deck presentation.</a:t>
            </a:r>
          </a:p>
          <a:p>
            <a:pPr lvl="0">
              <a:lnSpc>
                <a:spcPct val="80000"/>
              </a:lnSpc>
              <a:buClr>
                <a:schemeClr val="dk1"/>
              </a:buClr>
              <a:buSzPts val="513"/>
            </a:pPr>
            <a:endParaRPr lang="en-US" sz="1800" dirty="0">
              <a:solidFill>
                <a:schemeClr val="dk1"/>
              </a:solidFill>
            </a:endParaRPr>
          </a:p>
          <a:p>
            <a:pPr lvl="0">
              <a:lnSpc>
                <a:spcPct val="80000"/>
              </a:lnSpc>
              <a:buClr>
                <a:schemeClr val="dk1"/>
              </a:buClr>
              <a:buSzPts val="513"/>
            </a:pPr>
            <a:r>
              <a:rPr lang="en-US" sz="1800" dirty="0">
                <a:solidFill>
                  <a:schemeClr val="dk1"/>
                </a:solidFill>
              </a:rPr>
              <a:t>Your slide deck should include 10 to 15 slides (not counting this cover page) in which you clearly articulate the problem, and propose your solution.</a:t>
            </a:r>
          </a:p>
          <a:p>
            <a:pPr lvl="0">
              <a:lnSpc>
                <a:spcPct val="80000"/>
              </a:lnSpc>
              <a:buClr>
                <a:schemeClr val="dk1"/>
              </a:buClr>
              <a:buSzPts val="513"/>
            </a:pPr>
            <a:endParaRPr lang="en-US" sz="1800" dirty="0">
              <a:solidFill>
                <a:schemeClr val="dk1"/>
              </a:solidFill>
            </a:endParaRPr>
          </a:p>
          <a:p>
            <a:pPr lvl="0">
              <a:lnSpc>
                <a:spcPct val="80000"/>
              </a:lnSpc>
              <a:buClr>
                <a:schemeClr val="dk1"/>
              </a:buClr>
              <a:buSzPts val="513"/>
            </a:pPr>
            <a:r>
              <a:rPr lang="en-US" sz="1800" dirty="0">
                <a:solidFill>
                  <a:schemeClr val="dk1"/>
                </a:solidFill>
              </a:rPr>
              <a:t>Click on “New Slide” in the Home toolbar to add slides to this template. Please feel free to reformat this template as much as you would like.</a:t>
            </a:r>
          </a:p>
          <a:p>
            <a:pPr lvl="0">
              <a:lnSpc>
                <a:spcPct val="80000"/>
              </a:lnSpc>
              <a:buClr>
                <a:schemeClr val="dk1"/>
              </a:buClr>
              <a:buSzPts val="513"/>
            </a:pPr>
            <a:endParaRPr lang="en-US" sz="1800" dirty="0">
              <a:solidFill>
                <a:schemeClr val="dk1"/>
              </a:solidFill>
            </a:endParaRPr>
          </a:p>
          <a:p>
            <a:pPr lvl="0">
              <a:lnSpc>
                <a:spcPct val="80000"/>
              </a:lnSpc>
              <a:buClr>
                <a:schemeClr val="dk1"/>
              </a:buClr>
              <a:buSzPts val="513"/>
            </a:pPr>
            <a:r>
              <a:rPr lang="en-US" sz="1800" dirty="0">
                <a:solidFill>
                  <a:schemeClr val="dk1"/>
                </a:solidFill>
              </a:rPr>
              <a:t>When you have finished creating your slide deck, upload it to the Online Campus in Module 6, along with your capstone project document.</a:t>
            </a:r>
          </a:p>
          <a:p>
            <a:pPr lvl="0">
              <a:lnSpc>
                <a:spcPct val="80000"/>
              </a:lnSpc>
              <a:buClr>
                <a:schemeClr val="dk1"/>
              </a:buClr>
              <a:buSzPts val="513"/>
            </a:pPr>
            <a:endParaRPr lang="en-US" sz="18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198894"/>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How to maximize chances of ultimate success of Provenance.io?</a:t>
            </a:r>
            <a:endParaRPr b="1" dirty="0"/>
          </a:p>
        </p:txBody>
      </p:sp>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559558" y="1705225"/>
            <a:ext cx="8127242" cy="4528427"/>
          </a:xfrm>
        </p:spPr>
        <p:txBody>
          <a:bodyPr/>
          <a:lstStyle/>
          <a:p>
            <a:pPr>
              <a:spcBef>
                <a:spcPts val="300"/>
              </a:spcBef>
            </a:pPr>
            <a:r>
              <a:rPr lang="en-ZA" sz="1300" dirty="0"/>
              <a:t>What does success look like for Provenance.io? Let’s assume that’s maximum adoption by all </a:t>
            </a:r>
            <a:r>
              <a:rPr lang="en-ZA" sz="1300" dirty="0" err="1"/>
              <a:t>DeFi</a:t>
            </a:r>
            <a:r>
              <a:rPr lang="en-ZA" sz="1300" dirty="0"/>
              <a:t> projects, and Provenance.io overtaking Ethereum </a:t>
            </a:r>
          </a:p>
          <a:p>
            <a:pPr>
              <a:spcBef>
                <a:spcPts val="300"/>
              </a:spcBef>
            </a:pPr>
            <a:r>
              <a:rPr lang="en-ZA" sz="1300" dirty="0"/>
              <a:t>The team has been doing remarkably well. However, strategically, there can be two important areas to improve:</a:t>
            </a:r>
          </a:p>
          <a:p>
            <a:pPr>
              <a:spcBef>
                <a:spcPts val="300"/>
              </a:spcBef>
            </a:pPr>
            <a:r>
              <a:rPr lang="en-ZA" sz="1300" b="1" dirty="0"/>
              <a:t>Concentrated Hash ownership:</a:t>
            </a:r>
          </a:p>
          <a:p>
            <a:pPr marL="747713" lvl="1" indent="-285750">
              <a:spcBef>
                <a:spcPts val="300"/>
              </a:spcBef>
              <a:buFont typeface="Arial" panose="020B0604020202020204" pitchFamily="34" charset="0"/>
              <a:buChar char="−"/>
            </a:pPr>
            <a:r>
              <a:rPr lang="en-ZA" sz="1300" dirty="0"/>
              <a:t>Issue: As long as 70% of Hash is held by Figure, the lack of true decentralization will hinder the massive adoption of Provenance.io. </a:t>
            </a:r>
          </a:p>
          <a:p>
            <a:pPr marL="747713" lvl="1" indent="-285750">
              <a:spcBef>
                <a:spcPts val="300"/>
              </a:spcBef>
              <a:buFont typeface="Arial" panose="020B0604020202020204" pitchFamily="34" charset="0"/>
              <a:buChar char="−"/>
            </a:pPr>
            <a:r>
              <a:rPr lang="en-ZA" sz="1300" dirty="0"/>
              <a:t>Suggestion: The team should decrease their ownership of Hash or introduce a separate governance token that would be held more broadly.</a:t>
            </a:r>
          </a:p>
          <a:p>
            <a:pPr marL="747713" lvl="1" indent="-285750">
              <a:spcBef>
                <a:spcPts val="300"/>
              </a:spcBef>
              <a:buFont typeface="Arial" panose="020B0604020202020204" pitchFamily="34" charset="0"/>
              <a:buChar char="−"/>
            </a:pPr>
            <a:r>
              <a:rPr lang="en-ZA" sz="1300" dirty="0"/>
              <a:t>Possible downside: Reducing ownership of Hash can significantly limit the economic upside for the company. But if it helps with adoption, eventually owning a smaller piece of a much larger pie may be a better strategy. </a:t>
            </a:r>
          </a:p>
          <a:p>
            <a:pPr marL="457200" lvl="1" indent="-317500">
              <a:spcBef>
                <a:spcPts val="300"/>
              </a:spcBef>
              <a:buFont typeface="Arial"/>
              <a:buChar char="•"/>
            </a:pPr>
            <a:r>
              <a:rPr lang="en-ZA" sz="1300" b="1" dirty="0"/>
              <a:t>Conflict of interest:</a:t>
            </a:r>
          </a:p>
          <a:p>
            <a:pPr marL="747713" lvl="1" indent="-285750">
              <a:spcBef>
                <a:spcPts val="300"/>
              </a:spcBef>
              <a:buFont typeface="Arial" panose="020B0604020202020204" pitchFamily="34" charset="0"/>
              <a:buChar char="−"/>
            </a:pPr>
            <a:r>
              <a:rPr lang="en-ZA" sz="1300" dirty="0"/>
              <a:t>Issue: As long as Figure acts on the client-facing side of business, conflict of interest may limit adoption of Provenance.io by other client-facing banks / </a:t>
            </a:r>
            <a:r>
              <a:rPr lang="en-ZA" sz="1300" dirty="0" err="1"/>
              <a:t>DeFi</a:t>
            </a:r>
            <a:r>
              <a:rPr lang="en-ZA" sz="1300" dirty="0"/>
              <a:t> apps / exchanges / etc.</a:t>
            </a:r>
          </a:p>
          <a:p>
            <a:pPr marL="747713" lvl="1" indent="-285750">
              <a:spcBef>
                <a:spcPts val="300"/>
              </a:spcBef>
              <a:buFont typeface="Arial" panose="020B0604020202020204" pitchFamily="34" charset="0"/>
              <a:buChar char="−"/>
            </a:pPr>
            <a:r>
              <a:rPr lang="en-ZA" sz="1300" dirty="0"/>
              <a:t>Suggestion: Provenance.io must distance itself from the direct client-facing part of business, focus on bringing other players onto the platform.</a:t>
            </a:r>
          </a:p>
          <a:p>
            <a:pPr marL="747713" lvl="1" indent="-285750">
              <a:spcBef>
                <a:spcPts val="300"/>
              </a:spcBef>
              <a:buFont typeface="Arial" panose="020B0604020202020204" pitchFamily="34" charset="0"/>
              <a:buChar char="−"/>
            </a:pPr>
            <a:r>
              <a:rPr lang="en-ZA" sz="1300" dirty="0"/>
              <a:t>Possible downside: The client-facing part of business may be needed initially to spearhead the adoption by other banks / players / </a:t>
            </a:r>
            <a:r>
              <a:rPr lang="en-ZA" sz="1300" dirty="0" err="1"/>
              <a:t>DeFi</a:t>
            </a:r>
            <a:r>
              <a:rPr lang="en-ZA" sz="1300" dirty="0"/>
              <a:t> institutions. Choosing the right time to exit is important.</a:t>
            </a:r>
          </a:p>
        </p:txBody>
      </p:sp>
    </p:spTree>
    <p:extLst>
      <p:ext uri="{BB962C8B-B14F-4D97-AF65-F5344CB8AC3E}">
        <p14:creationId xmlns:p14="http://schemas.microsoft.com/office/powerpoint/2010/main" val="26905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559558" y="1705226"/>
            <a:ext cx="8127242" cy="4150299"/>
          </a:xfrm>
        </p:spPr>
        <p:txBody>
          <a:bodyPr/>
          <a:lstStyle/>
          <a:p>
            <a:r>
              <a:rPr lang="en-ZA" dirty="0"/>
              <a:t>Provenance.io is part of an ecosystem, that is trying to disrupt established companies and systems, whose combined value is over trillion dollars:</a:t>
            </a:r>
          </a:p>
          <a:p>
            <a:pPr marL="747713" lvl="1" indent="-285750">
              <a:buFont typeface="Arial" panose="020B0604020202020204" pitchFamily="34" charset="0"/>
              <a:buChar char="−"/>
            </a:pPr>
            <a:r>
              <a:rPr lang="en-ZA" dirty="0"/>
              <a:t>Disrupting rent-seeking massive lending, exchange and payments businesses (competing with traditional banks, registries, stock exchanges, money transfer businesses, Visa/Mastercard/PayPal, and many other players in this area)</a:t>
            </a:r>
          </a:p>
          <a:p>
            <a:pPr marL="747713" lvl="1" indent="-285750">
              <a:buFont typeface="Arial" panose="020B0604020202020204" pitchFamily="34" charset="0"/>
              <a:buChar char="−"/>
            </a:pPr>
            <a:r>
              <a:rPr lang="en-ZA" dirty="0"/>
              <a:t>Creating the go-to platform for </a:t>
            </a:r>
            <a:r>
              <a:rPr lang="en-ZA" dirty="0" err="1"/>
              <a:t>DeFi</a:t>
            </a:r>
            <a:r>
              <a:rPr lang="en-ZA" dirty="0"/>
              <a:t> applications (competing with Ethereum)</a:t>
            </a:r>
          </a:p>
          <a:p>
            <a:pPr marL="747713" lvl="1" indent="-285750">
              <a:buFont typeface="Arial" panose="020B0604020202020204" pitchFamily="34" charset="0"/>
              <a:buChar char="−"/>
            </a:pPr>
            <a:r>
              <a:rPr lang="en-ZA" dirty="0"/>
              <a:t>Growing towards a ubiquitous use of USDF as trusted, bank-minted </a:t>
            </a:r>
            <a:r>
              <a:rPr lang="en-ZA" dirty="0" err="1"/>
              <a:t>stablecoin</a:t>
            </a:r>
            <a:r>
              <a:rPr lang="en-ZA" dirty="0"/>
              <a:t> (competing with USDT, USDC, Terra, etc, none of which are bank minted)</a:t>
            </a:r>
          </a:p>
          <a:p>
            <a:r>
              <a:rPr lang="en-ZA" dirty="0"/>
              <a:t>There is a strong, experienced team behind the project that has been delivering. FLOC2020-1 securitization by Figure/Jefferies/Nomura has saved over 117bps in the origination to securitization cycle, while later issuances on platform by others has saved 125</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ZA" dirty="0"/>
              <a:t>130bps. Furthermore, origination time for clients was reduced from 45 days to less than 5minutes</a:t>
            </a:r>
          </a:p>
          <a:p>
            <a:r>
              <a:rPr lang="en-ZA" dirty="0"/>
              <a:t>However, there are three main areas that the team needs to be careful and proactive with: 1) regulation, 2) concentrated ownership of  Hash (limiting true decentralization), and 3) potential conflict of interest being on both the platform and the client facing side of </a:t>
            </a:r>
            <a:r>
              <a:rPr lang="en-ZA"/>
              <a:t>the business.</a:t>
            </a:r>
            <a:endParaRPr lang="en-ZA" dirty="0"/>
          </a:p>
          <a:p>
            <a:endParaRPr lang="en-ZA" dirty="0"/>
          </a:p>
        </p:txBody>
      </p:sp>
      <p:sp>
        <p:nvSpPr>
          <p:cNvPr id="6" name="Google Shape;101;p15">
            <a:extLst>
              <a:ext uri="{FF2B5EF4-FFF2-40B4-BE49-F238E27FC236}">
                <a16:creationId xmlns:a16="http://schemas.microsoft.com/office/drawing/2014/main" id="{E19E73A5-9B58-4B89-843F-6634CEBC77CF}"/>
              </a:ext>
            </a:extLst>
          </p:cNvPr>
          <p:cNvSpPr txBox="1">
            <a:spLocks/>
          </p:cNvSpPr>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625"/>
            </a:pPr>
            <a:r>
              <a:rPr lang="en-US" b="1" dirty="0"/>
              <a:t>Summary</a:t>
            </a:r>
          </a:p>
        </p:txBody>
      </p:sp>
    </p:spTree>
    <p:extLst>
      <p:ext uri="{BB962C8B-B14F-4D97-AF65-F5344CB8AC3E}">
        <p14:creationId xmlns:p14="http://schemas.microsoft.com/office/powerpoint/2010/main" val="10312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1524602816"/>
              </p:ext>
            </p:extLst>
          </p:nvPr>
        </p:nvGraphicFramePr>
        <p:xfrm>
          <a:off x="298829" y="766277"/>
          <a:ext cx="8648700" cy="5172407"/>
        </p:xfrm>
        <a:graphic>
          <a:graphicData uri="http://schemas.openxmlformats.org/drawingml/2006/chart">
            <c:chart xmlns:c="http://schemas.openxmlformats.org/drawingml/2006/chart" xmlns:r="http://schemas.openxmlformats.org/officeDocument/2006/relationships" r:id="rId3"/>
          </a:graphicData>
        </a:graphic>
      </p:graphicFrame>
      <p:sp>
        <p:nvSpPr>
          <p:cNvPr id="101" name="Google Shape;101;p15"/>
          <p:cNvSpPr txBox="1">
            <a:spLocks noGrp="1"/>
          </p:cNvSpPr>
          <p:nvPr>
            <p:ph type="title"/>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The US Mortgage market is hugely important: at $11</a:t>
            </a:r>
            <a:r>
              <a:rPr lang="ru-RU" b="1" dirty="0"/>
              <a:t> </a:t>
            </a:r>
            <a:r>
              <a:rPr lang="en-US" b="1" dirty="0"/>
              <a:t>trillion as of Q4 2021 (growing 9% YoY) and making up 70% of the US Household debt</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267720"/>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The problem: From origination to securitization, the US Mortgage market is very manual &amp; inefficient</a:t>
            </a:r>
            <a:endParaRPr b="1" dirty="0"/>
          </a:p>
        </p:txBody>
      </p:sp>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688912" y="2900320"/>
            <a:ext cx="2457411" cy="1376714"/>
          </a:xfrm>
        </p:spPr>
        <p:txBody>
          <a:bodyPr/>
          <a:lstStyle/>
          <a:p>
            <a:pPr marL="139700" indent="0">
              <a:buNone/>
            </a:pPr>
            <a:r>
              <a:rPr lang="en-US" sz="1200" b="1" dirty="0">
                <a:solidFill>
                  <a:srgbClr val="0070C0"/>
                </a:solidFill>
              </a:rPr>
              <a:t>Highly manual underwriting process</a:t>
            </a:r>
          </a:p>
          <a:p>
            <a:pPr marL="139700" indent="0">
              <a:buNone/>
            </a:pPr>
            <a:r>
              <a:rPr lang="en-ZA" sz="2000" dirty="0"/>
              <a:t>4</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ZA" sz="2000" dirty="0"/>
              <a:t>5 underwriter reviews per file</a:t>
            </a:r>
          </a:p>
        </p:txBody>
      </p:sp>
      <p:sp>
        <p:nvSpPr>
          <p:cNvPr id="5" name="Text Placeholder 2">
            <a:extLst>
              <a:ext uri="{FF2B5EF4-FFF2-40B4-BE49-F238E27FC236}">
                <a16:creationId xmlns:a16="http://schemas.microsoft.com/office/drawing/2014/main" id="{37E65AC5-4AFC-4EEA-9D14-B875056E5F62}"/>
              </a:ext>
            </a:extLst>
          </p:cNvPr>
          <p:cNvSpPr txBox="1">
            <a:spLocks/>
          </p:cNvSpPr>
          <p:nvPr/>
        </p:nvSpPr>
        <p:spPr>
          <a:xfrm>
            <a:off x="4795898" y="3641622"/>
            <a:ext cx="4083942" cy="129417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200" b="1" dirty="0">
                <a:solidFill>
                  <a:srgbClr val="0070C0"/>
                </a:solidFill>
              </a:rPr>
              <a:t>Long client waiting times</a:t>
            </a:r>
          </a:p>
          <a:p>
            <a:pPr marL="139700" indent="0">
              <a:buFont typeface="Arial"/>
              <a:buNone/>
            </a:pPr>
            <a:r>
              <a:rPr lang="en-ZA" sz="2000" dirty="0"/>
              <a:t>&gt;45 days to obtain mortgage/refinancing</a:t>
            </a:r>
          </a:p>
        </p:txBody>
      </p:sp>
      <p:sp>
        <p:nvSpPr>
          <p:cNvPr id="8" name="Text Placeholder 2">
            <a:extLst>
              <a:ext uri="{FF2B5EF4-FFF2-40B4-BE49-F238E27FC236}">
                <a16:creationId xmlns:a16="http://schemas.microsoft.com/office/drawing/2014/main" id="{6B9D699C-D978-4F43-A8FE-BB4FF623EBAB}"/>
              </a:ext>
            </a:extLst>
          </p:cNvPr>
          <p:cNvSpPr txBox="1">
            <a:spLocks/>
          </p:cNvSpPr>
          <p:nvPr/>
        </p:nvSpPr>
        <p:spPr>
          <a:xfrm>
            <a:off x="4795898" y="2194918"/>
            <a:ext cx="3659190" cy="129417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200" b="1" dirty="0">
                <a:solidFill>
                  <a:srgbClr val="0070C0"/>
                </a:solidFill>
              </a:rPr>
              <a:t>Very high intermediation costs</a:t>
            </a:r>
          </a:p>
          <a:p>
            <a:pPr marL="139700" indent="0">
              <a:buFont typeface="Arial"/>
              <a:buNone/>
            </a:pPr>
            <a:r>
              <a:rPr lang="en-ZA" sz="2000" dirty="0"/>
              <a:t>$7,000 </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ZA" sz="2000" dirty="0"/>
              <a:t> $9,000 origination cost per loan</a:t>
            </a:r>
          </a:p>
        </p:txBody>
      </p:sp>
      <p:cxnSp>
        <p:nvCxnSpPr>
          <p:cNvPr id="10" name="Connector: Elbow 9">
            <a:extLst>
              <a:ext uri="{FF2B5EF4-FFF2-40B4-BE49-F238E27FC236}">
                <a16:creationId xmlns:a16="http://schemas.microsoft.com/office/drawing/2014/main" id="{45737C36-4290-425A-910C-B73A6A3620DB}"/>
              </a:ext>
            </a:extLst>
          </p:cNvPr>
          <p:cNvCxnSpPr>
            <a:cxnSpLocks/>
            <a:stCxn id="3" idx="3"/>
            <a:endCxn id="8" idx="1"/>
          </p:cNvCxnSpPr>
          <p:nvPr/>
        </p:nvCxnSpPr>
        <p:spPr>
          <a:xfrm flipV="1">
            <a:off x="3146323" y="2842005"/>
            <a:ext cx="1649575" cy="7466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E3FD449-6DC2-4542-BD59-3135044EB5AD}"/>
              </a:ext>
            </a:extLst>
          </p:cNvPr>
          <p:cNvCxnSpPr>
            <a:cxnSpLocks/>
            <a:stCxn id="3" idx="3"/>
            <a:endCxn id="5" idx="1"/>
          </p:cNvCxnSpPr>
          <p:nvPr/>
        </p:nvCxnSpPr>
        <p:spPr>
          <a:xfrm>
            <a:off x="3146323" y="3588677"/>
            <a:ext cx="1649575" cy="7000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 Placeholder 2">
            <a:extLst>
              <a:ext uri="{FF2B5EF4-FFF2-40B4-BE49-F238E27FC236}">
                <a16:creationId xmlns:a16="http://schemas.microsoft.com/office/drawing/2014/main" id="{2DA90BA5-B822-4AAB-9838-658DD85CABCC}"/>
              </a:ext>
            </a:extLst>
          </p:cNvPr>
          <p:cNvSpPr txBox="1">
            <a:spLocks/>
          </p:cNvSpPr>
          <p:nvPr/>
        </p:nvSpPr>
        <p:spPr>
          <a:xfrm>
            <a:off x="599438" y="5669433"/>
            <a:ext cx="8280402" cy="53226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Sources: McKinsey &amp; Company, “Five trends reshaping the US home mortgage industry” Dec 2021; “</a:t>
            </a:r>
            <a:r>
              <a:rPr lang="en-US" sz="1000" i="1" dirty="0" err="1"/>
              <a:t>Finnovators</a:t>
            </a:r>
            <a:r>
              <a:rPr lang="en-US" sz="1000" i="1" dirty="0"/>
              <a:t>” podcast, Interview with Mike Cagney, Sep 2021; Provenance white-paper, 2019</a:t>
            </a:r>
          </a:p>
          <a:p>
            <a:pPr marL="139700" indent="0">
              <a:buFont typeface="Arial"/>
              <a:buNone/>
            </a:pPr>
            <a:endParaRPr lang="en-ZA" i="1" dirty="0"/>
          </a:p>
        </p:txBody>
      </p:sp>
    </p:spTree>
    <p:extLst>
      <p:ext uri="{BB962C8B-B14F-4D97-AF65-F5344CB8AC3E}">
        <p14:creationId xmlns:p14="http://schemas.microsoft.com/office/powerpoint/2010/main" val="196744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267720"/>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The problem: From origination to securitization, the US Mortgage market is very manual &amp; inefficient (continued)</a:t>
            </a:r>
            <a:endParaRPr b="1" dirty="0"/>
          </a:p>
        </p:txBody>
      </p:sp>
      <p:sp>
        <p:nvSpPr>
          <p:cNvPr id="29" name="Text Placeholder 2">
            <a:extLst>
              <a:ext uri="{FF2B5EF4-FFF2-40B4-BE49-F238E27FC236}">
                <a16:creationId xmlns:a16="http://schemas.microsoft.com/office/drawing/2014/main" id="{7B01E06A-D444-4014-A8BC-01982571E262}"/>
              </a:ext>
            </a:extLst>
          </p:cNvPr>
          <p:cNvSpPr txBox="1">
            <a:spLocks/>
          </p:cNvSpPr>
          <p:nvPr/>
        </p:nvSpPr>
        <p:spPr>
          <a:xfrm>
            <a:off x="599438" y="2793234"/>
            <a:ext cx="2586214" cy="139530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200" b="1" dirty="0">
                <a:solidFill>
                  <a:srgbClr val="0070C0"/>
                </a:solidFill>
              </a:rPr>
              <a:t>Highly manual securitization process</a:t>
            </a:r>
          </a:p>
          <a:p>
            <a:pPr marL="139700" indent="0">
              <a:buFont typeface="Arial"/>
              <a:buNone/>
            </a:pPr>
            <a:r>
              <a:rPr lang="en-US" sz="2000" dirty="0"/>
              <a:t>6</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2000" dirty="0"/>
              <a:t>8 intermediates reviews per security</a:t>
            </a:r>
          </a:p>
        </p:txBody>
      </p:sp>
      <p:cxnSp>
        <p:nvCxnSpPr>
          <p:cNvPr id="40" name="Connector: Elbow 39">
            <a:extLst>
              <a:ext uri="{FF2B5EF4-FFF2-40B4-BE49-F238E27FC236}">
                <a16:creationId xmlns:a16="http://schemas.microsoft.com/office/drawing/2014/main" id="{C63CB015-A089-456E-BE6D-76AA9E2AF1D1}"/>
              </a:ext>
            </a:extLst>
          </p:cNvPr>
          <p:cNvCxnSpPr>
            <a:cxnSpLocks/>
            <a:stCxn id="29" idx="3"/>
            <a:endCxn id="43" idx="1"/>
          </p:cNvCxnSpPr>
          <p:nvPr/>
        </p:nvCxnSpPr>
        <p:spPr>
          <a:xfrm flipV="1">
            <a:off x="3185652" y="2804048"/>
            <a:ext cx="1579766" cy="6868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 Placeholder 2">
            <a:extLst>
              <a:ext uri="{FF2B5EF4-FFF2-40B4-BE49-F238E27FC236}">
                <a16:creationId xmlns:a16="http://schemas.microsoft.com/office/drawing/2014/main" id="{612CE62B-C831-4750-828B-7F8D2EB720A5}"/>
              </a:ext>
            </a:extLst>
          </p:cNvPr>
          <p:cNvSpPr txBox="1">
            <a:spLocks/>
          </p:cNvSpPr>
          <p:nvPr/>
        </p:nvSpPr>
        <p:spPr>
          <a:xfrm>
            <a:off x="4765418" y="2202882"/>
            <a:ext cx="3586102" cy="120233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200" b="1" dirty="0">
                <a:solidFill>
                  <a:srgbClr val="0070C0"/>
                </a:solidFill>
              </a:rPr>
              <a:t>Huge fees in securitization ecosystem</a:t>
            </a:r>
          </a:p>
          <a:p>
            <a:pPr marL="139700" indent="0">
              <a:buFont typeface="Arial"/>
              <a:buNone/>
            </a:pPr>
            <a:r>
              <a:rPr lang="en-ZA" sz="2000" dirty="0"/>
              <a:t>~$30bln in annual fees for securitization</a:t>
            </a:r>
          </a:p>
        </p:txBody>
      </p:sp>
      <p:sp>
        <p:nvSpPr>
          <p:cNvPr id="59" name="Text Placeholder 2">
            <a:extLst>
              <a:ext uri="{FF2B5EF4-FFF2-40B4-BE49-F238E27FC236}">
                <a16:creationId xmlns:a16="http://schemas.microsoft.com/office/drawing/2014/main" id="{CD4EDDB3-5EE8-4B59-AB32-92F70FB7777F}"/>
              </a:ext>
            </a:extLst>
          </p:cNvPr>
          <p:cNvSpPr txBox="1">
            <a:spLocks/>
          </p:cNvSpPr>
          <p:nvPr/>
        </p:nvSpPr>
        <p:spPr>
          <a:xfrm>
            <a:off x="4765418" y="3576146"/>
            <a:ext cx="3586102" cy="120233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200" b="1" dirty="0">
                <a:solidFill>
                  <a:srgbClr val="0070C0"/>
                </a:solidFill>
              </a:rPr>
              <a:t>Long passthrough times for investors</a:t>
            </a:r>
          </a:p>
          <a:p>
            <a:pPr marL="139700" indent="0">
              <a:buFont typeface="Arial"/>
              <a:buNone/>
            </a:pPr>
            <a:r>
              <a:rPr lang="en-ZA" sz="2000" dirty="0"/>
              <a:t>~55 days to receive cash flows from underlying assets</a:t>
            </a:r>
          </a:p>
        </p:txBody>
      </p:sp>
      <p:cxnSp>
        <p:nvCxnSpPr>
          <p:cNvPr id="60" name="Connector: Elbow 59">
            <a:extLst>
              <a:ext uri="{FF2B5EF4-FFF2-40B4-BE49-F238E27FC236}">
                <a16:creationId xmlns:a16="http://schemas.microsoft.com/office/drawing/2014/main" id="{34158CB7-3608-4661-B537-0CE10036AFD4}"/>
              </a:ext>
            </a:extLst>
          </p:cNvPr>
          <p:cNvCxnSpPr>
            <a:cxnSpLocks/>
            <a:stCxn id="29" idx="3"/>
            <a:endCxn id="59" idx="1"/>
          </p:cNvCxnSpPr>
          <p:nvPr/>
        </p:nvCxnSpPr>
        <p:spPr>
          <a:xfrm>
            <a:off x="3185652" y="3490889"/>
            <a:ext cx="1579766" cy="6864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 Placeholder 2">
            <a:extLst>
              <a:ext uri="{FF2B5EF4-FFF2-40B4-BE49-F238E27FC236}">
                <a16:creationId xmlns:a16="http://schemas.microsoft.com/office/drawing/2014/main" id="{2DA90BA5-B822-4AAB-9838-658DD85CABCC}"/>
              </a:ext>
            </a:extLst>
          </p:cNvPr>
          <p:cNvSpPr txBox="1">
            <a:spLocks/>
          </p:cNvSpPr>
          <p:nvPr/>
        </p:nvSpPr>
        <p:spPr>
          <a:xfrm>
            <a:off x="599438" y="5669433"/>
            <a:ext cx="8280402" cy="53226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Sources: McKinsey &amp; Company, “Five trends reshaping the US home mortgage industry” Dec 2021; “</a:t>
            </a:r>
            <a:r>
              <a:rPr lang="en-US" sz="1000" i="1" dirty="0" err="1"/>
              <a:t>Finnovators</a:t>
            </a:r>
            <a:r>
              <a:rPr lang="en-US" sz="1000" i="1" dirty="0"/>
              <a:t>” podcast, Interview with Mike Cagney, Sep 2021; Provenance white-paper, 2019</a:t>
            </a:r>
          </a:p>
          <a:p>
            <a:pPr marL="139700" indent="0">
              <a:buFont typeface="Arial"/>
              <a:buNone/>
            </a:pPr>
            <a:endParaRPr lang="en-ZA" i="1" dirty="0"/>
          </a:p>
        </p:txBody>
      </p:sp>
    </p:spTree>
    <p:extLst>
      <p:ext uri="{BB962C8B-B14F-4D97-AF65-F5344CB8AC3E}">
        <p14:creationId xmlns:p14="http://schemas.microsoft.com/office/powerpoint/2010/main" val="251828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99327" y="1287386"/>
            <a:ext cx="7945345"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Using blockchain, Provenance.io is on a mission to make the $300 trillion in global financial markets more cost efficient, transparent and liquid</a:t>
            </a:r>
            <a:endParaRPr b="1" dirty="0"/>
          </a:p>
        </p:txBody>
      </p:sp>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838600" y="2131379"/>
            <a:ext cx="3979206" cy="2901575"/>
          </a:xfrm>
        </p:spPr>
        <p:txBody>
          <a:bodyPr/>
          <a:lstStyle/>
          <a:p>
            <a:pPr marL="139700" indent="0">
              <a:buNone/>
            </a:pPr>
            <a:r>
              <a:rPr lang="en-ZA" sz="1600" b="1" dirty="0">
                <a:solidFill>
                  <a:srgbClr val="0070C0"/>
                </a:solidFill>
              </a:rPr>
              <a:t>Provenance.io functions:</a:t>
            </a:r>
          </a:p>
          <a:p>
            <a:pPr marL="346075" indent="-206375"/>
            <a:r>
              <a:rPr lang="en-ZA" sz="1600" dirty="0"/>
              <a:t>Ledger</a:t>
            </a:r>
          </a:p>
          <a:p>
            <a:pPr marL="346075" indent="-206375"/>
            <a:r>
              <a:rPr lang="en-ZA" sz="1600" dirty="0"/>
              <a:t>Registry</a:t>
            </a:r>
          </a:p>
          <a:p>
            <a:pPr marL="346075" indent="-206375"/>
            <a:r>
              <a:rPr lang="en-ZA" sz="1600" dirty="0"/>
              <a:t>Exchange</a:t>
            </a:r>
          </a:p>
          <a:p>
            <a:pPr marL="139700" indent="0">
              <a:buNone/>
            </a:pPr>
            <a:endParaRPr lang="en-ZA" sz="1600" b="1" dirty="0"/>
          </a:p>
          <a:p>
            <a:pPr marL="139700" indent="0">
              <a:buNone/>
            </a:pPr>
            <a:r>
              <a:rPr lang="en-ZA" sz="1600" b="1" dirty="0">
                <a:solidFill>
                  <a:srgbClr val="0070C0"/>
                </a:solidFill>
              </a:rPr>
              <a:t>Why blockchain</a:t>
            </a:r>
            <a:r>
              <a:rPr lang="en-ZA" sz="1600" b="1" dirty="0"/>
              <a:t>:</a:t>
            </a:r>
          </a:p>
          <a:p>
            <a:pPr marL="346075" indent="-206375"/>
            <a:r>
              <a:rPr lang="en-ZA" sz="1600" dirty="0"/>
              <a:t>Decentralized record keeping</a:t>
            </a:r>
          </a:p>
          <a:p>
            <a:pPr marL="346075" indent="-206375"/>
            <a:r>
              <a:rPr lang="en-ZA" sz="1600" dirty="0"/>
              <a:t>Immutability of information</a:t>
            </a:r>
          </a:p>
          <a:p>
            <a:pPr marL="346075" indent="-206375"/>
            <a:r>
              <a:rPr lang="en-ZA" sz="1600" dirty="0" err="1"/>
              <a:t>Trustlessness</a:t>
            </a:r>
            <a:endParaRPr lang="en-ZA" sz="1600" dirty="0"/>
          </a:p>
        </p:txBody>
      </p:sp>
      <p:sp>
        <p:nvSpPr>
          <p:cNvPr id="7" name="Text Placeholder 2">
            <a:extLst>
              <a:ext uri="{FF2B5EF4-FFF2-40B4-BE49-F238E27FC236}">
                <a16:creationId xmlns:a16="http://schemas.microsoft.com/office/drawing/2014/main" id="{E14C9ED8-C907-496E-92A8-04C6FD4323C5}"/>
              </a:ext>
            </a:extLst>
          </p:cNvPr>
          <p:cNvSpPr txBox="1">
            <a:spLocks/>
          </p:cNvSpPr>
          <p:nvPr/>
        </p:nvSpPr>
        <p:spPr>
          <a:xfrm>
            <a:off x="584957" y="5520498"/>
            <a:ext cx="8183123" cy="72298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Sources: Provenance white-paper, 2019; Provenance securitization whitepaper, 2020</a:t>
            </a:r>
            <a:r>
              <a:rPr lang="en-ZA" sz="1000" i="1" dirty="0"/>
              <a:t>; </a:t>
            </a:r>
            <a:r>
              <a:rPr lang="en-US" sz="1000" i="1" dirty="0"/>
              <a:t>“</a:t>
            </a:r>
            <a:r>
              <a:rPr lang="en-US" sz="1000" i="1" dirty="0" err="1"/>
              <a:t>Finnovators</a:t>
            </a:r>
            <a:r>
              <a:rPr lang="en-US" sz="1000" i="1" dirty="0"/>
              <a:t>” podcast, Interview with Mike Cagney, Sep 2021</a:t>
            </a:r>
          </a:p>
          <a:p>
            <a:pPr marL="139700" indent="0">
              <a:buFont typeface="Arial"/>
              <a:buNone/>
            </a:pPr>
            <a:r>
              <a:rPr lang="en-US" sz="1000" i="1" dirty="0"/>
              <a:t>Note: *Provenance.io is independent from Figure Technologies and is run by a Delaware non-stock corporation</a:t>
            </a:r>
          </a:p>
        </p:txBody>
      </p:sp>
      <p:sp>
        <p:nvSpPr>
          <p:cNvPr id="15" name="Right Brace 14">
            <a:extLst>
              <a:ext uri="{FF2B5EF4-FFF2-40B4-BE49-F238E27FC236}">
                <a16:creationId xmlns:a16="http://schemas.microsoft.com/office/drawing/2014/main" id="{C6DAD2E8-E6C7-4145-BE23-1666DBD13112}"/>
              </a:ext>
            </a:extLst>
          </p:cNvPr>
          <p:cNvSpPr/>
          <p:nvPr/>
        </p:nvSpPr>
        <p:spPr>
          <a:xfrm>
            <a:off x="4536278" y="2369574"/>
            <a:ext cx="245807" cy="2683174"/>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 Placeholder 2">
            <a:extLst>
              <a:ext uri="{FF2B5EF4-FFF2-40B4-BE49-F238E27FC236}">
                <a16:creationId xmlns:a16="http://schemas.microsoft.com/office/drawing/2014/main" id="{486F5D1A-9FDF-4715-A073-C6C4BFD9EDCD}"/>
              </a:ext>
            </a:extLst>
          </p:cNvPr>
          <p:cNvSpPr txBox="1">
            <a:spLocks/>
          </p:cNvSpPr>
          <p:nvPr/>
        </p:nvSpPr>
        <p:spPr>
          <a:xfrm>
            <a:off x="5307361" y="2131378"/>
            <a:ext cx="3237311" cy="292136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600" b="1" dirty="0"/>
              <a:t>Figure Technologies</a:t>
            </a:r>
            <a:r>
              <a:rPr lang="en-US" sz="1600" dirty="0"/>
              <a:t>, company that created Provenance.io*, is spear-heading the adoption of this blockchain platform to demonstrate the cost &amp; risk reductions that can be achieved. </a:t>
            </a:r>
          </a:p>
          <a:p>
            <a:pPr marL="139700" indent="0">
              <a:buFont typeface="Arial"/>
              <a:buNone/>
            </a:pPr>
            <a:endParaRPr lang="en-US" sz="1600" dirty="0"/>
          </a:p>
          <a:p>
            <a:pPr marL="139700" indent="0">
              <a:buFont typeface="Arial"/>
              <a:buNone/>
            </a:pPr>
            <a:r>
              <a:rPr lang="en-US" sz="1600" dirty="0"/>
              <a:t>The first target was the </a:t>
            </a:r>
            <a:r>
              <a:rPr lang="en-US" sz="1600" b="1" dirty="0"/>
              <a:t>mortgage market</a:t>
            </a:r>
            <a:r>
              <a:rPr lang="en-US" sz="1600" dirty="0"/>
              <a:t> </a:t>
            </a:r>
          </a:p>
        </p:txBody>
      </p:sp>
    </p:spTree>
    <p:extLst>
      <p:ext uri="{BB962C8B-B14F-4D97-AF65-F5344CB8AC3E}">
        <p14:creationId xmlns:p14="http://schemas.microsoft.com/office/powerpoint/2010/main" val="335719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257887"/>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FLOC 2020</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b="1" dirty="0"/>
              <a:t>1 $149mln mortgage securitization on Provenance.io in March 2020 demonstrated the cost &amp; time savings using the blockchain platform:</a:t>
            </a:r>
            <a:endParaRPr b="1" dirty="0"/>
          </a:p>
        </p:txBody>
      </p:sp>
      <p:graphicFrame>
        <p:nvGraphicFramePr>
          <p:cNvPr id="2" name="Table 3">
            <a:extLst>
              <a:ext uri="{FF2B5EF4-FFF2-40B4-BE49-F238E27FC236}">
                <a16:creationId xmlns:a16="http://schemas.microsoft.com/office/drawing/2014/main" id="{DE590EA3-93E8-483A-A79C-4A60F756694F}"/>
              </a:ext>
            </a:extLst>
          </p:cNvPr>
          <p:cNvGraphicFramePr>
            <a:graphicFrameLocks noGrp="1"/>
          </p:cNvGraphicFramePr>
          <p:nvPr>
            <p:extLst>
              <p:ext uri="{D42A27DB-BD31-4B8C-83A1-F6EECF244321}">
                <p14:modId xmlns:p14="http://schemas.microsoft.com/office/powerpoint/2010/main" val="4023665140"/>
              </p:ext>
            </p:extLst>
          </p:nvPr>
        </p:nvGraphicFramePr>
        <p:xfrm>
          <a:off x="880582" y="2784292"/>
          <a:ext cx="3779907" cy="2225040"/>
        </p:xfrm>
        <a:graphic>
          <a:graphicData uri="http://schemas.openxmlformats.org/drawingml/2006/table">
            <a:tbl>
              <a:tblPr firstRow="1" bandRow="1">
                <a:tableStyleId>{3B4B98B0-60AC-42C2-AFA5-B58CD77FA1E5}</a:tableStyleId>
              </a:tblPr>
              <a:tblGrid>
                <a:gridCol w="2068528">
                  <a:extLst>
                    <a:ext uri="{9D8B030D-6E8A-4147-A177-3AD203B41FA5}">
                      <a16:colId xmlns:a16="http://schemas.microsoft.com/office/drawing/2014/main" val="2251560337"/>
                    </a:ext>
                  </a:extLst>
                </a:gridCol>
                <a:gridCol w="1711379">
                  <a:extLst>
                    <a:ext uri="{9D8B030D-6E8A-4147-A177-3AD203B41FA5}">
                      <a16:colId xmlns:a16="http://schemas.microsoft.com/office/drawing/2014/main" val="1802769906"/>
                    </a:ext>
                  </a:extLst>
                </a:gridCol>
              </a:tblGrid>
              <a:tr h="370840">
                <a:tc>
                  <a:txBody>
                    <a:bodyPr/>
                    <a:lstStyle/>
                    <a:p>
                      <a:r>
                        <a:rPr lang="en-US" sz="1600" dirty="0"/>
                        <a:t>Process</a:t>
                      </a:r>
                    </a:p>
                  </a:txBody>
                  <a:tcPr/>
                </a:tc>
                <a:tc>
                  <a:txBody>
                    <a:bodyPr/>
                    <a:lstStyle/>
                    <a:p>
                      <a:r>
                        <a:rPr lang="en-US" sz="1600" dirty="0"/>
                        <a:t>Cost savings</a:t>
                      </a:r>
                    </a:p>
                  </a:txBody>
                  <a:tcPr/>
                </a:tc>
                <a:extLst>
                  <a:ext uri="{0D108BD9-81ED-4DB2-BD59-A6C34878D82A}">
                    <a16:rowId xmlns:a16="http://schemas.microsoft.com/office/drawing/2014/main" val="1452353439"/>
                  </a:ext>
                </a:extLst>
              </a:tr>
              <a:tr h="370840">
                <a:tc>
                  <a:txBody>
                    <a:bodyPr/>
                    <a:lstStyle/>
                    <a:p>
                      <a:r>
                        <a:rPr lang="en-US" sz="1600" dirty="0"/>
                        <a:t>Origination</a:t>
                      </a:r>
                    </a:p>
                  </a:txBody>
                  <a:tcPr/>
                </a:tc>
                <a:tc>
                  <a:txBody>
                    <a:bodyPr/>
                    <a:lstStyle/>
                    <a:p>
                      <a:r>
                        <a:rPr lang="en-US" sz="1600" dirty="0"/>
                        <a:t>23 bps</a:t>
                      </a:r>
                    </a:p>
                  </a:txBody>
                  <a:tcPr/>
                </a:tc>
                <a:extLst>
                  <a:ext uri="{0D108BD9-81ED-4DB2-BD59-A6C34878D82A}">
                    <a16:rowId xmlns:a16="http://schemas.microsoft.com/office/drawing/2014/main" val="3602350535"/>
                  </a:ext>
                </a:extLst>
              </a:tr>
              <a:tr h="370840">
                <a:tc>
                  <a:txBody>
                    <a:bodyPr/>
                    <a:lstStyle/>
                    <a:p>
                      <a:r>
                        <a:rPr lang="en-US" sz="1600" dirty="0"/>
                        <a:t>Servicing</a:t>
                      </a:r>
                    </a:p>
                  </a:txBody>
                  <a:tcPr/>
                </a:tc>
                <a:tc>
                  <a:txBody>
                    <a:bodyPr/>
                    <a:lstStyle/>
                    <a:p>
                      <a:r>
                        <a:rPr lang="en-US" sz="1600" dirty="0"/>
                        <a:t>26 bps</a:t>
                      </a:r>
                    </a:p>
                  </a:txBody>
                  <a:tcPr/>
                </a:tc>
                <a:extLst>
                  <a:ext uri="{0D108BD9-81ED-4DB2-BD59-A6C34878D82A}">
                    <a16:rowId xmlns:a16="http://schemas.microsoft.com/office/drawing/2014/main" val="3835295967"/>
                  </a:ext>
                </a:extLst>
              </a:tr>
              <a:tr h="370840">
                <a:tc>
                  <a:txBody>
                    <a:bodyPr/>
                    <a:lstStyle/>
                    <a:p>
                      <a:r>
                        <a:rPr lang="en-US" sz="1600" dirty="0"/>
                        <a:t>Financing</a:t>
                      </a:r>
                    </a:p>
                  </a:txBody>
                  <a:tcPr/>
                </a:tc>
                <a:tc>
                  <a:txBody>
                    <a:bodyPr/>
                    <a:lstStyle/>
                    <a:p>
                      <a:r>
                        <a:rPr lang="en-US" sz="1600" dirty="0"/>
                        <a:t>45 bps</a:t>
                      </a:r>
                    </a:p>
                  </a:txBody>
                  <a:tcPr/>
                </a:tc>
                <a:extLst>
                  <a:ext uri="{0D108BD9-81ED-4DB2-BD59-A6C34878D82A}">
                    <a16:rowId xmlns:a16="http://schemas.microsoft.com/office/drawing/2014/main" val="2744366800"/>
                  </a:ext>
                </a:extLst>
              </a:tr>
              <a:tr h="370840">
                <a:tc>
                  <a:txBody>
                    <a:bodyPr/>
                    <a:lstStyle/>
                    <a:p>
                      <a:r>
                        <a:rPr lang="en-US" sz="1600" dirty="0"/>
                        <a:t>Securitization</a:t>
                      </a:r>
                    </a:p>
                  </a:txBody>
                  <a:tcPr/>
                </a:tc>
                <a:tc>
                  <a:txBody>
                    <a:bodyPr/>
                    <a:lstStyle/>
                    <a:p>
                      <a:r>
                        <a:rPr lang="en-US" sz="1600" dirty="0"/>
                        <a:t>23 bps</a:t>
                      </a:r>
                    </a:p>
                  </a:txBody>
                  <a:tcPr/>
                </a:tc>
                <a:extLst>
                  <a:ext uri="{0D108BD9-81ED-4DB2-BD59-A6C34878D82A}">
                    <a16:rowId xmlns:a16="http://schemas.microsoft.com/office/drawing/2014/main" val="2880077709"/>
                  </a:ext>
                </a:extLst>
              </a:tr>
              <a:tr h="370840">
                <a:tc>
                  <a:txBody>
                    <a:bodyPr/>
                    <a:lstStyle/>
                    <a:p>
                      <a:r>
                        <a:rPr lang="en-US" sz="1600" b="1" dirty="0"/>
                        <a:t>Total</a:t>
                      </a:r>
                    </a:p>
                  </a:txBody>
                  <a:tcPr/>
                </a:tc>
                <a:tc>
                  <a:txBody>
                    <a:bodyPr/>
                    <a:lstStyle/>
                    <a:p>
                      <a:r>
                        <a:rPr lang="en-US" sz="1600" b="1" dirty="0"/>
                        <a:t>117 bps</a:t>
                      </a:r>
                    </a:p>
                  </a:txBody>
                  <a:tcPr/>
                </a:tc>
                <a:extLst>
                  <a:ext uri="{0D108BD9-81ED-4DB2-BD59-A6C34878D82A}">
                    <a16:rowId xmlns:a16="http://schemas.microsoft.com/office/drawing/2014/main" val="4016663586"/>
                  </a:ext>
                </a:extLst>
              </a:tr>
            </a:tbl>
          </a:graphicData>
        </a:graphic>
      </p:graphicFrame>
      <p:sp>
        <p:nvSpPr>
          <p:cNvPr id="5" name="Text Placeholder 2">
            <a:extLst>
              <a:ext uri="{FF2B5EF4-FFF2-40B4-BE49-F238E27FC236}">
                <a16:creationId xmlns:a16="http://schemas.microsoft.com/office/drawing/2014/main" id="{2369321C-79F1-45EB-BD1B-A30A7291064D}"/>
              </a:ext>
            </a:extLst>
          </p:cNvPr>
          <p:cNvSpPr txBox="1">
            <a:spLocks/>
          </p:cNvSpPr>
          <p:nvPr/>
        </p:nvSpPr>
        <p:spPr>
          <a:xfrm>
            <a:off x="687541" y="2092756"/>
            <a:ext cx="3972947" cy="6866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sz="1600" b="1" dirty="0">
                <a:solidFill>
                  <a:srgbClr val="0070C0"/>
                </a:solidFill>
              </a:rPr>
              <a:t>Estimated cost savings:</a:t>
            </a:r>
            <a:r>
              <a:rPr lang="en-ZA" sz="1600" dirty="0"/>
              <a:t> </a:t>
            </a:r>
          </a:p>
        </p:txBody>
      </p:sp>
      <p:sp>
        <p:nvSpPr>
          <p:cNvPr id="7" name="Text Placeholder 2">
            <a:extLst>
              <a:ext uri="{FF2B5EF4-FFF2-40B4-BE49-F238E27FC236}">
                <a16:creationId xmlns:a16="http://schemas.microsoft.com/office/drawing/2014/main" id="{E14C9ED8-C907-496E-92A8-04C6FD4323C5}"/>
              </a:ext>
            </a:extLst>
          </p:cNvPr>
          <p:cNvSpPr txBox="1">
            <a:spLocks/>
          </p:cNvSpPr>
          <p:nvPr/>
        </p:nvSpPr>
        <p:spPr>
          <a:xfrm>
            <a:off x="584957" y="5658150"/>
            <a:ext cx="8183123" cy="56165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Sources: Provenance white-paper, 2019; Provenance securitization whitepaper, 2020</a:t>
            </a:r>
            <a:r>
              <a:rPr lang="en-ZA" sz="1000" i="1" dirty="0"/>
              <a:t>; </a:t>
            </a:r>
            <a:r>
              <a:rPr lang="en-US" sz="1000" i="1" dirty="0"/>
              <a:t>“</a:t>
            </a:r>
            <a:r>
              <a:rPr lang="en-US" sz="1000" i="1" dirty="0" err="1"/>
              <a:t>Finnovators</a:t>
            </a:r>
            <a:r>
              <a:rPr lang="en-US" sz="1000" i="1" dirty="0"/>
              <a:t>” podcast, Interview with Mike Cagney, Sep 2021</a:t>
            </a:r>
          </a:p>
        </p:txBody>
      </p:sp>
      <p:sp>
        <p:nvSpPr>
          <p:cNvPr id="13" name="Text Placeholder 2">
            <a:extLst>
              <a:ext uri="{FF2B5EF4-FFF2-40B4-BE49-F238E27FC236}">
                <a16:creationId xmlns:a16="http://schemas.microsoft.com/office/drawing/2014/main" id="{7D927F88-78B3-4400-9353-9EF73D01DCD9}"/>
              </a:ext>
            </a:extLst>
          </p:cNvPr>
          <p:cNvSpPr txBox="1">
            <a:spLocks/>
          </p:cNvSpPr>
          <p:nvPr/>
        </p:nvSpPr>
        <p:spPr>
          <a:xfrm>
            <a:off x="5310400" y="2092756"/>
            <a:ext cx="1757680" cy="6866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sz="1600" b="1" dirty="0">
                <a:solidFill>
                  <a:srgbClr val="0070C0"/>
                </a:solidFill>
              </a:rPr>
              <a:t>Time savings:</a:t>
            </a:r>
            <a:endParaRPr lang="en-ZA" sz="1600" dirty="0">
              <a:solidFill>
                <a:srgbClr val="0070C0"/>
              </a:solidFill>
            </a:endParaRPr>
          </a:p>
        </p:txBody>
      </p:sp>
      <p:sp>
        <p:nvSpPr>
          <p:cNvPr id="14" name="Text Placeholder 2">
            <a:extLst>
              <a:ext uri="{FF2B5EF4-FFF2-40B4-BE49-F238E27FC236}">
                <a16:creationId xmlns:a16="http://schemas.microsoft.com/office/drawing/2014/main" id="{55096C94-4998-4F8B-95A1-EDB870E581D4}"/>
              </a:ext>
            </a:extLst>
          </p:cNvPr>
          <p:cNvSpPr txBox="1">
            <a:spLocks/>
          </p:cNvSpPr>
          <p:nvPr/>
        </p:nvSpPr>
        <p:spPr>
          <a:xfrm>
            <a:off x="5295921" y="2577817"/>
            <a:ext cx="2737034" cy="243421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None/>
            </a:pPr>
            <a:r>
              <a:rPr lang="en-ZA" sz="1600" dirty="0"/>
              <a:t>Loan approval in </a:t>
            </a:r>
            <a:r>
              <a:rPr lang="en-ZA" sz="1600" b="1" dirty="0"/>
              <a:t>less than 5 mins </a:t>
            </a:r>
            <a:r>
              <a:rPr lang="en-ZA" sz="1600" dirty="0"/>
              <a:t>for most applicants</a:t>
            </a:r>
          </a:p>
          <a:p>
            <a:pPr marL="139700" indent="0">
              <a:buFont typeface="Arial"/>
              <a:buNone/>
            </a:pPr>
            <a:endParaRPr lang="en-ZA" sz="1600" b="1" dirty="0"/>
          </a:p>
          <a:p>
            <a:pPr marL="139700" indent="0">
              <a:buNone/>
            </a:pPr>
            <a:r>
              <a:rPr lang="en-ZA" sz="1600" dirty="0"/>
              <a:t>Passthrough rate of cashflows in securitization: </a:t>
            </a:r>
            <a:r>
              <a:rPr lang="en-ZA" sz="1600" b="1" dirty="0"/>
              <a:t>immediate</a:t>
            </a:r>
          </a:p>
        </p:txBody>
      </p:sp>
    </p:spTree>
    <p:extLst>
      <p:ext uri="{BB962C8B-B14F-4D97-AF65-F5344CB8AC3E}">
        <p14:creationId xmlns:p14="http://schemas.microsoft.com/office/powerpoint/2010/main" val="28300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Provenance/Figure strategy in one sentence: </a:t>
            </a:r>
            <a:r>
              <a:rPr lang="en-US" b="1" u="sng" dirty="0"/>
              <a:t>growing the value of Hash</a:t>
            </a:r>
            <a:r>
              <a:rPr lang="en-US" b="1" dirty="0"/>
              <a:t> by driving Provenance.io &amp; USDF adoption through lending, exchange, &amp; payments businesses</a:t>
            </a:r>
            <a:endParaRPr b="1" dirty="0"/>
          </a:p>
        </p:txBody>
      </p:sp>
      <p:pic>
        <p:nvPicPr>
          <p:cNvPr id="4" name="Picture 3">
            <a:extLst>
              <a:ext uri="{FF2B5EF4-FFF2-40B4-BE49-F238E27FC236}">
                <a16:creationId xmlns:a16="http://schemas.microsoft.com/office/drawing/2014/main" id="{A6317280-E957-42E2-BBA7-5CA4BFFA67CA}"/>
              </a:ext>
            </a:extLst>
          </p:cNvPr>
          <p:cNvPicPr>
            <a:picLocks noChangeAspect="1"/>
          </p:cNvPicPr>
          <p:nvPr/>
        </p:nvPicPr>
        <p:blipFill>
          <a:blip r:embed="rId3"/>
          <a:stretch>
            <a:fillRect/>
          </a:stretch>
        </p:blipFill>
        <p:spPr>
          <a:xfrm>
            <a:off x="6340120" y="2862992"/>
            <a:ext cx="1737360" cy="671495"/>
          </a:xfrm>
          <a:prstGeom prst="rect">
            <a:avLst/>
          </a:prstGeom>
        </p:spPr>
      </p:pic>
      <p:pic>
        <p:nvPicPr>
          <p:cNvPr id="6" name="Picture 5">
            <a:extLst>
              <a:ext uri="{FF2B5EF4-FFF2-40B4-BE49-F238E27FC236}">
                <a16:creationId xmlns:a16="http://schemas.microsoft.com/office/drawing/2014/main" id="{59B91AD5-5913-4EB5-90AA-D6594EB37C5E}"/>
              </a:ext>
            </a:extLst>
          </p:cNvPr>
          <p:cNvPicPr>
            <a:picLocks noChangeAspect="1"/>
          </p:cNvPicPr>
          <p:nvPr/>
        </p:nvPicPr>
        <p:blipFill rotWithShape="1">
          <a:blip r:embed="rId4"/>
          <a:srcRect l="3575" t="16850" r="4105" b="19400"/>
          <a:stretch/>
        </p:blipFill>
        <p:spPr>
          <a:xfrm>
            <a:off x="636244" y="4605038"/>
            <a:ext cx="1987296" cy="388621"/>
          </a:xfrm>
          <a:prstGeom prst="rect">
            <a:avLst/>
          </a:prstGeom>
        </p:spPr>
      </p:pic>
      <p:pic>
        <p:nvPicPr>
          <p:cNvPr id="8" name="Picture 7">
            <a:extLst>
              <a:ext uri="{FF2B5EF4-FFF2-40B4-BE49-F238E27FC236}">
                <a16:creationId xmlns:a16="http://schemas.microsoft.com/office/drawing/2014/main" id="{C175ED9A-4A3A-4895-B698-DEFDC1D2CA6D}"/>
              </a:ext>
            </a:extLst>
          </p:cNvPr>
          <p:cNvPicPr>
            <a:picLocks noChangeAspect="1"/>
          </p:cNvPicPr>
          <p:nvPr/>
        </p:nvPicPr>
        <p:blipFill>
          <a:blip r:embed="rId5"/>
          <a:stretch>
            <a:fillRect/>
          </a:stretch>
        </p:blipFill>
        <p:spPr>
          <a:xfrm>
            <a:off x="396874" y="2707566"/>
            <a:ext cx="1613260" cy="666120"/>
          </a:xfrm>
          <a:prstGeom prst="rect">
            <a:avLst/>
          </a:prstGeom>
        </p:spPr>
      </p:pic>
      <p:sp>
        <p:nvSpPr>
          <p:cNvPr id="10" name="Text Placeholder 2">
            <a:extLst>
              <a:ext uri="{FF2B5EF4-FFF2-40B4-BE49-F238E27FC236}">
                <a16:creationId xmlns:a16="http://schemas.microsoft.com/office/drawing/2014/main" id="{945405A9-CB55-4C27-AD8F-644BFE338CA3}"/>
              </a:ext>
            </a:extLst>
          </p:cNvPr>
          <p:cNvSpPr>
            <a:spLocks noGrp="1"/>
          </p:cNvSpPr>
          <p:nvPr>
            <p:ph type="body" idx="1"/>
          </p:nvPr>
        </p:nvSpPr>
        <p:spPr>
          <a:xfrm>
            <a:off x="435478" y="1984025"/>
            <a:ext cx="2632840" cy="520742"/>
          </a:xfrm>
        </p:spPr>
        <p:txBody>
          <a:bodyPr/>
          <a:lstStyle/>
          <a:p>
            <a:pPr marL="139700" indent="0">
              <a:spcBef>
                <a:spcPts val="0"/>
              </a:spcBef>
              <a:buNone/>
            </a:pPr>
            <a:r>
              <a:rPr lang="en-ZA" b="1" dirty="0">
                <a:solidFill>
                  <a:srgbClr val="0070C0"/>
                </a:solidFill>
              </a:rPr>
              <a:t>Client facing</a:t>
            </a:r>
          </a:p>
          <a:p>
            <a:pPr marL="139700" indent="0">
              <a:spcBef>
                <a:spcPts val="0"/>
              </a:spcBef>
              <a:buNone/>
            </a:pPr>
            <a:r>
              <a:rPr lang="en-ZA" b="1" dirty="0">
                <a:solidFill>
                  <a:schemeClr val="tx1"/>
                </a:solidFill>
              </a:rPr>
              <a:t>Revenue generating</a:t>
            </a:r>
            <a:endParaRPr lang="en-ZA" dirty="0">
              <a:solidFill>
                <a:schemeClr val="tx1"/>
              </a:solidFill>
            </a:endParaRPr>
          </a:p>
        </p:txBody>
      </p:sp>
      <p:sp>
        <p:nvSpPr>
          <p:cNvPr id="11" name="Text Placeholder 2">
            <a:extLst>
              <a:ext uri="{FF2B5EF4-FFF2-40B4-BE49-F238E27FC236}">
                <a16:creationId xmlns:a16="http://schemas.microsoft.com/office/drawing/2014/main" id="{D8B2AB25-12F3-49EA-AC11-3C1217CC6BEF}"/>
              </a:ext>
            </a:extLst>
          </p:cNvPr>
          <p:cNvSpPr txBox="1">
            <a:spLocks/>
          </p:cNvSpPr>
          <p:nvPr/>
        </p:nvSpPr>
        <p:spPr>
          <a:xfrm>
            <a:off x="401989" y="3103483"/>
            <a:ext cx="2632840" cy="52074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b="1" dirty="0">
                <a:solidFill>
                  <a:schemeClr val="tx1"/>
                </a:solidFill>
              </a:rPr>
              <a:t>Lending</a:t>
            </a:r>
            <a:endParaRPr lang="en-ZA" dirty="0">
              <a:solidFill>
                <a:schemeClr val="tx1"/>
              </a:solidFill>
            </a:endParaRPr>
          </a:p>
        </p:txBody>
      </p:sp>
      <p:cxnSp>
        <p:nvCxnSpPr>
          <p:cNvPr id="15" name="Straight Connector 14">
            <a:extLst>
              <a:ext uri="{FF2B5EF4-FFF2-40B4-BE49-F238E27FC236}">
                <a16:creationId xmlns:a16="http://schemas.microsoft.com/office/drawing/2014/main" id="{EB5B6EF1-BEF2-42C5-8ADB-E2B47E1FC463}"/>
              </a:ext>
            </a:extLst>
          </p:cNvPr>
          <p:cNvCxnSpPr/>
          <p:nvPr/>
        </p:nvCxnSpPr>
        <p:spPr>
          <a:xfrm>
            <a:off x="636244" y="2622756"/>
            <a:ext cx="2152650" cy="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7B38049-5430-4665-B8CC-EE6361D8C5E4}"/>
              </a:ext>
            </a:extLst>
          </p:cNvPr>
          <p:cNvPicPr>
            <a:picLocks noChangeAspect="1"/>
          </p:cNvPicPr>
          <p:nvPr/>
        </p:nvPicPr>
        <p:blipFill rotWithShape="1">
          <a:blip r:embed="rId6"/>
          <a:srcRect b="34595"/>
          <a:stretch/>
        </p:blipFill>
        <p:spPr>
          <a:xfrm>
            <a:off x="3569590" y="3837220"/>
            <a:ext cx="1022915" cy="309936"/>
          </a:xfrm>
          <a:prstGeom prst="rect">
            <a:avLst/>
          </a:prstGeom>
        </p:spPr>
      </p:pic>
      <p:cxnSp>
        <p:nvCxnSpPr>
          <p:cNvPr id="23" name="Straight Connector 22">
            <a:extLst>
              <a:ext uri="{FF2B5EF4-FFF2-40B4-BE49-F238E27FC236}">
                <a16:creationId xmlns:a16="http://schemas.microsoft.com/office/drawing/2014/main" id="{FFD7F3AF-4FAB-4397-8F1E-C01686A8C7F5}"/>
              </a:ext>
            </a:extLst>
          </p:cNvPr>
          <p:cNvCxnSpPr/>
          <p:nvPr/>
        </p:nvCxnSpPr>
        <p:spPr>
          <a:xfrm>
            <a:off x="3546967" y="2622756"/>
            <a:ext cx="215265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4" name="Text Placeholder 2">
            <a:extLst>
              <a:ext uri="{FF2B5EF4-FFF2-40B4-BE49-F238E27FC236}">
                <a16:creationId xmlns:a16="http://schemas.microsoft.com/office/drawing/2014/main" id="{1752F887-451F-4275-B826-AE3A3DC67BA6}"/>
              </a:ext>
            </a:extLst>
          </p:cNvPr>
          <p:cNvSpPr txBox="1">
            <a:spLocks/>
          </p:cNvSpPr>
          <p:nvPr/>
        </p:nvSpPr>
        <p:spPr>
          <a:xfrm>
            <a:off x="3306872" y="1984025"/>
            <a:ext cx="2632840" cy="52074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spcBef>
                <a:spcPts val="0"/>
              </a:spcBef>
              <a:buFont typeface="Arial"/>
              <a:buNone/>
            </a:pPr>
            <a:r>
              <a:rPr lang="en-ZA" b="1" dirty="0">
                <a:solidFill>
                  <a:srgbClr val="0070C0"/>
                </a:solidFill>
              </a:rPr>
              <a:t>Community based</a:t>
            </a:r>
          </a:p>
          <a:p>
            <a:pPr marL="139700" indent="0">
              <a:spcBef>
                <a:spcPts val="0"/>
              </a:spcBef>
              <a:buFont typeface="Arial"/>
              <a:buNone/>
            </a:pPr>
            <a:r>
              <a:rPr lang="en-ZA" b="1" dirty="0">
                <a:solidFill>
                  <a:schemeClr val="tx1"/>
                </a:solidFill>
              </a:rPr>
              <a:t>Non-revenue generating</a:t>
            </a:r>
            <a:endParaRPr lang="en-ZA" dirty="0">
              <a:solidFill>
                <a:schemeClr val="tx1"/>
              </a:solidFill>
            </a:endParaRPr>
          </a:p>
        </p:txBody>
      </p:sp>
      <p:cxnSp>
        <p:nvCxnSpPr>
          <p:cNvPr id="26" name="Straight Connector 25">
            <a:extLst>
              <a:ext uri="{FF2B5EF4-FFF2-40B4-BE49-F238E27FC236}">
                <a16:creationId xmlns:a16="http://schemas.microsoft.com/office/drawing/2014/main" id="{F4326D89-C49E-4293-8E98-5F29A6F2B48E}"/>
              </a:ext>
            </a:extLst>
          </p:cNvPr>
          <p:cNvCxnSpPr/>
          <p:nvPr/>
        </p:nvCxnSpPr>
        <p:spPr>
          <a:xfrm>
            <a:off x="6340120" y="2622913"/>
            <a:ext cx="215265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Text Placeholder 2">
            <a:extLst>
              <a:ext uri="{FF2B5EF4-FFF2-40B4-BE49-F238E27FC236}">
                <a16:creationId xmlns:a16="http://schemas.microsoft.com/office/drawing/2014/main" id="{3FE15848-D05A-40DB-AD9F-55FFD702A1AC}"/>
              </a:ext>
            </a:extLst>
          </p:cNvPr>
          <p:cNvSpPr txBox="1">
            <a:spLocks/>
          </p:cNvSpPr>
          <p:nvPr/>
        </p:nvSpPr>
        <p:spPr>
          <a:xfrm>
            <a:off x="6100025" y="1984025"/>
            <a:ext cx="2632840" cy="52074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spcBef>
                <a:spcPts val="0"/>
              </a:spcBef>
              <a:buFont typeface="Arial"/>
              <a:buNone/>
            </a:pPr>
            <a:r>
              <a:rPr lang="en-ZA" b="1" dirty="0">
                <a:solidFill>
                  <a:srgbClr val="0070C0"/>
                </a:solidFill>
              </a:rPr>
              <a:t>Utility token</a:t>
            </a:r>
          </a:p>
          <a:p>
            <a:pPr marL="139700" indent="0">
              <a:spcBef>
                <a:spcPts val="0"/>
              </a:spcBef>
              <a:buFont typeface="Arial"/>
              <a:buNone/>
            </a:pPr>
            <a:r>
              <a:rPr lang="en-ZA" b="1" dirty="0"/>
              <a:t>Valuation growth</a:t>
            </a:r>
          </a:p>
        </p:txBody>
      </p:sp>
      <p:pic>
        <p:nvPicPr>
          <p:cNvPr id="28" name="Picture 27">
            <a:extLst>
              <a:ext uri="{FF2B5EF4-FFF2-40B4-BE49-F238E27FC236}">
                <a16:creationId xmlns:a16="http://schemas.microsoft.com/office/drawing/2014/main" id="{09B4C9C9-C461-4265-972D-2759FDC4B36E}"/>
              </a:ext>
            </a:extLst>
          </p:cNvPr>
          <p:cNvPicPr>
            <a:picLocks noChangeAspect="1"/>
          </p:cNvPicPr>
          <p:nvPr/>
        </p:nvPicPr>
        <p:blipFill>
          <a:blip r:embed="rId5"/>
          <a:stretch>
            <a:fillRect/>
          </a:stretch>
        </p:blipFill>
        <p:spPr>
          <a:xfrm>
            <a:off x="396874" y="3535541"/>
            <a:ext cx="1613260" cy="666120"/>
          </a:xfrm>
          <a:prstGeom prst="rect">
            <a:avLst/>
          </a:prstGeom>
        </p:spPr>
      </p:pic>
      <p:sp>
        <p:nvSpPr>
          <p:cNvPr id="29" name="Text Placeholder 2">
            <a:extLst>
              <a:ext uri="{FF2B5EF4-FFF2-40B4-BE49-F238E27FC236}">
                <a16:creationId xmlns:a16="http://schemas.microsoft.com/office/drawing/2014/main" id="{F6FCA5EB-848A-4525-8933-9DBE7570D68B}"/>
              </a:ext>
            </a:extLst>
          </p:cNvPr>
          <p:cNvSpPr txBox="1">
            <a:spLocks/>
          </p:cNvSpPr>
          <p:nvPr/>
        </p:nvSpPr>
        <p:spPr>
          <a:xfrm>
            <a:off x="401989" y="3931458"/>
            <a:ext cx="2632840" cy="52074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b="1" dirty="0">
                <a:solidFill>
                  <a:schemeClr val="tx1"/>
                </a:solidFill>
              </a:rPr>
              <a:t>Investing | Marketplace</a:t>
            </a:r>
            <a:endParaRPr lang="en-ZA" dirty="0">
              <a:solidFill>
                <a:schemeClr val="tx1"/>
              </a:solidFill>
            </a:endParaRPr>
          </a:p>
        </p:txBody>
      </p:sp>
      <p:pic>
        <p:nvPicPr>
          <p:cNvPr id="30" name="Picture 29">
            <a:extLst>
              <a:ext uri="{FF2B5EF4-FFF2-40B4-BE49-F238E27FC236}">
                <a16:creationId xmlns:a16="http://schemas.microsoft.com/office/drawing/2014/main" id="{822EC2DE-9818-48A4-BFF0-88449D5460FD}"/>
              </a:ext>
            </a:extLst>
          </p:cNvPr>
          <p:cNvPicPr>
            <a:picLocks noChangeAspect="1"/>
          </p:cNvPicPr>
          <p:nvPr/>
        </p:nvPicPr>
        <p:blipFill rotWithShape="1">
          <a:blip r:embed="rId7"/>
          <a:srcRect t="29456" b="21830"/>
          <a:stretch/>
        </p:blipFill>
        <p:spPr>
          <a:xfrm>
            <a:off x="3569590" y="2850870"/>
            <a:ext cx="1737360" cy="442208"/>
          </a:xfrm>
          <a:prstGeom prst="rect">
            <a:avLst/>
          </a:prstGeom>
        </p:spPr>
      </p:pic>
      <p:sp>
        <p:nvSpPr>
          <p:cNvPr id="35" name="Text Placeholder 2">
            <a:extLst>
              <a:ext uri="{FF2B5EF4-FFF2-40B4-BE49-F238E27FC236}">
                <a16:creationId xmlns:a16="http://schemas.microsoft.com/office/drawing/2014/main" id="{88B1C645-C44F-43B4-9126-DBDCD5E8BA05}"/>
              </a:ext>
            </a:extLst>
          </p:cNvPr>
          <p:cNvSpPr txBox="1">
            <a:spLocks/>
          </p:cNvSpPr>
          <p:nvPr/>
        </p:nvSpPr>
        <p:spPr>
          <a:xfrm>
            <a:off x="3374015" y="4092261"/>
            <a:ext cx="2295121" cy="43200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b="1" dirty="0">
                <a:solidFill>
                  <a:schemeClr val="tx1"/>
                </a:solidFill>
              </a:rPr>
              <a:t>Stable-coin consortium</a:t>
            </a:r>
            <a:endParaRPr lang="en-ZA" dirty="0">
              <a:solidFill>
                <a:schemeClr val="tx1"/>
              </a:solidFill>
            </a:endParaRPr>
          </a:p>
        </p:txBody>
      </p:sp>
      <p:sp>
        <p:nvSpPr>
          <p:cNvPr id="36" name="Text Placeholder 2">
            <a:extLst>
              <a:ext uri="{FF2B5EF4-FFF2-40B4-BE49-F238E27FC236}">
                <a16:creationId xmlns:a16="http://schemas.microsoft.com/office/drawing/2014/main" id="{36C95C48-F4B6-4D0C-8CCC-DD7AC2E0B4A7}"/>
              </a:ext>
            </a:extLst>
          </p:cNvPr>
          <p:cNvSpPr txBox="1">
            <a:spLocks/>
          </p:cNvSpPr>
          <p:nvPr/>
        </p:nvSpPr>
        <p:spPr>
          <a:xfrm>
            <a:off x="3391691" y="3098451"/>
            <a:ext cx="2295121" cy="43200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b="1" dirty="0">
                <a:solidFill>
                  <a:schemeClr val="tx1"/>
                </a:solidFill>
              </a:rPr>
              <a:t>Blockchain platform</a:t>
            </a:r>
            <a:endParaRPr lang="en-ZA" dirty="0">
              <a:solidFill>
                <a:schemeClr val="tx1"/>
              </a:solidFill>
            </a:endParaRPr>
          </a:p>
        </p:txBody>
      </p:sp>
      <p:sp>
        <p:nvSpPr>
          <p:cNvPr id="37" name="Text Placeholder 2">
            <a:extLst>
              <a:ext uri="{FF2B5EF4-FFF2-40B4-BE49-F238E27FC236}">
                <a16:creationId xmlns:a16="http://schemas.microsoft.com/office/drawing/2014/main" id="{C193FA42-67FE-4532-BE43-27F279BEFAFB}"/>
              </a:ext>
            </a:extLst>
          </p:cNvPr>
          <p:cNvSpPr txBox="1">
            <a:spLocks/>
          </p:cNvSpPr>
          <p:nvPr/>
        </p:nvSpPr>
        <p:spPr>
          <a:xfrm>
            <a:off x="401989" y="4913856"/>
            <a:ext cx="2632840" cy="52074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b="1" dirty="0">
                <a:solidFill>
                  <a:schemeClr val="tx1"/>
                </a:solidFill>
              </a:rPr>
              <a:t>Payments app | Acquiring</a:t>
            </a:r>
            <a:endParaRPr lang="en-ZA" dirty="0">
              <a:solidFill>
                <a:schemeClr val="tx1"/>
              </a:solidFill>
            </a:endParaRPr>
          </a:p>
        </p:txBody>
      </p:sp>
      <p:sp>
        <p:nvSpPr>
          <p:cNvPr id="38" name="Text Placeholder 2">
            <a:extLst>
              <a:ext uri="{FF2B5EF4-FFF2-40B4-BE49-F238E27FC236}">
                <a16:creationId xmlns:a16="http://schemas.microsoft.com/office/drawing/2014/main" id="{A94F55B7-EB8B-4A1C-8865-4F78A4B3FC8A}"/>
              </a:ext>
            </a:extLst>
          </p:cNvPr>
          <p:cNvSpPr txBox="1">
            <a:spLocks/>
          </p:cNvSpPr>
          <p:nvPr/>
        </p:nvSpPr>
        <p:spPr>
          <a:xfrm>
            <a:off x="6100025" y="3500360"/>
            <a:ext cx="2749007" cy="43200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ZA" b="1" dirty="0">
                <a:solidFill>
                  <a:schemeClr val="tx1"/>
                </a:solidFill>
              </a:rPr>
              <a:t>The coin to pay for the gas fees on Provenance.io</a:t>
            </a:r>
          </a:p>
          <a:p>
            <a:pPr marL="139700" indent="0">
              <a:buFont typeface="Arial"/>
              <a:buNone/>
            </a:pPr>
            <a:r>
              <a:rPr lang="en-ZA" b="1" dirty="0">
                <a:solidFill>
                  <a:schemeClr val="tx1"/>
                </a:solidFill>
              </a:rPr>
              <a:t>Current market cap: $9.8bln</a:t>
            </a:r>
          </a:p>
          <a:p>
            <a:pPr marL="139700" indent="0">
              <a:buFont typeface="Arial"/>
              <a:buNone/>
            </a:pPr>
            <a:r>
              <a:rPr lang="en-ZA" b="1" dirty="0">
                <a:solidFill>
                  <a:schemeClr val="tx1"/>
                </a:solidFill>
              </a:rPr>
              <a:t>70% held by Figure</a:t>
            </a:r>
            <a:endParaRPr lang="en-ZA" dirty="0">
              <a:solidFill>
                <a:schemeClr val="tx1"/>
              </a:solidFill>
            </a:endParaRPr>
          </a:p>
        </p:txBody>
      </p:sp>
    </p:spTree>
    <p:extLst>
      <p:ext uri="{BB962C8B-B14F-4D97-AF65-F5344CB8AC3E}">
        <p14:creationId xmlns:p14="http://schemas.microsoft.com/office/powerpoint/2010/main" val="313625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Can Provenance succeed? Strengths / value drivers</a:t>
            </a:r>
            <a:endParaRPr b="1" dirty="0"/>
          </a:p>
        </p:txBody>
      </p:sp>
      <p:sp>
        <p:nvSpPr>
          <p:cNvPr id="6" name="Text Placeholder 2">
            <a:extLst>
              <a:ext uri="{FF2B5EF4-FFF2-40B4-BE49-F238E27FC236}">
                <a16:creationId xmlns:a16="http://schemas.microsoft.com/office/drawing/2014/main" id="{AA345881-2641-46DE-9915-D01EC87FA5BB}"/>
              </a:ext>
            </a:extLst>
          </p:cNvPr>
          <p:cNvSpPr txBox="1">
            <a:spLocks/>
          </p:cNvSpPr>
          <p:nvPr/>
        </p:nvSpPr>
        <p:spPr>
          <a:xfrm>
            <a:off x="676232" y="1721225"/>
            <a:ext cx="8010568" cy="3977209"/>
          </a:xfrm>
          <a:prstGeom prst="rect">
            <a:avLst/>
          </a:prstGeom>
          <a:solidFill>
            <a:schemeClr val="bg1">
              <a:lumMod val="95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73038" indent="-173038" defTabSz="973138">
              <a:spcBef>
                <a:spcPts val="600"/>
              </a:spcBef>
              <a:buFont typeface="Arial" panose="020B0604020202020204" pitchFamily="34" charset="0"/>
              <a:buChar char="•"/>
            </a:pPr>
            <a:r>
              <a:rPr lang="en-ZA" b="1" dirty="0"/>
              <a:t>Tangible blockchain use-case</a:t>
            </a:r>
            <a:r>
              <a:rPr lang="en-ZA" dirty="0"/>
              <a:t> and </a:t>
            </a:r>
            <a:r>
              <a:rPr lang="en-ZA" b="1" dirty="0"/>
              <a:t>value-add</a:t>
            </a:r>
            <a:r>
              <a:rPr lang="en-ZA" dirty="0"/>
              <a:t> through:</a:t>
            </a:r>
          </a:p>
          <a:p>
            <a:pPr marL="344488" lvl="1" indent="-177800" defTabSz="973138">
              <a:spcBef>
                <a:spcPts val="600"/>
              </a:spcBef>
              <a:buFont typeface="Arial" panose="020B0604020202020204" pitchFamily="34" charset="0"/>
              <a:buChar char="−"/>
              <a:tabLst>
                <a:tab pos="747713" algn="l"/>
              </a:tabLst>
            </a:pPr>
            <a:r>
              <a:rPr lang="en-ZA" b="1" dirty="0"/>
              <a:t>Cost savings,</a:t>
            </a:r>
            <a:r>
              <a:rPr lang="en-ZA" dirty="0"/>
              <a:t> by reducing third party / operational / capital expenses related to manual &amp; administrative / audit processes </a:t>
            </a:r>
          </a:p>
          <a:p>
            <a:pPr marL="344488" lvl="1" indent="-177800" defTabSz="973138">
              <a:spcBef>
                <a:spcPts val="600"/>
              </a:spcBef>
              <a:buFont typeface="Arial" panose="020B0604020202020204" pitchFamily="34" charset="0"/>
              <a:buChar char="−"/>
              <a:tabLst>
                <a:tab pos="747713" algn="l"/>
              </a:tabLst>
            </a:pPr>
            <a:r>
              <a:rPr lang="en-ZA" b="1" dirty="0"/>
              <a:t>Risk mitigation,</a:t>
            </a:r>
            <a:r>
              <a:rPr lang="en-ZA" dirty="0"/>
              <a:t> by reducing settlement and counterparty risk, through use of automated smart contracts and instant bilateral settlements </a:t>
            </a:r>
          </a:p>
          <a:p>
            <a:pPr marL="344488" lvl="1" indent="-177800" defTabSz="973138">
              <a:spcBef>
                <a:spcPts val="600"/>
              </a:spcBef>
              <a:buFont typeface="Arial" panose="020B0604020202020204" pitchFamily="34" charset="0"/>
              <a:buChar char="−"/>
              <a:tabLst>
                <a:tab pos="747713" algn="l"/>
              </a:tabLst>
            </a:pPr>
            <a:r>
              <a:rPr lang="en-ZA" b="1" dirty="0"/>
              <a:t>Revenue enhancement</a:t>
            </a:r>
            <a:r>
              <a:rPr lang="en-ZA" dirty="0"/>
              <a:t>, by increasing transparency with real-time data, reducing friction, improved liquidity, and enabling bespoke products, that were not economically viable before</a:t>
            </a:r>
            <a:endParaRPr lang="ru-RU" dirty="0"/>
          </a:p>
          <a:p>
            <a:pPr marL="173038" indent="-173038" defTabSz="973138">
              <a:spcBef>
                <a:spcPts val="900"/>
              </a:spcBef>
              <a:buFont typeface="Arial" panose="020B0604020202020204" pitchFamily="34" charset="0"/>
              <a:buChar char="•"/>
              <a:tabLst>
                <a:tab pos="747713" algn="l"/>
              </a:tabLst>
            </a:pPr>
            <a:r>
              <a:rPr lang="en-ZA" b="1" dirty="0"/>
              <a:t>Highly scalable platform</a:t>
            </a:r>
            <a:r>
              <a:rPr lang="en-ZA" dirty="0"/>
              <a:t> that can support up to 10’000 transactions per second</a:t>
            </a:r>
          </a:p>
          <a:p>
            <a:pPr marL="173038" indent="-173038" defTabSz="973138">
              <a:spcBef>
                <a:spcPts val="900"/>
              </a:spcBef>
              <a:buFont typeface="Arial" panose="020B0604020202020204" pitchFamily="34" charset="0"/>
              <a:buChar char="•"/>
              <a:tabLst>
                <a:tab pos="747713" algn="l"/>
              </a:tabLst>
            </a:pPr>
            <a:r>
              <a:rPr lang="en-ZA" b="1" dirty="0"/>
              <a:t>Massive addressable market size,</a:t>
            </a:r>
            <a:r>
              <a:rPr lang="en-ZA" dirty="0"/>
              <a:t> which is ripe for disruption</a:t>
            </a:r>
            <a:r>
              <a:rPr lang="en-ZA" b="1" dirty="0"/>
              <a:t>: $300 trillion </a:t>
            </a:r>
            <a:r>
              <a:rPr lang="en-ZA" dirty="0"/>
              <a:t>global fixed income, public &amp; private equity markets with </a:t>
            </a:r>
            <a:r>
              <a:rPr lang="en-ZA" b="1" dirty="0"/>
              <a:t>$100 billion opportunity </a:t>
            </a:r>
            <a:r>
              <a:rPr lang="en-ZA" dirty="0"/>
              <a:t>for Provenance</a:t>
            </a:r>
            <a:endParaRPr lang="en-ZA" b="1" dirty="0"/>
          </a:p>
          <a:p>
            <a:pPr marL="173038" indent="-173038" defTabSz="973138">
              <a:spcBef>
                <a:spcPts val="900"/>
              </a:spcBef>
              <a:buFont typeface="Arial" panose="020B0604020202020204" pitchFamily="34" charset="0"/>
              <a:buChar char="•"/>
            </a:pPr>
            <a:r>
              <a:rPr lang="en-ZA" b="1" dirty="0"/>
              <a:t>Strong, visionary team: </a:t>
            </a:r>
            <a:r>
              <a:rPr lang="en-ZA" dirty="0"/>
              <a:t>Mike Cagney (founder and former CEO of </a:t>
            </a:r>
            <a:r>
              <a:rPr lang="en-ZA" dirty="0" err="1"/>
              <a:t>SoFi</a:t>
            </a:r>
            <a:r>
              <a:rPr lang="en-ZA" dirty="0"/>
              <a:t>), Morgan McKenney (formerly at Citi), and experienced team &amp; advisors</a:t>
            </a:r>
          </a:p>
          <a:p>
            <a:pPr marL="173038" indent="-173038" defTabSz="973138">
              <a:spcBef>
                <a:spcPts val="900"/>
              </a:spcBef>
              <a:buFont typeface="Arial" panose="020B0604020202020204" pitchFamily="34" charset="0"/>
              <a:buChar char="•"/>
            </a:pPr>
            <a:r>
              <a:rPr lang="en-ZA" b="1" dirty="0"/>
              <a:t>Traction:</a:t>
            </a:r>
            <a:r>
              <a:rPr lang="en-ZA" dirty="0"/>
              <a:t> over $5 billion has already been originated, financed and securitized on Provenance, with rapid growth after the acquisition of </a:t>
            </a:r>
            <a:r>
              <a:rPr lang="en-ZA" dirty="0" err="1"/>
              <a:t>Homebridge</a:t>
            </a:r>
            <a:r>
              <a:rPr lang="en-ZA" dirty="0"/>
              <a:t> in Aug. 2021</a:t>
            </a:r>
          </a:p>
        </p:txBody>
      </p:sp>
      <p:sp>
        <p:nvSpPr>
          <p:cNvPr id="5" name="Text Placeholder 2">
            <a:extLst>
              <a:ext uri="{FF2B5EF4-FFF2-40B4-BE49-F238E27FC236}">
                <a16:creationId xmlns:a16="http://schemas.microsoft.com/office/drawing/2014/main" id="{40EE700E-F0A5-4D95-82D1-291C599F0AC2}"/>
              </a:ext>
            </a:extLst>
          </p:cNvPr>
          <p:cNvSpPr txBox="1">
            <a:spLocks/>
          </p:cNvSpPr>
          <p:nvPr/>
        </p:nvSpPr>
        <p:spPr>
          <a:xfrm>
            <a:off x="503677" y="5698434"/>
            <a:ext cx="8183123" cy="56165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Sources: Provenance white-paper, 2019; Provenance securitization whitepaper, 2020</a:t>
            </a:r>
            <a:r>
              <a:rPr lang="en-ZA" sz="1000" i="1" dirty="0"/>
              <a:t>; </a:t>
            </a:r>
            <a:r>
              <a:rPr lang="en-US" sz="1000" i="1" dirty="0"/>
              <a:t>“</a:t>
            </a:r>
            <a:r>
              <a:rPr lang="en-US" sz="1000" i="1" dirty="0" err="1"/>
              <a:t>Finnovators</a:t>
            </a:r>
            <a:r>
              <a:rPr lang="en-US" sz="1000" i="1" dirty="0"/>
              <a:t>” podcast, Interview with Mike Cagney, Sep 2021; “The Blockchain Interviews” podcast, Nov 2021</a:t>
            </a:r>
          </a:p>
        </p:txBody>
      </p:sp>
    </p:spTree>
    <p:extLst>
      <p:ext uri="{BB962C8B-B14F-4D97-AF65-F5344CB8AC3E}">
        <p14:creationId xmlns:p14="http://schemas.microsoft.com/office/powerpoint/2010/main" val="373650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Can Provenance succeed? Weaknesses and challenges</a:t>
            </a:r>
            <a:endParaRPr b="1" dirty="0"/>
          </a:p>
        </p:txBody>
      </p:sp>
      <p:sp>
        <p:nvSpPr>
          <p:cNvPr id="8" name="Text Placeholder 2">
            <a:extLst>
              <a:ext uri="{FF2B5EF4-FFF2-40B4-BE49-F238E27FC236}">
                <a16:creationId xmlns:a16="http://schemas.microsoft.com/office/drawing/2014/main" id="{7A1C2633-C333-45AE-ACFD-F8843312F27D}"/>
              </a:ext>
            </a:extLst>
          </p:cNvPr>
          <p:cNvSpPr txBox="1">
            <a:spLocks/>
          </p:cNvSpPr>
          <p:nvPr/>
        </p:nvSpPr>
        <p:spPr>
          <a:xfrm>
            <a:off x="648929" y="1783495"/>
            <a:ext cx="8037871" cy="3590817"/>
          </a:xfrm>
          <a:prstGeom prst="rect">
            <a:avLst/>
          </a:prstGeom>
          <a:solidFill>
            <a:schemeClr val="bg1">
              <a:lumMod val="95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73038" indent="-173038" defTabSz="973138">
              <a:spcBef>
                <a:spcPts val="600"/>
              </a:spcBef>
              <a:buFont typeface="Arial" panose="020B0604020202020204" pitchFamily="34" charset="0"/>
              <a:buChar char="•"/>
            </a:pPr>
            <a:r>
              <a:rPr lang="en-ZA" b="1" dirty="0"/>
              <a:t>Regulation </a:t>
            </a:r>
          </a:p>
          <a:p>
            <a:pPr marL="344488" lvl="1" indent="-177800" defTabSz="973138">
              <a:spcBef>
                <a:spcPts val="1200"/>
              </a:spcBef>
              <a:buFont typeface="Arial" panose="020B0604020202020204" pitchFamily="34" charset="0"/>
              <a:buChar char="−"/>
              <a:tabLst>
                <a:tab pos="747713" algn="l"/>
              </a:tabLst>
            </a:pPr>
            <a:r>
              <a:rPr lang="en-ZA" b="1" dirty="0"/>
              <a:t>Highly regulated market: </a:t>
            </a:r>
            <a:r>
              <a:rPr lang="en-ZA" dirty="0"/>
              <a:t>Currently Figure/Provenance has over 200 licenses across the US. It applied for Bank charter with the OCC in Nov 2020, but the results are still unclear. Expanding to markets beyond the US will similarly have major regulatory hurdles.</a:t>
            </a:r>
          </a:p>
          <a:p>
            <a:pPr marL="344488" lvl="1" indent="-177800" defTabSz="973138">
              <a:spcBef>
                <a:spcPts val="1200"/>
              </a:spcBef>
              <a:buFont typeface="Arial" panose="020B0604020202020204" pitchFamily="34" charset="0"/>
              <a:buChar char="−"/>
              <a:tabLst>
                <a:tab pos="747713" algn="l"/>
              </a:tabLst>
            </a:pPr>
            <a:r>
              <a:rPr lang="en-ZA" b="1" dirty="0"/>
              <a:t>Hash IPO plans were derailed: </a:t>
            </a:r>
            <a:r>
              <a:rPr lang="en-ZA" dirty="0"/>
              <a:t>The team changed Hash positioning from a public security to a utility token.</a:t>
            </a:r>
            <a:endParaRPr lang="en-ZA" b="1" dirty="0"/>
          </a:p>
          <a:p>
            <a:pPr marL="173038" indent="-173038" defTabSz="973138">
              <a:spcBef>
                <a:spcPts val="1200"/>
              </a:spcBef>
              <a:buFont typeface="Arial" panose="020B0604020202020204" pitchFamily="34" charset="0"/>
              <a:buChar char="•"/>
            </a:pPr>
            <a:r>
              <a:rPr lang="en-ZA" b="1" dirty="0"/>
              <a:t>Not truly decentralized: </a:t>
            </a:r>
            <a:r>
              <a:rPr lang="en-ZA" dirty="0"/>
              <a:t>Provenance.io is actually not truly decentralized, as ~70% of Hash was held by Figure and while that figure was expected to go down, the path towards true decentralization is not clear.</a:t>
            </a:r>
          </a:p>
          <a:p>
            <a:pPr marL="173038" indent="-173038" defTabSz="973138">
              <a:spcBef>
                <a:spcPts val="1200"/>
              </a:spcBef>
              <a:buFont typeface="Arial" panose="020B0604020202020204" pitchFamily="34" charset="0"/>
              <a:buChar char="•"/>
            </a:pPr>
            <a:r>
              <a:rPr lang="en-ZA" b="1" dirty="0"/>
              <a:t>Not focused: </a:t>
            </a:r>
            <a:r>
              <a:rPr lang="en-ZA" dirty="0"/>
              <a:t>Figure/Provenance team seems to be doing too many things on too many fronts, from loan origination, to securitization, to exchanges, to payments, to investments, to marketplace, to USDF </a:t>
            </a:r>
            <a:r>
              <a:rPr lang="en-ZA" dirty="0" err="1"/>
              <a:t>stablecoin</a:t>
            </a:r>
            <a:r>
              <a:rPr lang="en-ZA" dirty="0"/>
              <a:t> consortium, etc. </a:t>
            </a:r>
            <a:endParaRPr lang="en-ZA" b="1" dirty="0"/>
          </a:p>
        </p:txBody>
      </p:sp>
      <p:sp>
        <p:nvSpPr>
          <p:cNvPr id="9" name="Text Placeholder 2">
            <a:extLst>
              <a:ext uri="{FF2B5EF4-FFF2-40B4-BE49-F238E27FC236}">
                <a16:creationId xmlns:a16="http://schemas.microsoft.com/office/drawing/2014/main" id="{D202FD78-BA1C-4A6F-A176-C192A3BC3E7B}"/>
              </a:ext>
            </a:extLst>
          </p:cNvPr>
          <p:cNvSpPr txBox="1">
            <a:spLocks/>
          </p:cNvSpPr>
          <p:nvPr/>
        </p:nvSpPr>
        <p:spPr>
          <a:xfrm>
            <a:off x="584957" y="5658150"/>
            <a:ext cx="8183123" cy="56165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Sources: Provenance white-paper, 2019; Provenance securitization whitepaper, 2020</a:t>
            </a:r>
            <a:r>
              <a:rPr lang="en-ZA" sz="1000" i="1" dirty="0"/>
              <a:t>; </a:t>
            </a:r>
            <a:r>
              <a:rPr lang="en-US" sz="1000" i="1" dirty="0"/>
              <a:t>“</a:t>
            </a:r>
            <a:r>
              <a:rPr lang="en-US" sz="1000" i="1" dirty="0" err="1"/>
              <a:t>Finnovators</a:t>
            </a:r>
            <a:r>
              <a:rPr lang="en-US" sz="1000" i="1" dirty="0"/>
              <a:t>” podcast, Interview with Mike Cagney, Sep 2021</a:t>
            </a:r>
          </a:p>
        </p:txBody>
      </p:sp>
    </p:spTree>
    <p:extLst>
      <p:ext uri="{BB962C8B-B14F-4D97-AF65-F5344CB8AC3E}">
        <p14:creationId xmlns:p14="http://schemas.microsoft.com/office/powerpoint/2010/main" val="2124080519"/>
      </p:ext>
    </p:extLst>
  </p:cSld>
  <p:clrMapOvr>
    <a:masterClrMapping/>
  </p:clrMapOvr>
</p:sld>
</file>

<file path=ppt/theme/theme1.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TotalTime>
  <Words>1534</Words>
  <Application>Microsoft Office PowerPoint</Application>
  <PresentationFormat>On-screen Show (4:3)</PresentationFormat>
  <Paragraphs>127</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Default Theme</vt:lpstr>
      <vt:lpstr>Harvard FinTech  Online short course</vt:lpstr>
      <vt:lpstr>The US Mortgage market is hugely important: at $11 trillion as of Q4 2021 (growing 9% YoY) and making up 70% of the US Household debt</vt:lpstr>
      <vt:lpstr>The problem: From origination to securitization, the US Mortgage market is very manual &amp; inefficient</vt:lpstr>
      <vt:lpstr>The problem: From origination to securitization, the US Mortgage market is very manual &amp; inefficient (continued)</vt:lpstr>
      <vt:lpstr>Using blockchain, Provenance.io is on a mission to make the $300 trillion in global financial markets more cost efficient, transparent and liquid</vt:lpstr>
      <vt:lpstr>FLOC 2020–1 $149mln mortgage securitization on Provenance.io in March 2020 demonstrated the cost &amp; time savings using the blockchain platform:</vt:lpstr>
      <vt:lpstr>Provenance/Figure strategy in one sentence: growing the value of Hash by driving Provenance.io &amp; USDF adoption through lending, exchange, &amp; payments businesses</vt:lpstr>
      <vt:lpstr>Can Provenance succeed? Strengths / value drivers</vt:lpstr>
      <vt:lpstr>Can Provenance succeed? Weaknesses and challenges</vt:lpstr>
      <vt:lpstr>How to maximize chances of ultimate success of Provenance.io?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Getting started</dc:title>
  <dc:creator>Megan Tennant</dc:creator>
  <cp:lastModifiedBy>Abigail Hendricks</cp:lastModifiedBy>
  <cp:revision>217</cp:revision>
  <dcterms:modified xsi:type="dcterms:W3CDTF">2022-10-10T06:25:12Z</dcterms:modified>
</cp:coreProperties>
</file>