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1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Ewing" initials="" lastIdx="1" clrIdx="0"/>
  <p:cmAuthor id="1" name="" initials="" lastIdx="2" clrIdx="1"/>
  <p:cmAuthor id="2" name="Megan Tennant" initials="MT" lastIdx="3" clrIdx="2">
    <p:extLst>
      <p:ext uri="{19B8F6BF-5375-455C-9EA6-DF929625EA0E}">
        <p15:presenceInfo xmlns:p15="http://schemas.microsoft.com/office/powerpoint/2012/main" userId="S::mtennant@getsmarter.com::607b6031-fdaa-4b90-800b-91460e7d1b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5" autoAdjust="0"/>
    <p:restoredTop sz="94697" autoAdjust="0"/>
  </p:normalViewPr>
  <p:slideViewPr>
    <p:cSldViewPr snapToGrid="0">
      <p:cViewPr varScale="1">
        <p:scale>
          <a:sx n="102" d="100"/>
          <a:sy n="102" d="100"/>
        </p:scale>
        <p:origin x="17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27BE5-D44B-F44F-990D-AE555DA0FBC1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0B349-6C96-6F48-81C2-75F3A5917B86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Network of 13 banks</a:t>
          </a:r>
        </a:p>
      </dgm:t>
    </dgm:pt>
    <dgm:pt modelId="{8A9C47D2-2A03-F946-BC0E-4BB67F60F325}" type="parTrans" cxnId="{65D3F8A2-5CF8-D044-B426-240517DAFB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A55A7B-7851-0948-818B-C32382085244}" type="sibTrans" cxnId="{65D3F8A2-5CF8-D044-B426-240517DAFB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578E6F-DE57-DC47-89A0-F14373547A7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Present in 4 regions</a:t>
          </a:r>
        </a:p>
      </dgm:t>
    </dgm:pt>
    <dgm:pt modelId="{8061B6E8-11CD-A049-AB45-F5F383AD0AB7}" type="parTrans" cxnId="{B02F50D2-9D8E-224C-AE35-4FAF33032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F8CF00-A306-FF4B-B343-23A8A30F8658}" type="sibTrans" cxnId="{B02F50D2-9D8E-224C-AE35-4FAF33032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93A434-8736-024D-AF6C-D4F27A247595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81 K people (employees)</a:t>
          </a:r>
        </a:p>
      </dgm:t>
    </dgm:pt>
    <dgm:pt modelId="{0DC8E229-10C3-D140-9180-39F8EF30CB16}" type="parTrans" cxnId="{5EB3D803-C30A-9848-9D33-02F2EB9FEB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9EDDED-7B25-B144-A748-CBDDAC31D359}" type="sibTrans" cxnId="{5EB3D803-C30A-9848-9D33-02F2EB9FEB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8B240-DFF2-1644-A447-710AD49B5C46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 leaner Corporate Center – Digital and Data</a:t>
          </a:r>
        </a:p>
      </dgm:t>
    </dgm:pt>
    <dgm:pt modelId="{4F9995A3-9891-544C-B19C-F2D43BF65C96}" type="parTrans" cxnId="{A8D90DFD-B3A9-AC41-B874-49CC302919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54A17-0F4E-C84E-9C57-43FBF263BB5F}" type="sibTrans" cxnId="{A8D90DFD-B3A9-AC41-B874-49CC302919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20EAD9-69C6-774C-A26F-50AEB5353791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Pan-European Commercial Bank</a:t>
          </a:r>
        </a:p>
      </dgm:t>
    </dgm:pt>
    <dgm:pt modelId="{942E8C33-7330-624B-B250-14837E7BA4A0}" type="parTrans" cxnId="{FC268650-74A9-8A40-B8B1-44D433C7AC58}">
      <dgm:prSet/>
      <dgm:spPr/>
      <dgm:t>
        <a:bodyPr/>
        <a:lstStyle/>
        <a:p>
          <a:endParaRPr lang="en-US"/>
        </a:p>
      </dgm:t>
    </dgm:pt>
    <dgm:pt modelId="{20B35438-36FD-3545-91F1-50563ACEE693}" type="sibTrans" cxnId="{FC268650-74A9-8A40-B8B1-44D433C7AC58}">
      <dgm:prSet/>
      <dgm:spPr/>
      <dgm:t>
        <a:bodyPr/>
        <a:lstStyle/>
        <a:p>
          <a:endParaRPr lang="en-US"/>
        </a:p>
      </dgm:t>
    </dgm:pt>
    <dgm:pt modelId="{1CCE4F50-A951-9948-9988-741CDFA4B919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 product factories </a:t>
          </a:r>
        </a:p>
      </dgm:t>
    </dgm:pt>
    <dgm:pt modelId="{7E1195D2-A18C-CA4B-94BC-96A8CC1B6B86}" type="parTrans" cxnId="{2CAE3BE4-DD74-EB4F-AFBA-9F26D1B0658C}">
      <dgm:prSet/>
      <dgm:spPr/>
      <dgm:t>
        <a:bodyPr/>
        <a:lstStyle/>
        <a:p>
          <a:endParaRPr lang="en-US"/>
        </a:p>
      </dgm:t>
    </dgm:pt>
    <dgm:pt modelId="{62F52253-80E1-F840-A6E7-DF1C258926A7}" type="sibTrans" cxnId="{2CAE3BE4-DD74-EB4F-AFBA-9F26D1B0658C}">
      <dgm:prSet/>
      <dgm:spPr/>
      <dgm:t>
        <a:bodyPr/>
        <a:lstStyle/>
        <a:p>
          <a:endParaRPr lang="en-US"/>
        </a:p>
      </dgm:t>
    </dgm:pt>
    <dgm:pt modelId="{EAC302B8-F220-484E-BF06-61804B5ED1F7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15 M clients</a:t>
          </a:r>
        </a:p>
      </dgm:t>
    </dgm:pt>
    <dgm:pt modelId="{C1255662-04BD-DD4E-AC69-07647B7096E9}" type="parTrans" cxnId="{3E7F556A-9A92-E74D-82AC-324132B7A93F}">
      <dgm:prSet/>
      <dgm:spPr/>
      <dgm:t>
        <a:bodyPr/>
        <a:lstStyle/>
        <a:p>
          <a:endParaRPr lang="en-US"/>
        </a:p>
      </dgm:t>
    </dgm:pt>
    <dgm:pt modelId="{A249B635-73A6-F34D-B817-D4400A4D07AA}" type="sibTrans" cxnId="{3E7F556A-9A92-E74D-82AC-324132B7A93F}">
      <dgm:prSet/>
      <dgm:spPr/>
      <dgm:t>
        <a:bodyPr/>
        <a:lstStyle/>
        <a:p>
          <a:endParaRPr lang="en-US"/>
        </a:p>
      </dgm:t>
    </dgm:pt>
    <dgm:pt modelId="{139AF3AB-2E0A-CC47-99E0-8C44F3760369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+ $ 21 B, 2022</a:t>
          </a:r>
        </a:p>
      </dgm:t>
    </dgm:pt>
    <dgm:pt modelId="{0B8538F1-AFF2-2D49-81C8-4A559C10F379}" type="parTrans" cxnId="{E745781B-129F-9248-A4E1-361F90111632}">
      <dgm:prSet/>
      <dgm:spPr/>
      <dgm:t>
        <a:bodyPr/>
        <a:lstStyle/>
        <a:p>
          <a:endParaRPr lang="en-US"/>
        </a:p>
      </dgm:t>
    </dgm:pt>
    <dgm:pt modelId="{03185B35-79D3-814B-9D72-A49A06D11EED}" type="sibTrans" cxnId="{E745781B-129F-9248-A4E1-361F90111632}">
      <dgm:prSet/>
      <dgm:spPr/>
      <dgm:t>
        <a:bodyPr/>
        <a:lstStyle/>
        <a:p>
          <a:endParaRPr lang="en-US"/>
        </a:p>
      </dgm:t>
    </dgm:pt>
    <dgm:pt modelId="{DBE739BC-200A-B047-8C83-5A7D07190C56}" type="pres">
      <dgm:prSet presAssocID="{13127BE5-D44B-F44F-990D-AE555DA0FBC1}" presName="linearFlow" presStyleCnt="0">
        <dgm:presLayoutVars>
          <dgm:dir/>
          <dgm:resizeHandles val="exact"/>
        </dgm:presLayoutVars>
      </dgm:prSet>
      <dgm:spPr/>
    </dgm:pt>
    <dgm:pt modelId="{54C00F4A-2AB3-8C48-90A3-AF44EB9F4521}" type="pres">
      <dgm:prSet presAssocID="{B720EAD9-69C6-774C-A26F-50AEB5353791}" presName="composite" presStyleCnt="0"/>
      <dgm:spPr/>
    </dgm:pt>
    <dgm:pt modelId="{88954D53-52CC-C84F-8150-797BAC4F8587}" type="pres">
      <dgm:prSet presAssocID="{B720EAD9-69C6-774C-A26F-50AEB5353791}" presName="imgShp" presStyleLbl="fgImgPlace1" presStyleIdx="0" presStyleCnt="8"/>
      <dgm:spPr/>
    </dgm:pt>
    <dgm:pt modelId="{93C04147-E89B-B245-9D9F-270DF7B64B26}" type="pres">
      <dgm:prSet presAssocID="{B720EAD9-69C6-774C-A26F-50AEB5353791}" presName="txShp" presStyleLbl="node1" presStyleIdx="0" presStyleCnt="8">
        <dgm:presLayoutVars>
          <dgm:bulletEnabled val="1"/>
        </dgm:presLayoutVars>
      </dgm:prSet>
      <dgm:spPr>
        <a:xfrm rot="10800000">
          <a:off x="1049903" y="1363"/>
          <a:ext cx="3458925" cy="714683"/>
        </a:xfrm>
        <a:prstGeom prst="homePlate">
          <a:avLst/>
        </a:prstGeom>
      </dgm:spPr>
    </dgm:pt>
    <dgm:pt modelId="{B77DFF21-9437-0740-A305-37768966DB12}" type="pres">
      <dgm:prSet presAssocID="{20B35438-36FD-3545-91F1-50563ACEE693}" presName="spacing" presStyleCnt="0"/>
      <dgm:spPr/>
    </dgm:pt>
    <dgm:pt modelId="{8A5AE6EB-9E30-8745-8A61-08AD1C8664B4}" type="pres">
      <dgm:prSet presAssocID="{BD50B349-6C96-6F48-81C2-75F3A5917B86}" presName="composite" presStyleCnt="0"/>
      <dgm:spPr/>
    </dgm:pt>
    <dgm:pt modelId="{AA2B736E-005B-2340-BD0D-7795FC581913}" type="pres">
      <dgm:prSet presAssocID="{BD50B349-6C96-6F48-81C2-75F3A5917B86}" presName="imgShp" presStyleLbl="fgImgPlace1" presStyleIdx="1" presStyleCnt="8"/>
      <dgm:spPr/>
    </dgm:pt>
    <dgm:pt modelId="{543DA104-80BE-E049-8483-A0AD2138895F}" type="pres">
      <dgm:prSet presAssocID="{BD50B349-6C96-6F48-81C2-75F3A5917B86}" presName="txShp" presStyleLbl="node1" presStyleIdx="1" presStyleCnt="8">
        <dgm:presLayoutVars>
          <dgm:bulletEnabled val="1"/>
        </dgm:presLayoutVars>
      </dgm:prSet>
      <dgm:spPr>
        <a:xfrm rot="10800000">
          <a:off x="1049903" y="929384"/>
          <a:ext cx="3458925" cy="714683"/>
        </a:xfrm>
        <a:prstGeom prst="homePlate">
          <a:avLst/>
        </a:prstGeom>
      </dgm:spPr>
    </dgm:pt>
    <dgm:pt modelId="{D0413B1B-0F57-3745-A518-90DBE6960EAA}" type="pres">
      <dgm:prSet presAssocID="{8AA55A7B-7851-0948-818B-C32382085244}" presName="spacing" presStyleCnt="0"/>
      <dgm:spPr/>
    </dgm:pt>
    <dgm:pt modelId="{32D8417D-1E4D-674C-B1D0-517B332DB70D}" type="pres">
      <dgm:prSet presAssocID="{139AF3AB-2E0A-CC47-99E0-8C44F3760369}" presName="composite" presStyleCnt="0"/>
      <dgm:spPr/>
    </dgm:pt>
    <dgm:pt modelId="{3C287986-515A-AB48-AC08-5CC72E1CA587}" type="pres">
      <dgm:prSet presAssocID="{139AF3AB-2E0A-CC47-99E0-8C44F3760369}" presName="imgShp" presStyleLbl="fgImgPlace1" presStyleIdx="2" presStyleCnt="8"/>
      <dgm:spPr/>
    </dgm:pt>
    <dgm:pt modelId="{1708B09E-2269-144A-8CD7-CEE6A48488F3}" type="pres">
      <dgm:prSet presAssocID="{139AF3AB-2E0A-CC47-99E0-8C44F3760369}" presName="txShp" presStyleLbl="node1" presStyleIdx="2" presStyleCnt="8">
        <dgm:presLayoutVars>
          <dgm:bulletEnabled val="1"/>
        </dgm:presLayoutVars>
      </dgm:prSet>
      <dgm:spPr>
        <a:xfrm rot="10800000">
          <a:off x="980775" y="1142215"/>
          <a:ext cx="3458925" cy="438168"/>
        </a:xfrm>
        <a:prstGeom prst="homePlate">
          <a:avLst/>
        </a:prstGeom>
      </dgm:spPr>
    </dgm:pt>
    <dgm:pt modelId="{E5D31242-7353-5F4E-9498-3EF8473BF832}" type="pres">
      <dgm:prSet presAssocID="{03185B35-79D3-814B-9D72-A49A06D11EED}" presName="spacing" presStyleCnt="0"/>
      <dgm:spPr/>
    </dgm:pt>
    <dgm:pt modelId="{5B1F1A94-4DC9-B742-ABD4-73453086CFEE}" type="pres">
      <dgm:prSet presAssocID="{41578E6F-DE57-DC47-89A0-F14373547A7B}" presName="composite" presStyleCnt="0"/>
      <dgm:spPr/>
    </dgm:pt>
    <dgm:pt modelId="{A61A2515-FE78-0249-A055-33AD22ABC733}" type="pres">
      <dgm:prSet presAssocID="{41578E6F-DE57-DC47-89A0-F14373547A7B}" presName="imgShp" presStyleLbl="fgImgPlace1" presStyleIdx="3" presStyleCnt="8"/>
      <dgm:spPr/>
    </dgm:pt>
    <dgm:pt modelId="{04DE963F-A9A8-224B-B216-880FFC9D7AD6}" type="pres">
      <dgm:prSet presAssocID="{41578E6F-DE57-DC47-89A0-F14373547A7B}" presName="txShp" presStyleLbl="node1" presStyleIdx="3" presStyleCnt="8">
        <dgm:presLayoutVars>
          <dgm:bulletEnabled val="1"/>
        </dgm:presLayoutVars>
      </dgm:prSet>
      <dgm:spPr>
        <a:xfrm rot="10800000">
          <a:off x="1049903" y="1857406"/>
          <a:ext cx="3458925" cy="714683"/>
        </a:xfrm>
        <a:prstGeom prst="homePlate">
          <a:avLst/>
        </a:prstGeom>
      </dgm:spPr>
    </dgm:pt>
    <dgm:pt modelId="{44E9616F-C51F-DE4D-A21D-D6CBF3120A40}" type="pres">
      <dgm:prSet presAssocID="{76F8CF00-A306-FF4B-B343-23A8A30F8658}" presName="spacing" presStyleCnt="0"/>
      <dgm:spPr/>
    </dgm:pt>
    <dgm:pt modelId="{355C0620-706D-0E4E-AEFD-6A5F643B63B7}" type="pres">
      <dgm:prSet presAssocID="{EA93A434-8736-024D-AF6C-D4F27A247595}" presName="composite" presStyleCnt="0"/>
      <dgm:spPr/>
    </dgm:pt>
    <dgm:pt modelId="{559499AF-C5A6-AA42-B43B-FB88D672FF01}" type="pres">
      <dgm:prSet presAssocID="{EA93A434-8736-024D-AF6C-D4F27A247595}" presName="imgShp" presStyleLbl="fgImgPlace1" presStyleIdx="4" presStyleCnt="8"/>
      <dgm:spPr/>
    </dgm:pt>
    <dgm:pt modelId="{816FBFD1-6077-0B44-A859-27BDAD185988}" type="pres">
      <dgm:prSet presAssocID="{EA93A434-8736-024D-AF6C-D4F27A247595}" presName="txShp" presStyleLbl="node1" presStyleIdx="4" presStyleCnt="8">
        <dgm:presLayoutVars>
          <dgm:bulletEnabled val="1"/>
        </dgm:presLayoutVars>
      </dgm:prSet>
      <dgm:spPr>
        <a:xfrm rot="10800000">
          <a:off x="1049903" y="2785427"/>
          <a:ext cx="3458925" cy="714683"/>
        </a:xfrm>
        <a:prstGeom prst="homePlate">
          <a:avLst/>
        </a:prstGeom>
      </dgm:spPr>
    </dgm:pt>
    <dgm:pt modelId="{FCAC0988-76D2-8F41-89E1-BE91D421A75F}" type="pres">
      <dgm:prSet presAssocID="{8D9EDDED-7B25-B144-A748-CBDDAC31D359}" presName="spacing" presStyleCnt="0"/>
      <dgm:spPr/>
    </dgm:pt>
    <dgm:pt modelId="{12FF20B4-ED99-854A-B483-5ECBC0BCCDED}" type="pres">
      <dgm:prSet presAssocID="{EAC302B8-F220-484E-BF06-61804B5ED1F7}" presName="composite" presStyleCnt="0"/>
      <dgm:spPr/>
    </dgm:pt>
    <dgm:pt modelId="{3D2A0070-5CFE-3C40-8865-4CC8BC2D0821}" type="pres">
      <dgm:prSet presAssocID="{EAC302B8-F220-484E-BF06-61804B5ED1F7}" presName="imgShp" presStyleLbl="fgImgPlace1" presStyleIdx="5" presStyleCnt="8"/>
      <dgm:spPr/>
    </dgm:pt>
    <dgm:pt modelId="{D062E3A7-D7FB-A949-AF5B-F77B355968B6}" type="pres">
      <dgm:prSet presAssocID="{EAC302B8-F220-484E-BF06-61804B5ED1F7}" presName="txShp" presStyleLbl="node1" presStyleIdx="5" presStyleCnt="8">
        <dgm:presLayoutVars>
          <dgm:bulletEnabled val="1"/>
        </dgm:presLayoutVars>
      </dgm:prSet>
      <dgm:spPr>
        <a:xfrm rot="10800000">
          <a:off x="997153" y="2616941"/>
          <a:ext cx="3458925" cy="503681"/>
        </a:xfrm>
        <a:prstGeom prst="homePlate">
          <a:avLst/>
        </a:prstGeom>
      </dgm:spPr>
    </dgm:pt>
    <dgm:pt modelId="{17DD56C2-C69A-EE4A-AB9B-47B7F7275868}" type="pres">
      <dgm:prSet presAssocID="{A249B635-73A6-F34D-B817-D4400A4D07AA}" presName="spacing" presStyleCnt="0"/>
      <dgm:spPr/>
    </dgm:pt>
    <dgm:pt modelId="{2599D3E8-7C90-4241-96F7-7636C02F91ED}" type="pres">
      <dgm:prSet presAssocID="{AF18B240-DFF2-1644-A447-710AD49B5C46}" presName="composite" presStyleCnt="0"/>
      <dgm:spPr/>
    </dgm:pt>
    <dgm:pt modelId="{403FEA36-153A-EE40-91D9-7FD733CB0E33}" type="pres">
      <dgm:prSet presAssocID="{AF18B240-DFF2-1644-A447-710AD49B5C46}" presName="imgShp" presStyleLbl="fgImgPlace1" presStyleIdx="6" presStyleCnt="8"/>
      <dgm:spPr/>
    </dgm:pt>
    <dgm:pt modelId="{6591D729-E1D6-1A47-8A48-3AA86647ADE3}" type="pres">
      <dgm:prSet presAssocID="{AF18B240-DFF2-1644-A447-710AD49B5C46}" presName="txShp" presStyleLbl="node1" presStyleIdx="6" presStyleCnt="8">
        <dgm:presLayoutVars>
          <dgm:bulletEnabled val="1"/>
        </dgm:presLayoutVars>
      </dgm:prSet>
      <dgm:spPr>
        <a:xfrm rot="10800000">
          <a:off x="1048869" y="3233486"/>
          <a:ext cx="3340469" cy="829892"/>
        </a:xfrm>
        <a:prstGeom prst="homePlate">
          <a:avLst/>
        </a:prstGeom>
      </dgm:spPr>
    </dgm:pt>
    <dgm:pt modelId="{DBB2339C-7401-904F-A1C3-2F4CAB9D993F}" type="pres">
      <dgm:prSet presAssocID="{89E54A17-0F4E-C84E-9C57-43FBF263BB5F}" presName="spacing" presStyleCnt="0"/>
      <dgm:spPr/>
    </dgm:pt>
    <dgm:pt modelId="{BC17E2B7-6BB6-7C47-AB8A-FCA088BF0833}" type="pres">
      <dgm:prSet presAssocID="{1CCE4F50-A951-9948-9988-741CDFA4B919}" presName="composite" presStyleCnt="0"/>
      <dgm:spPr/>
    </dgm:pt>
    <dgm:pt modelId="{36CA9F94-9247-DC4B-9244-71F3EC927564}" type="pres">
      <dgm:prSet presAssocID="{1CCE4F50-A951-9948-9988-741CDFA4B919}" presName="imgShp" presStyleLbl="fgImgPlace1" presStyleIdx="7" presStyleCnt="8"/>
      <dgm:spPr/>
    </dgm:pt>
    <dgm:pt modelId="{AF334A16-DAE7-F94E-96A1-51340C4A716E}" type="pres">
      <dgm:prSet presAssocID="{1CCE4F50-A951-9948-9988-741CDFA4B919}" presName="txShp" presStyleLbl="node1" presStyleIdx="7" presStyleCnt="8">
        <dgm:presLayoutVars>
          <dgm:bulletEnabled val="1"/>
        </dgm:presLayoutVars>
      </dgm:prSet>
      <dgm:spPr>
        <a:xfrm rot="10800000">
          <a:off x="997153" y="3925010"/>
          <a:ext cx="3458925" cy="503681"/>
        </a:xfrm>
        <a:prstGeom prst="homePlate">
          <a:avLst/>
        </a:prstGeom>
      </dgm:spPr>
    </dgm:pt>
  </dgm:ptLst>
  <dgm:cxnLst>
    <dgm:cxn modelId="{5EB3D803-C30A-9848-9D33-02F2EB9FEB85}" srcId="{13127BE5-D44B-F44F-990D-AE555DA0FBC1}" destId="{EA93A434-8736-024D-AF6C-D4F27A247595}" srcOrd="4" destOrd="0" parTransId="{0DC8E229-10C3-D140-9180-39F8EF30CB16}" sibTransId="{8D9EDDED-7B25-B144-A748-CBDDAC31D359}"/>
    <dgm:cxn modelId="{E745781B-129F-9248-A4E1-361F90111632}" srcId="{13127BE5-D44B-F44F-990D-AE555DA0FBC1}" destId="{139AF3AB-2E0A-CC47-99E0-8C44F3760369}" srcOrd="2" destOrd="0" parTransId="{0B8538F1-AFF2-2D49-81C8-4A559C10F379}" sibTransId="{03185B35-79D3-814B-9D72-A49A06D11EED}"/>
    <dgm:cxn modelId="{A4198B2A-8CB9-1044-BDD2-7E094A3C5A76}" type="presOf" srcId="{EAC302B8-F220-484E-BF06-61804B5ED1F7}" destId="{D062E3A7-D7FB-A949-AF5B-F77B355968B6}" srcOrd="0" destOrd="0" presId="urn:microsoft.com/office/officeart/2005/8/layout/vList3"/>
    <dgm:cxn modelId="{4DF1CF3E-9F7A-D94E-B6A0-917AB59BE174}" type="presOf" srcId="{AF18B240-DFF2-1644-A447-710AD49B5C46}" destId="{6591D729-E1D6-1A47-8A48-3AA86647ADE3}" srcOrd="0" destOrd="0" presId="urn:microsoft.com/office/officeart/2005/8/layout/vList3"/>
    <dgm:cxn modelId="{21C5B541-7926-054F-8A79-2302B1BFFD5D}" type="presOf" srcId="{B720EAD9-69C6-774C-A26F-50AEB5353791}" destId="{93C04147-E89B-B245-9D9F-270DF7B64B26}" srcOrd="0" destOrd="0" presId="urn:microsoft.com/office/officeart/2005/8/layout/vList3"/>
    <dgm:cxn modelId="{8F77544B-7907-A544-B5B4-6A35A846BD1B}" type="presOf" srcId="{139AF3AB-2E0A-CC47-99E0-8C44F3760369}" destId="{1708B09E-2269-144A-8CD7-CEE6A48488F3}" srcOrd="0" destOrd="0" presId="urn:microsoft.com/office/officeart/2005/8/layout/vList3"/>
    <dgm:cxn modelId="{60072D4C-76BC-084D-9924-0872F2FB3105}" type="presOf" srcId="{1CCE4F50-A951-9948-9988-741CDFA4B919}" destId="{AF334A16-DAE7-F94E-96A1-51340C4A716E}" srcOrd="0" destOrd="0" presId="urn:microsoft.com/office/officeart/2005/8/layout/vList3"/>
    <dgm:cxn modelId="{FC268650-74A9-8A40-B8B1-44D433C7AC58}" srcId="{13127BE5-D44B-F44F-990D-AE555DA0FBC1}" destId="{B720EAD9-69C6-774C-A26F-50AEB5353791}" srcOrd="0" destOrd="0" parTransId="{942E8C33-7330-624B-B250-14837E7BA4A0}" sibTransId="{20B35438-36FD-3545-91F1-50563ACEE693}"/>
    <dgm:cxn modelId="{3E7F556A-9A92-E74D-82AC-324132B7A93F}" srcId="{13127BE5-D44B-F44F-990D-AE555DA0FBC1}" destId="{EAC302B8-F220-484E-BF06-61804B5ED1F7}" srcOrd="5" destOrd="0" parTransId="{C1255662-04BD-DD4E-AC69-07647B7096E9}" sibTransId="{A249B635-73A6-F34D-B817-D4400A4D07AA}"/>
    <dgm:cxn modelId="{390CB89B-A35A-0947-9704-CD0812D422F2}" type="presOf" srcId="{EA93A434-8736-024D-AF6C-D4F27A247595}" destId="{816FBFD1-6077-0B44-A859-27BDAD185988}" srcOrd="0" destOrd="0" presId="urn:microsoft.com/office/officeart/2005/8/layout/vList3"/>
    <dgm:cxn modelId="{65D3F8A2-5CF8-D044-B426-240517DAFB05}" srcId="{13127BE5-D44B-F44F-990D-AE555DA0FBC1}" destId="{BD50B349-6C96-6F48-81C2-75F3A5917B86}" srcOrd="1" destOrd="0" parTransId="{8A9C47D2-2A03-F946-BC0E-4BB67F60F325}" sibTransId="{8AA55A7B-7851-0948-818B-C32382085244}"/>
    <dgm:cxn modelId="{AA1842A8-ACC4-654E-93C5-CBC29D8F7E97}" type="presOf" srcId="{41578E6F-DE57-DC47-89A0-F14373547A7B}" destId="{04DE963F-A9A8-224B-B216-880FFC9D7AD6}" srcOrd="0" destOrd="0" presId="urn:microsoft.com/office/officeart/2005/8/layout/vList3"/>
    <dgm:cxn modelId="{B02F50D2-9D8E-224C-AE35-4FAF330328B6}" srcId="{13127BE5-D44B-F44F-990D-AE555DA0FBC1}" destId="{41578E6F-DE57-DC47-89A0-F14373547A7B}" srcOrd="3" destOrd="0" parTransId="{8061B6E8-11CD-A049-AB45-F5F383AD0AB7}" sibTransId="{76F8CF00-A306-FF4B-B343-23A8A30F8658}"/>
    <dgm:cxn modelId="{3DB4A7D9-FD5E-BF4D-AB2F-5597B88C6E96}" type="presOf" srcId="{13127BE5-D44B-F44F-990D-AE555DA0FBC1}" destId="{DBE739BC-200A-B047-8C83-5A7D07190C56}" srcOrd="0" destOrd="0" presId="urn:microsoft.com/office/officeart/2005/8/layout/vList3"/>
    <dgm:cxn modelId="{2CAE3BE4-DD74-EB4F-AFBA-9F26D1B0658C}" srcId="{13127BE5-D44B-F44F-990D-AE555DA0FBC1}" destId="{1CCE4F50-A951-9948-9988-741CDFA4B919}" srcOrd="7" destOrd="0" parTransId="{7E1195D2-A18C-CA4B-94BC-96A8CC1B6B86}" sibTransId="{62F52253-80E1-F840-A6E7-DF1C258926A7}"/>
    <dgm:cxn modelId="{7757A5E7-9A8A-E141-98A3-B0981766F759}" type="presOf" srcId="{BD50B349-6C96-6F48-81C2-75F3A5917B86}" destId="{543DA104-80BE-E049-8483-A0AD2138895F}" srcOrd="0" destOrd="0" presId="urn:microsoft.com/office/officeart/2005/8/layout/vList3"/>
    <dgm:cxn modelId="{A8D90DFD-B3A9-AC41-B874-49CC30291937}" srcId="{13127BE5-D44B-F44F-990D-AE555DA0FBC1}" destId="{AF18B240-DFF2-1644-A447-710AD49B5C46}" srcOrd="6" destOrd="0" parTransId="{4F9995A3-9891-544C-B19C-F2D43BF65C96}" sibTransId="{89E54A17-0F4E-C84E-9C57-43FBF263BB5F}"/>
    <dgm:cxn modelId="{3ABD627D-B0C1-B94F-A580-747BA939778D}" type="presParOf" srcId="{DBE739BC-200A-B047-8C83-5A7D07190C56}" destId="{54C00F4A-2AB3-8C48-90A3-AF44EB9F4521}" srcOrd="0" destOrd="0" presId="urn:microsoft.com/office/officeart/2005/8/layout/vList3"/>
    <dgm:cxn modelId="{15D888EA-365B-9349-B95F-8C9D8790C9BA}" type="presParOf" srcId="{54C00F4A-2AB3-8C48-90A3-AF44EB9F4521}" destId="{88954D53-52CC-C84F-8150-797BAC4F8587}" srcOrd="0" destOrd="0" presId="urn:microsoft.com/office/officeart/2005/8/layout/vList3"/>
    <dgm:cxn modelId="{E0961602-1A7A-AB42-9AF8-A9C37F8EC0E2}" type="presParOf" srcId="{54C00F4A-2AB3-8C48-90A3-AF44EB9F4521}" destId="{93C04147-E89B-B245-9D9F-270DF7B64B26}" srcOrd="1" destOrd="0" presId="urn:microsoft.com/office/officeart/2005/8/layout/vList3"/>
    <dgm:cxn modelId="{4ADA989F-4070-944E-835B-DED3D5F5601F}" type="presParOf" srcId="{DBE739BC-200A-B047-8C83-5A7D07190C56}" destId="{B77DFF21-9437-0740-A305-37768966DB12}" srcOrd="1" destOrd="0" presId="urn:microsoft.com/office/officeart/2005/8/layout/vList3"/>
    <dgm:cxn modelId="{0CAC402A-96D1-814D-96B4-562A53F1AEA6}" type="presParOf" srcId="{DBE739BC-200A-B047-8C83-5A7D07190C56}" destId="{8A5AE6EB-9E30-8745-8A61-08AD1C8664B4}" srcOrd="2" destOrd="0" presId="urn:microsoft.com/office/officeart/2005/8/layout/vList3"/>
    <dgm:cxn modelId="{7B0B4781-F1CA-E047-9C2D-38A22EA6ACAD}" type="presParOf" srcId="{8A5AE6EB-9E30-8745-8A61-08AD1C8664B4}" destId="{AA2B736E-005B-2340-BD0D-7795FC581913}" srcOrd="0" destOrd="0" presId="urn:microsoft.com/office/officeart/2005/8/layout/vList3"/>
    <dgm:cxn modelId="{E8034BCA-FE20-7741-B322-53C1D9B7B64D}" type="presParOf" srcId="{8A5AE6EB-9E30-8745-8A61-08AD1C8664B4}" destId="{543DA104-80BE-E049-8483-A0AD2138895F}" srcOrd="1" destOrd="0" presId="urn:microsoft.com/office/officeart/2005/8/layout/vList3"/>
    <dgm:cxn modelId="{01BA80EE-9775-0048-9849-29211EC6269F}" type="presParOf" srcId="{DBE739BC-200A-B047-8C83-5A7D07190C56}" destId="{D0413B1B-0F57-3745-A518-90DBE6960EAA}" srcOrd="3" destOrd="0" presId="urn:microsoft.com/office/officeart/2005/8/layout/vList3"/>
    <dgm:cxn modelId="{F10AC103-0C0A-4848-9A4D-96B2572C50E8}" type="presParOf" srcId="{DBE739BC-200A-B047-8C83-5A7D07190C56}" destId="{32D8417D-1E4D-674C-B1D0-517B332DB70D}" srcOrd="4" destOrd="0" presId="urn:microsoft.com/office/officeart/2005/8/layout/vList3"/>
    <dgm:cxn modelId="{F7D50E6E-FB5F-9045-9F49-D3448EA15EB6}" type="presParOf" srcId="{32D8417D-1E4D-674C-B1D0-517B332DB70D}" destId="{3C287986-515A-AB48-AC08-5CC72E1CA587}" srcOrd="0" destOrd="0" presId="urn:microsoft.com/office/officeart/2005/8/layout/vList3"/>
    <dgm:cxn modelId="{8C3B72C8-A0AC-334D-A5F2-F9EBE7F201D9}" type="presParOf" srcId="{32D8417D-1E4D-674C-B1D0-517B332DB70D}" destId="{1708B09E-2269-144A-8CD7-CEE6A48488F3}" srcOrd="1" destOrd="0" presId="urn:microsoft.com/office/officeart/2005/8/layout/vList3"/>
    <dgm:cxn modelId="{2495D80C-4C86-0E4E-AD55-F39608FF0B1D}" type="presParOf" srcId="{DBE739BC-200A-B047-8C83-5A7D07190C56}" destId="{E5D31242-7353-5F4E-9498-3EF8473BF832}" srcOrd="5" destOrd="0" presId="urn:microsoft.com/office/officeart/2005/8/layout/vList3"/>
    <dgm:cxn modelId="{B6743923-BF28-F742-A319-8F7629513A34}" type="presParOf" srcId="{DBE739BC-200A-B047-8C83-5A7D07190C56}" destId="{5B1F1A94-4DC9-B742-ABD4-73453086CFEE}" srcOrd="6" destOrd="0" presId="urn:microsoft.com/office/officeart/2005/8/layout/vList3"/>
    <dgm:cxn modelId="{3F686A71-5214-5047-B768-B3F23B15EC33}" type="presParOf" srcId="{5B1F1A94-4DC9-B742-ABD4-73453086CFEE}" destId="{A61A2515-FE78-0249-A055-33AD22ABC733}" srcOrd="0" destOrd="0" presId="urn:microsoft.com/office/officeart/2005/8/layout/vList3"/>
    <dgm:cxn modelId="{4A774A49-74A9-1E43-BF40-C48C779DDC2E}" type="presParOf" srcId="{5B1F1A94-4DC9-B742-ABD4-73453086CFEE}" destId="{04DE963F-A9A8-224B-B216-880FFC9D7AD6}" srcOrd="1" destOrd="0" presId="urn:microsoft.com/office/officeart/2005/8/layout/vList3"/>
    <dgm:cxn modelId="{FE93A1AB-E40C-9A41-9AA2-23B5F6C85FC3}" type="presParOf" srcId="{DBE739BC-200A-B047-8C83-5A7D07190C56}" destId="{44E9616F-C51F-DE4D-A21D-D6CBF3120A40}" srcOrd="7" destOrd="0" presId="urn:microsoft.com/office/officeart/2005/8/layout/vList3"/>
    <dgm:cxn modelId="{3F76ED82-71D5-114B-A39B-E51B8FB9FF0C}" type="presParOf" srcId="{DBE739BC-200A-B047-8C83-5A7D07190C56}" destId="{355C0620-706D-0E4E-AEFD-6A5F643B63B7}" srcOrd="8" destOrd="0" presId="urn:microsoft.com/office/officeart/2005/8/layout/vList3"/>
    <dgm:cxn modelId="{63110EEE-BD35-8C46-8A17-35ECDB924644}" type="presParOf" srcId="{355C0620-706D-0E4E-AEFD-6A5F643B63B7}" destId="{559499AF-C5A6-AA42-B43B-FB88D672FF01}" srcOrd="0" destOrd="0" presId="urn:microsoft.com/office/officeart/2005/8/layout/vList3"/>
    <dgm:cxn modelId="{630D3203-7AB3-B147-AB2A-ED6E34D44E16}" type="presParOf" srcId="{355C0620-706D-0E4E-AEFD-6A5F643B63B7}" destId="{816FBFD1-6077-0B44-A859-27BDAD185988}" srcOrd="1" destOrd="0" presId="urn:microsoft.com/office/officeart/2005/8/layout/vList3"/>
    <dgm:cxn modelId="{41CA83E9-D60F-CC4D-A8BA-A5B091B5C949}" type="presParOf" srcId="{DBE739BC-200A-B047-8C83-5A7D07190C56}" destId="{FCAC0988-76D2-8F41-89E1-BE91D421A75F}" srcOrd="9" destOrd="0" presId="urn:microsoft.com/office/officeart/2005/8/layout/vList3"/>
    <dgm:cxn modelId="{506ACC1E-396B-704A-A800-EEB062785C0D}" type="presParOf" srcId="{DBE739BC-200A-B047-8C83-5A7D07190C56}" destId="{12FF20B4-ED99-854A-B483-5ECBC0BCCDED}" srcOrd="10" destOrd="0" presId="urn:microsoft.com/office/officeart/2005/8/layout/vList3"/>
    <dgm:cxn modelId="{53F73E3D-712F-F741-ADBC-AAC508BB676E}" type="presParOf" srcId="{12FF20B4-ED99-854A-B483-5ECBC0BCCDED}" destId="{3D2A0070-5CFE-3C40-8865-4CC8BC2D0821}" srcOrd="0" destOrd="0" presId="urn:microsoft.com/office/officeart/2005/8/layout/vList3"/>
    <dgm:cxn modelId="{665951D4-4859-D446-B744-616006FB75E4}" type="presParOf" srcId="{12FF20B4-ED99-854A-B483-5ECBC0BCCDED}" destId="{D062E3A7-D7FB-A949-AF5B-F77B355968B6}" srcOrd="1" destOrd="0" presId="urn:microsoft.com/office/officeart/2005/8/layout/vList3"/>
    <dgm:cxn modelId="{532E1B05-D863-094C-914F-A8B12F9C568B}" type="presParOf" srcId="{DBE739BC-200A-B047-8C83-5A7D07190C56}" destId="{17DD56C2-C69A-EE4A-AB9B-47B7F7275868}" srcOrd="11" destOrd="0" presId="urn:microsoft.com/office/officeart/2005/8/layout/vList3"/>
    <dgm:cxn modelId="{9DEAA43B-B3CF-9143-9735-5DB772A75B0D}" type="presParOf" srcId="{DBE739BC-200A-B047-8C83-5A7D07190C56}" destId="{2599D3E8-7C90-4241-96F7-7636C02F91ED}" srcOrd="12" destOrd="0" presId="urn:microsoft.com/office/officeart/2005/8/layout/vList3"/>
    <dgm:cxn modelId="{DD54FD57-5048-634A-9C42-18ECE66C7FC5}" type="presParOf" srcId="{2599D3E8-7C90-4241-96F7-7636C02F91ED}" destId="{403FEA36-153A-EE40-91D9-7FD733CB0E33}" srcOrd="0" destOrd="0" presId="urn:microsoft.com/office/officeart/2005/8/layout/vList3"/>
    <dgm:cxn modelId="{F4D60ADE-013B-A84C-B1E3-61B8008DE96D}" type="presParOf" srcId="{2599D3E8-7C90-4241-96F7-7636C02F91ED}" destId="{6591D729-E1D6-1A47-8A48-3AA86647ADE3}" srcOrd="1" destOrd="0" presId="urn:microsoft.com/office/officeart/2005/8/layout/vList3"/>
    <dgm:cxn modelId="{1B960C79-75CB-1A4B-821E-824BBA1DD467}" type="presParOf" srcId="{DBE739BC-200A-B047-8C83-5A7D07190C56}" destId="{DBB2339C-7401-904F-A1C3-2F4CAB9D993F}" srcOrd="13" destOrd="0" presId="urn:microsoft.com/office/officeart/2005/8/layout/vList3"/>
    <dgm:cxn modelId="{20DD4E1E-7C74-C74B-AF68-A8D756606F84}" type="presParOf" srcId="{DBE739BC-200A-B047-8C83-5A7D07190C56}" destId="{BC17E2B7-6BB6-7C47-AB8A-FCA088BF0833}" srcOrd="14" destOrd="0" presId="urn:microsoft.com/office/officeart/2005/8/layout/vList3"/>
    <dgm:cxn modelId="{F19A37DE-65F5-A84F-85DB-8716A3D5C29C}" type="presParOf" srcId="{BC17E2B7-6BB6-7C47-AB8A-FCA088BF0833}" destId="{36CA9F94-9247-DC4B-9244-71F3EC927564}" srcOrd="0" destOrd="0" presId="urn:microsoft.com/office/officeart/2005/8/layout/vList3"/>
    <dgm:cxn modelId="{D5F999E9-7DDD-8541-9EC8-582FFDE3EF35}" type="presParOf" srcId="{BC17E2B7-6BB6-7C47-AB8A-FCA088BF0833}" destId="{AF334A16-DAE7-F94E-96A1-51340C4A716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E876E-0CBA-BE4A-8D6A-FBC760E609E8}" type="doc">
      <dgm:prSet loTypeId="urn:microsoft.com/office/officeart/2008/layout/Pictu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FFBC-C29D-7647-8087-99F73591E05B}">
      <dgm:prSet phldrT="[Text]" custT="1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Company</a:t>
          </a:r>
        </a:p>
      </dgm:t>
    </dgm:pt>
    <dgm:pt modelId="{3B95F82E-B5D6-EA4E-A535-BBDB59AC6B01}" type="par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39D36E-F275-6444-9988-25F0F2EAA436}" type="sib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EBC20-48E9-8041-9B7C-46CC7B42CA5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Inspired by dark “farm” in “farm to fork”</a:t>
          </a:r>
        </a:p>
      </dgm:t>
    </dgm:pt>
    <dgm:pt modelId="{10A8E19C-C516-204A-A60F-FC0B6232DB7B}" type="par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3BEA67-3015-0641-8D7E-D025B70BFD26}" type="sib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598C4D-6DDB-3D47-BC8B-0303056C3A30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58 countries</a:t>
          </a:r>
        </a:p>
      </dgm:t>
    </dgm:pt>
    <dgm:pt modelId="{CA381D2A-7635-3340-A98F-DE80C5D6FBC3}" type="par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0D080-825F-0A43-BC14-02071EED0A11}" type="sib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EE8831-0A84-784D-9679-6BF18074F413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13 languages</a:t>
          </a:r>
        </a:p>
      </dgm:t>
    </dgm:pt>
    <dgm:pt modelId="{3AD274EF-CD85-0E4F-A0BE-DA832FFAC2BE}" type="par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3BABAF-93B8-5C43-946D-1A478F1F94FC}" type="sib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043DEE-A62B-3643-849A-9D2EA5FCB0EE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2.5 M people connected</a:t>
          </a:r>
        </a:p>
      </dgm:t>
    </dgm:pt>
    <dgm:pt modelId="{3C1B8796-E8BC-FB42-ADC0-8341510A1BE1}" type="par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1E520C-0EBF-7A40-9A33-FE29E10420A9}" type="sib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409550-E16B-C646-8AA2-ADD6394F50FC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Mission: Lift 100 M+ out of dire poverty by 2028</a:t>
          </a:r>
        </a:p>
      </dgm:t>
    </dgm:pt>
    <dgm:pt modelId="{20CAC1EC-BF69-904B-BC30-3389D7B51C44}" type="par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F0B799-20FE-B24F-8B86-59401280EF61}" type="sib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BDFFBC-3AB8-0E49-995C-AE056AA3D9ED}" type="pres">
      <dgm:prSet presAssocID="{53EE876E-0CBA-BE4A-8D6A-FBC760E609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797C4DB-3D31-C344-931F-F4B202BBBB6F}" type="pres">
      <dgm:prSet presAssocID="{A08AFFBC-C29D-7647-8087-99F73591E05B}" presName="root" presStyleCnt="0">
        <dgm:presLayoutVars>
          <dgm:chMax/>
          <dgm:chPref val="4"/>
        </dgm:presLayoutVars>
      </dgm:prSet>
      <dgm:spPr/>
    </dgm:pt>
    <dgm:pt modelId="{AC4F32B5-90F3-1C4B-8577-973904A8B583}" type="pres">
      <dgm:prSet presAssocID="{A08AFFBC-C29D-7647-8087-99F73591E05B}" presName="rootComposite" presStyleCnt="0">
        <dgm:presLayoutVars/>
      </dgm:prSet>
      <dgm:spPr/>
    </dgm:pt>
    <dgm:pt modelId="{ECB1EEA5-AD29-8540-82BF-1D33EE2AE143}" type="pres">
      <dgm:prSet presAssocID="{A08AFFBC-C29D-7647-8087-99F73591E05B}" presName="rootText" presStyleLbl="node0" presStyleIdx="0" presStyleCnt="1">
        <dgm:presLayoutVars>
          <dgm:chMax/>
          <dgm:chPref val="4"/>
        </dgm:presLayoutVars>
      </dgm:prSet>
      <dgm:spPr>
        <a:xfrm>
          <a:off x="1217414" y="49"/>
          <a:ext cx="3661171" cy="610195"/>
        </a:xfrm>
        <a:prstGeom prst="roundRect">
          <a:avLst>
            <a:gd name="adj" fmla="val 10000"/>
          </a:avLst>
        </a:prstGeom>
      </dgm:spPr>
    </dgm:pt>
    <dgm:pt modelId="{986AB890-B08E-E944-9067-8ED688913313}" type="pres">
      <dgm:prSet presAssocID="{A08AFFBC-C29D-7647-8087-99F73591E05B}" presName="childShape" presStyleCnt="0">
        <dgm:presLayoutVars>
          <dgm:chMax val="0"/>
          <dgm:chPref val="0"/>
        </dgm:presLayoutVars>
      </dgm:prSet>
      <dgm:spPr/>
    </dgm:pt>
    <dgm:pt modelId="{3BDF178C-89CD-744A-A826-F76611D8DD35}" type="pres">
      <dgm:prSet presAssocID="{E9409550-E16B-C646-8AA2-ADD6394F50FC}" presName="childComposite" presStyleCnt="0">
        <dgm:presLayoutVars>
          <dgm:chMax val="0"/>
          <dgm:chPref val="0"/>
        </dgm:presLayoutVars>
      </dgm:prSet>
      <dgm:spPr/>
    </dgm:pt>
    <dgm:pt modelId="{E4D4407D-4DDD-CA4D-A002-89AF8922201D}" type="pres">
      <dgm:prSet presAssocID="{E9409550-E16B-C646-8AA2-ADD6394F50FC}" presName="Image" presStyleLbl="node1" presStyleIdx="0" presStyleCnt="5"/>
      <dgm:spPr/>
    </dgm:pt>
    <dgm:pt modelId="{E1E6D47A-6324-C846-8141-CA6961953D15}" type="pres">
      <dgm:prSet presAssocID="{E9409550-E16B-C646-8AA2-ADD6394F50FC}" presName="childText" presStyleLbl="lnNode1" presStyleIdx="0" presStyleCnt="5" custLinFactNeighborY="-7699">
        <dgm:presLayoutVars>
          <dgm:chMax val="0"/>
          <dgm:chPref val="0"/>
          <dgm:bulletEnabled val="1"/>
        </dgm:presLayoutVars>
      </dgm:prSet>
      <dgm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</dgm:spPr>
    </dgm:pt>
    <dgm:pt modelId="{5FC39A3A-661C-C84E-BF28-9680A6BF88AC}" type="pres">
      <dgm:prSet presAssocID="{CE0EBC20-48E9-8041-9B7C-46CC7B42CA5B}" presName="childComposite" presStyleCnt="0">
        <dgm:presLayoutVars>
          <dgm:chMax val="0"/>
          <dgm:chPref val="0"/>
        </dgm:presLayoutVars>
      </dgm:prSet>
      <dgm:spPr/>
    </dgm:pt>
    <dgm:pt modelId="{9FA38826-2C3E-D747-8A34-CF58A5CE98FA}" type="pres">
      <dgm:prSet presAssocID="{CE0EBC20-48E9-8041-9B7C-46CC7B42CA5B}" presName="Image" presStyleLbl="node1" presStyleIdx="1" presStyleCnt="5"/>
      <dgm:spPr/>
    </dgm:pt>
    <dgm:pt modelId="{8E9D8A34-EAE4-D848-A86B-320334F07A37}" type="pres">
      <dgm:prSet presAssocID="{CE0EBC20-48E9-8041-9B7C-46CC7B42CA5B}" presName="childText" presStyleLbl="lnNode1" presStyleIdx="1" presStyleCnt="5">
        <dgm:presLayoutVars>
          <dgm:chMax val="0"/>
          <dgm:chPref val="0"/>
          <dgm:bulletEnabled val="1"/>
        </dgm:presLayoutVars>
      </dgm:prSet>
      <dgm:spPr>
        <a:xfrm>
          <a:off x="1795592" y="1403498"/>
          <a:ext cx="2807976" cy="610195"/>
        </a:xfrm>
        <a:prstGeom prst="roundRect">
          <a:avLst>
            <a:gd name="adj" fmla="val 16670"/>
          </a:avLst>
        </a:prstGeom>
      </dgm:spPr>
    </dgm:pt>
    <dgm:pt modelId="{6A9009F3-2B21-9B4F-8A50-43238B520852}" type="pres">
      <dgm:prSet presAssocID="{F6598C4D-6DDB-3D47-BC8B-0303056C3A30}" presName="childComposite" presStyleCnt="0">
        <dgm:presLayoutVars>
          <dgm:chMax val="0"/>
          <dgm:chPref val="0"/>
        </dgm:presLayoutVars>
      </dgm:prSet>
      <dgm:spPr/>
    </dgm:pt>
    <dgm:pt modelId="{AC901F85-B008-5A4A-918F-EDD9FACF6EF1}" type="pres">
      <dgm:prSet presAssocID="{F6598C4D-6DDB-3D47-BC8B-0303056C3A30}" presName="Image" presStyleLbl="node1" presStyleIdx="2" presStyleCnt="5"/>
      <dgm:spPr/>
    </dgm:pt>
    <dgm:pt modelId="{E14C93A3-9B98-6F4F-859D-550FAF5DBABA}" type="pres">
      <dgm:prSet presAssocID="{F6598C4D-6DDB-3D47-BC8B-0303056C3A30}" presName="childText" presStyleLbl="lnNode1" presStyleIdx="2" presStyleCnt="5">
        <dgm:presLayoutVars>
          <dgm:chMax val="0"/>
          <dgm:chPref val="0"/>
          <dgm:bulletEnabled val="1"/>
        </dgm:presLayoutVars>
      </dgm:prSet>
      <dgm:spPr>
        <a:xfrm>
          <a:off x="1795592" y="2086917"/>
          <a:ext cx="2807976" cy="610195"/>
        </a:xfrm>
        <a:prstGeom prst="roundRect">
          <a:avLst>
            <a:gd name="adj" fmla="val 16670"/>
          </a:avLst>
        </a:prstGeom>
      </dgm:spPr>
    </dgm:pt>
    <dgm:pt modelId="{ED4D208D-9B6A-FE4F-B875-9B9D419668D6}" type="pres">
      <dgm:prSet presAssocID="{BFEE8831-0A84-784D-9679-6BF18074F413}" presName="childComposite" presStyleCnt="0">
        <dgm:presLayoutVars>
          <dgm:chMax val="0"/>
          <dgm:chPref val="0"/>
        </dgm:presLayoutVars>
      </dgm:prSet>
      <dgm:spPr/>
    </dgm:pt>
    <dgm:pt modelId="{20920DD6-7294-DC40-A737-B17C47DDA513}" type="pres">
      <dgm:prSet presAssocID="{BFEE8831-0A84-784D-9679-6BF18074F413}" presName="Image" presStyleLbl="node1" presStyleIdx="3" presStyleCnt="5"/>
      <dgm:spPr/>
    </dgm:pt>
    <dgm:pt modelId="{0F8BB50B-AA8E-7D46-A93E-0D4D70F499D2}" type="pres">
      <dgm:prSet presAssocID="{BFEE8831-0A84-784D-9679-6BF18074F413}" presName="childText" presStyleLbl="lnNode1" presStyleIdx="3" presStyleCnt="5">
        <dgm:presLayoutVars>
          <dgm:chMax val="0"/>
          <dgm:chPref val="0"/>
          <dgm:bulletEnabled val="1"/>
        </dgm:presLayoutVars>
      </dgm:prSet>
      <dgm:spPr>
        <a:xfrm>
          <a:off x="1795592" y="2770336"/>
          <a:ext cx="2807976" cy="610195"/>
        </a:xfrm>
        <a:prstGeom prst="roundRect">
          <a:avLst>
            <a:gd name="adj" fmla="val 16670"/>
          </a:avLst>
        </a:prstGeom>
      </dgm:spPr>
    </dgm:pt>
    <dgm:pt modelId="{72588D6B-3343-CE47-B8CF-DC94C4EEE06B}" type="pres">
      <dgm:prSet presAssocID="{BE043DEE-A62B-3643-849A-9D2EA5FCB0EE}" presName="childComposite" presStyleCnt="0">
        <dgm:presLayoutVars>
          <dgm:chMax val="0"/>
          <dgm:chPref val="0"/>
        </dgm:presLayoutVars>
      </dgm:prSet>
      <dgm:spPr/>
    </dgm:pt>
    <dgm:pt modelId="{2EC911A0-E8E6-CA43-8253-8DE1A2BE0D60}" type="pres">
      <dgm:prSet presAssocID="{BE043DEE-A62B-3643-849A-9D2EA5FCB0EE}" presName="Image" presStyleLbl="node1" presStyleIdx="4" presStyleCnt="5"/>
      <dgm:spPr/>
    </dgm:pt>
    <dgm:pt modelId="{D292D675-864A-5740-9119-8130B976C007}" type="pres">
      <dgm:prSet presAssocID="{BE043DEE-A62B-3643-849A-9D2EA5FCB0EE}" presName="childText" presStyleLbl="lnNode1" presStyleIdx="4" presStyleCnt="5">
        <dgm:presLayoutVars>
          <dgm:chMax val="0"/>
          <dgm:chPref val="0"/>
          <dgm:bulletEnabled val="1"/>
        </dgm:presLayoutVars>
      </dgm:prSet>
      <dgm:spPr>
        <a:xfrm>
          <a:off x="1795592" y="3453755"/>
          <a:ext cx="2807976" cy="610195"/>
        </a:xfrm>
        <a:prstGeom prst="roundRect">
          <a:avLst>
            <a:gd name="adj" fmla="val 16670"/>
          </a:avLst>
        </a:prstGeom>
      </dgm:spPr>
    </dgm:pt>
  </dgm:ptLst>
  <dgm:cxnLst>
    <dgm:cxn modelId="{79834206-AC82-F448-AF2E-97816BEBFF35}" srcId="{A08AFFBC-C29D-7647-8087-99F73591E05B}" destId="{BFEE8831-0A84-784D-9679-6BF18074F413}" srcOrd="3" destOrd="0" parTransId="{3AD274EF-CD85-0E4F-A0BE-DA832FFAC2BE}" sibTransId="{EC3BABAF-93B8-5C43-946D-1A478F1F94FC}"/>
    <dgm:cxn modelId="{7124A307-74C1-6547-B609-9C466D7BE627}" type="presOf" srcId="{BFEE8831-0A84-784D-9679-6BF18074F413}" destId="{0F8BB50B-AA8E-7D46-A93E-0D4D70F499D2}" srcOrd="0" destOrd="0" presId="urn:microsoft.com/office/officeart/2008/layout/PictureAccentList"/>
    <dgm:cxn modelId="{89EA0F2C-6610-004F-8489-70E506542AA3}" srcId="{A08AFFBC-C29D-7647-8087-99F73591E05B}" destId="{BE043DEE-A62B-3643-849A-9D2EA5FCB0EE}" srcOrd="4" destOrd="0" parTransId="{3C1B8796-E8BC-FB42-ADC0-8341510A1BE1}" sibTransId="{C31E520C-0EBF-7A40-9A33-FE29E10420A9}"/>
    <dgm:cxn modelId="{926E8D2C-DE83-704C-959E-DD4770B18BA5}" srcId="{A08AFFBC-C29D-7647-8087-99F73591E05B}" destId="{CE0EBC20-48E9-8041-9B7C-46CC7B42CA5B}" srcOrd="1" destOrd="0" parTransId="{10A8E19C-C516-204A-A60F-FC0B6232DB7B}" sibTransId="{C33BEA67-3015-0641-8D7E-D025B70BFD26}"/>
    <dgm:cxn modelId="{B5D4E045-7ADB-AE49-8EFC-D290517DDC01}" type="presOf" srcId="{F6598C4D-6DDB-3D47-BC8B-0303056C3A30}" destId="{E14C93A3-9B98-6F4F-859D-550FAF5DBABA}" srcOrd="0" destOrd="0" presId="urn:microsoft.com/office/officeart/2008/layout/PictureAccentList"/>
    <dgm:cxn modelId="{BC593D58-B473-AD4A-ABE0-D8CACC21CCF1}" type="presOf" srcId="{CE0EBC20-48E9-8041-9B7C-46CC7B42CA5B}" destId="{8E9D8A34-EAE4-D848-A86B-320334F07A37}" srcOrd="0" destOrd="0" presId="urn:microsoft.com/office/officeart/2008/layout/PictureAccentList"/>
    <dgm:cxn modelId="{E7807666-45E2-E44A-BEAE-4AFF7151D487}" srcId="{A08AFFBC-C29D-7647-8087-99F73591E05B}" destId="{E9409550-E16B-C646-8AA2-ADD6394F50FC}" srcOrd="0" destOrd="0" parTransId="{20CAC1EC-BF69-904B-BC30-3389D7B51C44}" sibTransId="{4EF0B799-20FE-B24F-8B86-59401280EF61}"/>
    <dgm:cxn modelId="{CE934473-57A9-C246-8357-E4A84F179950}" srcId="{A08AFFBC-C29D-7647-8087-99F73591E05B}" destId="{F6598C4D-6DDB-3D47-BC8B-0303056C3A30}" srcOrd="2" destOrd="0" parTransId="{CA381D2A-7635-3340-A98F-DE80C5D6FBC3}" sibTransId="{19C0D080-825F-0A43-BC14-02071EED0A11}"/>
    <dgm:cxn modelId="{99A9CF74-908F-3B47-9616-E62E5CDAC79E}" srcId="{53EE876E-0CBA-BE4A-8D6A-FBC760E609E8}" destId="{A08AFFBC-C29D-7647-8087-99F73591E05B}" srcOrd="0" destOrd="0" parTransId="{3B95F82E-B5D6-EA4E-A535-BBDB59AC6B01}" sibTransId="{9D39D36E-F275-6444-9988-25F0F2EAA436}"/>
    <dgm:cxn modelId="{5E889F8A-A6E5-AC41-AAD8-F061A9B5C2AD}" type="presOf" srcId="{E9409550-E16B-C646-8AA2-ADD6394F50FC}" destId="{E1E6D47A-6324-C846-8141-CA6961953D15}" srcOrd="0" destOrd="0" presId="urn:microsoft.com/office/officeart/2008/layout/PictureAccentList"/>
    <dgm:cxn modelId="{B42E549D-8432-5C49-9FD3-A17C85FDB146}" type="presOf" srcId="{BE043DEE-A62B-3643-849A-9D2EA5FCB0EE}" destId="{D292D675-864A-5740-9119-8130B976C007}" srcOrd="0" destOrd="0" presId="urn:microsoft.com/office/officeart/2008/layout/PictureAccentList"/>
    <dgm:cxn modelId="{E8A1ABF2-6C8A-F849-886F-B92863647C30}" type="presOf" srcId="{A08AFFBC-C29D-7647-8087-99F73591E05B}" destId="{ECB1EEA5-AD29-8540-82BF-1D33EE2AE143}" srcOrd="0" destOrd="0" presId="urn:microsoft.com/office/officeart/2008/layout/PictureAccentList"/>
    <dgm:cxn modelId="{985995FC-D539-B741-BA7C-1365983C1F1D}" type="presOf" srcId="{53EE876E-0CBA-BE4A-8D6A-FBC760E609E8}" destId="{07BDFFBC-3AB8-0E49-995C-AE056AA3D9ED}" srcOrd="0" destOrd="0" presId="urn:microsoft.com/office/officeart/2008/layout/PictureAccentList"/>
    <dgm:cxn modelId="{8AA110F3-8F72-5640-BD0A-B88603F74D5A}" type="presParOf" srcId="{07BDFFBC-3AB8-0E49-995C-AE056AA3D9ED}" destId="{0797C4DB-3D31-C344-931F-F4B202BBBB6F}" srcOrd="0" destOrd="0" presId="urn:microsoft.com/office/officeart/2008/layout/PictureAccentList"/>
    <dgm:cxn modelId="{2ADA5D86-57F1-A24E-A8F7-2E0DE717AA6E}" type="presParOf" srcId="{0797C4DB-3D31-C344-931F-F4B202BBBB6F}" destId="{AC4F32B5-90F3-1C4B-8577-973904A8B583}" srcOrd="0" destOrd="0" presId="urn:microsoft.com/office/officeart/2008/layout/PictureAccentList"/>
    <dgm:cxn modelId="{E64A7367-DFA3-A144-A73C-7A1021029793}" type="presParOf" srcId="{AC4F32B5-90F3-1C4B-8577-973904A8B583}" destId="{ECB1EEA5-AD29-8540-82BF-1D33EE2AE143}" srcOrd="0" destOrd="0" presId="urn:microsoft.com/office/officeart/2008/layout/PictureAccentList"/>
    <dgm:cxn modelId="{02F39F7B-A310-7E48-A47A-1045CE00CEC4}" type="presParOf" srcId="{0797C4DB-3D31-C344-931F-F4B202BBBB6F}" destId="{986AB890-B08E-E944-9067-8ED688913313}" srcOrd="1" destOrd="0" presId="urn:microsoft.com/office/officeart/2008/layout/PictureAccentList"/>
    <dgm:cxn modelId="{125931A3-B6F1-E048-96C9-24FBBBD19F27}" type="presParOf" srcId="{986AB890-B08E-E944-9067-8ED688913313}" destId="{3BDF178C-89CD-744A-A826-F76611D8DD35}" srcOrd="0" destOrd="0" presId="urn:microsoft.com/office/officeart/2008/layout/PictureAccentList"/>
    <dgm:cxn modelId="{F93FCB23-5180-4240-BA9C-9D7317D5DA49}" type="presParOf" srcId="{3BDF178C-89CD-744A-A826-F76611D8DD35}" destId="{E4D4407D-4DDD-CA4D-A002-89AF8922201D}" srcOrd="0" destOrd="0" presId="urn:microsoft.com/office/officeart/2008/layout/PictureAccentList"/>
    <dgm:cxn modelId="{41374B4A-8C19-3E47-A6DF-C1257B21874F}" type="presParOf" srcId="{3BDF178C-89CD-744A-A826-F76611D8DD35}" destId="{E1E6D47A-6324-C846-8141-CA6961953D15}" srcOrd="1" destOrd="0" presId="urn:microsoft.com/office/officeart/2008/layout/PictureAccentList"/>
    <dgm:cxn modelId="{1782FBEB-DF2C-7947-A443-1E09BF147A4D}" type="presParOf" srcId="{986AB890-B08E-E944-9067-8ED688913313}" destId="{5FC39A3A-661C-C84E-BF28-9680A6BF88AC}" srcOrd="1" destOrd="0" presId="urn:microsoft.com/office/officeart/2008/layout/PictureAccentList"/>
    <dgm:cxn modelId="{16E40D58-9C2C-644D-A253-50A83CDF9643}" type="presParOf" srcId="{5FC39A3A-661C-C84E-BF28-9680A6BF88AC}" destId="{9FA38826-2C3E-D747-8A34-CF58A5CE98FA}" srcOrd="0" destOrd="0" presId="urn:microsoft.com/office/officeart/2008/layout/PictureAccentList"/>
    <dgm:cxn modelId="{856024DE-3DFD-7742-9A10-FCAFB6549632}" type="presParOf" srcId="{5FC39A3A-661C-C84E-BF28-9680A6BF88AC}" destId="{8E9D8A34-EAE4-D848-A86B-320334F07A37}" srcOrd="1" destOrd="0" presId="urn:microsoft.com/office/officeart/2008/layout/PictureAccentList"/>
    <dgm:cxn modelId="{8B90FBA8-4C52-E84E-BEED-E97E07C168E0}" type="presParOf" srcId="{986AB890-B08E-E944-9067-8ED688913313}" destId="{6A9009F3-2B21-9B4F-8A50-43238B520852}" srcOrd="2" destOrd="0" presId="urn:microsoft.com/office/officeart/2008/layout/PictureAccentList"/>
    <dgm:cxn modelId="{4F99E927-149B-AB48-8B8C-08FC39230FC6}" type="presParOf" srcId="{6A9009F3-2B21-9B4F-8A50-43238B520852}" destId="{AC901F85-B008-5A4A-918F-EDD9FACF6EF1}" srcOrd="0" destOrd="0" presId="urn:microsoft.com/office/officeart/2008/layout/PictureAccentList"/>
    <dgm:cxn modelId="{A0128E20-5CE3-2543-8905-7EC21D9C000E}" type="presParOf" srcId="{6A9009F3-2B21-9B4F-8A50-43238B520852}" destId="{E14C93A3-9B98-6F4F-859D-550FAF5DBABA}" srcOrd="1" destOrd="0" presId="urn:microsoft.com/office/officeart/2008/layout/PictureAccentList"/>
    <dgm:cxn modelId="{310C2B15-569E-304E-855E-EF078718D645}" type="presParOf" srcId="{986AB890-B08E-E944-9067-8ED688913313}" destId="{ED4D208D-9B6A-FE4F-B875-9B9D419668D6}" srcOrd="3" destOrd="0" presId="urn:microsoft.com/office/officeart/2008/layout/PictureAccentList"/>
    <dgm:cxn modelId="{D89B7BCA-6477-5148-8EC2-6EDB9472A336}" type="presParOf" srcId="{ED4D208D-9B6A-FE4F-B875-9B9D419668D6}" destId="{20920DD6-7294-DC40-A737-B17C47DDA513}" srcOrd="0" destOrd="0" presId="urn:microsoft.com/office/officeart/2008/layout/PictureAccentList"/>
    <dgm:cxn modelId="{46ED8BAA-60B4-494F-A80C-A7D7445ED33B}" type="presParOf" srcId="{ED4D208D-9B6A-FE4F-B875-9B9D419668D6}" destId="{0F8BB50B-AA8E-7D46-A93E-0D4D70F499D2}" srcOrd="1" destOrd="0" presId="urn:microsoft.com/office/officeart/2008/layout/PictureAccentList"/>
    <dgm:cxn modelId="{91174619-F572-F642-B9BD-B8C86BCF4C7A}" type="presParOf" srcId="{986AB890-B08E-E944-9067-8ED688913313}" destId="{72588D6B-3343-CE47-B8CF-DC94C4EEE06B}" srcOrd="4" destOrd="0" presId="urn:microsoft.com/office/officeart/2008/layout/PictureAccentList"/>
    <dgm:cxn modelId="{7DC5EC1B-250E-D440-949B-44EFA539AD71}" type="presParOf" srcId="{72588D6B-3343-CE47-B8CF-DC94C4EEE06B}" destId="{2EC911A0-E8E6-CA43-8253-8DE1A2BE0D60}" srcOrd="0" destOrd="0" presId="urn:microsoft.com/office/officeart/2008/layout/PictureAccentList"/>
    <dgm:cxn modelId="{E0F83506-8EBB-6C42-B194-2DC246103B32}" type="presParOf" srcId="{72588D6B-3343-CE47-B8CF-DC94C4EEE06B}" destId="{D292D675-864A-5740-9119-8130B976C00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E876E-0CBA-BE4A-8D6A-FBC760E609E8}" type="doc">
      <dgm:prSet loTypeId="urn:microsoft.com/office/officeart/2008/layout/Pictu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FFBC-C29D-7647-8087-99F73591E05B}">
      <dgm:prSet phldrT="[Text]" custT="1"/>
      <dgm:spPr>
        <a:gradFill flip="none" rotWithShape="1">
          <a:gsLst>
            <a:gs pos="0">
              <a:srgbClr val="4BACC6">
                <a:lumMod val="40000"/>
                <a:lumOff val="60000"/>
              </a:srgbClr>
            </a:gs>
            <a:gs pos="46000">
              <a:srgbClr val="4BACC6">
                <a:lumMod val="95000"/>
                <a:lumOff val="5000"/>
              </a:srgbClr>
            </a:gs>
            <a:gs pos="100000">
              <a:srgbClr val="4BACC6">
                <a:lumMod val="60000"/>
              </a:srgb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Platform</a:t>
          </a:r>
        </a:p>
      </dgm:t>
    </dgm:pt>
    <dgm:pt modelId="{3B95F82E-B5D6-EA4E-A535-BBDB59AC6B01}" type="par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39D36E-F275-6444-9988-25F0F2EAA436}" type="sib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EBC20-48E9-8041-9B7C-46CC7B42CA5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Real-time source data</a:t>
          </a:r>
        </a:p>
      </dgm:t>
    </dgm:pt>
    <dgm:pt modelId="{10A8E19C-C516-204A-A60F-FC0B6232DB7B}" type="par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3BEA67-3015-0641-8D7E-D025B70BFD26}" type="sib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598C4D-6DDB-3D47-BC8B-0303056C3A30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Compliance via patented-blockchain</a:t>
          </a:r>
        </a:p>
      </dgm:t>
    </dgm:pt>
    <dgm:pt modelId="{CA381D2A-7635-3340-A98F-DE80C5D6FBC3}" type="par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0D080-825F-0A43-BC14-02071EED0A11}" type="sib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EE8831-0A84-784D-9679-6BF18074F413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Sophisticated information tracking</a:t>
          </a:r>
        </a:p>
      </dgm:t>
    </dgm:pt>
    <dgm:pt modelId="{3AD274EF-CD85-0E4F-A0BE-DA832FFAC2BE}" type="par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3BABAF-93B8-5C43-946D-1A478F1F94FC}" type="sib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043DEE-A62B-3643-849A-9D2EA5FCB0EE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Smart contracts</a:t>
          </a:r>
        </a:p>
      </dgm:t>
    </dgm:pt>
    <dgm:pt modelId="{3C1B8796-E8BC-FB42-ADC0-8341510A1BE1}" type="par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1E520C-0EBF-7A40-9A33-FE29E10420A9}" type="sib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409550-E16B-C646-8AA2-ADD6394F50FC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User-friendly and device agnostic</a:t>
          </a:r>
        </a:p>
      </dgm:t>
    </dgm:pt>
    <dgm:pt modelId="{20CAC1EC-BF69-904B-BC30-3389D7B51C44}" type="par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F0B799-20FE-B24F-8B86-59401280EF61}" type="sib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BDFFBC-3AB8-0E49-995C-AE056AA3D9ED}" type="pres">
      <dgm:prSet presAssocID="{53EE876E-0CBA-BE4A-8D6A-FBC760E609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797C4DB-3D31-C344-931F-F4B202BBBB6F}" type="pres">
      <dgm:prSet presAssocID="{A08AFFBC-C29D-7647-8087-99F73591E05B}" presName="root" presStyleCnt="0">
        <dgm:presLayoutVars>
          <dgm:chMax/>
          <dgm:chPref val="4"/>
        </dgm:presLayoutVars>
      </dgm:prSet>
      <dgm:spPr/>
    </dgm:pt>
    <dgm:pt modelId="{AC4F32B5-90F3-1C4B-8577-973904A8B583}" type="pres">
      <dgm:prSet presAssocID="{A08AFFBC-C29D-7647-8087-99F73591E05B}" presName="rootComposite" presStyleCnt="0">
        <dgm:presLayoutVars/>
      </dgm:prSet>
      <dgm:spPr/>
    </dgm:pt>
    <dgm:pt modelId="{ECB1EEA5-AD29-8540-82BF-1D33EE2AE143}" type="pres">
      <dgm:prSet presAssocID="{A08AFFBC-C29D-7647-8087-99F73591E05B}" presName="rootText" presStyleLbl="node0" presStyleIdx="0" presStyleCnt="1">
        <dgm:presLayoutVars>
          <dgm:chMax/>
          <dgm:chPref val="4"/>
        </dgm:presLayoutVars>
      </dgm:prSet>
      <dgm:spPr>
        <a:xfrm>
          <a:off x="1217414" y="49"/>
          <a:ext cx="3661171" cy="610195"/>
        </a:xfrm>
        <a:prstGeom prst="roundRect">
          <a:avLst>
            <a:gd name="adj" fmla="val 10000"/>
          </a:avLst>
        </a:prstGeom>
      </dgm:spPr>
    </dgm:pt>
    <dgm:pt modelId="{986AB890-B08E-E944-9067-8ED688913313}" type="pres">
      <dgm:prSet presAssocID="{A08AFFBC-C29D-7647-8087-99F73591E05B}" presName="childShape" presStyleCnt="0">
        <dgm:presLayoutVars>
          <dgm:chMax val="0"/>
          <dgm:chPref val="0"/>
        </dgm:presLayoutVars>
      </dgm:prSet>
      <dgm:spPr/>
    </dgm:pt>
    <dgm:pt modelId="{3BDF178C-89CD-744A-A826-F76611D8DD35}" type="pres">
      <dgm:prSet presAssocID="{E9409550-E16B-C646-8AA2-ADD6394F50FC}" presName="childComposite" presStyleCnt="0">
        <dgm:presLayoutVars>
          <dgm:chMax val="0"/>
          <dgm:chPref val="0"/>
        </dgm:presLayoutVars>
      </dgm:prSet>
      <dgm:spPr/>
    </dgm:pt>
    <dgm:pt modelId="{E4D4407D-4DDD-CA4D-A002-89AF8922201D}" type="pres">
      <dgm:prSet presAssocID="{E9409550-E16B-C646-8AA2-ADD6394F50FC}" presName="Image" presStyleLbl="node1" presStyleIdx="0" presStyleCnt="5"/>
      <dgm:spPr/>
    </dgm:pt>
    <dgm:pt modelId="{E1E6D47A-6324-C846-8141-CA6961953D15}" type="pres">
      <dgm:prSet presAssocID="{E9409550-E16B-C646-8AA2-ADD6394F50FC}" presName="childText" presStyleLbl="lnNode1" presStyleIdx="0" presStyleCnt="5">
        <dgm:presLayoutVars>
          <dgm:chMax val="0"/>
          <dgm:chPref val="0"/>
          <dgm:bulletEnabled val="1"/>
        </dgm:presLayoutVars>
      </dgm:prSet>
      <dgm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</dgm:spPr>
    </dgm:pt>
    <dgm:pt modelId="{5FC39A3A-661C-C84E-BF28-9680A6BF88AC}" type="pres">
      <dgm:prSet presAssocID="{CE0EBC20-48E9-8041-9B7C-46CC7B42CA5B}" presName="childComposite" presStyleCnt="0">
        <dgm:presLayoutVars>
          <dgm:chMax val="0"/>
          <dgm:chPref val="0"/>
        </dgm:presLayoutVars>
      </dgm:prSet>
      <dgm:spPr/>
    </dgm:pt>
    <dgm:pt modelId="{9FA38826-2C3E-D747-8A34-CF58A5CE98FA}" type="pres">
      <dgm:prSet presAssocID="{CE0EBC20-48E9-8041-9B7C-46CC7B42CA5B}" presName="Image" presStyleLbl="node1" presStyleIdx="1" presStyleCnt="5"/>
      <dgm:spPr/>
    </dgm:pt>
    <dgm:pt modelId="{8E9D8A34-EAE4-D848-A86B-320334F07A37}" type="pres">
      <dgm:prSet presAssocID="{CE0EBC20-48E9-8041-9B7C-46CC7B42CA5B}" presName="childText" presStyleLbl="lnNode1" presStyleIdx="1" presStyleCnt="5">
        <dgm:presLayoutVars>
          <dgm:chMax val="0"/>
          <dgm:chPref val="0"/>
          <dgm:bulletEnabled val="1"/>
        </dgm:presLayoutVars>
      </dgm:prSet>
      <dgm:spPr>
        <a:xfrm>
          <a:off x="1864221" y="1403498"/>
          <a:ext cx="3014364" cy="610195"/>
        </a:xfrm>
        <a:prstGeom prst="roundRect">
          <a:avLst>
            <a:gd name="adj" fmla="val 16670"/>
          </a:avLst>
        </a:prstGeom>
      </dgm:spPr>
    </dgm:pt>
    <dgm:pt modelId="{6A9009F3-2B21-9B4F-8A50-43238B520852}" type="pres">
      <dgm:prSet presAssocID="{F6598C4D-6DDB-3D47-BC8B-0303056C3A30}" presName="childComposite" presStyleCnt="0">
        <dgm:presLayoutVars>
          <dgm:chMax val="0"/>
          <dgm:chPref val="0"/>
        </dgm:presLayoutVars>
      </dgm:prSet>
      <dgm:spPr/>
    </dgm:pt>
    <dgm:pt modelId="{AC901F85-B008-5A4A-918F-EDD9FACF6EF1}" type="pres">
      <dgm:prSet presAssocID="{F6598C4D-6DDB-3D47-BC8B-0303056C3A30}" presName="Image" presStyleLbl="node1" presStyleIdx="2" presStyleCnt="5"/>
      <dgm:spPr/>
    </dgm:pt>
    <dgm:pt modelId="{E14C93A3-9B98-6F4F-859D-550FAF5DBABA}" type="pres">
      <dgm:prSet presAssocID="{F6598C4D-6DDB-3D47-BC8B-0303056C3A30}" presName="childText" presStyleLbl="lnNode1" presStyleIdx="2" presStyleCnt="5">
        <dgm:presLayoutVars>
          <dgm:chMax val="0"/>
          <dgm:chPref val="0"/>
          <dgm:bulletEnabled val="1"/>
        </dgm:presLayoutVars>
      </dgm:prSet>
      <dgm:spPr>
        <a:xfrm>
          <a:off x="1864221" y="2086917"/>
          <a:ext cx="3014364" cy="610195"/>
        </a:xfrm>
        <a:prstGeom prst="roundRect">
          <a:avLst>
            <a:gd name="adj" fmla="val 16670"/>
          </a:avLst>
        </a:prstGeom>
      </dgm:spPr>
    </dgm:pt>
    <dgm:pt modelId="{ED4D208D-9B6A-FE4F-B875-9B9D419668D6}" type="pres">
      <dgm:prSet presAssocID="{BFEE8831-0A84-784D-9679-6BF18074F413}" presName="childComposite" presStyleCnt="0">
        <dgm:presLayoutVars>
          <dgm:chMax val="0"/>
          <dgm:chPref val="0"/>
        </dgm:presLayoutVars>
      </dgm:prSet>
      <dgm:spPr/>
    </dgm:pt>
    <dgm:pt modelId="{20920DD6-7294-DC40-A737-B17C47DDA513}" type="pres">
      <dgm:prSet presAssocID="{BFEE8831-0A84-784D-9679-6BF18074F413}" presName="Image" presStyleLbl="node1" presStyleIdx="3" presStyleCnt="5"/>
      <dgm:spPr/>
    </dgm:pt>
    <dgm:pt modelId="{0F8BB50B-AA8E-7D46-A93E-0D4D70F499D2}" type="pres">
      <dgm:prSet presAssocID="{BFEE8831-0A84-784D-9679-6BF18074F413}" presName="childText" presStyleLbl="lnNode1" presStyleIdx="3" presStyleCnt="5">
        <dgm:presLayoutVars>
          <dgm:chMax val="0"/>
          <dgm:chPref val="0"/>
          <dgm:bulletEnabled val="1"/>
        </dgm:presLayoutVars>
      </dgm:prSet>
      <dgm:spPr>
        <a:xfrm>
          <a:off x="1864221" y="2770336"/>
          <a:ext cx="3014364" cy="610195"/>
        </a:xfrm>
        <a:prstGeom prst="roundRect">
          <a:avLst>
            <a:gd name="adj" fmla="val 16670"/>
          </a:avLst>
        </a:prstGeom>
      </dgm:spPr>
    </dgm:pt>
    <dgm:pt modelId="{72588D6B-3343-CE47-B8CF-DC94C4EEE06B}" type="pres">
      <dgm:prSet presAssocID="{BE043DEE-A62B-3643-849A-9D2EA5FCB0EE}" presName="childComposite" presStyleCnt="0">
        <dgm:presLayoutVars>
          <dgm:chMax val="0"/>
          <dgm:chPref val="0"/>
        </dgm:presLayoutVars>
      </dgm:prSet>
      <dgm:spPr/>
    </dgm:pt>
    <dgm:pt modelId="{2EC911A0-E8E6-CA43-8253-8DE1A2BE0D60}" type="pres">
      <dgm:prSet presAssocID="{BE043DEE-A62B-3643-849A-9D2EA5FCB0EE}" presName="Image" presStyleLbl="node1" presStyleIdx="4" presStyleCnt="5"/>
      <dgm:spPr/>
    </dgm:pt>
    <dgm:pt modelId="{D292D675-864A-5740-9119-8130B976C007}" type="pres">
      <dgm:prSet presAssocID="{BE043DEE-A62B-3643-849A-9D2EA5FCB0EE}" presName="childText" presStyleLbl="lnNode1" presStyleIdx="4" presStyleCnt="5">
        <dgm:presLayoutVars>
          <dgm:chMax val="0"/>
          <dgm:chPref val="0"/>
          <dgm:bulletEnabled val="1"/>
        </dgm:presLayoutVars>
      </dgm:prSet>
      <dgm:spPr>
        <a:xfrm>
          <a:off x="1864221" y="3453755"/>
          <a:ext cx="3014364" cy="610195"/>
        </a:xfrm>
        <a:prstGeom prst="roundRect">
          <a:avLst>
            <a:gd name="adj" fmla="val 16670"/>
          </a:avLst>
        </a:prstGeom>
      </dgm:spPr>
    </dgm:pt>
  </dgm:ptLst>
  <dgm:cxnLst>
    <dgm:cxn modelId="{79834206-AC82-F448-AF2E-97816BEBFF35}" srcId="{A08AFFBC-C29D-7647-8087-99F73591E05B}" destId="{BFEE8831-0A84-784D-9679-6BF18074F413}" srcOrd="3" destOrd="0" parTransId="{3AD274EF-CD85-0E4F-A0BE-DA832FFAC2BE}" sibTransId="{EC3BABAF-93B8-5C43-946D-1A478F1F94FC}"/>
    <dgm:cxn modelId="{7124A307-74C1-6547-B609-9C466D7BE627}" type="presOf" srcId="{BFEE8831-0A84-784D-9679-6BF18074F413}" destId="{0F8BB50B-AA8E-7D46-A93E-0D4D70F499D2}" srcOrd="0" destOrd="0" presId="urn:microsoft.com/office/officeart/2008/layout/PictureAccentList"/>
    <dgm:cxn modelId="{89EA0F2C-6610-004F-8489-70E506542AA3}" srcId="{A08AFFBC-C29D-7647-8087-99F73591E05B}" destId="{BE043DEE-A62B-3643-849A-9D2EA5FCB0EE}" srcOrd="4" destOrd="0" parTransId="{3C1B8796-E8BC-FB42-ADC0-8341510A1BE1}" sibTransId="{C31E520C-0EBF-7A40-9A33-FE29E10420A9}"/>
    <dgm:cxn modelId="{926E8D2C-DE83-704C-959E-DD4770B18BA5}" srcId="{A08AFFBC-C29D-7647-8087-99F73591E05B}" destId="{CE0EBC20-48E9-8041-9B7C-46CC7B42CA5B}" srcOrd="1" destOrd="0" parTransId="{10A8E19C-C516-204A-A60F-FC0B6232DB7B}" sibTransId="{C33BEA67-3015-0641-8D7E-D025B70BFD26}"/>
    <dgm:cxn modelId="{B5D4E045-7ADB-AE49-8EFC-D290517DDC01}" type="presOf" srcId="{F6598C4D-6DDB-3D47-BC8B-0303056C3A30}" destId="{E14C93A3-9B98-6F4F-859D-550FAF5DBABA}" srcOrd="0" destOrd="0" presId="urn:microsoft.com/office/officeart/2008/layout/PictureAccentList"/>
    <dgm:cxn modelId="{BC593D58-B473-AD4A-ABE0-D8CACC21CCF1}" type="presOf" srcId="{CE0EBC20-48E9-8041-9B7C-46CC7B42CA5B}" destId="{8E9D8A34-EAE4-D848-A86B-320334F07A37}" srcOrd="0" destOrd="0" presId="urn:microsoft.com/office/officeart/2008/layout/PictureAccentList"/>
    <dgm:cxn modelId="{E7807666-45E2-E44A-BEAE-4AFF7151D487}" srcId="{A08AFFBC-C29D-7647-8087-99F73591E05B}" destId="{E9409550-E16B-C646-8AA2-ADD6394F50FC}" srcOrd="0" destOrd="0" parTransId="{20CAC1EC-BF69-904B-BC30-3389D7B51C44}" sibTransId="{4EF0B799-20FE-B24F-8B86-59401280EF61}"/>
    <dgm:cxn modelId="{CE934473-57A9-C246-8357-E4A84F179950}" srcId="{A08AFFBC-C29D-7647-8087-99F73591E05B}" destId="{F6598C4D-6DDB-3D47-BC8B-0303056C3A30}" srcOrd="2" destOrd="0" parTransId="{CA381D2A-7635-3340-A98F-DE80C5D6FBC3}" sibTransId="{19C0D080-825F-0A43-BC14-02071EED0A11}"/>
    <dgm:cxn modelId="{99A9CF74-908F-3B47-9616-E62E5CDAC79E}" srcId="{53EE876E-0CBA-BE4A-8D6A-FBC760E609E8}" destId="{A08AFFBC-C29D-7647-8087-99F73591E05B}" srcOrd="0" destOrd="0" parTransId="{3B95F82E-B5D6-EA4E-A535-BBDB59AC6B01}" sibTransId="{9D39D36E-F275-6444-9988-25F0F2EAA436}"/>
    <dgm:cxn modelId="{5E889F8A-A6E5-AC41-AAD8-F061A9B5C2AD}" type="presOf" srcId="{E9409550-E16B-C646-8AA2-ADD6394F50FC}" destId="{E1E6D47A-6324-C846-8141-CA6961953D15}" srcOrd="0" destOrd="0" presId="urn:microsoft.com/office/officeart/2008/layout/PictureAccentList"/>
    <dgm:cxn modelId="{B42E549D-8432-5C49-9FD3-A17C85FDB146}" type="presOf" srcId="{BE043DEE-A62B-3643-849A-9D2EA5FCB0EE}" destId="{D292D675-864A-5740-9119-8130B976C007}" srcOrd="0" destOrd="0" presId="urn:microsoft.com/office/officeart/2008/layout/PictureAccentList"/>
    <dgm:cxn modelId="{E8A1ABF2-6C8A-F849-886F-B92863647C30}" type="presOf" srcId="{A08AFFBC-C29D-7647-8087-99F73591E05B}" destId="{ECB1EEA5-AD29-8540-82BF-1D33EE2AE143}" srcOrd="0" destOrd="0" presId="urn:microsoft.com/office/officeart/2008/layout/PictureAccentList"/>
    <dgm:cxn modelId="{985995FC-D539-B741-BA7C-1365983C1F1D}" type="presOf" srcId="{53EE876E-0CBA-BE4A-8D6A-FBC760E609E8}" destId="{07BDFFBC-3AB8-0E49-995C-AE056AA3D9ED}" srcOrd="0" destOrd="0" presId="urn:microsoft.com/office/officeart/2008/layout/PictureAccentList"/>
    <dgm:cxn modelId="{8AA110F3-8F72-5640-BD0A-B88603F74D5A}" type="presParOf" srcId="{07BDFFBC-3AB8-0E49-995C-AE056AA3D9ED}" destId="{0797C4DB-3D31-C344-931F-F4B202BBBB6F}" srcOrd="0" destOrd="0" presId="urn:microsoft.com/office/officeart/2008/layout/PictureAccentList"/>
    <dgm:cxn modelId="{2ADA5D86-57F1-A24E-A8F7-2E0DE717AA6E}" type="presParOf" srcId="{0797C4DB-3D31-C344-931F-F4B202BBBB6F}" destId="{AC4F32B5-90F3-1C4B-8577-973904A8B583}" srcOrd="0" destOrd="0" presId="urn:microsoft.com/office/officeart/2008/layout/PictureAccentList"/>
    <dgm:cxn modelId="{E64A7367-DFA3-A144-A73C-7A1021029793}" type="presParOf" srcId="{AC4F32B5-90F3-1C4B-8577-973904A8B583}" destId="{ECB1EEA5-AD29-8540-82BF-1D33EE2AE143}" srcOrd="0" destOrd="0" presId="urn:microsoft.com/office/officeart/2008/layout/PictureAccentList"/>
    <dgm:cxn modelId="{02F39F7B-A310-7E48-A47A-1045CE00CEC4}" type="presParOf" srcId="{0797C4DB-3D31-C344-931F-F4B202BBBB6F}" destId="{986AB890-B08E-E944-9067-8ED688913313}" srcOrd="1" destOrd="0" presId="urn:microsoft.com/office/officeart/2008/layout/PictureAccentList"/>
    <dgm:cxn modelId="{125931A3-B6F1-E048-96C9-24FBBBD19F27}" type="presParOf" srcId="{986AB890-B08E-E944-9067-8ED688913313}" destId="{3BDF178C-89CD-744A-A826-F76611D8DD35}" srcOrd="0" destOrd="0" presId="urn:microsoft.com/office/officeart/2008/layout/PictureAccentList"/>
    <dgm:cxn modelId="{F93FCB23-5180-4240-BA9C-9D7317D5DA49}" type="presParOf" srcId="{3BDF178C-89CD-744A-A826-F76611D8DD35}" destId="{E4D4407D-4DDD-CA4D-A002-89AF8922201D}" srcOrd="0" destOrd="0" presId="urn:microsoft.com/office/officeart/2008/layout/PictureAccentList"/>
    <dgm:cxn modelId="{41374B4A-8C19-3E47-A6DF-C1257B21874F}" type="presParOf" srcId="{3BDF178C-89CD-744A-A826-F76611D8DD35}" destId="{E1E6D47A-6324-C846-8141-CA6961953D15}" srcOrd="1" destOrd="0" presId="urn:microsoft.com/office/officeart/2008/layout/PictureAccentList"/>
    <dgm:cxn modelId="{1782FBEB-DF2C-7947-A443-1E09BF147A4D}" type="presParOf" srcId="{986AB890-B08E-E944-9067-8ED688913313}" destId="{5FC39A3A-661C-C84E-BF28-9680A6BF88AC}" srcOrd="1" destOrd="0" presId="urn:microsoft.com/office/officeart/2008/layout/PictureAccentList"/>
    <dgm:cxn modelId="{16E40D58-9C2C-644D-A253-50A83CDF9643}" type="presParOf" srcId="{5FC39A3A-661C-C84E-BF28-9680A6BF88AC}" destId="{9FA38826-2C3E-D747-8A34-CF58A5CE98FA}" srcOrd="0" destOrd="0" presId="urn:microsoft.com/office/officeart/2008/layout/PictureAccentList"/>
    <dgm:cxn modelId="{856024DE-3DFD-7742-9A10-FCAFB6549632}" type="presParOf" srcId="{5FC39A3A-661C-C84E-BF28-9680A6BF88AC}" destId="{8E9D8A34-EAE4-D848-A86B-320334F07A37}" srcOrd="1" destOrd="0" presId="urn:microsoft.com/office/officeart/2008/layout/PictureAccentList"/>
    <dgm:cxn modelId="{8B90FBA8-4C52-E84E-BEED-E97E07C168E0}" type="presParOf" srcId="{986AB890-B08E-E944-9067-8ED688913313}" destId="{6A9009F3-2B21-9B4F-8A50-43238B520852}" srcOrd="2" destOrd="0" presId="urn:microsoft.com/office/officeart/2008/layout/PictureAccentList"/>
    <dgm:cxn modelId="{4F99E927-149B-AB48-8B8C-08FC39230FC6}" type="presParOf" srcId="{6A9009F3-2B21-9B4F-8A50-43238B520852}" destId="{AC901F85-B008-5A4A-918F-EDD9FACF6EF1}" srcOrd="0" destOrd="0" presId="urn:microsoft.com/office/officeart/2008/layout/PictureAccentList"/>
    <dgm:cxn modelId="{A0128E20-5CE3-2543-8905-7EC21D9C000E}" type="presParOf" srcId="{6A9009F3-2B21-9B4F-8A50-43238B520852}" destId="{E14C93A3-9B98-6F4F-859D-550FAF5DBABA}" srcOrd="1" destOrd="0" presId="urn:microsoft.com/office/officeart/2008/layout/PictureAccentList"/>
    <dgm:cxn modelId="{310C2B15-569E-304E-855E-EF078718D645}" type="presParOf" srcId="{986AB890-B08E-E944-9067-8ED688913313}" destId="{ED4D208D-9B6A-FE4F-B875-9B9D419668D6}" srcOrd="3" destOrd="0" presId="urn:microsoft.com/office/officeart/2008/layout/PictureAccentList"/>
    <dgm:cxn modelId="{D89B7BCA-6477-5148-8EC2-6EDB9472A336}" type="presParOf" srcId="{ED4D208D-9B6A-FE4F-B875-9B9D419668D6}" destId="{20920DD6-7294-DC40-A737-B17C47DDA513}" srcOrd="0" destOrd="0" presId="urn:microsoft.com/office/officeart/2008/layout/PictureAccentList"/>
    <dgm:cxn modelId="{46ED8BAA-60B4-494F-A80C-A7D7445ED33B}" type="presParOf" srcId="{ED4D208D-9B6A-FE4F-B875-9B9D419668D6}" destId="{0F8BB50B-AA8E-7D46-A93E-0D4D70F499D2}" srcOrd="1" destOrd="0" presId="urn:microsoft.com/office/officeart/2008/layout/PictureAccentList"/>
    <dgm:cxn modelId="{91174619-F572-F642-B9BD-B8C86BCF4C7A}" type="presParOf" srcId="{986AB890-B08E-E944-9067-8ED688913313}" destId="{72588D6B-3343-CE47-B8CF-DC94C4EEE06B}" srcOrd="4" destOrd="0" presId="urn:microsoft.com/office/officeart/2008/layout/PictureAccentList"/>
    <dgm:cxn modelId="{7DC5EC1B-250E-D440-949B-44EFA539AD71}" type="presParOf" srcId="{72588D6B-3343-CE47-B8CF-DC94C4EEE06B}" destId="{2EC911A0-E8E6-CA43-8253-8DE1A2BE0D60}" srcOrd="0" destOrd="0" presId="urn:microsoft.com/office/officeart/2008/layout/PictureAccentList"/>
    <dgm:cxn modelId="{E0F83506-8EBB-6C42-B194-2DC246103B32}" type="presParOf" srcId="{72588D6B-3343-CE47-B8CF-DC94C4EEE06B}" destId="{D292D675-864A-5740-9119-8130B976C00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4147-E89B-B245-9D9F-270DF7B64B26}">
      <dsp:nvSpPr>
        <dsp:cNvPr id="0" name=""/>
        <dsp:cNvSpPr/>
      </dsp:nvSpPr>
      <dsp:spPr>
        <a:xfrm rot="10800000">
          <a:off x="980775" y="4283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Pan-European Commercial Bank</a:t>
          </a:r>
        </a:p>
      </dsp:txBody>
      <dsp:txXfrm rot="10800000">
        <a:off x="1090317" y="4283"/>
        <a:ext cx="3349383" cy="438168"/>
      </dsp:txXfrm>
    </dsp:sp>
    <dsp:sp modelId="{88954D53-52CC-C84F-8150-797BAC4F8587}">
      <dsp:nvSpPr>
        <dsp:cNvPr id="0" name=""/>
        <dsp:cNvSpPr/>
      </dsp:nvSpPr>
      <dsp:spPr>
        <a:xfrm>
          <a:off x="761690" y="4283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104-80BE-E049-8483-A0AD2138895F}">
      <dsp:nvSpPr>
        <dsp:cNvPr id="0" name=""/>
        <dsp:cNvSpPr/>
      </dsp:nvSpPr>
      <dsp:spPr>
        <a:xfrm rot="10800000">
          <a:off x="980775" y="573249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Network of 13 banks</a:t>
          </a:r>
        </a:p>
      </dsp:txBody>
      <dsp:txXfrm rot="10800000">
        <a:off x="1090317" y="573249"/>
        <a:ext cx="3349383" cy="438168"/>
      </dsp:txXfrm>
    </dsp:sp>
    <dsp:sp modelId="{AA2B736E-005B-2340-BD0D-7795FC581913}">
      <dsp:nvSpPr>
        <dsp:cNvPr id="0" name=""/>
        <dsp:cNvSpPr/>
      </dsp:nvSpPr>
      <dsp:spPr>
        <a:xfrm>
          <a:off x="761690" y="573249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8B09E-2269-144A-8CD7-CEE6A48488F3}">
      <dsp:nvSpPr>
        <dsp:cNvPr id="0" name=""/>
        <dsp:cNvSpPr/>
      </dsp:nvSpPr>
      <dsp:spPr>
        <a:xfrm rot="10800000">
          <a:off x="980775" y="1142215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+ $ 21 B, 2022</a:t>
          </a:r>
        </a:p>
      </dsp:txBody>
      <dsp:txXfrm rot="10800000">
        <a:off x="1090317" y="1142215"/>
        <a:ext cx="3349383" cy="438168"/>
      </dsp:txXfrm>
    </dsp:sp>
    <dsp:sp modelId="{3C287986-515A-AB48-AC08-5CC72E1CA587}">
      <dsp:nvSpPr>
        <dsp:cNvPr id="0" name=""/>
        <dsp:cNvSpPr/>
      </dsp:nvSpPr>
      <dsp:spPr>
        <a:xfrm>
          <a:off x="761690" y="1142215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E963F-A9A8-224B-B216-880FFC9D7AD6}">
      <dsp:nvSpPr>
        <dsp:cNvPr id="0" name=""/>
        <dsp:cNvSpPr/>
      </dsp:nvSpPr>
      <dsp:spPr>
        <a:xfrm rot="10800000">
          <a:off x="980775" y="1711180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Present in 4 regions</a:t>
          </a:r>
        </a:p>
      </dsp:txBody>
      <dsp:txXfrm rot="10800000">
        <a:off x="1090317" y="1711180"/>
        <a:ext cx="3349383" cy="438168"/>
      </dsp:txXfrm>
    </dsp:sp>
    <dsp:sp modelId="{A61A2515-FE78-0249-A055-33AD22ABC733}">
      <dsp:nvSpPr>
        <dsp:cNvPr id="0" name=""/>
        <dsp:cNvSpPr/>
      </dsp:nvSpPr>
      <dsp:spPr>
        <a:xfrm>
          <a:off x="761690" y="1711180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FBFD1-6077-0B44-A859-27BDAD185988}">
      <dsp:nvSpPr>
        <dsp:cNvPr id="0" name=""/>
        <dsp:cNvSpPr/>
      </dsp:nvSpPr>
      <dsp:spPr>
        <a:xfrm rot="10800000">
          <a:off x="980775" y="2280146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81 K people (employees)</a:t>
          </a:r>
        </a:p>
      </dsp:txBody>
      <dsp:txXfrm rot="10800000">
        <a:off x="1090317" y="2280146"/>
        <a:ext cx="3349383" cy="438168"/>
      </dsp:txXfrm>
    </dsp:sp>
    <dsp:sp modelId="{559499AF-C5A6-AA42-B43B-FB88D672FF01}">
      <dsp:nvSpPr>
        <dsp:cNvPr id="0" name=""/>
        <dsp:cNvSpPr/>
      </dsp:nvSpPr>
      <dsp:spPr>
        <a:xfrm>
          <a:off x="761690" y="2280146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E3A7-D7FB-A949-AF5B-F77B355968B6}">
      <dsp:nvSpPr>
        <dsp:cNvPr id="0" name=""/>
        <dsp:cNvSpPr/>
      </dsp:nvSpPr>
      <dsp:spPr>
        <a:xfrm rot="10800000">
          <a:off x="980775" y="2849111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15 M clients</a:t>
          </a:r>
        </a:p>
      </dsp:txBody>
      <dsp:txXfrm rot="10800000">
        <a:off x="1090317" y="2849111"/>
        <a:ext cx="3349383" cy="438168"/>
      </dsp:txXfrm>
    </dsp:sp>
    <dsp:sp modelId="{3D2A0070-5CFE-3C40-8865-4CC8BC2D0821}">
      <dsp:nvSpPr>
        <dsp:cNvPr id="0" name=""/>
        <dsp:cNvSpPr/>
      </dsp:nvSpPr>
      <dsp:spPr>
        <a:xfrm>
          <a:off x="761690" y="2849111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1D729-E1D6-1A47-8A48-3AA86647ADE3}">
      <dsp:nvSpPr>
        <dsp:cNvPr id="0" name=""/>
        <dsp:cNvSpPr/>
      </dsp:nvSpPr>
      <dsp:spPr>
        <a:xfrm rot="10800000">
          <a:off x="980775" y="3418077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 leaner Corporate Center – Digital and Data</a:t>
          </a:r>
        </a:p>
      </dsp:txBody>
      <dsp:txXfrm rot="10800000">
        <a:off x="1090317" y="3418077"/>
        <a:ext cx="3349383" cy="438168"/>
      </dsp:txXfrm>
    </dsp:sp>
    <dsp:sp modelId="{403FEA36-153A-EE40-91D9-7FD733CB0E33}">
      <dsp:nvSpPr>
        <dsp:cNvPr id="0" name=""/>
        <dsp:cNvSpPr/>
      </dsp:nvSpPr>
      <dsp:spPr>
        <a:xfrm>
          <a:off x="761690" y="3418077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34A16-DAE7-F94E-96A1-51340C4A716E}">
      <dsp:nvSpPr>
        <dsp:cNvPr id="0" name=""/>
        <dsp:cNvSpPr/>
      </dsp:nvSpPr>
      <dsp:spPr>
        <a:xfrm rot="10800000">
          <a:off x="980775" y="3987043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 product factories </a:t>
          </a:r>
        </a:p>
      </dsp:txBody>
      <dsp:txXfrm rot="10800000">
        <a:off x="1090317" y="3987043"/>
        <a:ext cx="3349383" cy="438168"/>
      </dsp:txXfrm>
    </dsp:sp>
    <dsp:sp modelId="{36CA9F94-9247-DC4B-9244-71F3EC927564}">
      <dsp:nvSpPr>
        <dsp:cNvPr id="0" name=""/>
        <dsp:cNvSpPr/>
      </dsp:nvSpPr>
      <dsp:spPr>
        <a:xfrm>
          <a:off x="761690" y="3987043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EEA5-AD29-8540-82BF-1D33EE2AE143}">
      <dsp:nvSpPr>
        <dsp:cNvPr id="0" name=""/>
        <dsp:cNvSpPr/>
      </dsp:nvSpPr>
      <dsp:spPr>
        <a:xfrm>
          <a:off x="1148785" y="49"/>
          <a:ext cx="3454783" cy="61019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Company</a:t>
          </a:r>
        </a:p>
      </dsp:txBody>
      <dsp:txXfrm>
        <a:off x="1166657" y="17921"/>
        <a:ext cx="3419039" cy="574451"/>
      </dsp:txXfrm>
    </dsp:sp>
    <dsp:sp modelId="{E4D4407D-4DDD-CA4D-A002-89AF8922201D}">
      <dsp:nvSpPr>
        <dsp:cNvPr id="0" name=""/>
        <dsp:cNvSpPr/>
      </dsp:nvSpPr>
      <dsp:spPr>
        <a:xfrm>
          <a:off x="1148785" y="720080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D47A-6324-C846-8141-CA6961953D15}">
      <dsp:nvSpPr>
        <dsp:cNvPr id="0" name=""/>
        <dsp:cNvSpPr/>
      </dsp:nvSpPr>
      <dsp:spPr>
        <a:xfrm>
          <a:off x="1795592" y="673101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Mission: Lift 100 M+ out of dire poverty by 2028</a:t>
          </a:r>
        </a:p>
      </dsp:txBody>
      <dsp:txXfrm>
        <a:off x="1825385" y="702894"/>
        <a:ext cx="2748390" cy="550609"/>
      </dsp:txXfrm>
    </dsp:sp>
    <dsp:sp modelId="{9FA38826-2C3E-D747-8A34-CF58A5CE98FA}">
      <dsp:nvSpPr>
        <dsp:cNvPr id="0" name=""/>
        <dsp:cNvSpPr/>
      </dsp:nvSpPr>
      <dsp:spPr>
        <a:xfrm>
          <a:off x="1148785" y="1403498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D8A34-EAE4-D848-A86B-320334F07A37}">
      <dsp:nvSpPr>
        <dsp:cNvPr id="0" name=""/>
        <dsp:cNvSpPr/>
      </dsp:nvSpPr>
      <dsp:spPr>
        <a:xfrm>
          <a:off x="1795592" y="1403498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Inspired by dark “farm” in “farm to fork”</a:t>
          </a:r>
        </a:p>
      </dsp:txBody>
      <dsp:txXfrm>
        <a:off x="1825385" y="1433291"/>
        <a:ext cx="2748390" cy="550609"/>
      </dsp:txXfrm>
    </dsp:sp>
    <dsp:sp modelId="{AC901F85-B008-5A4A-918F-EDD9FACF6EF1}">
      <dsp:nvSpPr>
        <dsp:cNvPr id="0" name=""/>
        <dsp:cNvSpPr/>
      </dsp:nvSpPr>
      <dsp:spPr>
        <a:xfrm>
          <a:off x="1148785" y="2086917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93A3-9B98-6F4F-859D-550FAF5DBABA}">
      <dsp:nvSpPr>
        <dsp:cNvPr id="0" name=""/>
        <dsp:cNvSpPr/>
      </dsp:nvSpPr>
      <dsp:spPr>
        <a:xfrm>
          <a:off x="1795592" y="2086917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58 countries</a:t>
          </a:r>
        </a:p>
      </dsp:txBody>
      <dsp:txXfrm>
        <a:off x="1825385" y="2116710"/>
        <a:ext cx="2748390" cy="550609"/>
      </dsp:txXfrm>
    </dsp:sp>
    <dsp:sp modelId="{20920DD6-7294-DC40-A737-B17C47DDA513}">
      <dsp:nvSpPr>
        <dsp:cNvPr id="0" name=""/>
        <dsp:cNvSpPr/>
      </dsp:nvSpPr>
      <dsp:spPr>
        <a:xfrm>
          <a:off x="1148785" y="2770336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B50B-AA8E-7D46-A93E-0D4D70F499D2}">
      <dsp:nvSpPr>
        <dsp:cNvPr id="0" name=""/>
        <dsp:cNvSpPr/>
      </dsp:nvSpPr>
      <dsp:spPr>
        <a:xfrm>
          <a:off x="1795592" y="2770336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13 languages</a:t>
          </a:r>
        </a:p>
      </dsp:txBody>
      <dsp:txXfrm>
        <a:off x="1825385" y="2800129"/>
        <a:ext cx="2748390" cy="550609"/>
      </dsp:txXfrm>
    </dsp:sp>
    <dsp:sp modelId="{2EC911A0-E8E6-CA43-8253-8DE1A2BE0D60}">
      <dsp:nvSpPr>
        <dsp:cNvPr id="0" name=""/>
        <dsp:cNvSpPr/>
      </dsp:nvSpPr>
      <dsp:spPr>
        <a:xfrm>
          <a:off x="1148785" y="3453755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D675-864A-5740-9119-8130B976C007}">
      <dsp:nvSpPr>
        <dsp:cNvPr id="0" name=""/>
        <dsp:cNvSpPr/>
      </dsp:nvSpPr>
      <dsp:spPr>
        <a:xfrm>
          <a:off x="1795592" y="3453755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2.5 M people connected</a:t>
          </a:r>
        </a:p>
      </dsp:txBody>
      <dsp:txXfrm>
        <a:off x="1825385" y="3483548"/>
        <a:ext cx="2748390" cy="55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EEA5-AD29-8540-82BF-1D33EE2AE143}">
      <dsp:nvSpPr>
        <dsp:cNvPr id="0" name=""/>
        <dsp:cNvSpPr/>
      </dsp:nvSpPr>
      <dsp:spPr>
        <a:xfrm>
          <a:off x="1217414" y="49"/>
          <a:ext cx="3661171" cy="61019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4BACC6">
                <a:lumMod val="40000"/>
                <a:lumOff val="60000"/>
              </a:srgbClr>
            </a:gs>
            <a:gs pos="46000">
              <a:srgbClr val="4BACC6">
                <a:lumMod val="95000"/>
                <a:lumOff val="5000"/>
              </a:srgbClr>
            </a:gs>
            <a:gs pos="100000">
              <a:srgbClr val="4BACC6">
                <a:lumMod val="60000"/>
              </a:srgb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Platform</a:t>
          </a:r>
        </a:p>
      </dsp:txBody>
      <dsp:txXfrm>
        <a:off x="1235286" y="17921"/>
        <a:ext cx="3625427" cy="574451"/>
      </dsp:txXfrm>
    </dsp:sp>
    <dsp:sp modelId="{E4D4407D-4DDD-CA4D-A002-89AF8922201D}">
      <dsp:nvSpPr>
        <dsp:cNvPr id="0" name=""/>
        <dsp:cNvSpPr/>
      </dsp:nvSpPr>
      <dsp:spPr>
        <a:xfrm>
          <a:off x="1217414" y="720080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D47A-6324-C846-8141-CA6961953D15}">
      <dsp:nvSpPr>
        <dsp:cNvPr id="0" name=""/>
        <dsp:cNvSpPr/>
      </dsp:nvSpPr>
      <dsp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User-friendly and device agnostic</a:t>
          </a:r>
        </a:p>
      </dsp:txBody>
      <dsp:txXfrm>
        <a:off x="1894014" y="749873"/>
        <a:ext cx="2954778" cy="550609"/>
      </dsp:txXfrm>
    </dsp:sp>
    <dsp:sp modelId="{9FA38826-2C3E-D747-8A34-CF58A5CE98FA}">
      <dsp:nvSpPr>
        <dsp:cNvPr id="0" name=""/>
        <dsp:cNvSpPr/>
      </dsp:nvSpPr>
      <dsp:spPr>
        <a:xfrm>
          <a:off x="1217414" y="1403498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D8A34-EAE4-D848-A86B-320334F07A37}">
      <dsp:nvSpPr>
        <dsp:cNvPr id="0" name=""/>
        <dsp:cNvSpPr/>
      </dsp:nvSpPr>
      <dsp:spPr>
        <a:xfrm>
          <a:off x="1864221" y="1403498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Real-time source data</a:t>
          </a:r>
        </a:p>
      </dsp:txBody>
      <dsp:txXfrm>
        <a:off x="1894014" y="1433291"/>
        <a:ext cx="2954778" cy="550609"/>
      </dsp:txXfrm>
    </dsp:sp>
    <dsp:sp modelId="{AC901F85-B008-5A4A-918F-EDD9FACF6EF1}">
      <dsp:nvSpPr>
        <dsp:cNvPr id="0" name=""/>
        <dsp:cNvSpPr/>
      </dsp:nvSpPr>
      <dsp:spPr>
        <a:xfrm>
          <a:off x="1217414" y="2086917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93A3-9B98-6F4F-859D-550FAF5DBABA}">
      <dsp:nvSpPr>
        <dsp:cNvPr id="0" name=""/>
        <dsp:cNvSpPr/>
      </dsp:nvSpPr>
      <dsp:spPr>
        <a:xfrm>
          <a:off x="1864221" y="2086917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Compliance via patented-blockchain</a:t>
          </a:r>
        </a:p>
      </dsp:txBody>
      <dsp:txXfrm>
        <a:off x="1894014" y="2116710"/>
        <a:ext cx="2954778" cy="550609"/>
      </dsp:txXfrm>
    </dsp:sp>
    <dsp:sp modelId="{20920DD6-7294-DC40-A737-B17C47DDA513}">
      <dsp:nvSpPr>
        <dsp:cNvPr id="0" name=""/>
        <dsp:cNvSpPr/>
      </dsp:nvSpPr>
      <dsp:spPr>
        <a:xfrm>
          <a:off x="1217414" y="2770336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B50B-AA8E-7D46-A93E-0D4D70F499D2}">
      <dsp:nvSpPr>
        <dsp:cNvPr id="0" name=""/>
        <dsp:cNvSpPr/>
      </dsp:nvSpPr>
      <dsp:spPr>
        <a:xfrm>
          <a:off x="1864221" y="2770336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Sophisticated information tracking</a:t>
          </a:r>
        </a:p>
      </dsp:txBody>
      <dsp:txXfrm>
        <a:off x="1894014" y="2800129"/>
        <a:ext cx="2954778" cy="550609"/>
      </dsp:txXfrm>
    </dsp:sp>
    <dsp:sp modelId="{2EC911A0-E8E6-CA43-8253-8DE1A2BE0D60}">
      <dsp:nvSpPr>
        <dsp:cNvPr id="0" name=""/>
        <dsp:cNvSpPr/>
      </dsp:nvSpPr>
      <dsp:spPr>
        <a:xfrm>
          <a:off x="1217414" y="3453755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D675-864A-5740-9119-8130B976C007}">
      <dsp:nvSpPr>
        <dsp:cNvPr id="0" name=""/>
        <dsp:cNvSpPr/>
      </dsp:nvSpPr>
      <dsp:spPr>
        <a:xfrm>
          <a:off x="1864221" y="3453755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Smart contracts</a:t>
          </a:r>
        </a:p>
      </dsp:txBody>
      <dsp:txXfrm>
        <a:off x="1894014" y="3483548"/>
        <a:ext cx="2954778" cy="55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4F6E78-BE82-47A5-9C79-2B495BB88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90650-11FE-43B3-BBC5-18A76C072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9576E-65E2-4A4F-BCEB-A3669033CD30}" type="datetimeFigureOut">
              <a:rPr lang="en-ZA" smtClean="0"/>
              <a:t>2023/07/25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06A0E-46D1-4ED7-A84B-F2B271BC83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7065C-6BA8-4AC7-8FCD-1556D08F8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BFB54-B51A-46F7-97B2-9A980A373ED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1156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20706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2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 rot="5400000">
            <a:off x="2496850" y="-186945"/>
            <a:ext cx="415029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307668" y="317224"/>
            <a:ext cx="716803" cy="5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endParaRPr sz="2400" b="0" i="0" u="none" strike="noStrike" cap="none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59558" y="1159566"/>
            <a:ext cx="8127242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625"/>
              <a:buFont typeface="Calibri"/>
              <a:buNone/>
            </a:pPr>
            <a:r>
              <a:rPr lang="en-US" sz="2500" b="1" dirty="0">
                <a:solidFill>
                  <a:srgbClr val="A51C30"/>
                </a:solidFill>
              </a:rPr>
              <a:t>Harvard FinTech </a:t>
            </a:r>
            <a:br>
              <a:rPr lang="en-US" sz="2500" b="1" dirty="0">
                <a:solidFill>
                  <a:srgbClr val="A51C30"/>
                </a:solidFill>
              </a:rPr>
            </a:br>
            <a:r>
              <a:rPr lang="en-US" sz="2500" b="1" dirty="0">
                <a:solidFill>
                  <a:srgbClr val="A51C30"/>
                </a:solidFill>
              </a:rPr>
              <a:t>Online short course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07290" y="2904847"/>
            <a:ext cx="7729419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sym typeface="Arial"/>
              </a:rPr>
              <a:t>Problem 2: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sym typeface="Arial"/>
              </a:rPr>
              <a:t>BanQu and blockchain technology for shipping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artoon Style Superhero On Top Of A Cliff Stock Illustration -  Download Image Now - Comic Book, Superhero, Portrait - iStock">
            <a:extLst>
              <a:ext uri="{FF2B5EF4-FFF2-40B4-BE49-F238E27FC236}">
                <a16:creationId xmlns:a16="http://schemas.microsoft.com/office/drawing/2014/main" id="{9C279A72-3182-A3FA-4B27-FFA36A6E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43" y="1465407"/>
            <a:ext cx="5928582" cy="46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CONTEXT… champion among champions</a:t>
            </a:r>
          </a:p>
        </p:txBody>
      </p:sp>
      <p:pic>
        <p:nvPicPr>
          <p:cNvPr id="1030" name="Picture 6" descr="English | InE">
            <a:extLst>
              <a:ext uri="{FF2B5EF4-FFF2-40B4-BE49-F238E27FC236}">
                <a16:creationId xmlns:a16="http://schemas.microsoft.com/office/drawing/2014/main" id="{7675F860-0435-AFBB-318B-4D0BE31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78" y="4904510"/>
            <a:ext cx="1752270" cy="9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U Countries - The Member States of the European Union">
            <a:extLst>
              <a:ext uri="{FF2B5EF4-FFF2-40B4-BE49-F238E27FC236}">
                <a16:creationId xmlns:a16="http://schemas.microsoft.com/office/drawing/2014/main" id="{FA860E3A-0D52-457C-AC50-6877E5B4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75" y="5279308"/>
            <a:ext cx="826077" cy="6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10849-C107-8EF3-3325-850EF4871F02}"/>
              </a:ext>
            </a:extLst>
          </p:cNvPr>
          <p:cNvSpPr txBox="1"/>
          <p:nvPr/>
        </p:nvSpPr>
        <p:spPr>
          <a:xfrm>
            <a:off x="5026120" y="4362805"/>
            <a:ext cx="2376256" cy="163429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OECD Due Diligence Guidance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EU Circular economy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European green deal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Net-zero industry 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C00000"/>
                </a:solidFill>
                <a:effectLst>
                  <a:glow rad="495300">
                    <a:schemeClr val="accent1">
                      <a:alpha val="40000"/>
                    </a:schemeClr>
                  </a:glow>
                </a:effectLst>
                <a:latin typeface="Engravers MT" panose="02090707080505020304" pitchFamily="18" charset="77"/>
              </a:rPr>
              <a:t>Eu supply chain law</a:t>
            </a:r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1F776187-E38C-C594-A880-6DA4F52D3968}"/>
              </a:ext>
            </a:extLst>
          </p:cNvPr>
          <p:cNvSpPr/>
          <p:nvPr/>
        </p:nvSpPr>
        <p:spPr>
          <a:xfrm>
            <a:off x="1533755" y="1508615"/>
            <a:ext cx="1752270" cy="926671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BEST BANK FOR SUPPLY CHAIN FINANCE</a:t>
            </a:r>
          </a:p>
        </p:txBody>
      </p:sp>
      <p:pic>
        <p:nvPicPr>
          <p:cNvPr id="1038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7491D48A-AE70-1BE0-7777-76608C4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17" y="2844455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A4C9B462-442B-1D62-9EB2-BD5F59069CB9}"/>
              </a:ext>
            </a:extLst>
          </p:cNvPr>
          <p:cNvSpPr/>
          <p:nvPr/>
        </p:nvSpPr>
        <p:spPr>
          <a:xfrm>
            <a:off x="4334348" y="1549183"/>
            <a:ext cx="2124954" cy="1377536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Six accolades including “best bank” for transaction services</a:t>
            </a:r>
          </a:p>
        </p:txBody>
      </p:sp>
      <p:sp>
        <p:nvSpPr>
          <p:cNvPr id="10" name="Explosion 1 9">
            <a:extLst>
              <a:ext uri="{FF2B5EF4-FFF2-40B4-BE49-F238E27FC236}">
                <a16:creationId xmlns:a16="http://schemas.microsoft.com/office/drawing/2014/main" id="{33739CDD-1F30-4B5E-62CB-5B5717A84DD4}"/>
              </a:ext>
            </a:extLst>
          </p:cNvPr>
          <p:cNvSpPr/>
          <p:nvPr/>
        </p:nvSpPr>
        <p:spPr>
          <a:xfrm>
            <a:off x="4484334" y="2954147"/>
            <a:ext cx="2124954" cy="1377536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Fintech partnership – taulia, findynamic</a:t>
            </a:r>
          </a:p>
        </p:txBody>
      </p:sp>
    </p:spTree>
    <p:extLst>
      <p:ext uri="{BB962C8B-B14F-4D97-AF65-F5344CB8AC3E}">
        <p14:creationId xmlns:p14="http://schemas.microsoft.com/office/powerpoint/2010/main" val="376853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PROBLEM … winning on rugged terrain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3DC90-CA91-06A9-6DF9-BB50157F6D5E}"/>
              </a:ext>
            </a:extLst>
          </p:cNvPr>
          <p:cNvGrpSpPr/>
          <p:nvPr/>
        </p:nvGrpSpPr>
        <p:grpSpPr>
          <a:xfrm>
            <a:off x="1102214" y="1746907"/>
            <a:ext cx="6943781" cy="4036377"/>
            <a:chOff x="1433697" y="2064029"/>
            <a:chExt cx="7439649" cy="41766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E0E6DE5-493D-5BE0-7BA3-CD1843098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587" y="2064029"/>
              <a:ext cx="7064759" cy="4176687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4A1F3F-ED25-AEB8-113D-CA3BBC6BD83F}"/>
                </a:ext>
              </a:extLst>
            </p:cNvPr>
            <p:cNvGrpSpPr/>
            <p:nvPr/>
          </p:nvGrpSpPr>
          <p:grpSpPr>
            <a:xfrm>
              <a:off x="1433697" y="3179306"/>
              <a:ext cx="7304089" cy="2898213"/>
              <a:chOff x="3452503" y="3342954"/>
              <a:chExt cx="7304089" cy="289821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67CB08-47F0-DED7-9404-6AE467522D85}"/>
                  </a:ext>
                </a:extLst>
              </p:cNvPr>
              <p:cNvSpPr/>
              <p:nvPr/>
            </p:nvSpPr>
            <p:spPr>
              <a:xfrm>
                <a:off x="3452503" y="3342954"/>
                <a:ext cx="7304089" cy="2898213"/>
              </a:xfrm>
              <a:prstGeom prst="ellipse">
                <a:avLst/>
              </a:prstGeom>
              <a:solidFill>
                <a:schemeClr val="accent1"/>
              </a:solidFill>
              <a:scene3d>
                <a:camera prst="isometricOffAxis1Top">
                  <a:rot lat="21000000" lon="18600000" rev="18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Engravers MT" panose="02090707080505020304" pitchFamily="18" charset="77"/>
                  </a:rPr>
                  <a:t>IBM</a:t>
                </a:r>
                <a:endParaRPr lang="en-US" dirty="0">
                  <a:solidFill>
                    <a:schemeClr val="bg1"/>
                  </a:solidFill>
                  <a:latin typeface="Engravers MT" panose="02090707080505020304" pitchFamily="18" charset="77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25EA590-5BE7-01C0-045D-7609391BA822}"/>
                  </a:ext>
                </a:extLst>
              </p:cNvPr>
              <p:cNvSpPr/>
              <p:nvPr/>
            </p:nvSpPr>
            <p:spPr>
              <a:xfrm>
                <a:off x="4848983" y="5104771"/>
                <a:ext cx="1575467" cy="4631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Engravers MT" panose="02090707080505020304" pitchFamily="18" charset="77"/>
                  </a:rPr>
                  <a:t>WE.TRADE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ED13AF-2612-1C27-D8CC-36A327743253}"/>
                  </a:ext>
                </a:extLst>
              </p:cNvPr>
              <p:cNvSpPr/>
              <p:nvPr/>
            </p:nvSpPr>
            <p:spPr>
              <a:xfrm>
                <a:off x="6936725" y="3748737"/>
                <a:ext cx="1779320" cy="4631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Engravers MT" panose="02090707080505020304" pitchFamily="18" charset="77"/>
                  </a:rPr>
                  <a:t>TRADELENS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9435E-94EB-074C-2DC3-B168324C1FF6}"/>
                </a:ext>
              </a:extLst>
            </p:cNvPr>
            <p:cNvSpPr txBox="1"/>
            <p:nvPr/>
          </p:nvSpPr>
          <p:spPr>
            <a:xfrm>
              <a:off x="3182589" y="2178161"/>
              <a:ext cx="4583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Engravers MT" panose="02090707080505020304" pitchFamily="18" charset="77"/>
                </a:rPr>
                <a:t>BLOCKCHAIN</a:t>
              </a:r>
            </a:p>
          </p:txBody>
        </p:sp>
      </p:grpSp>
      <p:pic>
        <p:nvPicPr>
          <p:cNvPr id="2052" name="Picture 4" descr="Side View Of Man In Suit Stepping Up Isolated Stock Photo - Download Image  Now - Staircase, White Background, Steps - iStock">
            <a:extLst>
              <a:ext uri="{FF2B5EF4-FFF2-40B4-BE49-F238E27FC236}">
                <a16:creationId xmlns:a16="http://schemas.microsoft.com/office/drawing/2014/main" id="{3EB53C22-4EEC-3D4A-29BC-11CCB0F0D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r="33154"/>
          <a:stretch/>
        </p:blipFill>
        <p:spPr bwMode="auto">
          <a:xfrm>
            <a:off x="869050" y="2303760"/>
            <a:ext cx="1759621" cy="309237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54" name="Picture 6" descr="Latest Hewlett Packard Earnings Serve as Microcosm for the Channel –  Channel Futures">
            <a:extLst>
              <a:ext uri="{FF2B5EF4-FFF2-40B4-BE49-F238E27FC236}">
                <a16:creationId xmlns:a16="http://schemas.microsoft.com/office/drawing/2014/main" id="{599825B9-76AA-17B3-F51B-97FE1135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65" y="3328277"/>
            <a:ext cx="597540" cy="4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atest Hewlett Packard Earnings Serve as Microcosm for the Channel –  Channel Futures">
            <a:extLst>
              <a:ext uri="{FF2B5EF4-FFF2-40B4-BE49-F238E27FC236}">
                <a16:creationId xmlns:a16="http://schemas.microsoft.com/office/drawing/2014/main" id="{3E675F3B-E0B5-86BC-B0C8-9AC25F77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35" y="4996309"/>
            <a:ext cx="597540" cy="4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2D1AA8DE-AD1F-8E51-469C-F4F9C0A2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7" y="4518044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7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6558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1" y="1118697"/>
            <a:ext cx="7612083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PROPOSED SOLUTION … lockstep between champions</a:t>
            </a:r>
          </a:p>
        </p:txBody>
      </p:sp>
      <p:pic>
        <p:nvPicPr>
          <p:cNvPr id="3074" name="Picture 2" descr="3d Busines People Making A Deal And Shaking Hands - Isolated Stock Photo,  Picture And Royalty Free Image. Image 10788705.">
            <a:extLst>
              <a:ext uri="{FF2B5EF4-FFF2-40B4-BE49-F238E27FC236}">
                <a16:creationId xmlns:a16="http://schemas.microsoft.com/office/drawing/2014/main" id="{C2A28814-8D07-D8E0-2ABC-CB07E72E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9" y="1632758"/>
            <a:ext cx="5361711" cy="440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6C6D5-18A6-66BB-0001-9BB78443B821}"/>
              </a:ext>
            </a:extLst>
          </p:cNvPr>
          <p:cNvSpPr txBox="1"/>
          <p:nvPr/>
        </p:nvSpPr>
        <p:spPr>
          <a:xfrm>
            <a:off x="5759539" y="1873090"/>
            <a:ext cx="3051959" cy="41531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Engravers MT" panose="02090707080505020304" pitchFamily="18" charset="77"/>
              </a:rPr>
              <a:t>Unicredit’s 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Access to banqu’s info tracking and smart contract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Improved capacity to monitor supply chain, ensure compliance and initiate esg corrective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High Availability of source-data, real time reports, and raw material predictability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Engravers MT" panose="02090707080505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Engravers MT" panose="02090707080505020304" pitchFamily="18" charset="77"/>
              </a:rPr>
              <a:t>banqu’s 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Access to unicredit’s extensive network: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13 banks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4 core European regions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15 million clients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Strategic partners and clients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Engravers MT" panose="02090707080505020304" pitchFamily="18" charset="77"/>
              </a:rPr>
              <a:t>Proposed Partnership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Revenue sharing</a:t>
            </a:r>
            <a:endParaRPr lang="en-US" sz="1100" dirty="0">
              <a:latin typeface="Engravers MT" panose="02090707080505020304" pitchFamily="18" charset="77"/>
            </a:endParaRPr>
          </a:p>
        </p:txBody>
      </p:sp>
      <p:pic>
        <p:nvPicPr>
          <p:cNvPr id="4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509239B2-A075-752B-42D8-EE28245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6" y="1644648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7D272-C646-F6AF-B031-B7E5EB6A5AB9}"/>
              </a:ext>
            </a:extLst>
          </p:cNvPr>
          <p:cNvSpPr txBox="1"/>
          <p:nvPr/>
        </p:nvSpPr>
        <p:spPr>
          <a:xfrm>
            <a:off x="764942" y="5658333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900" dirty="0"/>
              <a:t>Sustainable finance champion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25E1F-3131-31F5-CD17-B0D9A30704B1}"/>
              </a:ext>
            </a:extLst>
          </p:cNvPr>
          <p:cNvSpPr txBox="1"/>
          <p:nvPr/>
        </p:nvSpPr>
        <p:spPr>
          <a:xfrm>
            <a:off x="3378537" y="5666358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900" dirty="0"/>
              <a:t>Blockchain champion for supply chain</a:t>
            </a:r>
          </a:p>
        </p:txBody>
      </p:sp>
      <p:pic>
        <p:nvPicPr>
          <p:cNvPr id="3080" name="Picture 8" descr="FinovateSpring 2016 / BanQu - YouTube">
            <a:extLst>
              <a:ext uri="{FF2B5EF4-FFF2-40B4-BE49-F238E27FC236}">
                <a16:creationId xmlns:a16="http://schemas.microsoft.com/office/drawing/2014/main" id="{8FF98D80-A354-A56A-972B-4026FBBF1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2" t="14108" r="32011" b="21648"/>
          <a:stretch/>
        </p:blipFill>
        <p:spPr bwMode="auto">
          <a:xfrm>
            <a:off x="4321434" y="153785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PERSPECTIVE … banqu upgrade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9C4D6-55CB-FADE-C53B-37723C43DC6F}"/>
              </a:ext>
            </a:extLst>
          </p:cNvPr>
          <p:cNvSpPr txBox="1"/>
          <p:nvPr/>
        </p:nvSpPr>
        <p:spPr>
          <a:xfrm>
            <a:off x="439387" y="1873090"/>
            <a:ext cx="8372111" cy="179863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Engravers MT" panose="02090707080505020304" pitchFamily="18" charset="77"/>
              </a:rPr>
              <a:t>Banqu platform  upgrade proposals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Verifying that company policies and management systems include appropriate due diligence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Assessing company’s commitment to reduction targets inscribed in paris climate agreement\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considering the entire supply chain as users and disposers of products, not only the direct suppliers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presenting to users of the platform possible civil liability for damages </a:t>
            </a:r>
          </a:p>
        </p:txBody>
      </p:sp>
    </p:spTree>
    <p:extLst>
      <p:ext uri="{BB962C8B-B14F-4D97-AF65-F5344CB8AC3E}">
        <p14:creationId xmlns:p14="http://schemas.microsoft.com/office/powerpoint/2010/main" val="103782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8868D-0723-1F9B-B0DB-33B74A06A137}"/>
              </a:ext>
            </a:extLst>
          </p:cNvPr>
          <p:cNvSpPr/>
          <p:nvPr/>
        </p:nvSpPr>
        <p:spPr>
          <a:xfrm>
            <a:off x="2835790" y="2967335"/>
            <a:ext cx="3472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10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emium Photo | Man looking at red apple in his hand thinking about  healthcare white background">
            <a:extLst>
              <a:ext uri="{FF2B5EF4-FFF2-40B4-BE49-F238E27FC236}">
                <a16:creationId xmlns:a16="http://schemas.microsoft.com/office/drawing/2014/main" id="{4C9EA33E-7F72-2B10-F9D5-06FA7DAF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1" y="1748809"/>
            <a:ext cx="4260585" cy="31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9EEE5-11DC-70F6-9B44-7C9297E68D94}"/>
              </a:ext>
            </a:extLst>
          </p:cNvPr>
          <p:cNvGrpSpPr/>
          <p:nvPr/>
        </p:nvGrpSpPr>
        <p:grpSpPr>
          <a:xfrm>
            <a:off x="5628904" y="1217220"/>
            <a:ext cx="3305727" cy="1377537"/>
            <a:chOff x="6163294" y="1306286"/>
            <a:chExt cx="2446317" cy="1199407"/>
          </a:xfrm>
        </p:grpSpPr>
        <p:sp>
          <p:nvSpPr>
            <p:cNvPr id="13" name="Cloud Callout 12">
              <a:extLst>
                <a:ext uri="{FF2B5EF4-FFF2-40B4-BE49-F238E27FC236}">
                  <a16:creationId xmlns:a16="http://schemas.microsoft.com/office/drawing/2014/main" id="{12635F45-125F-D8FB-2128-CCD22B4CAB4F}"/>
                </a:ext>
              </a:extLst>
            </p:cNvPr>
            <p:cNvSpPr/>
            <p:nvPr/>
          </p:nvSpPr>
          <p:spPr>
            <a:xfrm>
              <a:off x="6163294" y="1306286"/>
              <a:ext cx="2446317" cy="1199407"/>
            </a:xfrm>
            <a:prstGeom prst="cloudCallout">
              <a:avLst>
                <a:gd name="adj1" fmla="val -92735"/>
                <a:gd name="adj2" fmla="val 9157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49540E-3F86-39FA-7EF4-4D08A6BCE20D}"/>
                </a:ext>
              </a:extLst>
            </p:cNvPr>
            <p:cNvSpPr txBox="1"/>
            <p:nvPr/>
          </p:nvSpPr>
          <p:spPr>
            <a:xfrm>
              <a:off x="6423688" y="1627900"/>
              <a:ext cx="2015705" cy="50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ngravers MT" panose="02090707080505020304" pitchFamily="18" charset="77"/>
                </a:rPr>
                <a:t>Just a bite or all of it 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101D92-C17C-EE56-38E9-E0A4178A2910}"/>
              </a:ext>
            </a:extLst>
          </p:cNvPr>
          <p:cNvSpPr txBox="1"/>
          <p:nvPr/>
        </p:nvSpPr>
        <p:spPr>
          <a:xfrm>
            <a:off x="2099800" y="2375006"/>
            <a:ext cx="91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BanQu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A328C-ACA6-E011-2B1E-FCAD60C9D66B}"/>
              </a:ext>
            </a:extLst>
          </p:cNvPr>
          <p:cNvSpPr txBox="1"/>
          <p:nvPr/>
        </p:nvSpPr>
        <p:spPr>
          <a:xfrm>
            <a:off x="2901346" y="4487014"/>
            <a:ext cx="1221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Unicredit</a:t>
            </a:r>
          </a:p>
        </p:txBody>
      </p:sp>
    </p:spTree>
    <p:extLst>
      <p:ext uri="{BB962C8B-B14F-4D97-AF65-F5344CB8AC3E}">
        <p14:creationId xmlns:p14="http://schemas.microsoft.com/office/powerpoint/2010/main" val="42650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Unicredit ?</a:t>
            </a:r>
          </a:p>
        </p:txBody>
      </p:sp>
    </p:spTree>
    <p:extLst>
      <p:ext uri="{BB962C8B-B14F-4D97-AF65-F5344CB8AC3E}">
        <p14:creationId xmlns:p14="http://schemas.microsoft.com/office/powerpoint/2010/main" val="17841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illustration of standing character smiling man showing hand at  direction. Portrait of cartoon happy businessman with eyeglasses and blue  suit Stock Photo - Alamy">
            <a:extLst>
              <a:ext uri="{FF2B5EF4-FFF2-40B4-BE49-F238E27FC236}">
                <a16:creationId xmlns:a16="http://schemas.microsoft.com/office/drawing/2014/main" id="{78610AC3-661B-F197-76CB-3158CF47C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8" b="6669"/>
          <a:stretch/>
        </p:blipFill>
        <p:spPr bwMode="auto">
          <a:xfrm>
            <a:off x="1365663" y="1510209"/>
            <a:ext cx="2907862" cy="44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24B5CF-8952-AAC4-B2D5-3788AA927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752125"/>
              </p:ext>
            </p:extLst>
          </p:nvPr>
        </p:nvGraphicFramePr>
        <p:xfrm>
          <a:off x="3859481" y="1301998"/>
          <a:ext cx="5201391" cy="442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In a few words…</a:t>
            </a:r>
          </a:p>
        </p:txBody>
      </p:sp>
    </p:spTree>
    <p:extLst>
      <p:ext uri="{BB962C8B-B14F-4D97-AF65-F5344CB8AC3E}">
        <p14:creationId xmlns:p14="http://schemas.microsoft.com/office/powerpoint/2010/main" val="165236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Esg and innovation…</a:t>
            </a:r>
          </a:p>
        </p:txBody>
      </p:sp>
      <p:pic>
        <p:nvPicPr>
          <p:cNvPr id="4" name="Picture 2" descr="Using ESG to secure the future of companies | RUBICON IT GmbH">
            <a:extLst>
              <a:ext uri="{FF2B5EF4-FFF2-40B4-BE49-F238E27FC236}">
                <a16:creationId xmlns:a16="http://schemas.microsoft.com/office/drawing/2014/main" id="{374D29A9-74FD-0930-AABB-D9D1003C5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t="5971" r="53967" b="-4389"/>
          <a:stretch/>
        </p:blipFill>
        <p:spPr bwMode="auto">
          <a:xfrm>
            <a:off x="3745472" y="3060867"/>
            <a:ext cx="1123343" cy="11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CB7605-D31B-1158-2A74-A37A72DD15F1}"/>
              </a:ext>
            </a:extLst>
          </p:cNvPr>
          <p:cNvSpPr/>
          <p:nvPr/>
        </p:nvSpPr>
        <p:spPr>
          <a:xfrm>
            <a:off x="3360712" y="2778829"/>
            <a:ext cx="1864425" cy="16744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678F4B-C88E-7E48-CB99-4D40CA99FC57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952098" y="2078184"/>
            <a:ext cx="1346767" cy="9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BED292-91C8-8861-E771-7433890A7E5A}"/>
              </a:ext>
            </a:extLst>
          </p:cNvPr>
          <p:cNvCxnSpPr>
            <a:cxnSpLocks/>
          </p:cNvCxnSpPr>
          <p:nvPr/>
        </p:nvCxnSpPr>
        <p:spPr>
          <a:xfrm>
            <a:off x="6305791" y="2078184"/>
            <a:ext cx="267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A9E15-B57A-4EBB-0F21-35075787650D}"/>
              </a:ext>
            </a:extLst>
          </p:cNvPr>
          <p:cNvCxnSpPr>
            <a:cxnSpLocks/>
          </p:cNvCxnSpPr>
          <p:nvPr/>
        </p:nvCxnSpPr>
        <p:spPr>
          <a:xfrm flipH="1" flipV="1">
            <a:off x="2989425" y="2078185"/>
            <a:ext cx="686974" cy="94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8CEF41-E8A8-6FF3-CE22-9573F581FCA8}"/>
              </a:ext>
            </a:extLst>
          </p:cNvPr>
          <p:cNvCxnSpPr>
            <a:cxnSpLocks/>
          </p:cNvCxnSpPr>
          <p:nvPr/>
        </p:nvCxnSpPr>
        <p:spPr>
          <a:xfrm>
            <a:off x="451262" y="2078184"/>
            <a:ext cx="2538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C532E5-FD4B-FDA2-EE1F-D5AFEC207404}"/>
              </a:ext>
            </a:extLst>
          </p:cNvPr>
          <p:cNvCxnSpPr>
            <a:cxnSpLocks/>
          </p:cNvCxnSpPr>
          <p:nvPr/>
        </p:nvCxnSpPr>
        <p:spPr>
          <a:xfrm>
            <a:off x="162993" y="5153894"/>
            <a:ext cx="303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36D5C-212E-8A30-8597-C4B9BC17A17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197593" y="4208037"/>
            <a:ext cx="436158" cy="94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6A46A-0322-C729-2C01-2ECC31F34B1C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952098" y="4208037"/>
            <a:ext cx="1353693" cy="84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A9670C-5EB8-39CC-F5A8-ED977121E327}"/>
              </a:ext>
            </a:extLst>
          </p:cNvPr>
          <p:cNvCxnSpPr>
            <a:cxnSpLocks/>
          </p:cNvCxnSpPr>
          <p:nvPr/>
        </p:nvCxnSpPr>
        <p:spPr>
          <a:xfrm>
            <a:off x="6305791" y="5056913"/>
            <a:ext cx="267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0E8009-A925-5033-924A-6B05F1FB6235}"/>
              </a:ext>
            </a:extLst>
          </p:cNvPr>
          <p:cNvSpPr txBox="1"/>
          <p:nvPr/>
        </p:nvSpPr>
        <p:spPr>
          <a:xfrm>
            <a:off x="6638209" y="1718907"/>
            <a:ext cx="264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6 Green Bonds, $ 3.56 B</a:t>
            </a:r>
          </a:p>
        </p:txBody>
      </p:sp>
      <p:pic>
        <p:nvPicPr>
          <p:cNvPr id="1028" name="Picture 4" descr="Sovereign Bond: India launches first-ever sovereign green bonds auction -  The Economic Times">
            <a:extLst>
              <a:ext uri="{FF2B5EF4-FFF2-40B4-BE49-F238E27FC236}">
                <a16:creationId xmlns:a16="http://schemas.microsoft.com/office/drawing/2014/main" id="{E4C5387E-6582-B822-4120-1351D993D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73" y="1438894"/>
            <a:ext cx="729036" cy="5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1631E4-6E1E-F933-9F2F-BBF30B481C87}"/>
              </a:ext>
            </a:extLst>
          </p:cNvPr>
          <p:cNvSpPr txBox="1"/>
          <p:nvPr/>
        </p:nvSpPr>
        <p:spPr>
          <a:xfrm>
            <a:off x="341135" y="1719203"/>
            <a:ext cx="264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1 SOCIAL Bond, $ 100 M</a:t>
            </a:r>
          </a:p>
        </p:txBody>
      </p:sp>
      <p:pic>
        <p:nvPicPr>
          <p:cNvPr id="1030" name="Picture 6" descr="World's largest ever social bond attracts Credit Agricole, APG, AP2 and  Robeco">
            <a:extLst>
              <a:ext uri="{FF2B5EF4-FFF2-40B4-BE49-F238E27FC236}">
                <a16:creationId xmlns:a16="http://schemas.microsoft.com/office/drawing/2014/main" id="{23BE1FFB-DEC6-0333-748E-817F70B7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94" y="1485723"/>
            <a:ext cx="772428" cy="4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E946A4-1079-853A-867E-EDD6B1FE52D0}"/>
              </a:ext>
            </a:extLst>
          </p:cNvPr>
          <p:cNvSpPr txBox="1"/>
          <p:nvPr/>
        </p:nvSpPr>
        <p:spPr>
          <a:xfrm>
            <a:off x="20717" y="4246618"/>
            <a:ext cx="1802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Best Bank Supply Chain Finance, COVID-19, 2020</a:t>
            </a:r>
          </a:p>
        </p:txBody>
      </p:sp>
      <p:pic>
        <p:nvPicPr>
          <p:cNvPr id="1032" name="Picture 8" descr="UniCredit on Twitter: &quot;#Awards: #UniCredit has been named Best #SupplyChain  Finance Provider in #CEE, as well as Best #TradeFinance Bank in CEE, Bosnia  &amp;amp; Herzegovina and Croatia, in @GFmag's Trade and Supply">
            <a:extLst>
              <a:ext uri="{FF2B5EF4-FFF2-40B4-BE49-F238E27FC236}">
                <a16:creationId xmlns:a16="http://schemas.microsoft.com/office/drawing/2014/main" id="{24EA3A2D-248C-EAEE-4D20-3B08D0BB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00" y="4497019"/>
            <a:ext cx="1083325" cy="6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81AD9C-8B7E-181E-07FA-20AEBFA29ECE}"/>
              </a:ext>
            </a:extLst>
          </p:cNvPr>
          <p:cNvSpPr txBox="1"/>
          <p:nvPr/>
        </p:nvSpPr>
        <p:spPr>
          <a:xfrm>
            <a:off x="7061304" y="4331256"/>
            <a:ext cx="1802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GLOBAL, Supply Chain Finance, AWARDS, 2022</a:t>
            </a:r>
          </a:p>
        </p:txBody>
      </p:sp>
      <p:pic>
        <p:nvPicPr>
          <p:cNvPr id="1034" name="Picture 10" descr="Awards">
            <a:extLst>
              <a:ext uri="{FF2B5EF4-FFF2-40B4-BE49-F238E27FC236}">
                <a16:creationId xmlns:a16="http://schemas.microsoft.com/office/drawing/2014/main" id="{FDCFF244-B4F9-6468-D794-98CDE006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87" y="3694511"/>
            <a:ext cx="729035" cy="13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477B7-ECD9-FBDE-DD05-D1B07BACA896}"/>
              </a:ext>
            </a:extLst>
          </p:cNvPr>
          <p:cNvCxnSpPr>
            <a:cxnSpLocks/>
          </p:cNvCxnSpPr>
          <p:nvPr/>
        </p:nvCxnSpPr>
        <p:spPr>
          <a:xfrm flipV="1">
            <a:off x="4332714" y="4466623"/>
            <a:ext cx="0" cy="168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E09F3E-4F53-64F4-41F6-77EA790E6FF7}"/>
              </a:ext>
            </a:extLst>
          </p:cNvPr>
          <p:cNvCxnSpPr>
            <a:cxnSpLocks/>
          </p:cNvCxnSpPr>
          <p:nvPr/>
        </p:nvCxnSpPr>
        <p:spPr>
          <a:xfrm>
            <a:off x="4332714" y="6147464"/>
            <a:ext cx="293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BFD0B5-D02C-BB86-F106-EA1FA805BC2B}"/>
              </a:ext>
            </a:extLst>
          </p:cNvPr>
          <p:cNvSpPr txBox="1"/>
          <p:nvPr/>
        </p:nvSpPr>
        <p:spPr>
          <a:xfrm>
            <a:off x="4952094" y="5730949"/>
            <a:ext cx="2339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We.trade, 2017, 2019</a:t>
            </a:r>
          </a:p>
        </p:txBody>
      </p:sp>
      <p:pic>
        <p:nvPicPr>
          <p:cNvPr id="1036" name="Picture 12" descr="IBM joins 12 banks backing blockchain platform We.Trade - FinTech Futures">
            <a:extLst>
              <a:ext uri="{FF2B5EF4-FFF2-40B4-BE49-F238E27FC236}">
                <a16:creationId xmlns:a16="http://schemas.microsoft.com/office/drawing/2014/main" id="{128524D9-FE7C-8122-C70F-3E7F6D57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86" y="5545138"/>
            <a:ext cx="509808" cy="5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BanQu ?</a:t>
            </a:r>
          </a:p>
        </p:txBody>
      </p:sp>
    </p:spTree>
    <p:extLst>
      <p:ext uri="{BB962C8B-B14F-4D97-AF65-F5344CB8AC3E}">
        <p14:creationId xmlns:p14="http://schemas.microsoft.com/office/powerpoint/2010/main" val="10017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In brief…</a:t>
            </a:r>
          </a:p>
        </p:txBody>
      </p:sp>
      <p:pic>
        <p:nvPicPr>
          <p:cNvPr id="4" name="Picture 2" descr="Businessman with arms crossed Vector Image - 1991112 | StockUnlimited">
            <a:extLst>
              <a:ext uri="{FF2B5EF4-FFF2-40B4-BE49-F238E27FC236}">
                <a16:creationId xmlns:a16="http://schemas.microsoft.com/office/drawing/2014/main" id="{A64DDADF-2D6D-A1B1-D40E-FF4DCCD7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8" y="1733550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577E117-B826-6786-A0F8-B5D860AFD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09863"/>
              </p:ext>
            </p:extLst>
          </p:nvPr>
        </p:nvGraphicFramePr>
        <p:xfrm>
          <a:off x="-1061602" y="1675303"/>
          <a:ext cx="57523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DC6F702-039D-B188-A68C-9CCBE868A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91327"/>
              </p:ext>
            </p:extLst>
          </p:nvPr>
        </p:nvGraphicFramePr>
        <p:xfrm>
          <a:off x="3947806" y="16753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545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Track record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A5CA3-4D3C-312A-B0CD-E048A2178D9F}"/>
              </a:ext>
            </a:extLst>
          </p:cNvPr>
          <p:cNvSpPr txBox="1"/>
          <p:nvPr/>
        </p:nvSpPr>
        <p:spPr>
          <a:xfrm>
            <a:off x="945512" y="1763868"/>
            <a:ext cx="1802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track donor funding for COVID-19 relief </a:t>
            </a:r>
          </a:p>
        </p:txBody>
      </p:sp>
      <p:pic>
        <p:nvPicPr>
          <p:cNvPr id="3076" name="Picture 4" descr="EIB releases €100 million in emergency funding to help Morocco combat COVID- 19">
            <a:extLst>
              <a:ext uri="{FF2B5EF4-FFF2-40B4-BE49-F238E27FC236}">
                <a16:creationId xmlns:a16="http://schemas.microsoft.com/office/drawing/2014/main" id="{D1E3002B-1139-2A5A-7365-C61A4569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6" y="1825825"/>
            <a:ext cx="715676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80990-D42B-0A63-D3F2-2869985193C3}"/>
              </a:ext>
            </a:extLst>
          </p:cNvPr>
          <p:cNvSpPr txBox="1"/>
          <p:nvPr/>
        </p:nvSpPr>
        <p:spPr>
          <a:xfrm>
            <a:off x="4813917" y="2659559"/>
            <a:ext cx="2192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Coca-Cola: tracE recycled material across value chain </a:t>
            </a:r>
          </a:p>
        </p:txBody>
      </p:sp>
      <p:pic>
        <p:nvPicPr>
          <p:cNvPr id="3078" name="Picture 6" descr="Pin on Circular Economy">
            <a:extLst>
              <a:ext uri="{FF2B5EF4-FFF2-40B4-BE49-F238E27FC236}">
                <a16:creationId xmlns:a16="http://schemas.microsoft.com/office/drawing/2014/main" id="{41CEB95C-6EC0-8373-7E7D-C6EAAA4A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70" y="2659559"/>
            <a:ext cx="966310" cy="6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D42A7-DAE6-7394-D9D2-178C17998ABF}"/>
              </a:ext>
            </a:extLst>
          </p:cNvPr>
          <p:cNvSpPr txBox="1"/>
          <p:nvPr/>
        </p:nvSpPr>
        <p:spPr>
          <a:xfrm>
            <a:off x="1543794" y="4106236"/>
            <a:ext cx="2192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Engravers MT" panose="02090707080505020304" pitchFamily="18" charset="77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JTI (Japan Tobacco International: fight child labor </a:t>
            </a:r>
          </a:p>
        </p:txBody>
      </p:sp>
      <p:pic>
        <p:nvPicPr>
          <p:cNvPr id="3080" name="Picture 8" descr="Ending child labour in tobacco production by 2025: the tobacco industry is  the problem, not part of the solution - Blog - Tobacco Control">
            <a:extLst>
              <a:ext uri="{FF2B5EF4-FFF2-40B4-BE49-F238E27FC236}">
                <a16:creationId xmlns:a16="http://schemas.microsoft.com/office/drawing/2014/main" id="{39DF5AFB-DE25-5E98-FDB0-F3DD2A55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5" y="4107078"/>
            <a:ext cx="714371" cy="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A95A8-A2E2-E3F9-5EB4-22838DCDBEB2}"/>
              </a:ext>
            </a:extLst>
          </p:cNvPr>
          <p:cNvSpPr txBox="1"/>
          <p:nvPr/>
        </p:nvSpPr>
        <p:spPr>
          <a:xfrm>
            <a:off x="4813918" y="4821449"/>
            <a:ext cx="2275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Engravers MT" panose="02090707080505020304" pitchFamily="18" charset="77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Zimbabwe Brewery: eliminate supply chain blindspots</a:t>
            </a:r>
          </a:p>
        </p:txBody>
      </p:sp>
      <p:pic>
        <p:nvPicPr>
          <p:cNvPr id="3082" name="Picture 10" descr="The best way to manage supply chain transparency - Delair">
            <a:extLst>
              <a:ext uri="{FF2B5EF4-FFF2-40B4-BE49-F238E27FC236}">
                <a16:creationId xmlns:a16="http://schemas.microsoft.com/office/drawing/2014/main" id="{07D4276D-2425-E72A-CC92-2558FDB1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42" y="4914713"/>
            <a:ext cx="1107045" cy="6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1A2C4-7520-E126-41F6-1140D144F1DF}"/>
              </a:ext>
            </a:extLst>
          </p:cNvPr>
          <p:cNvCxnSpPr>
            <a:cxnSpLocks/>
          </p:cNvCxnSpPr>
          <p:nvPr/>
        </p:nvCxnSpPr>
        <p:spPr>
          <a:xfrm>
            <a:off x="4215741" y="1472145"/>
            <a:ext cx="0" cy="458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951397-D014-09B6-8E4A-A67D51FEFFD4}"/>
              </a:ext>
            </a:extLst>
          </p:cNvPr>
          <p:cNvCxnSpPr>
            <a:cxnSpLocks/>
          </p:cNvCxnSpPr>
          <p:nvPr/>
        </p:nvCxnSpPr>
        <p:spPr>
          <a:xfrm flipH="1">
            <a:off x="229836" y="2629290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3A062D-C65F-AD5A-194E-AF37398C8436}"/>
              </a:ext>
            </a:extLst>
          </p:cNvPr>
          <p:cNvCxnSpPr>
            <a:cxnSpLocks/>
          </p:cNvCxnSpPr>
          <p:nvPr/>
        </p:nvCxnSpPr>
        <p:spPr>
          <a:xfrm flipH="1">
            <a:off x="4215741" y="3541711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714840-2763-9303-FFF7-269D14CA02D8}"/>
              </a:ext>
            </a:extLst>
          </p:cNvPr>
          <p:cNvCxnSpPr>
            <a:cxnSpLocks/>
          </p:cNvCxnSpPr>
          <p:nvPr/>
        </p:nvCxnSpPr>
        <p:spPr>
          <a:xfrm flipH="1">
            <a:off x="229836" y="4914713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EB5FD-27C2-D78E-92E2-A76E4A0C4DAE}"/>
              </a:ext>
            </a:extLst>
          </p:cNvPr>
          <p:cNvCxnSpPr>
            <a:cxnSpLocks/>
          </p:cNvCxnSpPr>
          <p:nvPr/>
        </p:nvCxnSpPr>
        <p:spPr>
          <a:xfrm flipH="1">
            <a:off x="4215740" y="5655519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So What ?</a:t>
            </a:r>
          </a:p>
        </p:txBody>
      </p:sp>
    </p:spTree>
    <p:extLst>
      <p:ext uri="{BB962C8B-B14F-4D97-AF65-F5344CB8AC3E}">
        <p14:creationId xmlns:p14="http://schemas.microsoft.com/office/powerpoint/2010/main" val="12255775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{856417F9-47C2-3D40-9063-39536D62F9D1}tf10001064</Template>
  <TotalTime>4453</TotalTime>
  <Words>400</Words>
  <Application>Microsoft Macintosh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American Typewriter</vt:lpstr>
      <vt:lpstr>APPLE CHANCERY</vt:lpstr>
      <vt:lpstr>APPLE CHANCERY</vt:lpstr>
      <vt:lpstr>Arial</vt:lpstr>
      <vt:lpstr>Calibri</vt:lpstr>
      <vt:lpstr>Courier New</vt:lpstr>
      <vt:lpstr>Engravers MT</vt:lpstr>
      <vt:lpstr>Default Theme</vt:lpstr>
      <vt:lpstr>Harvard FinTech  Online short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Welcome: Getting started</dc:title>
  <dc:creator>Megan Tennant</dc:creator>
  <cp:lastModifiedBy>Ariel Sama</cp:lastModifiedBy>
  <cp:revision>237</cp:revision>
  <dcterms:modified xsi:type="dcterms:W3CDTF">2023-07-24T23:16:32Z</dcterms:modified>
</cp:coreProperties>
</file>