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13"/>
  </p:notesMasterIdLst>
  <p:handoutMasterIdLst>
    <p:handoutMasterId r:id="rId14"/>
  </p:handoutMasterIdLst>
  <p:sldIdLst>
    <p:sldId id="258" r:id="rId2"/>
    <p:sldId id="265" r:id="rId3"/>
    <p:sldId id="260" r:id="rId4"/>
    <p:sldId id="286" r:id="rId5"/>
    <p:sldId id="285" r:id="rId6"/>
    <p:sldId id="256" r:id="rId7"/>
    <p:sldId id="514" r:id="rId8"/>
    <p:sldId id="515" r:id="rId9"/>
    <p:sldId id="516" r:id="rId10"/>
    <p:sldId id="273" r:id="rId11"/>
    <p:sldId id="274" r:id="rId12"/>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onathan Ewing" initials="" lastIdx="1" clrIdx="0"/>
  <p:cmAuthor id="1" name="" initials="" lastIdx="2" clrIdx="1"/>
  <p:cmAuthor id="2" name="Megan Tennant" initials="MT" lastIdx="3" clrIdx="2">
    <p:extLst>
      <p:ext uri="{19B8F6BF-5375-455C-9EA6-DF929625EA0E}">
        <p15:presenceInfo xmlns:p15="http://schemas.microsoft.com/office/powerpoint/2012/main" userId="S::mtennant@getsmarter.com::607b6031-fdaa-4b90-800b-91460e7d1bff"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60" autoAdjust="0"/>
  </p:normalViewPr>
  <p:slideViewPr>
    <p:cSldViewPr snapToGrid="0">
      <p:cViewPr varScale="1">
        <p:scale>
          <a:sx n="70" d="100"/>
          <a:sy n="70" d="100"/>
        </p:scale>
        <p:origin x="1180"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5" d="100"/>
          <a:sy n="65" d="100"/>
        </p:scale>
        <p:origin x="3154" y="5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35D6B86-99AF-4189-A3E8-C252B8707F91}" type="doc">
      <dgm:prSet loTypeId="urn:microsoft.com/office/officeart/2005/8/layout/radial1" loCatId="cycle" qsTypeId="urn:microsoft.com/office/officeart/2005/8/quickstyle/simple1" qsCatId="simple" csTypeId="urn:microsoft.com/office/officeart/2005/8/colors/accent0_3" csCatId="mainScheme" phldr="1"/>
      <dgm:spPr/>
      <dgm:t>
        <a:bodyPr/>
        <a:lstStyle/>
        <a:p>
          <a:endParaRPr lang="en-US"/>
        </a:p>
      </dgm:t>
    </dgm:pt>
    <dgm:pt modelId="{87C33627-3EEC-45F1-A5B6-6093AB9063A5}">
      <dgm:prSet phldrT="[Text]"/>
      <dgm:spPr/>
      <dgm:t>
        <a:bodyPr/>
        <a:lstStyle/>
        <a:p>
          <a:r>
            <a:rPr lang="en-US" dirty="0" err="1"/>
            <a:t>BanQu</a:t>
          </a:r>
          <a:endParaRPr lang="en-US" dirty="0"/>
        </a:p>
      </dgm:t>
    </dgm:pt>
    <dgm:pt modelId="{F443A610-5808-4FF8-B9FE-32206F3DED9B}" type="parTrans" cxnId="{9EAF9FB3-9990-46CA-A8D1-F9E7F25D15B1}">
      <dgm:prSet/>
      <dgm:spPr/>
      <dgm:t>
        <a:bodyPr/>
        <a:lstStyle/>
        <a:p>
          <a:endParaRPr lang="en-US"/>
        </a:p>
      </dgm:t>
    </dgm:pt>
    <dgm:pt modelId="{F35F27F6-3511-4372-9CF9-C8F115251015}" type="sibTrans" cxnId="{9EAF9FB3-9990-46CA-A8D1-F9E7F25D15B1}">
      <dgm:prSet/>
      <dgm:spPr/>
      <dgm:t>
        <a:bodyPr/>
        <a:lstStyle/>
        <a:p>
          <a:endParaRPr lang="en-US"/>
        </a:p>
      </dgm:t>
    </dgm:pt>
    <dgm:pt modelId="{00DD7452-9A54-4447-BDC2-5D83586F7E31}">
      <dgm:prSet phldrT="[Text]"/>
      <dgm:spPr/>
      <dgm:t>
        <a:bodyPr/>
        <a:lstStyle/>
        <a:p>
          <a:r>
            <a:rPr lang="en-US" dirty="0"/>
            <a:t>Amazon Marketplace</a:t>
          </a:r>
        </a:p>
      </dgm:t>
    </dgm:pt>
    <dgm:pt modelId="{41208DAE-13E7-454E-B48A-D06787F1CAF0}" type="parTrans" cxnId="{E0504F46-658A-4C8B-B9F4-D084F3FB6F77}">
      <dgm:prSet/>
      <dgm:spPr/>
      <dgm:t>
        <a:bodyPr/>
        <a:lstStyle/>
        <a:p>
          <a:endParaRPr lang="en-US"/>
        </a:p>
      </dgm:t>
    </dgm:pt>
    <dgm:pt modelId="{0A44B872-1760-4FE2-8D96-8820CC7F8FFF}" type="sibTrans" cxnId="{E0504F46-658A-4C8B-B9F4-D084F3FB6F77}">
      <dgm:prSet/>
      <dgm:spPr/>
      <dgm:t>
        <a:bodyPr/>
        <a:lstStyle/>
        <a:p>
          <a:endParaRPr lang="en-US"/>
        </a:p>
      </dgm:t>
    </dgm:pt>
    <dgm:pt modelId="{8EEE4F5F-F53A-483F-9A4B-FABBD059B81F}">
      <dgm:prSet phldrT="[Text]"/>
      <dgm:spPr/>
      <dgm:t>
        <a:bodyPr/>
        <a:lstStyle/>
        <a:p>
          <a:r>
            <a:rPr lang="en-US" dirty="0"/>
            <a:t>Whole Foods </a:t>
          </a:r>
        </a:p>
      </dgm:t>
    </dgm:pt>
    <dgm:pt modelId="{D56B43B6-F484-4EF6-909F-AD55A9949F80}" type="parTrans" cxnId="{B5A6A4E8-36A8-4A46-BA26-7655524FDE6E}">
      <dgm:prSet/>
      <dgm:spPr/>
      <dgm:t>
        <a:bodyPr/>
        <a:lstStyle/>
        <a:p>
          <a:endParaRPr lang="en-US"/>
        </a:p>
      </dgm:t>
    </dgm:pt>
    <dgm:pt modelId="{C6210D8F-D98E-4804-82DC-A074B53A8BE9}" type="sibTrans" cxnId="{B5A6A4E8-36A8-4A46-BA26-7655524FDE6E}">
      <dgm:prSet/>
      <dgm:spPr/>
      <dgm:t>
        <a:bodyPr/>
        <a:lstStyle/>
        <a:p>
          <a:endParaRPr lang="en-US"/>
        </a:p>
      </dgm:t>
    </dgm:pt>
    <dgm:pt modelId="{A3988FB0-EE89-428F-AA12-FD9FAF4C94D3}">
      <dgm:prSet phldrT="[Text]"/>
      <dgm:spPr/>
      <dgm:t>
        <a:bodyPr/>
        <a:lstStyle/>
        <a:p>
          <a:r>
            <a:rPr lang="en-US" dirty="0"/>
            <a:t>Amazon Pay</a:t>
          </a:r>
        </a:p>
        <a:p>
          <a:r>
            <a:rPr lang="en-US" dirty="0"/>
            <a:t>Amazon Cash</a:t>
          </a:r>
        </a:p>
      </dgm:t>
    </dgm:pt>
    <dgm:pt modelId="{1B2A0DC8-8447-4AE1-A846-4378AA12BED2}" type="parTrans" cxnId="{EDA2BAC1-46AF-49B0-9C3D-34CDE9C8DDD6}">
      <dgm:prSet/>
      <dgm:spPr/>
      <dgm:t>
        <a:bodyPr/>
        <a:lstStyle/>
        <a:p>
          <a:endParaRPr lang="en-US"/>
        </a:p>
      </dgm:t>
    </dgm:pt>
    <dgm:pt modelId="{A8257B72-090C-4F19-98CC-8C9DC7039251}" type="sibTrans" cxnId="{EDA2BAC1-46AF-49B0-9C3D-34CDE9C8DDD6}">
      <dgm:prSet/>
      <dgm:spPr/>
      <dgm:t>
        <a:bodyPr/>
        <a:lstStyle/>
        <a:p>
          <a:endParaRPr lang="en-US"/>
        </a:p>
      </dgm:t>
    </dgm:pt>
    <dgm:pt modelId="{DAEA99E2-232A-4198-BB31-8F83D527550A}">
      <dgm:prSet phldrT="[Text]"/>
      <dgm:spPr/>
      <dgm:t>
        <a:bodyPr/>
        <a:lstStyle/>
        <a:p>
          <a:endParaRPr lang="en-US"/>
        </a:p>
      </dgm:t>
    </dgm:pt>
    <dgm:pt modelId="{6DA80EC4-0013-455A-A9E8-5358517A72C5}" type="parTrans" cxnId="{6F906D4C-DB55-4820-8633-25B46A328DFB}">
      <dgm:prSet/>
      <dgm:spPr/>
      <dgm:t>
        <a:bodyPr/>
        <a:lstStyle/>
        <a:p>
          <a:endParaRPr lang="en-US"/>
        </a:p>
      </dgm:t>
    </dgm:pt>
    <dgm:pt modelId="{789518DA-5628-45A8-B636-CD5099829E71}" type="sibTrans" cxnId="{6F906D4C-DB55-4820-8633-25B46A328DFB}">
      <dgm:prSet/>
      <dgm:spPr/>
      <dgm:t>
        <a:bodyPr/>
        <a:lstStyle/>
        <a:p>
          <a:endParaRPr lang="en-US"/>
        </a:p>
      </dgm:t>
    </dgm:pt>
    <dgm:pt modelId="{B3A66190-67C1-4716-9373-3DE1D7F7D625}">
      <dgm:prSet phldrT="[Text]"/>
      <dgm:spPr/>
      <dgm:t>
        <a:bodyPr/>
        <a:lstStyle/>
        <a:p>
          <a:endParaRPr lang="en-US" dirty="0"/>
        </a:p>
      </dgm:t>
    </dgm:pt>
    <dgm:pt modelId="{3A15543D-5195-4A37-AB1F-BF5E9F0F3A28}" type="parTrans" cxnId="{033F8C96-4FD2-482B-B3F5-B78558FBA317}">
      <dgm:prSet/>
      <dgm:spPr/>
      <dgm:t>
        <a:bodyPr/>
        <a:lstStyle/>
        <a:p>
          <a:endParaRPr lang="en-US"/>
        </a:p>
      </dgm:t>
    </dgm:pt>
    <dgm:pt modelId="{1DED3959-A325-48F3-8878-8FFAB1FE4B55}" type="sibTrans" cxnId="{033F8C96-4FD2-482B-B3F5-B78558FBA317}">
      <dgm:prSet/>
      <dgm:spPr/>
      <dgm:t>
        <a:bodyPr/>
        <a:lstStyle/>
        <a:p>
          <a:endParaRPr lang="en-US"/>
        </a:p>
      </dgm:t>
    </dgm:pt>
    <dgm:pt modelId="{11DB7F92-8ECD-424E-BD28-54084DB45962}">
      <dgm:prSet phldrT="[Text]"/>
      <dgm:spPr/>
      <dgm:t>
        <a:bodyPr/>
        <a:lstStyle/>
        <a:p>
          <a:r>
            <a:rPr lang="en-US" dirty="0"/>
            <a:t>AWS</a:t>
          </a:r>
        </a:p>
      </dgm:t>
    </dgm:pt>
    <dgm:pt modelId="{180F65D8-B9B9-4331-B290-00C5DA0FD502}" type="parTrans" cxnId="{690224C8-1842-4CC0-A4E7-260748CD842D}">
      <dgm:prSet/>
      <dgm:spPr/>
      <dgm:t>
        <a:bodyPr/>
        <a:lstStyle/>
        <a:p>
          <a:endParaRPr lang="en-US"/>
        </a:p>
      </dgm:t>
    </dgm:pt>
    <dgm:pt modelId="{42833C01-54CE-4F59-8A9F-034186390362}" type="sibTrans" cxnId="{690224C8-1842-4CC0-A4E7-260748CD842D}">
      <dgm:prSet/>
      <dgm:spPr/>
      <dgm:t>
        <a:bodyPr/>
        <a:lstStyle/>
        <a:p>
          <a:endParaRPr lang="en-US"/>
        </a:p>
      </dgm:t>
    </dgm:pt>
    <dgm:pt modelId="{252235F7-47FF-423A-BEA1-99609D81D1AF}" type="pres">
      <dgm:prSet presAssocID="{335D6B86-99AF-4189-A3E8-C252B8707F91}" presName="cycle" presStyleCnt="0">
        <dgm:presLayoutVars>
          <dgm:chMax val="1"/>
          <dgm:dir/>
          <dgm:animLvl val="ctr"/>
          <dgm:resizeHandles val="exact"/>
        </dgm:presLayoutVars>
      </dgm:prSet>
      <dgm:spPr/>
    </dgm:pt>
    <dgm:pt modelId="{0067979D-1E1E-4AC0-A701-03E56FD8CDB6}" type="pres">
      <dgm:prSet presAssocID="{87C33627-3EEC-45F1-A5B6-6093AB9063A5}" presName="centerShape" presStyleLbl="node0" presStyleIdx="0" presStyleCnt="1" custScaleX="117760" custScaleY="119036" custLinFactNeighborX="21" custLinFactNeighborY="-650"/>
      <dgm:spPr/>
    </dgm:pt>
    <dgm:pt modelId="{0EA7562B-4C19-4DBA-8D50-99E48ED9093F}" type="pres">
      <dgm:prSet presAssocID="{41208DAE-13E7-454E-B48A-D06787F1CAF0}" presName="Name9" presStyleLbl="parChTrans1D2" presStyleIdx="0" presStyleCnt="4"/>
      <dgm:spPr/>
    </dgm:pt>
    <dgm:pt modelId="{409AD87B-CC72-4896-9116-5C57F551DAEB}" type="pres">
      <dgm:prSet presAssocID="{41208DAE-13E7-454E-B48A-D06787F1CAF0}" presName="connTx" presStyleLbl="parChTrans1D2" presStyleIdx="0" presStyleCnt="4"/>
      <dgm:spPr/>
    </dgm:pt>
    <dgm:pt modelId="{0F0F37E4-7D8F-4FA2-8455-923621165DE5}" type="pres">
      <dgm:prSet presAssocID="{00DD7452-9A54-4447-BDC2-5D83586F7E31}" presName="node" presStyleLbl="node1" presStyleIdx="0" presStyleCnt="4">
        <dgm:presLayoutVars>
          <dgm:bulletEnabled val="1"/>
        </dgm:presLayoutVars>
      </dgm:prSet>
      <dgm:spPr/>
    </dgm:pt>
    <dgm:pt modelId="{EBF02555-931C-42B9-98C2-7897251DBE6A}" type="pres">
      <dgm:prSet presAssocID="{D56B43B6-F484-4EF6-909F-AD55A9949F80}" presName="Name9" presStyleLbl="parChTrans1D2" presStyleIdx="1" presStyleCnt="4"/>
      <dgm:spPr/>
    </dgm:pt>
    <dgm:pt modelId="{3A28675A-B83E-4380-925F-EDA1AFA4BEDF}" type="pres">
      <dgm:prSet presAssocID="{D56B43B6-F484-4EF6-909F-AD55A9949F80}" presName="connTx" presStyleLbl="parChTrans1D2" presStyleIdx="1" presStyleCnt="4"/>
      <dgm:spPr/>
    </dgm:pt>
    <dgm:pt modelId="{D5AE4891-CC6E-41DD-ACC1-ACEAC65013C0}" type="pres">
      <dgm:prSet presAssocID="{8EEE4F5F-F53A-483F-9A4B-FABBD059B81F}" presName="node" presStyleLbl="node1" presStyleIdx="1" presStyleCnt="4" custRadScaleRad="100000" custRadScaleInc="-370">
        <dgm:presLayoutVars>
          <dgm:bulletEnabled val="1"/>
        </dgm:presLayoutVars>
      </dgm:prSet>
      <dgm:spPr/>
    </dgm:pt>
    <dgm:pt modelId="{9DD630F0-97AB-46C3-A6AF-182FA3CA1F43}" type="pres">
      <dgm:prSet presAssocID="{1B2A0DC8-8447-4AE1-A846-4378AA12BED2}" presName="Name9" presStyleLbl="parChTrans1D2" presStyleIdx="2" presStyleCnt="4"/>
      <dgm:spPr/>
    </dgm:pt>
    <dgm:pt modelId="{22BD7154-26AC-417C-9BD9-993846CE7946}" type="pres">
      <dgm:prSet presAssocID="{1B2A0DC8-8447-4AE1-A846-4378AA12BED2}" presName="connTx" presStyleLbl="parChTrans1D2" presStyleIdx="2" presStyleCnt="4"/>
      <dgm:spPr/>
    </dgm:pt>
    <dgm:pt modelId="{8079BAAE-BC96-4BF0-ABC8-C2EBBB46EBFA}" type="pres">
      <dgm:prSet presAssocID="{A3988FB0-EE89-428F-AA12-FD9FAF4C94D3}" presName="node" presStyleLbl="node1" presStyleIdx="2" presStyleCnt="4">
        <dgm:presLayoutVars>
          <dgm:bulletEnabled val="1"/>
        </dgm:presLayoutVars>
      </dgm:prSet>
      <dgm:spPr/>
    </dgm:pt>
    <dgm:pt modelId="{D6A50B18-67EC-43AD-982C-4FC9D7663BD3}" type="pres">
      <dgm:prSet presAssocID="{180F65D8-B9B9-4331-B290-00C5DA0FD502}" presName="Name9" presStyleLbl="parChTrans1D2" presStyleIdx="3" presStyleCnt="4"/>
      <dgm:spPr/>
    </dgm:pt>
    <dgm:pt modelId="{786CB673-7375-4B21-9553-A4235A932F80}" type="pres">
      <dgm:prSet presAssocID="{180F65D8-B9B9-4331-B290-00C5DA0FD502}" presName="connTx" presStyleLbl="parChTrans1D2" presStyleIdx="3" presStyleCnt="4"/>
      <dgm:spPr/>
    </dgm:pt>
    <dgm:pt modelId="{D781F1A4-3222-420C-A9EF-FEE6838A3251}" type="pres">
      <dgm:prSet presAssocID="{11DB7F92-8ECD-424E-BD28-54084DB45962}" presName="node" presStyleLbl="node1" presStyleIdx="3" presStyleCnt="4">
        <dgm:presLayoutVars>
          <dgm:bulletEnabled val="1"/>
        </dgm:presLayoutVars>
      </dgm:prSet>
      <dgm:spPr/>
    </dgm:pt>
  </dgm:ptLst>
  <dgm:cxnLst>
    <dgm:cxn modelId="{9E491700-B90B-4D4F-8893-856BDC2BD655}" type="presOf" srcId="{D56B43B6-F484-4EF6-909F-AD55A9949F80}" destId="{3A28675A-B83E-4380-925F-EDA1AFA4BEDF}" srcOrd="1" destOrd="0" presId="urn:microsoft.com/office/officeart/2005/8/layout/radial1"/>
    <dgm:cxn modelId="{DB296F28-9273-4EBC-A718-BB4443417CC9}" type="presOf" srcId="{1B2A0DC8-8447-4AE1-A846-4378AA12BED2}" destId="{22BD7154-26AC-417C-9BD9-993846CE7946}" srcOrd="1" destOrd="0" presId="urn:microsoft.com/office/officeart/2005/8/layout/radial1"/>
    <dgm:cxn modelId="{40A64940-98F8-4521-A3BF-DB0C9520B753}" type="presOf" srcId="{87C33627-3EEC-45F1-A5B6-6093AB9063A5}" destId="{0067979D-1E1E-4AC0-A701-03E56FD8CDB6}" srcOrd="0" destOrd="0" presId="urn:microsoft.com/office/officeart/2005/8/layout/radial1"/>
    <dgm:cxn modelId="{C0C14666-6DD9-43D5-8020-9D66BC04421C}" type="presOf" srcId="{8EEE4F5F-F53A-483F-9A4B-FABBD059B81F}" destId="{D5AE4891-CC6E-41DD-ACC1-ACEAC65013C0}" srcOrd="0" destOrd="0" presId="urn:microsoft.com/office/officeart/2005/8/layout/radial1"/>
    <dgm:cxn modelId="{E0504F46-658A-4C8B-B9F4-D084F3FB6F77}" srcId="{87C33627-3EEC-45F1-A5B6-6093AB9063A5}" destId="{00DD7452-9A54-4447-BDC2-5D83586F7E31}" srcOrd="0" destOrd="0" parTransId="{41208DAE-13E7-454E-B48A-D06787F1CAF0}" sibTransId="{0A44B872-1760-4FE2-8D96-8820CC7F8FFF}"/>
    <dgm:cxn modelId="{6F906D4C-DB55-4820-8633-25B46A328DFB}" srcId="{335D6B86-99AF-4189-A3E8-C252B8707F91}" destId="{DAEA99E2-232A-4198-BB31-8F83D527550A}" srcOrd="1" destOrd="0" parTransId="{6DA80EC4-0013-455A-A9E8-5358517A72C5}" sibTransId="{789518DA-5628-45A8-B636-CD5099829E71}"/>
    <dgm:cxn modelId="{E07AA98B-5492-4932-A4B8-46CF255CA357}" type="presOf" srcId="{41208DAE-13E7-454E-B48A-D06787F1CAF0}" destId="{0EA7562B-4C19-4DBA-8D50-99E48ED9093F}" srcOrd="0" destOrd="0" presId="urn:microsoft.com/office/officeart/2005/8/layout/radial1"/>
    <dgm:cxn modelId="{033F8C96-4FD2-482B-B3F5-B78558FBA317}" srcId="{335D6B86-99AF-4189-A3E8-C252B8707F91}" destId="{B3A66190-67C1-4716-9373-3DE1D7F7D625}" srcOrd="2" destOrd="0" parTransId="{3A15543D-5195-4A37-AB1F-BF5E9F0F3A28}" sibTransId="{1DED3959-A325-48F3-8878-8FFAB1FE4B55}"/>
    <dgm:cxn modelId="{CAECD598-3007-42AC-99EF-97344B046068}" type="presOf" srcId="{11DB7F92-8ECD-424E-BD28-54084DB45962}" destId="{D781F1A4-3222-420C-A9EF-FEE6838A3251}" srcOrd="0" destOrd="0" presId="urn:microsoft.com/office/officeart/2005/8/layout/radial1"/>
    <dgm:cxn modelId="{711F0B9A-847A-4EB5-8FB3-0E6D711951E4}" type="presOf" srcId="{1B2A0DC8-8447-4AE1-A846-4378AA12BED2}" destId="{9DD630F0-97AB-46C3-A6AF-182FA3CA1F43}" srcOrd="0" destOrd="0" presId="urn:microsoft.com/office/officeart/2005/8/layout/radial1"/>
    <dgm:cxn modelId="{EC9CA79B-EE53-4E62-AEF0-A468B81139A1}" type="presOf" srcId="{A3988FB0-EE89-428F-AA12-FD9FAF4C94D3}" destId="{8079BAAE-BC96-4BF0-ABC8-C2EBBB46EBFA}" srcOrd="0" destOrd="0" presId="urn:microsoft.com/office/officeart/2005/8/layout/radial1"/>
    <dgm:cxn modelId="{62850CA7-45E3-4105-9CB5-33D79C9ED2D4}" type="presOf" srcId="{180F65D8-B9B9-4331-B290-00C5DA0FD502}" destId="{D6A50B18-67EC-43AD-982C-4FC9D7663BD3}" srcOrd="0" destOrd="0" presId="urn:microsoft.com/office/officeart/2005/8/layout/radial1"/>
    <dgm:cxn modelId="{8A7055AA-C8A7-4CB2-B14B-D234B8927FA0}" type="presOf" srcId="{00DD7452-9A54-4447-BDC2-5D83586F7E31}" destId="{0F0F37E4-7D8F-4FA2-8455-923621165DE5}" srcOrd="0" destOrd="0" presId="urn:microsoft.com/office/officeart/2005/8/layout/radial1"/>
    <dgm:cxn modelId="{9EAF9FB3-9990-46CA-A8D1-F9E7F25D15B1}" srcId="{335D6B86-99AF-4189-A3E8-C252B8707F91}" destId="{87C33627-3EEC-45F1-A5B6-6093AB9063A5}" srcOrd="0" destOrd="0" parTransId="{F443A610-5808-4FF8-B9FE-32206F3DED9B}" sibTransId="{F35F27F6-3511-4372-9CF9-C8F115251015}"/>
    <dgm:cxn modelId="{EB0403C1-2877-4AB1-995C-77D5E068B276}" type="presOf" srcId="{180F65D8-B9B9-4331-B290-00C5DA0FD502}" destId="{786CB673-7375-4B21-9553-A4235A932F80}" srcOrd="1" destOrd="0" presId="urn:microsoft.com/office/officeart/2005/8/layout/radial1"/>
    <dgm:cxn modelId="{EDA2BAC1-46AF-49B0-9C3D-34CDE9C8DDD6}" srcId="{87C33627-3EEC-45F1-A5B6-6093AB9063A5}" destId="{A3988FB0-EE89-428F-AA12-FD9FAF4C94D3}" srcOrd="2" destOrd="0" parTransId="{1B2A0DC8-8447-4AE1-A846-4378AA12BED2}" sibTransId="{A8257B72-090C-4F19-98CC-8C9DC7039251}"/>
    <dgm:cxn modelId="{690224C8-1842-4CC0-A4E7-260748CD842D}" srcId="{87C33627-3EEC-45F1-A5B6-6093AB9063A5}" destId="{11DB7F92-8ECD-424E-BD28-54084DB45962}" srcOrd="3" destOrd="0" parTransId="{180F65D8-B9B9-4331-B290-00C5DA0FD502}" sibTransId="{42833C01-54CE-4F59-8A9F-034186390362}"/>
    <dgm:cxn modelId="{548444E6-C85B-49A6-AA56-3526D6A39D19}" type="presOf" srcId="{41208DAE-13E7-454E-B48A-D06787F1CAF0}" destId="{409AD87B-CC72-4896-9116-5C57F551DAEB}" srcOrd="1" destOrd="0" presId="urn:microsoft.com/office/officeart/2005/8/layout/radial1"/>
    <dgm:cxn modelId="{B5A6A4E8-36A8-4A46-BA26-7655524FDE6E}" srcId="{87C33627-3EEC-45F1-A5B6-6093AB9063A5}" destId="{8EEE4F5F-F53A-483F-9A4B-FABBD059B81F}" srcOrd="1" destOrd="0" parTransId="{D56B43B6-F484-4EF6-909F-AD55A9949F80}" sibTransId="{C6210D8F-D98E-4804-82DC-A074B53A8BE9}"/>
    <dgm:cxn modelId="{AFDA7DF5-EF3B-4AF9-AB62-6BBE70297A15}" type="presOf" srcId="{D56B43B6-F484-4EF6-909F-AD55A9949F80}" destId="{EBF02555-931C-42B9-98C2-7897251DBE6A}" srcOrd="0" destOrd="0" presId="urn:microsoft.com/office/officeart/2005/8/layout/radial1"/>
    <dgm:cxn modelId="{24E22FFA-52D2-46C2-9580-CE83C0005D58}" type="presOf" srcId="{335D6B86-99AF-4189-A3E8-C252B8707F91}" destId="{252235F7-47FF-423A-BEA1-99609D81D1AF}" srcOrd="0" destOrd="0" presId="urn:microsoft.com/office/officeart/2005/8/layout/radial1"/>
    <dgm:cxn modelId="{098A5E16-6DFC-4DFC-A094-A94E4020C7E8}" type="presParOf" srcId="{252235F7-47FF-423A-BEA1-99609D81D1AF}" destId="{0067979D-1E1E-4AC0-A701-03E56FD8CDB6}" srcOrd="0" destOrd="0" presId="urn:microsoft.com/office/officeart/2005/8/layout/radial1"/>
    <dgm:cxn modelId="{A456CED0-0770-409F-86DF-780445E71137}" type="presParOf" srcId="{252235F7-47FF-423A-BEA1-99609D81D1AF}" destId="{0EA7562B-4C19-4DBA-8D50-99E48ED9093F}" srcOrd="1" destOrd="0" presId="urn:microsoft.com/office/officeart/2005/8/layout/radial1"/>
    <dgm:cxn modelId="{593D6207-8E35-4544-A41C-1466EA819062}" type="presParOf" srcId="{0EA7562B-4C19-4DBA-8D50-99E48ED9093F}" destId="{409AD87B-CC72-4896-9116-5C57F551DAEB}" srcOrd="0" destOrd="0" presId="urn:microsoft.com/office/officeart/2005/8/layout/radial1"/>
    <dgm:cxn modelId="{D4A35E0E-1835-489D-853C-BFA14DEC522A}" type="presParOf" srcId="{252235F7-47FF-423A-BEA1-99609D81D1AF}" destId="{0F0F37E4-7D8F-4FA2-8455-923621165DE5}" srcOrd="2" destOrd="0" presId="urn:microsoft.com/office/officeart/2005/8/layout/radial1"/>
    <dgm:cxn modelId="{662A4C8D-247D-477C-AE53-81B6D2D60D14}" type="presParOf" srcId="{252235F7-47FF-423A-BEA1-99609D81D1AF}" destId="{EBF02555-931C-42B9-98C2-7897251DBE6A}" srcOrd="3" destOrd="0" presId="urn:microsoft.com/office/officeart/2005/8/layout/radial1"/>
    <dgm:cxn modelId="{0E8F34DE-6BCE-4BB1-8C3B-A7A807543676}" type="presParOf" srcId="{EBF02555-931C-42B9-98C2-7897251DBE6A}" destId="{3A28675A-B83E-4380-925F-EDA1AFA4BEDF}" srcOrd="0" destOrd="0" presId="urn:microsoft.com/office/officeart/2005/8/layout/radial1"/>
    <dgm:cxn modelId="{7E7DD6D2-B51F-4758-9F71-049A9A2C1A6D}" type="presParOf" srcId="{252235F7-47FF-423A-BEA1-99609D81D1AF}" destId="{D5AE4891-CC6E-41DD-ACC1-ACEAC65013C0}" srcOrd="4" destOrd="0" presId="urn:microsoft.com/office/officeart/2005/8/layout/radial1"/>
    <dgm:cxn modelId="{49C60128-A149-4071-9EB0-56DBFA9E2F9F}" type="presParOf" srcId="{252235F7-47FF-423A-BEA1-99609D81D1AF}" destId="{9DD630F0-97AB-46C3-A6AF-182FA3CA1F43}" srcOrd="5" destOrd="0" presId="urn:microsoft.com/office/officeart/2005/8/layout/radial1"/>
    <dgm:cxn modelId="{BAC14037-8E82-4D09-AD46-E640ED80255F}" type="presParOf" srcId="{9DD630F0-97AB-46C3-A6AF-182FA3CA1F43}" destId="{22BD7154-26AC-417C-9BD9-993846CE7946}" srcOrd="0" destOrd="0" presId="urn:microsoft.com/office/officeart/2005/8/layout/radial1"/>
    <dgm:cxn modelId="{4F09348C-4B15-4D52-A0AB-FEF3CBEE2B5E}" type="presParOf" srcId="{252235F7-47FF-423A-BEA1-99609D81D1AF}" destId="{8079BAAE-BC96-4BF0-ABC8-C2EBBB46EBFA}" srcOrd="6" destOrd="0" presId="urn:microsoft.com/office/officeart/2005/8/layout/radial1"/>
    <dgm:cxn modelId="{F16A4183-98FF-4A80-9153-E293843B13F3}" type="presParOf" srcId="{252235F7-47FF-423A-BEA1-99609D81D1AF}" destId="{D6A50B18-67EC-43AD-982C-4FC9D7663BD3}" srcOrd="7" destOrd="0" presId="urn:microsoft.com/office/officeart/2005/8/layout/radial1"/>
    <dgm:cxn modelId="{FE057F7F-D128-4690-9C37-5F9CD476B6DE}" type="presParOf" srcId="{D6A50B18-67EC-43AD-982C-4FC9D7663BD3}" destId="{786CB673-7375-4B21-9553-A4235A932F80}" srcOrd="0" destOrd="0" presId="urn:microsoft.com/office/officeart/2005/8/layout/radial1"/>
    <dgm:cxn modelId="{568CD58E-DD65-4EAA-983B-841347D72DE6}" type="presParOf" srcId="{252235F7-47FF-423A-BEA1-99609D81D1AF}" destId="{D781F1A4-3222-420C-A9EF-FEE6838A3251}" srcOrd="8"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67979D-1E1E-4AC0-A701-03E56FD8CDB6}">
      <dsp:nvSpPr>
        <dsp:cNvPr id="0" name=""/>
        <dsp:cNvSpPr/>
      </dsp:nvSpPr>
      <dsp:spPr>
        <a:xfrm>
          <a:off x="3365759" y="1420466"/>
          <a:ext cx="1405802" cy="1421034"/>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US" sz="2300" kern="1200" dirty="0" err="1"/>
            <a:t>BanQu</a:t>
          </a:r>
          <a:endParaRPr lang="en-US" sz="2300" kern="1200" dirty="0"/>
        </a:p>
      </dsp:txBody>
      <dsp:txXfrm>
        <a:off x="3571634" y="1628572"/>
        <a:ext cx="994052" cy="1004822"/>
      </dsp:txXfrm>
    </dsp:sp>
    <dsp:sp modelId="{0EA7562B-4C19-4DBA-8D50-99E48ED9093F}">
      <dsp:nvSpPr>
        <dsp:cNvPr id="0" name=""/>
        <dsp:cNvSpPr/>
      </dsp:nvSpPr>
      <dsp:spPr>
        <a:xfrm rot="16198537">
          <a:off x="3956046" y="1294997"/>
          <a:ext cx="224527" cy="26411"/>
        </a:xfrm>
        <a:custGeom>
          <a:avLst/>
          <a:gdLst/>
          <a:ahLst/>
          <a:cxnLst/>
          <a:rect l="0" t="0" r="0" b="0"/>
          <a:pathLst>
            <a:path>
              <a:moveTo>
                <a:pt x="0" y="13205"/>
              </a:moveTo>
              <a:lnTo>
                <a:pt x="224527" y="1320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062697" y="1302589"/>
        <a:ext cx="11226" cy="11226"/>
      </dsp:txXfrm>
    </dsp:sp>
    <dsp:sp modelId="{0F0F37E4-7D8F-4FA2-8455-923621165DE5}">
      <dsp:nvSpPr>
        <dsp:cNvPr id="0" name=""/>
        <dsp:cNvSpPr/>
      </dsp:nvSpPr>
      <dsp:spPr>
        <a:xfrm>
          <a:off x="3471115" y="2153"/>
          <a:ext cx="1193785" cy="119378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Amazon Marketplace</a:t>
          </a:r>
        </a:p>
      </dsp:txBody>
      <dsp:txXfrm>
        <a:off x="3645941" y="176979"/>
        <a:ext cx="844133" cy="844133"/>
      </dsp:txXfrm>
    </dsp:sp>
    <dsp:sp modelId="{EBF02555-931C-42B9-98C2-7897251DBE6A}">
      <dsp:nvSpPr>
        <dsp:cNvPr id="0" name=""/>
        <dsp:cNvSpPr/>
      </dsp:nvSpPr>
      <dsp:spPr>
        <a:xfrm rot="34714">
          <a:off x="4771519" y="2126147"/>
          <a:ext cx="251741" cy="26411"/>
        </a:xfrm>
        <a:custGeom>
          <a:avLst/>
          <a:gdLst/>
          <a:ahLst/>
          <a:cxnLst/>
          <a:rect l="0" t="0" r="0" b="0"/>
          <a:pathLst>
            <a:path>
              <a:moveTo>
                <a:pt x="0" y="13205"/>
              </a:moveTo>
              <a:lnTo>
                <a:pt x="251741" y="1320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4891096" y="2133059"/>
        <a:ext cx="12587" cy="12587"/>
      </dsp:txXfrm>
    </dsp:sp>
    <dsp:sp modelId="{D5AE4891-CC6E-41DD-ACC1-ACEAC65013C0}">
      <dsp:nvSpPr>
        <dsp:cNvPr id="0" name=""/>
        <dsp:cNvSpPr/>
      </dsp:nvSpPr>
      <dsp:spPr>
        <a:xfrm>
          <a:off x="5023224" y="1549758"/>
          <a:ext cx="1193785" cy="119378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Whole Foods </a:t>
          </a:r>
        </a:p>
      </dsp:txBody>
      <dsp:txXfrm>
        <a:off x="5198050" y="1724584"/>
        <a:ext cx="844133" cy="844133"/>
      </dsp:txXfrm>
    </dsp:sp>
    <dsp:sp modelId="{9DD630F0-97AB-46C3-A6AF-182FA3CA1F43}">
      <dsp:nvSpPr>
        <dsp:cNvPr id="0" name=""/>
        <dsp:cNvSpPr/>
      </dsp:nvSpPr>
      <dsp:spPr>
        <a:xfrm rot="5401425">
          <a:off x="3935869" y="2960737"/>
          <a:ext cx="264882" cy="26411"/>
        </a:xfrm>
        <a:custGeom>
          <a:avLst/>
          <a:gdLst/>
          <a:ahLst/>
          <a:cxnLst/>
          <a:rect l="0" t="0" r="0" b="0"/>
          <a:pathLst>
            <a:path>
              <a:moveTo>
                <a:pt x="0" y="13205"/>
              </a:moveTo>
              <a:lnTo>
                <a:pt x="264882" y="1320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4061688" y="2967320"/>
        <a:ext cx="13244" cy="13244"/>
      </dsp:txXfrm>
    </dsp:sp>
    <dsp:sp modelId="{8079BAAE-BC96-4BF0-ABC8-C2EBBB46EBFA}">
      <dsp:nvSpPr>
        <dsp:cNvPr id="0" name=""/>
        <dsp:cNvSpPr/>
      </dsp:nvSpPr>
      <dsp:spPr>
        <a:xfrm>
          <a:off x="3471115" y="3106383"/>
          <a:ext cx="1193785" cy="119378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Amazon Pay</a:t>
          </a:r>
        </a:p>
        <a:p>
          <a:pPr marL="0" lvl="0" indent="0" algn="ctr" defTabSz="488950">
            <a:lnSpc>
              <a:spcPct val="90000"/>
            </a:lnSpc>
            <a:spcBef>
              <a:spcPct val="0"/>
            </a:spcBef>
            <a:spcAft>
              <a:spcPct val="35000"/>
            </a:spcAft>
            <a:buNone/>
          </a:pPr>
          <a:r>
            <a:rPr lang="en-US" sz="1100" kern="1200" dirty="0"/>
            <a:t>Amazon Cash</a:t>
          </a:r>
        </a:p>
      </dsp:txBody>
      <dsp:txXfrm>
        <a:off x="3645941" y="3281209"/>
        <a:ext cx="844133" cy="844133"/>
      </dsp:txXfrm>
    </dsp:sp>
    <dsp:sp modelId="{D6A50B18-67EC-43AD-982C-4FC9D7663BD3}">
      <dsp:nvSpPr>
        <dsp:cNvPr id="0" name=""/>
        <dsp:cNvSpPr/>
      </dsp:nvSpPr>
      <dsp:spPr>
        <a:xfrm rot="10755331">
          <a:off x="3112725" y="2128555"/>
          <a:ext cx="253103" cy="26411"/>
        </a:xfrm>
        <a:custGeom>
          <a:avLst/>
          <a:gdLst/>
          <a:ahLst/>
          <a:cxnLst/>
          <a:rect l="0" t="0" r="0" b="0"/>
          <a:pathLst>
            <a:path>
              <a:moveTo>
                <a:pt x="0" y="13205"/>
              </a:moveTo>
              <a:lnTo>
                <a:pt x="253103" y="13205"/>
              </a:lnTo>
            </a:path>
          </a:pathLst>
        </a:custGeom>
        <a:noFill/>
        <a:ln w="25400" cap="flat" cmpd="sng" algn="ctr">
          <a:solidFill>
            <a:schemeClr val="dk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rot="10800000">
        <a:off x="3232949" y="2135433"/>
        <a:ext cx="12655" cy="12655"/>
      </dsp:txXfrm>
    </dsp:sp>
    <dsp:sp modelId="{D781F1A4-3222-420C-A9EF-FEE6838A3251}">
      <dsp:nvSpPr>
        <dsp:cNvPr id="0" name=""/>
        <dsp:cNvSpPr/>
      </dsp:nvSpPr>
      <dsp:spPr>
        <a:xfrm>
          <a:off x="1919000" y="1554268"/>
          <a:ext cx="1193785" cy="1193785"/>
        </a:xfrm>
        <a:prstGeom prst="ellipse">
          <a:avLst/>
        </a:prstGeom>
        <a:solidFill>
          <a:schemeClr val="dk2">
            <a:hueOff val="0"/>
            <a:satOff val="0"/>
            <a:lumOff val="0"/>
            <a:alphaOff val="0"/>
          </a:schemeClr>
        </a:solidFill>
        <a:ln w="25400"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985" tIns="6985" rIns="6985" bIns="6985" numCol="1" spcCol="1270" anchor="ctr" anchorCtr="0">
          <a:noAutofit/>
        </a:bodyPr>
        <a:lstStyle/>
        <a:p>
          <a:pPr marL="0" lvl="0" indent="0" algn="ctr" defTabSz="488950">
            <a:lnSpc>
              <a:spcPct val="90000"/>
            </a:lnSpc>
            <a:spcBef>
              <a:spcPct val="0"/>
            </a:spcBef>
            <a:spcAft>
              <a:spcPct val="35000"/>
            </a:spcAft>
            <a:buNone/>
          </a:pPr>
          <a:r>
            <a:rPr lang="en-US" sz="1100" kern="1200" dirty="0"/>
            <a:t>AWS</a:t>
          </a:r>
        </a:p>
      </dsp:txBody>
      <dsp:txXfrm>
        <a:off x="2093826" y="1729094"/>
        <a:ext cx="844133" cy="844133"/>
      </dsp:txXfrm>
    </dsp:sp>
  </dsp:spTree>
</dsp:drawing>
</file>

<file path=ppt/diagrams/layout1.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D4F6E78-BE82-47A5-9C79-2B495BB885C3}"/>
              </a:ext>
            </a:extLst>
          </p:cNvPr>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ZA"/>
          </a:p>
        </p:txBody>
      </p:sp>
      <p:sp>
        <p:nvSpPr>
          <p:cNvPr id="3" name="Date Placeholder 2">
            <a:extLst>
              <a:ext uri="{FF2B5EF4-FFF2-40B4-BE49-F238E27FC236}">
                <a16:creationId xmlns:a16="http://schemas.microsoft.com/office/drawing/2014/main" id="{22590650-11FE-43B3-BBC5-18A76C0725D4}"/>
              </a:ext>
            </a:extLst>
          </p:cNvPr>
          <p:cNvSpPr>
            <a:spLocks noGrp="1"/>
          </p:cNvSpPr>
          <p:nvPr>
            <p:ph type="dt" sz="quarter" idx="1"/>
          </p:nvPr>
        </p:nvSpPr>
        <p:spPr>
          <a:xfrm>
            <a:off x="3970938" y="0"/>
            <a:ext cx="3037840" cy="466434"/>
          </a:xfrm>
          <a:prstGeom prst="rect">
            <a:avLst/>
          </a:prstGeom>
        </p:spPr>
        <p:txBody>
          <a:bodyPr vert="horz" lIns="93177" tIns="46589" rIns="93177" bIns="46589" rtlCol="0"/>
          <a:lstStyle>
            <a:lvl1pPr algn="r">
              <a:defRPr sz="1200"/>
            </a:lvl1pPr>
          </a:lstStyle>
          <a:p>
            <a:fld id="{5D79576E-65E2-4A4F-BCEB-A3669033CD30}" type="datetimeFigureOut">
              <a:rPr lang="en-ZA" smtClean="0"/>
              <a:t>2023/07/23</a:t>
            </a:fld>
            <a:endParaRPr lang="en-ZA"/>
          </a:p>
        </p:txBody>
      </p:sp>
      <p:sp>
        <p:nvSpPr>
          <p:cNvPr id="4" name="Footer Placeholder 3">
            <a:extLst>
              <a:ext uri="{FF2B5EF4-FFF2-40B4-BE49-F238E27FC236}">
                <a16:creationId xmlns:a16="http://schemas.microsoft.com/office/drawing/2014/main" id="{0A406A0E-46D1-4ED7-A84B-F2B271BC8336}"/>
              </a:ext>
            </a:extLst>
          </p:cNvPr>
          <p:cNvSpPr>
            <a:spLocks noGrp="1"/>
          </p:cNvSpPr>
          <p:nvPr>
            <p:ph type="ftr" sz="quarter" idx="2"/>
          </p:nvPr>
        </p:nvSpPr>
        <p:spPr>
          <a:xfrm>
            <a:off x="0" y="8829967"/>
            <a:ext cx="3037840" cy="466433"/>
          </a:xfrm>
          <a:prstGeom prst="rect">
            <a:avLst/>
          </a:prstGeom>
        </p:spPr>
        <p:txBody>
          <a:bodyPr vert="horz" lIns="93177" tIns="46589" rIns="93177" bIns="46589" rtlCol="0" anchor="b"/>
          <a:lstStyle>
            <a:lvl1pPr algn="l">
              <a:defRPr sz="1200"/>
            </a:lvl1pPr>
          </a:lstStyle>
          <a:p>
            <a:endParaRPr lang="en-ZA"/>
          </a:p>
        </p:txBody>
      </p:sp>
      <p:sp>
        <p:nvSpPr>
          <p:cNvPr id="5" name="Slide Number Placeholder 4">
            <a:extLst>
              <a:ext uri="{FF2B5EF4-FFF2-40B4-BE49-F238E27FC236}">
                <a16:creationId xmlns:a16="http://schemas.microsoft.com/office/drawing/2014/main" id="{B0D7065C-6BA8-4AC7-8FCD-1556D08F85B6}"/>
              </a:ext>
            </a:extLst>
          </p:cNvPr>
          <p:cNvSpPr>
            <a:spLocks noGrp="1"/>
          </p:cNvSpPr>
          <p:nvPr>
            <p:ph type="sldNum" sz="quarter" idx="3"/>
          </p:nvPr>
        </p:nvSpPr>
        <p:spPr>
          <a:xfrm>
            <a:off x="3970938" y="8829967"/>
            <a:ext cx="3037840" cy="466433"/>
          </a:xfrm>
          <a:prstGeom prst="rect">
            <a:avLst/>
          </a:prstGeom>
        </p:spPr>
        <p:txBody>
          <a:bodyPr vert="horz" lIns="93177" tIns="46589" rIns="93177" bIns="46589" rtlCol="0" anchor="b"/>
          <a:lstStyle>
            <a:lvl1pPr algn="r">
              <a:defRPr sz="1200"/>
            </a:lvl1pPr>
          </a:lstStyle>
          <a:p>
            <a:fld id="{FB8BFB54-B51A-46F7-97B2-9A980A373ED4}" type="slidenum">
              <a:rPr lang="en-ZA" smtClean="0"/>
              <a:t>‹#›</a:t>
            </a:fld>
            <a:endParaRPr lang="en-ZA"/>
          </a:p>
        </p:txBody>
      </p:sp>
    </p:spTree>
    <p:extLst>
      <p:ext uri="{BB962C8B-B14F-4D97-AF65-F5344CB8AC3E}">
        <p14:creationId xmlns:p14="http://schemas.microsoft.com/office/powerpoint/2010/main" val="2121156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37840" cy="464820"/>
          </a:xfrm>
          <a:prstGeom prst="rect">
            <a:avLst/>
          </a:prstGeom>
          <a:noFill/>
          <a:ln>
            <a:noFill/>
          </a:ln>
        </p:spPr>
        <p:txBody>
          <a:bodyPr spcFirstLastPara="1" wrap="square" lIns="93162" tIns="93162" rIns="93162" bIns="93162"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938" y="0"/>
            <a:ext cx="3037840" cy="464820"/>
          </a:xfrm>
          <a:prstGeom prst="rect">
            <a:avLst/>
          </a:prstGeom>
          <a:noFill/>
          <a:ln>
            <a:noFill/>
          </a:ln>
        </p:spPr>
        <p:txBody>
          <a:bodyPr spcFirstLastPara="1" wrap="square" lIns="93162" tIns="93162" rIns="93162" bIns="93162" anchor="t" anchorCtr="0"/>
          <a:lstStyle>
            <a:lvl1pPr marR="0" lvl="0" algn="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lstStyle>
            <a:lvl1pPr marL="457200" marR="0" lvl="0"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1pPr>
            <a:lvl2pPr marL="914400" marR="0" lvl="1"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2pPr>
            <a:lvl3pPr marL="1371600" marR="0" lvl="2"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3pPr>
            <a:lvl4pPr marL="1828800" marR="0" lvl="3"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4pPr>
            <a:lvl5pPr marL="2286000" marR="0" lvl="4"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5pPr>
            <a:lvl6pPr marL="2743200" marR="0" lvl="5"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6pPr>
            <a:lvl7pPr marL="3200400" marR="0" lvl="6"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7pPr>
            <a:lvl8pPr marL="3657600" marR="0" lvl="7"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8pPr>
            <a:lvl9pPr marL="4114800" marR="0" lvl="8" indent="-304800" algn="l" rtl="0">
              <a:spcBef>
                <a:spcPts val="0"/>
              </a:spcBef>
              <a:spcAft>
                <a:spcPts val="0"/>
              </a:spcAft>
              <a:buClr>
                <a:schemeClr val="dk1"/>
              </a:buClr>
              <a:buSzPts val="1200"/>
              <a:buFont typeface="Arial"/>
              <a:buChar char="■"/>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829967"/>
            <a:ext cx="3037840" cy="464820"/>
          </a:xfrm>
          <a:prstGeom prst="rect">
            <a:avLst/>
          </a:prstGeom>
          <a:noFill/>
          <a:ln>
            <a:noFill/>
          </a:ln>
        </p:spPr>
        <p:txBody>
          <a:bodyPr spcFirstLastPara="1" wrap="square" lIns="93162" tIns="93162" rIns="93162" bIns="93162" anchor="b"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938" y="8829967"/>
            <a:ext cx="3037840" cy="464820"/>
          </a:xfrm>
          <a:prstGeom prst="rect">
            <a:avLst/>
          </a:prstGeom>
          <a:noFill/>
          <a:ln>
            <a:noFill/>
          </a:ln>
        </p:spPr>
        <p:txBody>
          <a:bodyPr spcFirstLastPara="1" wrap="square" lIns="93162" tIns="46568" rIns="93162" bIns="46568" anchor="b" anchorCtr="0">
            <a:noAutofit/>
          </a:bodyPr>
          <a:lstStyle/>
          <a:p>
            <a:pPr algn="r">
              <a:buClr>
                <a:schemeClr val="dk1"/>
              </a:buClr>
              <a:buSzPts val="300"/>
            </a:pPr>
            <a:fld id="{00000000-1234-1234-1234-123412341234}" type="slidenum">
              <a:rPr lang="en-US" sz="1200" smtClean="0">
                <a:solidFill>
                  <a:schemeClr val="dk1"/>
                </a:solidFill>
                <a:latin typeface="Calibri"/>
                <a:ea typeface="Calibri"/>
                <a:cs typeface="Calibri"/>
                <a:sym typeface="Calibri"/>
              </a:rPr>
              <a:pPr algn="r">
                <a:buClr>
                  <a:schemeClr val="dk1"/>
                </a:buClr>
                <a:buSzPts val="300"/>
              </a:pPr>
              <a:t>‹#›</a:t>
            </a:fld>
            <a:endParaRPr lang="en-US" sz="120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8207063"/>
      </p:ext>
    </p:extLst>
  </p:cSld>
  <p:clrMap bg1="lt1" tx1="dk1" bg2="dk2" tx2="lt2" accent1="accent1" accent2="accent2" accent3="accent3" accent4="accent4" accent5="accent5" accent6="accent6" hlink="hlink" folHlink="folHlink"/>
  <p:hf sldNum="0" hdr="0"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3: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endParaRPr/>
          </a:p>
        </p:txBody>
      </p:sp>
      <p:sp>
        <p:nvSpPr>
          <p:cNvPr id="93" name="Google Shape;93;p3: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12095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endParaRPr/>
          </a:p>
        </p:txBody>
      </p:sp>
      <p:sp>
        <p:nvSpPr>
          <p:cNvPr id="99" name="Google Shape;9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41942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endParaRPr/>
          </a:p>
        </p:txBody>
      </p:sp>
      <p:sp>
        <p:nvSpPr>
          <p:cNvPr id="99" name="Google Shape;9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49063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endParaRPr/>
          </a:p>
        </p:txBody>
      </p:sp>
      <p:sp>
        <p:nvSpPr>
          <p:cNvPr id="99" name="Google Shape;9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403010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p4:notes"/>
          <p:cNvSpPr txBox="1">
            <a:spLocks noGrp="1"/>
          </p:cNvSpPr>
          <p:nvPr>
            <p:ph type="body" idx="1"/>
          </p:nvPr>
        </p:nvSpPr>
        <p:spPr>
          <a:xfrm>
            <a:off x="701040" y="4415790"/>
            <a:ext cx="5608320" cy="4183380"/>
          </a:xfrm>
          <a:prstGeom prst="rect">
            <a:avLst/>
          </a:prstGeom>
          <a:noFill/>
          <a:ln>
            <a:noFill/>
          </a:ln>
        </p:spPr>
        <p:txBody>
          <a:bodyPr spcFirstLastPara="1" wrap="square" lIns="93162" tIns="93162" rIns="93162" bIns="93162" anchor="t" anchorCtr="0">
            <a:noAutofit/>
          </a:bodyPr>
          <a:lstStyle/>
          <a:p>
            <a:pPr marL="0" indent="0">
              <a:buNone/>
            </a:pPr>
            <a:endParaRPr/>
          </a:p>
        </p:txBody>
      </p:sp>
      <p:sp>
        <p:nvSpPr>
          <p:cNvPr id="99" name="Google Shape;99;p4:notes"/>
          <p:cNvSpPr>
            <a:spLocks noGrp="1" noRot="1" noChangeAspect="1"/>
          </p:cNvSpPr>
          <p:nvPr>
            <p:ph type="sldImg" idx="2"/>
          </p:nvPr>
        </p:nvSpPr>
        <p:spPr>
          <a:xfrm>
            <a:off x="1181100" y="696913"/>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98985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1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1757082" y="948550"/>
            <a:ext cx="6929718" cy="561659"/>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15" name="Google Shape;15;p2"/>
          <p:cNvSpPr txBox="1">
            <a:spLocks noGrp="1"/>
          </p:cNvSpPr>
          <p:nvPr>
            <p:ph type="body" idx="1"/>
          </p:nvPr>
        </p:nvSpPr>
        <p:spPr>
          <a:xfrm>
            <a:off x="457200" y="1852706"/>
            <a:ext cx="8229600" cy="4150299"/>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6" name="Google Shape;16;p2"/>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7" name="Google Shape;17;p2"/>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8" name="Google Shape;1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Title, Content, Sub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7000" y="110118"/>
            <a:ext cx="7762542" cy="305199"/>
          </a:xfrm>
        </p:spPr>
        <p:txBody>
          <a:bodyPr>
            <a:noAutofit/>
          </a:bodyPr>
          <a:lstStyle>
            <a:lvl1pPr>
              <a:defRPr/>
            </a:lvl1pPr>
          </a:lstStyle>
          <a:p>
            <a:r>
              <a:t>Page Title Here</a:t>
            </a:r>
          </a:p>
        </p:txBody>
      </p:sp>
      <p:sp>
        <p:nvSpPr>
          <p:cNvPr id="3" name="Content Placeholder 2"/>
          <p:cNvSpPr>
            <a:spLocks noGrp="1"/>
          </p:cNvSpPr>
          <p:nvPr>
            <p:ph idx="1" hasCustomPrompt="1"/>
          </p:nvPr>
        </p:nvSpPr>
        <p:spPr>
          <a:xfrm>
            <a:off x="127000" y="974725"/>
            <a:ext cx="8888413" cy="5288915"/>
          </a:xfrm>
        </p:spPr>
        <p:txBody>
          <a:bodyPr bIns="0">
            <a:noAutofit/>
          </a:bodyPr>
          <a:lstStyle>
            <a:lvl1pPr>
              <a:defRPr baseline="0">
                <a:solidFill>
                  <a:schemeClr val="tx1">
                    <a:lumMod val="65000"/>
                    <a:lumOff val="35000"/>
                  </a:schemeClr>
                </a:solidFill>
              </a:defRPr>
            </a:lvl1pPr>
            <a:lvl2pPr>
              <a:defRPr>
                <a:solidFill>
                  <a:schemeClr val="tx1">
                    <a:lumMod val="65000"/>
                    <a:lumOff val="35000"/>
                  </a:schemeClr>
                </a:solidFill>
              </a:defRPr>
            </a:lvl2pPr>
            <a:lvl3pPr>
              <a:defRPr>
                <a:solidFill>
                  <a:schemeClr val="tx1">
                    <a:lumMod val="65000"/>
                    <a:lumOff val="35000"/>
                  </a:schemeClr>
                </a:solidFill>
              </a:defRPr>
            </a:lvl3pPr>
            <a:lvl4pPr>
              <a:defRPr>
                <a:solidFill>
                  <a:schemeClr val="tx1">
                    <a:lumMod val="65000"/>
                    <a:lumOff val="35000"/>
                  </a:schemeClr>
                </a:solidFill>
              </a:defRPr>
            </a:lvl4pPr>
            <a:lvl5pPr>
              <a:defRPr>
                <a:solidFill>
                  <a:schemeClr val="tx1">
                    <a:lumMod val="65000"/>
                    <a:lumOff val="35000"/>
                  </a:schemeClr>
                </a:solidFill>
              </a:defRPr>
            </a:lvl5pPr>
          </a:lstStyle>
          <a:p>
            <a:pPr lvl="0"/>
            <a:r>
              <a:rPr dirty="0"/>
              <a:t>Text, Chart, Table, or Image Here</a:t>
            </a:r>
          </a:p>
        </p:txBody>
      </p:sp>
      <p:sp>
        <p:nvSpPr>
          <p:cNvPr id="4" name="Date Placeholder 3"/>
          <p:cNvSpPr>
            <a:spLocks noGrp="1"/>
          </p:cNvSpPr>
          <p:nvPr>
            <p:ph type="dt" sz="half" idx="10"/>
          </p:nvPr>
        </p:nvSpPr>
        <p:spPr/>
        <p:txBody>
          <a:bodyPr/>
          <a:lstStyle>
            <a:lvl1pPr>
              <a:defRPr>
                <a:solidFill>
                  <a:schemeClr val="tx1">
                    <a:lumMod val="65000"/>
                    <a:lumOff val="35000"/>
                  </a:schemeClr>
                </a:solidFill>
              </a:defRPr>
            </a:lvl1pPr>
          </a:lstStyle>
          <a:p>
            <a:endParaRPr dirty="0"/>
          </a:p>
        </p:txBody>
      </p:sp>
      <p:sp>
        <p:nvSpPr>
          <p:cNvPr id="5" name="Footer Placeholder 4"/>
          <p:cNvSpPr>
            <a:spLocks noGrp="1"/>
          </p:cNvSpPr>
          <p:nvPr>
            <p:ph type="ftr" sz="quarter" idx="11"/>
          </p:nvPr>
        </p:nvSpPr>
        <p:spPr/>
        <p:txBody>
          <a:bodyPr/>
          <a:lstStyle>
            <a:lvl1pPr>
              <a:defRPr>
                <a:solidFill>
                  <a:schemeClr val="tx1">
                    <a:lumMod val="65000"/>
                    <a:lumOff val="35000"/>
                  </a:schemeClr>
                </a:solidFill>
              </a:defRPr>
            </a:lvl1pPr>
          </a:lstStyle>
          <a:p>
            <a:r>
              <a:rPr lang="en-US"/>
              <a:t>OFFERINGS DESCRIPTOR</a:t>
            </a:r>
            <a:endParaRPr dirty="0"/>
          </a:p>
        </p:txBody>
      </p:sp>
      <p:sp>
        <p:nvSpPr>
          <p:cNvPr id="6" name="Slide Number Placeholder 5"/>
          <p:cNvSpPr>
            <a:spLocks noGrp="1"/>
          </p:cNvSpPr>
          <p:nvPr>
            <p:ph type="sldNum" sz="quarter" idx="12"/>
          </p:nvPr>
        </p:nvSpPr>
        <p:spPr/>
        <p:txBody>
          <a:bodyPr/>
          <a:lstStyle>
            <a:lvl1pPr>
              <a:defRPr>
                <a:solidFill>
                  <a:schemeClr val="tx1">
                    <a:lumMod val="65000"/>
                    <a:lumOff val="35000"/>
                  </a:schemeClr>
                </a:solidFill>
              </a:defRPr>
            </a:lvl1pPr>
          </a:lstStyle>
          <a:p>
            <a:fld id="{4F90343F-D056-4E24-BE3D-A305BDC1A23E}" type="slidenum">
              <a:rPr/>
              <a:pPr/>
              <a:t>‹#›</a:t>
            </a:fld>
            <a:endParaRPr dirty="0"/>
          </a:p>
        </p:txBody>
      </p:sp>
      <p:sp>
        <p:nvSpPr>
          <p:cNvPr id="8" name="Text Placeholder 7"/>
          <p:cNvSpPr>
            <a:spLocks noGrp="1"/>
          </p:cNvSpPr>
          <p:nvPr>
            <p:ph type="body" sz="quarter" idx="13" hasCustomPrompt="1"/>
          </p:nvPr>
        </p:nvSpPr>
        <p:spPr>
          <a:xfrm>
            <a:off x="132429" y="6324601"/>
            <a:ext cx="8879142" cy="178462"/>
          </a:xfrm>
        </p:spPr>
        <p:txBody>
          <a:bodyPr lIns="0" tIns="0" rIns="0" bIns="0" anchor="b" anchorCtr="0"/>
          <a:lstStyle>
            <a:lvl1pPr marL="0" indent="0">
              <a:spcBef>
                <a:spcPts val="0"/>
              </a:spcBef>
              <a:buClr>
                <a:schemeClr val="bg1">
                  <a:lumMod val="50000"/>
                </a:schemeClr>
              </a:buClr>
              <a:buFont typeface="Wingdings" panose="05000000000000000000" pitchFamily="2" charset="2"/>
              <a:buNone/>
              <a:defRPr sz="700" i="1" baseline="0">
                <a:solidFill>
                  <a:schemeClr val="tx1">
                    <a:lumMod val="65000"/>
                    <a:lumOff val="35000"/>
                  </a:schemeClr>
                </a:solidFill>
              </a:defRPr>
            </a:lvl1pPr>
            <a:lvl2pPr marL="137160" indent="0">
              <a:buNone/>
              <a:defRPr/>
            </a:lvl2pPr>
          </a:lstStyle>
          <a:p>
            <a:pPr lvl="0"/>
            <a:r>
              <a:t>Optional source/footnote added here</a:t>
            </a:r>
          </a:p>
        </p:txBody>
      </p:sp>
      <p:sp>
        <p:nvSpPr>
          <p:cNvPr id="9" name="Text Placeholder 8"/>
          <p:cNvSpPr>
            <a:spLocks noGrp="1"/>
          </p:cNvSpPr>
          <p:nvPr>
            <p:ph type="body" sz="quarter" idx="14" hasCustomPrompt="1"/>
            <p:custDataLst>
              <p:tags r:id="rId1"/>
            </p:custDataLst>
          </p:nvPr>
        </p:nvSpPr>
        <p:spPr>
          <a:xfrm>
            <a:off x="127000" y="435179"/>
            <a:ext cx="7762542" cy="383019"/>
          </a:xfrm>
          <a:prstGeom prst="rect">
            <a:avLst/>
          </a:prstGeom>
        </p:spPr>
        <p:txBody>
          <a:bodyPr lIns="0" tIns="0" rIns="0" bIns="0"/>
          <a:lstStyle>
            <a:lvl1pPr marL="0" indent="0">
              <a:buFontTx/>
              <a:buNone/>
              <a:defRPr sz="1800">
                <a:solidFill>
                  <a:schemeClr val="tx2"/>
                </a:solidFill>
              </a:defRPr>
            </a:lvl1pPr>
          </a:lstStyle>
          <a:p>
            <a:pPr lvl="0"/>
            <a:r>
              <a:rPr lang="en-US" noProof="0"/>
              <a:t>Subtitle Here</a:t>
            </a:r>
          </a:p>
        </p:txBody>
      </p:sp>
    </p:spTree>
    <p:extLst>
      <p:ext uri="{BB962C8B-B14F-4D97-AF65-F5344CB8AC3E}">
        <p14:creationId xmlns:p14="http://schemas.microsoft.com/office/powerpoint/2010/main" val="29201271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26998" y="110805"/>
            <a:ext cx="7762544" cy="304511"/>
          </a:xfrm>
        </p:spPr>
        <p:txBody>
          <a:bodyPr/>
          <a:lstStyle>
            <a:lvl1pPr>
              <a:defRPr baseline="0"/>
            </a:lvl1pPr>
          </a:lstStyle>
          <a:p>
            <a:r>
              <a:t>Page Title Here</a:t>
            </a:r>
          </a:p>
        </p:txBody>
      </p:sp>
      <p:sp>
        <p:nvSpPr>
          <p:cNvPr id="3" name="Date Placeholder 2"/>
          <p:cNvSpPr>
            <a:spLocks noGrp="1"/>
          </p:cNvSpPr>
          <p:nvPr>
            <p:ph type="dt" sz="half" idx="10"/>
          </p:nvPr>
        </p:nvSpPr>
        <p:spPr/>
        <p:txBody>
          <a:bodyPr/>
          <a:lstStyle>
            <a:lvl1pPr>
              <a:defRPr>
                <a:solidFill>
                  <a:schemeClr val="tx1">
                    <a:lumMod val="65000"/>
                    <a:lumOff val="35000"/>
                  </a:schemeClr>
                </a:solidFill>
              </a:defRPr>
            </a:lvl1pPr>
          </a:lstStyle>
          <a:p>
            <a:endParaRPr dirty="0"/>
          </a:p>
        </p:txBody>
      </p:sp>
      <p:sp>
        <p:nvSpPr>
          <p:cNvPr id="4" name="Footer Placeholder 3"/>
          <p:cNvSpPr>
            <a:spLocks noGrp="1"/>
          </p:cNvSpPr>
          <p:nvPr>
            <p:ph type="ftr" sz="quarter" idx="11"/>
          </p:nvPr>
        </p:nvSpPr>
        <p:spPr/>
        <p:txBody>
          <a:bodyPr/>
          <a:lstStyle>
            <a:lvl1pPr>
              <a:defRPr>
                <a:solidFill>
                  <a:schemeClr val="tx1">
                    <a:lumMod val="65000"/>
                    <a:lumOff val="35000"/>
                  </a:schemeClr>
                </a:solidFill>
              </a:defRPr>
            </a:lvl1pPr>
          </a:lstStyle>
          <a:p>
            <a:endParaRPr dirty="0"/>
          </a:p>
        </p:txBody>
      </p:sp>
      <p:sp>
        <p:nvSpPr>
          <p:cNvPr id="5" name="Slide Number Placeholder 4"/>
          <p:cNvSpPr>
            <a:spLocks noGrp="1"/>
          </p:cNvSpPr>
          <p:nvPr>
            <p:ph type="sldNum" sz="quarter" idx="12"/>
          </p:nvPr>
        </p:nvSpPr>
        <p:spPr/>
        <p:txBody>
          <a:bodyPr/>
          <a:lstStyle>
            <a:lvl1pPr>
              <a:defRPr>
                <a:solidFill>
                  <a:schemeClr val="tx1">
                    <a:lumMod val="65000"/>
                    <a:lumOff val="35000"/>
                  </a:schemeClr>
                </a:solidFill>
              </a:defRPr>
            </a:lvl1pPr>
          </a:lstStyle>
          <a:p>
            <a:fld id="{4F90343F-D056-4E24-BE3D-A305BDC1A23E}" type="slidenum">
              <a:rPr/>
              <a:pPr/>
              <a:t>‹#›</a:t>
            </a:fld>
            <a:endParaRPr dirty="0"/>
          </a:p>
        </p:txBody>
      </p:sp>
      <p:sp>
        <p:nvSpPr>
          <p:cNvPr id="9" name="Text Placeholder 7"/>
          <p:cNvSpPr>
            <a:spLocks noGrp="1"/>
          </p:cNvSpPr>
          <p:nvPr>
            <p:ph type="body" sz="quarter" idx="13" hasCustomPrompt="1"/>
          </p:nvPr>
        </p:nvSpPr>
        <p:spPr>
          <a:xfrm>
            <a:off x="132429" y="6324600"/>
            <a:ext cx="8879142" cy="178464"/>
          </a:xfrm>
        </p:spPr>
        <p:txBody>
          <a:bodyPr lIns="0" tIns="0" rIns="0" bIns="0" anchor="b" anchorCtr="0"/>
          <a:lstStyle>
            <a:lvl1pPr marL="0" indent="0">
              <a:spcBef>
                <a:spcPts val="0"/>
              </a:spcBef>
              <a:buClr>
                <a:schemeClr val="bg1">
                  <a:lumMod val="50000"/>
                </a:schemeClr>
              </a:buClr>
              <a:buFont typeface="Wingdings" panose="05000000000000000000" pitchFamily="2" charset="2"/>
              <a:buNone/>
              <a:defRPr sz="700" i="1">
                <a:solidFill>
                  <a:schemeClr val="tx1">
                    <a:lumMod val="65000"/>
                    <a:lumOff val="35000"/>
                  </a:schemeClr>
                </a:solidFill>
              </a:defRPr>
            </a:lvl1pPr>
            <a:lvl2pPr marL="137160" indent="0">
              <a:buNone/>
              <a:defRPr/>
            </a:lvl2pPr>
          </a:lstStyle>
          <a:p>
            <a:pPr lvl="0"/>
            <a:r>
              <a:t>Optional source/footnote added here</a:t>
            </a:r>
          </a:p>
        </p:txBody>
      </p:sp>
      <p:sp>
        <p:nvSpPr>
          <p:cNvPr id="7" name="Text Placeholder 6"/>
          <p:cNvSpPr>
            <a:spLocks noGrp="1"/>
          </p:cNvSpPr>
          <p:nvPr>
            <p:ph type="body" sz="quarter" idx="14" hasCustomPrompt="1"/>
            <p:custDataLst>
              <p:tags r:id="rId1"/>
            </p:custDataLst>
          </p:nvPr>
        </p:nvSpPr>
        <p:spPr>
          <a:xfrm>
            <a:off x="126998" y="435179"/>
            <a:ext cx="7762544" cy="384048"/>
          </a:xfrm>
          <a:prstGeom prst="rect">
            <a:avLst/>
          </a:prstGeom>
        </p:spPr>
        <p:txBody>
          <a:bodyPr lIns="0" tIns="0" rIns="0" bIns="0"/>
          <a:lstStyle>
            <a:lvl1pPr marL="0" indent="0">
              <a:buFontTx/>
              <a:buNone/>
              <a:defRPr sz="1800">
                <a:solidFill>
                  <a:schemeClr val="tx2"/>
                </a:solidFill>
              </a:defRPr>
            </a:lvl1pPr>
          </a:lstStyle>
          <a:p>
            <a:pPr lvl="0"/>
            <a:r>
              <a:rPr lang="en-US" noProof="0"/>
              <a:t>Subtitle Here</a:t>
            </a:r>
          </a:p>
        </p:txBody>
      </p:sp>
    </p:spTree>
    <p:extLst>
      <p:ext uri="{BB962C8B-B14F-4D97-AF65-F5344CB8AC3E}">
        <p14:creationId xmlns:p14="http://schemas.microsoft.com/office/powerpoint/2010/main" val="3006106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1757082" y="948550"/>
            <a:ext cx="6929718" cy="561659"/>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27" name="Google Shape;27;p4"/>
          <p:cNvSpPr txBox="1">
            <a:spLocks noGrp="1"/>
          </p:cNvSpPr>
          <p:nvPr>
            <p:ph type="body" idx="1"/>
          </p:nvPr>
        </p:nvSpPr>
        <p:spPr>
          <a:xfrm>
            <a:off x="457200" y="1600200"/>
            <a:ext cx="4038600" cy="4525963"/>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8" name="Google Shape;28;p4"/>
          <p:cNvSpPr txBox="1">
            <a:spLocks noGrp="1"/>
          </p:cNvSpPr>
          <p:nvPr>
            <p:ph type="body" idx="2"/>
          </p:nvPr>
        </p:nvSpPr>
        <p:spPr>
          <a:xfrm>
            <a:off x="4648200" y="1600200"/>
            <a:ext cx="4038600" cy="4525963"/>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29" name="Google Shape;29;p4"/>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0" name="Google Shape;30;p4"/>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1" name="Google Shape;31;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5"/>
          <p:cNvSpPr txBox="1">
            <a:spLocks noGrp="1"/>
          </p:cNvSpPr>
          <p:nvPr>
            <p:ph type="title"/>
          </p:nvPr>
        </p:nvSpPr>
        <p:spPr>
          <a:xfrm>
            <a:off x="1757082" y="948550"/>
            <a:ext cx="6929718" cy="561659"/>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34" name="Google Shape;34;p5"/>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35" name="Google Shape;35;p5"/>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6" name="Google Shape;36;p5"/>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37" name="Google Shape;37;p5"/>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38" name="Google Shape;38;p5"/>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39" name="Google Shape;39;p5"/>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0" name="Google Shape;4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6"/>
        <p:cNvGrpSpPr/>
        <p:nvPr/>
      </p:nvGrpSpPr>
      <p:grpSpPr>
        <a:xfrm>
          <a:off x="0" y="0"/>
          <a:ext cx="0" cy="0"/>
          <a:chOff x="0" y="0"/>
          <a:chExt cx="0" cy="0"/>
        </a:xfrm>
      </p:grpSpPr>
      <p:sp>
        <p:nvSpPr>
          <p:cNvPr id="47" name="Google Shape;47;p7"/>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8" name="Google Shape;48;p7"/>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49" name="Google Shape;49;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0"/>
        <p:cNvGrpSpPr/>
        <p:nvPr/>
      </p:nvGrpSpPr>
      <p:grpSpPr>
        <a:xfrm>
          <a:off x="0" y="0"/>
          <a:ext cx="0" cy="0"/>
          <a:chOff x="0" y="0"/>
          <a:chExt cx="0" cy="0"/>
        </a:xfrm>
      </p:grpSpPr>
      <p:sp>
        <p:nvSpPr>
          <p:cNvPr id="51" name="Google Shape;51;p8"/>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52" name="Google Shape;52;p8"/>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53" name="Google Shape;53;p8"/>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54" name="Google Shape;54;p8"/>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5" name="Google Shape;55;p8"/>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56" name="Google Shape;5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59" name="Google Shape;59;p9"/>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5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R="0" lvl="2"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R="0" lvl="3"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R="0" lvl="4"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R="0" lvl="5"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R="0" lvl="6"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R="0" lvl="7"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R="0" lvl="8"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5pPr>
            <a:lvl6pPr marL="2743200" marR="0" lvl="5"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6pPr>
            <a:lvl7pPr marL="3200400" marR="0" lvl="6"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7pPr>
            <a:lvl8pPr marL="3657600" marR="0" lvl="7"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8pPr>
            <a:lvl9pPr marL="4114800" marR="0" lvl="8" indent="-228600" algn="l">
              <a:lnSpc>
                <a:spcPct val="100000"/>
              </a:lnSpc>
              <a:spcBef>
                <a:spcPts val="0"/>
              </a:spcBef>
              <a:spcAft>
                <a:spcPts val="0"/>
              </a:spcAft>
              <a:buClr>
                <a:schemeClr val="dk1"/>
              </a:buClr>
              <a:buSzPts val="1400"/>
              <a:buFont typeface="Calibri"/>
              <a:buNone/>
              <a:defRPr sz="1400" b="0" i="0" u="none" strike="noStrike" cap="none">
                <a:solidFill>
                  <a:srgbClr val="000000"/>
                </a:solidFill>
                <a:latin typeface="Arial"/>
                <a:ea typeface="Arial"/>
                <a:cs typeface="Arial"/>
                <a:sym typeface="Arial"/>
              </a:defRPr>
            </a:lvl9pPr>
          </a:lstStyle>
          <a:p>
            <a:endParaRPr/>
          </a:p>
        </p:txBody>
      </p:sp>
      <p:sp>
        <p:nvSpPr>
          <p:cNvPr id="61" name="Google Shape;61;p9"/>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2" name="Google Shape;62;p9"/>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3" name="Google Shape;63;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757082" y="948550"/>
            <a:ext cx="6929718" cy="561659"/>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66" name="Google Shape;66;p10"/>
          <p:cNvSpPr txBox="1">
            <a:spLocks noGrp="1"/>
          </p:cNvSpPr>
          <p:nvPr>
            <p:ph type="body" idx="1"/>
          </p:nvPr>
        </p:nvSpPr>
        <p:spPr>
          <a:xfrm rot="5400000">
            <a:off x="2496850" y="-186945"/>
            <a:ext cx="4150299" cy="8229600"/>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67" name="Google Shape;67;p10"/>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8" name="Google Shape;68;p10"/>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69" name="Google Shape;6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a:spcBef>
                <a:spcPts val="0"/>
              </a:spcBef>
              <a:spcAft>
                <a:spcPts val="0"/>
              </a:spcAft>
              <a:buSzPts val="1400"/>
              <a:buNone/>
              <a:defRPr sz="1800"/>
            </a:lvl2pPr>
            <a:lvl3pPr marR="0" lvl="2" algn="l">
              <a:spcBef>
                <a:spcPts val="0"/>
              </a:spcBef>
              <a:spcAft>
                <a:spcPts val="0"/>
              </a:spcAft>
              <a:buSzPts val="1400"/>
              <a:buNone/>
              <a:defRPr sz="1800"/>
            </a:lvl3pPr>
            <a:lvl4pPr marR="0" lvl="3" algn="l">
              <a:spcBef>
                <a:spcPts val="0"/>
              </a:spcBef>
              <a:spcAft>
                <a:spcPts val="0"/>
              </a:spcAft>
              <a:buSzPts val="1400"/>
              <a:buNone/>
              <a:defRPr sz="1800"/>
            </a:lvl4pPr>
            <a:lvl5pPr marR="0" lvl="4" algn="l">
              <a:spcBef>
                <a:spcPts val="0"/>
              </a:spcBef>
              <a:spcAft>
                <a:spcPts val="0"/>
              </a:spcAft>
              <a:buSzPts val="1400"/>
              <a:buNone/>
              <a:defRPr sz="1800"/>
            </a:lvl5pPr>
            <a:lvl6pPr marR="0" lvl="5" algn="l">
              <a:spcBef>
                <a:spcPts val="0"/>
              </a:spcBef>
              <a:spcAft>
                <a:spcPts val="0"/>
              </a:spcAft>
              <a:buSzPts val="1400"/>
              <a:buNone/>
              <a:defRPr sz="1800"/>
            </a:lvl6pPr>
            <a:lvl7pPr marR="0" lvl="6" algn="l">
              <a:spcBef>
                <a:spcPts val="0"/>
              </a:spcBef>
              <a:spcAft>
                <a:spcPts val="0"/>
              </a:spcAft>
              <a:buSzPts val="1400"/>
              <a:buNone/>
              <a:defRPr sz="1800"/>
            </a:lvl7pPr>
            <a:lvl8pPr marR="0" lvl="7" algn="l">
              <a:spcBef>
                <a:spcPts val="0"/>
              </a:spcBef>
              <a:spcAft>
                <a:spcPts val="0"/>
              </a:spcAft>
              <a:buSzPts val="1400"/>
              <a:buNone/>
              <a:defRPr sz="1800"/>
            </a:lvl8pPr>
            <a:lvl9pPr marR="0" lvl="8" algn="l">
              <a:spcBef>
                <a:spcPts val="0"/>
              </a:spcBef>
              <a:spcAft>
                <a:spcPts val="0"/>
              </a:spcAft>
              <a:buSzPts val="1400"/>
              <a:buNone/>
              <a:defRPr sz="1800"/>
            </a:lvl9pPr>
          </a:lstStyle>
          <a:p>
            <a:endParaRPr/>
          </a:p>
        </p:txBody>
      </p:sp>
      <p:sp>
        <p:nvSpPr>
          <p:cNvPr id="72" name="Google Shape;72;p11"/>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17500" algn="l">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73" name="Google Shape;73;p11"/>
          <p:cNvSpPr txBox="1">
            <a:spLocks noGrp="1"/>
          </p:cNvSpPr>
          <p:nvPr>
            <p:ph type="dt" idx="10"/>
          </p:nvPr>
        </p:nvSpPr>
        <p:spPr>
          <a:xfrm>
            <a:off x="457200" y="6356350"/>
            <a:ext cx="2133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4" name="Google Shape;74;p11"/>
          <p:cNvSpPr txBox="1">
            <a:spLocks noGrp="1"/>
          </p:cNvSpPr>
          <p:nvPr>
            <p:ph type="ftr" idx="11"/>
          </p:nvPr>
        </p:nvSpPr>
        <p:spPr>
          <a:xfrm>
            <a:off x="3124200" y="6356350"/>
            <a:ext cx="2895600" cy="365125"/>
          </a:xfrm>
          <a:prstGeom prst="rect">
            <a:avLst/>
          </a:prstGeom>
          <a:noFill/>
          <a:ln>
            <a:noFill/>
          </a:ln>
        </p:spPr>
        <p:txBody>
          <a:bodyPr spcFirstLastPara="1" wrap="square" lIns="91425" tIns="91425" rIns="91425" bIns="91425" anchor="t" anchorCtr="0"/>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75" name="Google Shape;75;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t" anchorCtr="0">
            <a:noAutofit/>
          </a:bodyPr>
          <a:lstStyle>
            <a:lvl1pPr marL="0" marR="0" lvl="0"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1pPr>
            <a:lvl2pPr marL="0" marR="0" lvl="1"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2pPr>
            <a:lvl3pPr marL="0" marR="0" lvl="2"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3pPr>
            <a:lvl4pPr marL="0" marR="0" lvl="3"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4pPr>
            <a:lvl5pPr marL="0" marR="0" lvl="4"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5pPr>
            <a:lvl6pPr marL="0" marR="0" lvl="5"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6pPr>
            <a:lvl7pPr marL="0" marR="0" lvl="6"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7pPr>
            <a:lvl8pPr marL="0" marR="0" lvl="7"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8pPr>
            <a:lvl9pPr marL="0" marR="0" lvl="8" indent="0" algn="l" rtl="0">
              <a:lnSpc>
                <a:spcPct val="100000"/>
              </a:lnSpc>
              <a:spcBef>
                <a:spcPts val="0"/>
              </a:spcBef>
              <a:spcAft>
                <a:spcPts val="0"/>
              </a:spcAft>
              <a:buClr>
                <a:schemeClr val="dk1"/>
              </a:buClr>
              <a:buSzPts val="450"/>
              <a:buFont typeface="Calibri"/>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F894-3046-2D88-036E-7CDE35DDA97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7A796C34-C611-411B-739B-FE8569B6D36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65D774F5-CB8A-6026-C546-3DDD4E0633BB}"/>
              </a:ext>
            </a:extLst>
          </p:cNvPr>
          <p:cNvSpPr>
            <a:spLocks noGrp="1"/>
          </p:cNvSpPr>
          <p:nvPr>
            <p:ph type="dt" sz="half" idx="10"/>
          </p:nvPr>
        </p:nvSpPr>
        <p:spPr/>
        <p:txBody>
          <a:bodyPr/>
          <a:lstStyle/>
          <a:p>
            <a:fld id="{1AD81E22-056A-4CC0-8381-C0A8C0A6C2B1}" type="datetimeFigureOut">
              <a:rPr lang="en-US" smtClean="0"/>
              <a:t>7/23/2023</a:t>
            </a:fld>
            <a:endParaRPr lang="en-US"/>
          </a:p>
        </p:txBody>
      </p:sp>
      <p:sp>
        <p:nvSpPr>
          <p:cNvPr id="5" name="Footer Placeholder 4">
            <a:extLst>
              <a:ext uri="{FF2B5EF4-FFF2-40B4-BE49-F238E27FC236}">
                <a16:creationId xmlns:a16="http://schemas.microsoft.com/office/drawing/2014/main" id="{964BDF06-A0BE-360E-D194-DCDAC6EA05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66D48C-A883-497C-D802-729BBA37B5D9}"/>
              </a:ext>
            </a:extLst>
          </p:cNvPr>
          <p:cNvSpPr>
            <a:spLocks noGrp="1"/>
          </p:cNvSpPr>
          <p:nvPr>
            <p:ph type="sldNum" sz="quarter" idx="12"/>
          </p:nvPr>
        </p:nvSpPr>
        <p:spPr/>
        <p:txBody>
          <a:bodyPr/>
          <a:lstStyle/>
          <a:p>
            <a:fld id="{84EDE26C-D462-41B7-9378-4AF598F51E73}" type="slidenum">
              <a:rPr lang="en-US" smtClean="0"/>
              <a:t>‹#›</a:t>
            </a:fld>
            <a:endParaRPr lang="en-US"/>
          </a:p>
        </p:txBody>
      </p:sp>
    </p:spTree>
    <p:extLst>
      <p:ext uri="{BB962C8B-B14F-4D97-AF65-F5344CB8AC3E}">
        <p14:creationId xmlns:p14="http://schemas.microsoft.com/office/powerpoint/2010/main" val="28373953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1757082" y="948550"/>
            <a:ext cx="6929718" cy="561659"/>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Font typeface="Arial"/>
              <a:buNone/>
              <a:defRPr sz="1800"/>
            </a:lvl2pPr>
            <a:lvl3pPr marR="0" lvl="2" algn="l" rtl="0">
              <a:spcBef>
                <a:spcPts val="0"/>
              </a:spcBef>
              <a:spcAft>
                <a:spcPts val="0"/>
              </a:spcAft>
              <a:buSzPts val="1400"/>
              <a:buFont typeface="Arial"/>
              <a:buNone/>
              <a:defRPr sz="1800"/>
            </a:lvl3pPr>
            <a:lvl4pPr marR="0" lvl="3" algn="l" rtl="0">
              <a:spcBef>
                <a:spcPts val="0"/>
              </a:spcBef>
              <a:spcAft>
                <a:spcPts val="0"/>
              </a:spcAft>
              <a:buSzPts val="1400"/>
              <a:buFont typeface="Arial"/>
              <a:buNone/>
              <a:defRPr sz="1800"/>
            </a:lvl4pPr>
            <a:lvl5pPr marR="0" lvl="4" algn="l" rtl="0">
              <a:spcBef>
                <a:spcPts val="0"/>
              </a:spcBef>
              <a:spcAft>
                <a:spcPts val="0"/>
              </a:spcAft>
              <a:buSzPts val="1400"/>
              <a:buFont typeface="Arial"/>
              <a:buNone/>
              <a:defRPr sz="1800"/>
            </a:lvl5pPr>
            <a:lvl6pPr marR="0" lvl="5" algn="l" rtl="0">
              <a:spcBef>
                <a:spcPts val="0"/>
              </a:spcBef>
              <a:spcAft>
                <a:spcPts val="0"/>
              </a:spcAft>
              <a:buSzPts val="1400"/>
              <a:buFont typeface="Arial"/>
              <a:buNone/>
              <a:defRPr sz="1800"/>
            </a:lvl6pPr>
            <a:lvl7pPr marR="0" lvl="6" algn="l" rtl="0">
              <a:spcBef>
                <a:spcPts val="0"/>
              </a:spcBef>
              <a:spcAft>
                <a:spcPts val="0"/>
              </a:spcAft>
              <a:buSzPts val="1400"/>
              <a:buFont typeface="Arial"/>
              <a:buNone/>
              <a:defRPr sz="1800"/>
            </a:lvl7pPr>
            <a:lvl8pPr marR="0" lvl="7" algn="l" rtl="0">
              <a:spcBef>
                <a:spcPts val="0"/>
              </a:spcBef>
              <a:spcAft>
                <a:spcPts val="0"/>
              </a:spcAft>
              <a:buSzPts val="1400"/>
              <a:buFont typeface="Arial"/>
              <a:buNone/>
              <a:defRPr sz="1800"/>
            </a:lvl8pPr>
            <a:lvl9pPr marR="0" lvl="8" algn="l" rtl="0">
              <a:spcBef>
                <a:spcPts val="0"/>
              </a:spcBef>
              <a:spcAft>
                <a:spcPts val="0"/>
              </a:spcAft>
              <a:buSzPts val="1400"/>
              <a:buFont typeface="Arial"/>
              <a:buNone/>
              <a:defRPr sz="1800"/>
            </a:lvl9pPr>
          </a:lstStyle>
          <a:p>
            <a:endParaRPr/>
          </a:p>
        </p:txBody>
      </p:sp>
      <p:sp>
        <p:nvSpPr>
          <p:cNvPr id="11" name="Google Shape;11;p1"/>
          <p:cNvSpPr txBox="1">
            <a:spLocks noGrp="1"/>
          </p:cNvSpPr>
          <p:nvPr>
            <p:ph type="body" idx="1"/>
          </p:nvPr>
        </p:nvSpPr>
        <p:spPr>
          <a:xfrm>
            <a:off x="457200" y="1852706"/>
            <a:ext cx="8229600" cy="4150299"/>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317500" algn="l" rtl="0">
              <a:lnSpc>
                <a:spcPct val="100000"/>
              </a:lnSpc>
              <a:spcBef>
                <a:spcPts val="56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3pPr>
            <a:lvl4pPr marL="1828800" marR="0" lvl="3"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4pPr>
            <a:lvl5pPr marL="2286000" marR="0" lvl="4"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endParaRPr/>
          </a:p>
        </p:txBody>
      </p:sp>
      <p:sp>
        <p:nvSpPr>
          <p:cNvPr id="12" name="Google Shape;12;p1"/>
          <p:cNvSpPr txBox="1"/>
          <p:nvPr/>
        </p:nvSpPr>
        <p:spPr>
          <a:xfrm>
            <a:off x="8307668" y="317224"/>
            <a:ext cx="716803" cy="5078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BFBFBF"/>
              </a:buClr>
              <a:buSzPts val="600"/>
              <a:buFont typeface="Calibri"/>
              <a:buNone/>
            </a:pPr>
            <a:endParaRPr sz="2400" b="0" i="0" u="none" strike="noStrike" cap="none" dirty="0">
              <a:solidFill>
                <a:srgbClr val="BFBFBF"/>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3" r:id="rId4"/>
    <p:sldLayoutId id="2147483654" r:id="rId5"/>
    <p:sldLayoutId id="2147483655" r:id="rId6"/>
    <p:sldLayoutId id="2147483656" r:id="rId7"/>
    <p:sldLayoutId id="2147483657"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emf"/><Relationship Id="rId1" Type="http://schemas.openxmlformats.org/officeDocument/2006/relationships/slideLayout" Target="../slideLayouts/slideLayout1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hyperlink" Target="https://www.wholefoodsmarket.com/products/all-products?featured=365-by-whole-foods-mark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4"/>
          <p:cNvSpPr txBox="1">
            <a:spLocks noGrp="1"/>
          </p:cNvSpPr>
          <p:nvPr>
            <p:ph type="title"/>
          </p:nvPr>
        </p:nvSpPr>
        <p:spPr>
          <a:xfrm>
            <a:off x="559558" y="1159566"/>
            <a:ext cx="8127242"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sz="2500" b="1" dirty="0">
                <a:solidFill>
                  <a:srgbClr val="A51C30"/>
                </a:solidFill>
              </a:rPr>
              <a:t>Harvard FinTech </a:t>
            </a:r>
            <a:br>
              <a:rPr lang="en-US" sz="2500" b="1" dirty="0">
                <a:solidFill>
                  <a:srgbClr val="A51C30"/>
                </a:solidFill>
              </a:rPr>
            </a:br>
            <a:r>
              <a:rPr lang="en-US" sz="2500" b="1" dirty="0">
                <a:solidFill>
                  <a:srgbClr val="A51C30"/>
                </a:solidFill>
              </a:rPr>
              <a:t>Online short course</a:t>
            </a:r>
            <a:endParaRPr dirty="0"/>
          </a:p>
        </p:txBody>
      </p:sp>
      <p:sp>
        <p:nvSpPr>
          <p:cNvPr id="96" name="Google Shape;96;p14"/>
          <p:cNvSpPr txBox="1">
            <a:spLocks noGrp="1"/>
          </p:cNvSpPr>
          <p:nvPr>
            <p:ph type="body" idx="1"/>
          </p:nvPr>
        </p:nvSpPr>
        <p:spPr>
          <a:xfrm>
            <a:off x="2412387" y="2026072"/>
            <a:ext cx="4319226" cy="1402928"/>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dk1"/>
              </a:buClr>
              <a:buSzPts val="513"/>
              <a:buFont typeface="Arial"/>
              <a:buNone/>
            </a:pPr>
            <a:endParaRPr lang="en-US" sz="1800" b="1" dirty="0">
              <a:solidFill>
                <a:schemeClr val="dk1"/>
              </a:solidFill>
            </a:endParaRPr>
          </a:p>
          <a:p>
            <a:pPr marL="0" marR="0" lvl="0" indent="0" algn="ctr" rtl="0">
              <a:lnSpc>
                <a:spcPct val="80000"/>
              </a:lnSpc>
              <a:spcBef>
                <a:spcPts val="0"/>
              </a:spcBef>
              <a:spcAft>
                <a:spcPts val="0"/>
              </a:spcAft>
              <a:buClr>
                <a:schemeClr val="dk1"/>
              </a:buClr>
              <a:buSzPts val="513"/>
              <a:buFont typeface="Arial"/>
              <a:buNone/>
            </a:pPr>
            <a:r>
              <a:rPr lang="en-US" sz="1800" b="1" dirty="0">
                <a:solidFill>
                  <a:schemeClr val="dk1"/>
                </a:solidFill>
              </a:rPr>
              <a:t>Capstone Project M6 U4</a:t>
            </a:r>
            <a:r>
              <a:rPr lang="en-US" sz="1800" b="1" i="0" u="none" strike="noStrike" cap="none" dirty="0">
                <a:solidFill>
                  <a:schemeClr val="dk1"/>
                </a:solidFill>
                <a:latin typeface="Arial"/>
                <a:ea typeface="Arial"/>
                <a:cs typeface="Arial"/>
                <a:sym typeface="Arial"/>
              </a:rPr>
              <a:t> </a:t>
            </a:r>
          </a:p>
          <a:p>
            <a:pPr marL="0" marR="0" lvl="0" indent="0" algn="ctr" rtl="0">
              <a:lnSpc>
                <a:spcPct val="80000"/>
              </a:lnSpc>
              <a:spcBef>
                <a:spcPts val="0"/>
              </a:spcBef>
              <a:spcAft>
                <a:spcPts val="0"/>
              </a:spcAft>
              <a:buClr>
                <a:schemeClr val="dk1"/>
              </a:buClr>
              <a:buSzPts val="513"/>
              <a:buFont typeface="Arial"/>
              <a:buNone/>
            </a:pPr>
            <a:r>
              <a:rPr lang="en-US" sz="1800" b="1" dirty="0">
                <a:solidFill>
                  <a:schemeClr val="dk1"/>
                </a:solidFill>
              </a:rPr>
              <a:t>Topic 2 - Acquiring </a:t>
            </a:r>
            <a:r>
              <a:rPr lang="en-US" sz="1800" b="1" dirty="0" err="1">
                <a:solidFill>
                  <a:schemeClr val="dk1"/>
                </a:solidFill>
              </a:rPr>
              <a:t>BanQu</a:t>
            </a:r>
            <a:r>
              <a:rPr lang="en-US" sz="1800" b="1" i="0" u="none" strike="noStrike" cap="none" dirty="0">
                <a:solidFill>
                  <a:schemeClr val="dk1"/>
                </a:solidFill>
                <a:latin typeface="Arial"/>
                <a:ea typeface="Arial"/>
                <a:cs typeface="Arial"/>
                <a:sym typeface="Arial"/>
              </a:rPr>
              <a:t> </a:t>
            </a:r>
          </a:p>
          <a:p>
            <a:pPr marL="0" marR="0" lvl="0" indent="0" algn="ctr" rtl="0">
              <a:lnSpc>
                <a:spcPct val="80000"/>
              </a:lnSpc>
              <a:spcBef>
                <a:spcPts val="0"/>
              </a:spcBef>
              <a:spcAft>
                <a:spcPts val="0"/>
              </a:spcAft>
              <a:buClr>
                <a:schemeClr val="dk1"/>
              </a:buClr>
              <a:buSzPts val="513"/>
              <a:buFont typeface="Arial"/>
              <a:buNone/>
            </a:pPr>
            <a:endParaRPr lang="en-US" sz="1800" b="1" i="0" u="none" strike="noStrike" cap="none" dirty="0">
              <a:solidFill>
                <a:schemeClr val="dk1"/>
              </a:solidFill>
              <a:latin typeface="Arial"/>
              <a:ea typeface="Arial"/>
              <a:cs typeface="Arial"/>
              <a:sym typeface="Arial"/>
            </a:endParaRPr>
          </a:p>
        </p:txBody>
      </p:sp>
      <p:sp>
        <p:nvSpPr>
          <p:cNvPr id="2" name="Rectangle 1">
            <a:extLst>
              <a:ext uri="{FF2B5EF4-FFF2-40B4-BE49-F238E27FC236}">
                <a16:creationId xmlns:a16="http://schemas.microsoft.com/office/drawing/2014/main" id="{7CDF7E90-39D6-4F54-9ADD-158A65A30CCB}"/>
              </a:ext>
            </a:extLst>
          </p:cNvPr>
          <p:cNvSpPr/>
          <p:nvPr/>
        </p:nvSpPr>
        <p:spPr>
          <a:xfrm>
            <a:off x="559558" y="3429000"/>
            <a:ext cx="8298261" cy="1421928"/>
          </a:xfrm>
          <a:prstGeom prst="rect">
            <a:avLst/>
          </a:prstGeom>
        </p:spPr>
        <p:txBody>
          <a:bodyPr wrap="square">
            <a:spAutoFit/>
          </a:bodyPr>
          <a:lstStyle/>
          <a:p>
            <a:pPr lvl="0">
              <a:lnSpc>
                <a:spcPct val="80000"/>
              </a:lnSpc>
              <a:buClr>
                <a:schemeClr val="dk1"/>
              </a:buClr>
              <a:buSzPts val="513"/>
            </a:pPr>
            <a:r>
              <a:rPr lang="en-US" sz="1800" b="1" u="sng" dirty="0">
                <a:solidFill>
                  <a:schemeClr val="dk1"/>
                </a:solidFill>
              </a:rPr>
              <a:t>Prepared by: </a:t>
            </a:r>
          </a:p>
          <a:p>
            <a:pPr lvl="0">
              <a:lnSpc>
                <a:spcPct val="80000"/>
              </a:lnSpc>
              <a:buClr>
                <a:schemeClr val="dk1"/>
              </a:buClr>
              <a:buSzPts val="513"/>
            </a:pPr>
            <a:r>
              <a:rPr lang="en-US" sz="1800" dirty="0">
                <a:solidFill>
                  <a:schemeClr val="dk1"/>
                </a:solidFill>
              </a:rPr>
              <a:t>Wade Meadows</a:t>
            </a:r>
          </a:p>
          <a:p>
            <a:pPr lvl="0">
              <a:lnSpc>
                <a:spcPct val="80000"/>
              </a:lnSpc>
              <a:buClr>
                <a:schemeClr val="dk1"/>
              </a:buClr>
              <a:buSzPts val="513"/>
            </a:pPr>
            <a:r>
              <a:rPr lang="en-US" sz="1800" dirty="0">
                <a:solidFill>
                  <a:schemeClr val="dk1"/>
                </a:solidFill>
              </a:rPr>
              <a:t>wade.meadows@gmail.com</a:t>
            </a:r>
          </a:p>
          <a:p>
            <a:pPr lvl="0">
              <a:lnSpc>
                <a:spcPct val="80000"/>
              </a:lnSpc>
              <a:buClr>
                <a:schemeClr val="dk1"/>
              </a:buClr>
              <a:buSzPts val="513"/>
            </a:pPr>
            <a:r>
              <a:rPr lang="en-US" sz="1800" dirty="0">
                <a:solidFill>
                  <a:schemeClr val="dk1"/>
                </a:solidFill>
              </a:rPr>
              <a:t>443-827-2109</a:t>
            </a:r>
          </a:p>
          <a:p>
            <a:pPr lvl="0">
              <a:lnSpc>
                <a:spcPct val="80000"/>
              </a:lnSpc>
              <a:buClr>
                <a:schemeClr val="dk1"/>
              </a:buClr>
              <a:buSzPts val="513"/>
            </a:pPr>
            <a:endParaRPr lang="en-US" sz="1800" dirty="0">
              <a:solidFill>
                <a:schemeClr val="dk1"/>
              </a:solidFill>
            </a:endParaRPr>
          </a:p>
          <a:p>
            <a:pPr lvl="0">
              <a:lnSpc>
                <a:spcPct val="80000"/>
              </a:lnSpc>
              <a:buClr>
                <a:schemeClr val="dk1"/>
              </a:buClr>
              <a:buSzPts val="513"/>
            </a:pPr>
            <a:r>
              <a:rPr lang="en-US" sz="1800" dirty="0">
                <a:solidFill>
                  <a:schemeClr val="dk1"/>
                </a:solidFill>
              </a:rPr>
              <a:t>July 25, 2023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59558" y="1198894"/>
            <a:ext cx="8127242"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sz="1600" b="1" u="sng" dirty="0"/>
              <a:t>What does a successful integration look like?</a:t>
            </a:r>
            <a:endParaRPr sz="1600" b="1" u="sng" dirty="0"/>
          </a:p>
        </p:txBody>
      </p:sp>
      <p:sp>
        <p:nvSpPr>
          <p:cNvPr id="3" name="Text Placeholder 2">
            <a:extLst>
              <a:ext uri="{FF2B5EF4-FFF2-40B4-BE49-F238E27FC236}">
                <a16:creationId xmlns:a16="http://schemas.microsoft.com/office/drawing/2014/main" id="{0EFF5685-80AD-45CA-8687-BC63EAB077FF}"/>
              </a:ext>
            </a:extLst>
          </p:cNvPr>
          <p:cNvSpPr>
            <a:spLocks noGrp="1"/>
          </p:cNvSpPr>
          <p:nvPr>
            <p:ph type="body" idx="1"/>
          </p:nvPr>
        </p:nvSpPr>
        <p:spPr>
          <a:xfrm>
            <a:off x="559558" y="1705225"/>
            <a:ext cx="8127242" cy="4528427"/>
          </a:xfrm>
        </p:spPr>
        <p:txBody>
          <a:bodyPr/>
          <a:lstStyle/>
          <a:p>
            <a:pPr>
              <a:spcBef>
                <a:spcPts val="300"/>
              </a:spcBef>
            </a:pPr>
            <a:r>
              <a:rPr lang="en-ZA" sz="1600" dirty="0"/>
              <a:t>A strategy officer is named to lead integration, one with a successful track record of integrating prior Amazon acquisitions. </a:t>
            </a:r>
          </a:p>
          <a:p>
            <a:pPr>
              <a:spcBef>
                <a:spcPts val="300"/>
              </a:spcBef>
            </a:pPr>
            <a:r>
              <a:rPr lang="en-ZA" sz="1600" dirty="0"/>
              <a:t>A comprehensive analysis is done of BanQu’s customer base. Identifying customer overlap. </a:t>
            </a:r>
          </a:p>
          <a:p>
            <a:pPr>
              <a:spcBef>
                <a:spcPts val="300"/>
              </a:spcBef>
            </a:pPr>
            <a:r>
              <a:rPr lang="en-ZA" sz="1600" dirty="0"/>
              <a:t>A technology integration lead is appointed to take the best of each platform and lay out a plan for adoption of the strongest.</a:t>
            </a:r>
          </a:p>
          <a:p>
            <a:pPr>
              <a:spcBef>
                <a:spcPts val="300"/>
              </a:spcBef>
            </a:pPr>
            <a:r>
              <a:rPr lang="en-ZA" sz="1600" dirty="0"/>
              <a:t>Amazon human resources takes in the 40’ish BanQu employees and integrates them into existing payroll and employee benefit programs, honouring titles and start dates of BanQu’s employees. </a:t>
            </a:r>
          </a:p>
          <a:p>
            <a:pPr>
              <a:spcBef>
                <a:spcPts val="300"/>
              </a:spcBef>
            </a:pPr>
            <a:r>
              <a:rPr lang="en-ZA" sz="1600" dirty="0"/>
              <a:t>Marketing develops a comprehensive plan on communicating BanQu’s platform across the multiple subsidiaries and client base. </a:t>
            </a:r>
          </a:p>
          <a:p>
            <a:pPr>
              <a:spcBef>
                <a:spcPts val="300"/>
              </a:spcBef>
            </a:pPr>
            <a:r>
              <a:rPr lang="en-ZA" sz="1600" dirty="0"/>
              <a:t>Finance takes over all payables, receivables, vendor management and incorporates into existing Amazon financial processes, delivering control, oversight and eliminating costs. </a:t>
            </a:r>
          </a:p>
        </p:txBody>
      </p:sp>
    </p:spTree>
    <p:extLst>
      <p:ext uri="{BB962C8B-B14F-4D97-AF65-F5344CB8AC3E}">
        <p14:creationId xmlns:p14="http://schemas.microsoft.com/office/powerpoint/2010/main" val="2690510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3" name="Text Placeholder 2">
            <a:extLst>
              <a:ext uri="{FF2B5EF4-FFF2-40B4-BE49-F238E27FC236}">
                <a16:creationId xmlns:a16="http://schemas.microsoft.com/office/drawing/2014/main" id="{0EFF5685-80AD-45CA-8687-BC63EAB077FF}"/>
              </a:ext>
            </a:extLst>
          </p:cNvPr>
          <p:cNvSpPr>
            <a:spLocks noGrp="1"/>
          </p:cNvSpPr>
          <p:nvPr>
            <p:ph type="body" idx="1"/>
          </p:nvPr>
        </p:nvSpPr>
        <p:spPr>
          <a:xfrm>
            <a:off x="559558" y="1705226"/>
            <a:ext cx="8127242" cy="4150299"/>
          </a:xfrm>
        </p:spPr>
        <p:txBody>
          <a:bodyPr/>
          <a:lstStyle/>
          <a:p>
            <a:r>
              <a:rPr lang="en-ZA" sz="1600" dirty="0"/>
              <a:t>Both firm’s similar missions and commitment to sustainable and ethical sourcing continue to thrive.</a:t>
            </a:r>
          </a:p>
          <a:p>
            <a:r>
              <a:rPr lang="en-ZA" sz="1600" dirty="0"/>
              <a:t>An acquisition by Amazon gives liquidity to VC investors and allows BanQu to scale. </a:t>
            </a:r>
          </a:p>
          <a:p>
            <a:r>
              <a:rPr lang="en-ZA" sz="1600" dirty="0"/>
              <a:t>The Amazon resources give BanQu the growth tools – better technology, cloud computing and storage (via AWS) and capital.</a:t>
            </a:r>
          </a:p>
          <a:p>
            <a:r>
              <a:rPr lang="en-ZA" sz="1600" dirty="0"/>
              <a:t>The global reach of Amazon gives BanQu better name recognition and validation. </a:t>
            </a:r>
          </a:p>
          <a:p>
            <a:r>
              <a:rPr lang="en-ZA" sz="1600" dirty="0"/>
              <a:t>Associates have more career choices and strong employee benefits.</a:t>
            </a:r>
          </a:p>
          <a:p>
            <a:r>
              <a:rPr lang="en-ZA" sz="1600" dirty="0"/>
              <a:t>Amazon gets a “plug-n-play” blockchain technology platform to use, offer and distribute across its entire eco-system.</a:t>
            </a:r>
          </a:p>
          <a:p>
            <a:endParaRPr lang="en-ZA" dirty="0"/>
          </a:p>
        </p:txBody>
      </p:sp>
      <p:sp>
        <p:nvSpPr>
          <p:cNvPr id="6" name="Google Shape;101;p15">
            <a:extLst>
              <a:ext uri="{FF2B5EF4-FFF2-40B4-BE49-F238E27FC236}">
                <a16:creationId xmlns:a16="http://schemas.microsoft.com/office/drawing/2014/main" id="{E19E73A5-9B58-4B89-843F-6634CEBC77CF}"/>
              </a:ext>
            </a:extLst>
          </p:cNvPr>
          <p:cNvSpPr txBox="1">
            <a:spLocks/>
          </p:cNvSpPr>
          <p:nvPr/>
        </p:nvSpPr>
        <p:spPr>
          <a:xfrm>
            <a:off x="559558" y="1159566"/>
            <a:ext cx="8127242" cy="561659"/>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D1768"/>
              </a:buClr>
              <a:buSzPts val="1400"/>
              <a:buFont typeface="Calibri"/>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buSzPts val="625"/>
            </a:pPr>
            <a:r>
              <a:rPr lang="en-US" sz="1800" b="1" u="sng" dirty="0"/>
              <a:t>Summary</a:t>
            </a:r>
          </a:p>
        </p:txBody>
      </p:sp>
    </p:spTree>
    <p:extLst>
      <p:ext uri="{BB962C8B-B14F-4D97-AF65-F5344CB8AC3E}">
        <p14:creationId xmlns:p14="http://schemas.microsoft.com/office/powerpoint/2010/main" val="1031239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59558" y="1267720"/>
            <a:ext cx="8127242"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sz="2000" b="1" dirty="0">
                <a:solidFill>
                  <a:srgbClr val="0070C0"/>
                </a:solidFill>
              </a:rPr>
              <a:t>Assessing the Potential Acquisition of </a:t>
            </a:r>
            <a:r>
              <a:rPr lang="en-US" sz="2000" b="1" dirty="0" err="1">
                <a:solidFill>
                  <a:srgbClr val="0070C0"/>
                </a:solidFill>
              </a:rPr>
              <a:t>BanQu</a:t>
            </a:r>
            <a:r>
              <a:rPr lang="en-US" sz="2000" b="1" dirty="0">
                <a:solidFill>
                  <a:srgbClr val="0070C0"/>
                </a:solidFill>
              </a:rPr>
              <a:t> by Amazon</a:t>
            </a:r>
            <a:endParaRPr sz="2000" b="1" dirty="0">
              <a:solidFill>
                <a:srgbClr val="0070C0"/>
              </a:solidFill>
            </a:endParaRPr>
          </a:p>
        </p:txBody>
      </p:sp>
      <p:sp>
        <p:nvSpPr>
          <p:cNvPr id="3" name="Text Placeholder 2">
            <a:extLst>
              <a:ext uri="{FF2B5EF4-FFF2-40B4-BE49-F238E27FC236}">
                <a16:creationId xmlns:a16="http://schemas.microsoft.com/office/drawing/2014/main" id="{0EFF5685-80AD-45CA-8687-BC63EAB077FF}"/>
              </a:ext>
            </a:extLst>
          </p:cNvPr>
          <p:cNvSpPr>
            <a:spLocks noGrp="1"/>
          </p:cNvSpPr>
          <p:nvPr>
            <p:ph type="body" idx="1"/>
          </p:nvPr>
        </p:nvSpPr>
        <p:spPr>
          <a:xfrm>
            <a:off x="1490472" y="3061049"/>
            <a:ext cx="1793011" cy="1376714"/>
          </a:xfrm>
        </p:spPr>
        <p:txBody>
          <a:bodyPr/>
          <a:lstStyle/>
          <a:p>
            <a:pPr marL="139700" indent="0">
              <a:buNone/>
            </a:pPr>
            <a:r>
              <a:rPr lang="en-US" b="1" u="sng" dirty="0">
                <a:solidFill>
                  <a:srgbClr val="0070C0"/>
                </a:solidFill>
              </a:rPr>
              <a:t>The future path</a:t>
            </a:r>
            <a:r>
              <a:rPr lang="en-US" sz="1200" b="1" dirty="0">
                <a:solidFill>
                  <a:srgbClr val="0070C0"/>
                </a:solidFill>
              </a:rPr>
              <a:t>:</a:t>
            </a:r>
          </a:p>
          <a:p>
            <a:pPr marL="139700" indent="0">
              <a:buNone/>
            </a:pPr>
            <a:r>
              <a:rPr lang="en-ZA" sz="2400" b="1" dirty="0"/>
              <a:t>BanQu</a:t>
            </a:r>
          </a:p>
        </p:txBody>
      </p:sp>
      <p:sp>
        <p:nvSpPr>
          <p:cNvPr id="5" name="Text Placeholder 2">
            <a:extLst>
              <a:ext uri="{FF2B5EF4-FFF2-40B4-BE49-F238E27FC236}">
                <a16:creationId xmlns:a16="http://schemas.microsoft.com/office/drawing/2014/main" id="{37E65AC5-4AFC-4EEA-9D14-B875056E5F62}"/>
              </a:ext>
            </a:extLst>
          </p:cNvPr>
          <p:cNvSpPr txBox="1">
            <a:spLocks/>
          </p:cNvSpPr>
          <p:nvPr/>
        </p:nvSpPr>
        <p:spPr>
          <a:xfrm>
            <a:off x="4795898" y="3641622"/>
            <a:ext cx="4083942" cy="1579602"/>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800" b="1" u="sng" dirty="0">
                <a:solidFill>
                  <a:srgbClr val="0070C0"/>
                </a:solidFill>
              </a:rPr>
              <a:t>Sell to Amazon</a:t>
            </a:r>
          </a:p>
          <a:p>
            <a:pPr marL="139700" indent="0">
              <a:buFont typeface="Arial"/>
              <a:buNone/>
            </a:pPr>
            <a:r>
              <a:rPr lang="en-ZA" sz="2000" dirty="0"/>
              <a:t>Unlimited access to capital</a:t>
            </a:r>
          </a:p>
          <a:p>
            <a:pPr marL="139700" indent="0">
              <a:buFont typeface="Arial"/>
              <a:buNone/>
            </a:pPr>
            <a:r>
              <a:rPr lang="en-ZA" sz="2000" dirty="0"/>
              <a:t>Liquidity for initial investors</a:t>
            </a:r>
          </a:p>
          <a:p>
            <a:pPr marL="139700" indent="0">
              <a:buFont typeface="Arial"/>
              <a:buNone/>
            </a:pPr>
            <a:r>
              <a:rPr lang="en-ZA" sz="2000" dirty="0"/>
              <a:t>Immediate scale</a:t>
            </a:r>
          </a:p>
        </p:txBody>
      </p:sp>
      <p:sp>
        <p:nvSpPr>
          <p:cNvPr id="8" name="Text Placeholder 2">
            <a:extLst>
              <a:ext uri="{FF2B5EF4-FFF2-40B4-BE49-F238E27FC236}">
                <a16:creationId xmlns:a16="http://schemas.microsoft.com/office/drawing/2014/main" id="{6B9D699C-D978-4F43-A8FE-BB4FF623EBAB}"/>
              </a:ext>
            </a:extLst>
          </p:cNvPr>
          <p:cNvSpPr txBox="1">
            <a:spLocks/>
          </p:cNvSpPr>
          <p:nvPr/>
        </p:nvSpPr>
        <p:spPr>
          <a:xfrm>
            <a:off x="4795898" y="2194918"/>
            <a:ext cx="2336422" cy="1294174"/>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800" b="1" u="sng" dirty="0">
                <a:solidFill>
                  <a:srgbClr val="0070C0"/>
                </a:solidFill>
              </a:rPr>
              <a:t>Stay Independent</a:t>
            </a:r>
          </a:p>
          <a:p>
            <a:pPr marL="139700" indent="0">
              <a:buFont typeface="Arial"/>
              <a:buNone/>
            </a:pPr>
            <a:r>
              <a:rPr lang="en-ZA" sz="2000" dirty="0"/>
              <a:t>Limited Growth</a:t>
            </a:r>
          </a:p>
          <a:p>
            <a:pPr marL="139700" indent="0">
              <a:buFont typeface="Arial"/>
              <a:buNone/>
            </a:pPr>
            <a:r>
              <a:rPr lang="en-ZA" sz="2000" dirty="0"/>
              <a:t>Status Quo</a:t>
            </a:r>
          </a:p>
        </p:txBody>
      </p:sp>
      <p:cxnSp>
        <p:nvCxnSpPr>
          <p:cNvPr id="10" name="Connector: Elbow 9">
            <a:extLst>
              <a:ext uri="{FF2B5EF4-FFF2-40B4-BE49-F238E27FC236}">
                <a16:creationId xmlns:a16="http://schemas.microsoft.com/office/drawing/2014/main" id="{45737C36-4290-425A-910C-B73A6A3620DB}"/>
              </a:ext>
            </a:extLst>
          </p:cNvPr>
          <p:cNvCxnSpPr>
            <a:cxnSpLocks/>
            <a:stCxn id="3" idx="3"/>
            <a:endCxn id="8" idx="1"/>
          </p:cNvCxnSpPr>
          <p:nvPr/>
        </p:nvCxnSpPr>
        <p:spPr>
          <a:xfrm flipV="1">
            <a:off x="3283483" y="2842005"/>
            <a:ext cx="1512415" cy="907401"/>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Connector: Elbow 11">
            <a:extLst>
              <a:ext uri="{FF2B5EF4-FFF2-40B4-BE49-F238E27FC236}">
                <a16:creationId xmlns:a16="http://schemas.microsoft.com/office/drawing/2014/main" id="{BE3FD449-6DC2-4542-BD59-3135044EB5AD}"/>
              </a:ext>
            </a:extLst>
          </p:cNvPr>
          <p:cNvCxnSpPr>
            <a:cxnSpLocks/>
            <a:stCxn id="3" idx="3"/>
            <a:endCxn id="5" idx="1"/>
          </p:cNvCxnSpPr>
          <p:nvPr/>
        </p:nvCxnSpPr>
        <p:spPr>
          <a:xfrm>
            <a:off x="3283483" y="3749406"/>
            <a:ext cx="1512415" cy="682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Text Placeholder 2">
            <a:extLst>
              <a:ext uri="{FF2B5EF4-FFF2-40B4-BE49-F238E27FC236}">
                <a16:creationId xmlns:a16="http://schemas.microsoft.com/office/drawing/2014/main" id="{2DA90BA5-B822-4AAB-9838-658DD85CABCC}"/>
              </a:ext>
            </a:extLst>
          </p:cNvPr>
          <p:cNvSpPr txBox="1">
            <a:spLocks/>
          </p:cNvSpPr>
          <p:nvPr/>
        </p:nvSpPr>
        <p:spPr>
          <a:xfrm>
            <a:off x="599438" y="5669433"/>
            <a:ext cx="8280402" cy="532260"/>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endParaRPr lang="en-ZA" i="1" dirty="0"/>
          </a:p>
        </p:txBody>
      </p:sp>
    </p:spTree>
    <p:extLst>
      <p:ext uri="{BB962C8B-B14F-4D97-AF65-F5344CB8AC3E}">
        <p14:creationId xmlns:p14="http://schemas.microsoft.com/office/powerpoint/2010/main" val="19674431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5"/>
          <p:cNvSpPr txBox="1">
            <a:spLocks noGrp="1"/>
          </p:cNvSpPr>
          <p:nvPr>
            <p:ph type="title"/>
          </p:nvPr>
        </p:nvSpPr>
        <p:spPr>
          <a:xfrm>
            <a:off x="599327" y="1287386"/>
            <a:ext cx="7945345" cy="56165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1D1768"/>
              </a:buClr>
              <a:buSzPts val="625"/>
              <a:buFont typeface="Calibri"/>
              <a:buNone/>
            </a:pPr>
            <a:r>
              <a:rPr lang="en-US" b="1" dirty="0"/>
              <a:t>Using blockchain, </a:t>
            </a:r>
            <a:r>
              <a:rPr lang="en-US" b="1" dirty="0" err="1">
                <a:solidFill>
                  <a:srgbClr val="0070C0"/>
                </a:solidFill>
              </a:rPr>
              <a:t>BanQu</a:t>
            </a:r>
            <a:r>
              <a:rPr lang="en-US" b="1" dirty="0"/>
              <a:t> delivers supply chain compliance software that collects audit proof procurement and sustainability data across the value chain. </a:t>
            </a:r>
            <a:endParaRPr b="1" dirty="0"/>
          </a:p>
        </p:txBody>
      </p:sp>
      <p:sp>
        <p:nvSpPr>
          <p:cNvPr id="3" name="Text Placeholder 2">
            <a:extLst>
              <a:ext uri="{FF2B5EF4-FFF2-40B4-BE49-F238E27FC236}">
                <a16:creationId xmlns:a16="http://schemas.microsoft.com/office/drawing/2014/main" id="{0EFF5685-80AD-45CA-8687-BC63EAB077FF}"/>
              </a:ext>
            </a:extLst>
          </p:cNvPr>
          <p:cNvSpPr>
            <a:spLocks noGrp="1"/>
          </p:cNvSpPr>
          <p:nvPr>
            <p:ph type="body" idx="1"/>
          </p:nvPr>
        </p:nvSpPr>
        <p:spPr>
          <a:xfrm>
            <a:off x="838600" y="2131379"/>
            <a:ext cx="3979206" cy="2901575"/>
          </a:xfrm>
        </p:spPr>
        <p:txBody>
          <a:bodyPr/>
          <a:lstStyle/>
          <a:p>
            <a:pPr marL="139700" indent="0">
              <a:buNone/>
            </a:pPr>
            <a:r>
              <a:rPr lang="en-ZA" sz="1600" b="1" dirty="0">
                <a:solidFill>
                  <a:srgbClr val="0070C0"/>
                </a:solidFill>
              </a:rPr>
              <a:t>BanQu functions:</a:t>
            </a:r>
          </a:p>
          <a:p>
            <a:pPr marL="346075" indent="-206375"/>
            <a:r>
              <a:rPr lang="en-ZA" sz="1600" dirty="0"/>
              <a:t>Proof of Quality</a:t>
            </a:r>
          </a:p>
          <a:p>
            <a:pPr marL="346075" indent="-206375"/>
            <a:r>
              <a:rPr lang="en-ZA" sz="1600" dirty="0"/>
              <a:t>Auditable records</a:t>
            </a:r>
          </a:p>
          <a:p>
            <a:pPr marL="346075" indent="-206375"/>
            <a:r>
              <a:rPr lang="en-ZA" sz="1600" dirty="0"/>
              <a:t>Verified payments</a:t>
            </a:r>
          </a:p>
          <a:p>
            <a:pPr marL="346075" indent="-206375"/>
            <a:r>
              <a:rPr lang="en-ZA" sz="1600" dirty="0"/>
              <a:t>Real time reporting</a:t>
            </a:r>
          </a:p>
          <a:p>
            <a:pPr marL="139700" indent="0">
              <a:buNone/>
            </a:pPr>
            <a:endParaRPr lang="en-ZA" sz="1600" b="1" dirty="0"/>
          </a:p>
          <a:p>
            <a:pPr marL="139700" indent="0">
              <a:buNone/>
            </a:pPr>
            <a:r>
              <a:rPr lang="en-ZA" sz="1600" b="1" dirty="0">
                <a:solidFill>
                  <a:srgbClr val="0070C0"/>
                </a:solidFill>
              </a:rPr>
              <a:t>Why blockchain</a:t>
            </a:r>
            <a:r>
              <a:rPr lang="en-ZA" sz="1600" b="1" dirty="0"/>
              <a:t>:</a:t>
            </a:r>
          </a:p>
          <a:p>
            <a:pPr marL="346075" indent="-206375"/>
            <a:r>
              <a:rPr lang="en-ZA" sz="1600" dirty="0"/>
              <a:t>Decentralized record keeping</a:t>
            </a:r>
          </a:p>
          <a:p>
            <a:pPr marL="346075" indent="-206375"/>
            <a:r>
              <a:rPr lang="en-ZA" sz="1600" dirty="0"/>
              <a:t>Immutability of information</a:t>
            </a:r>
          </a:p>
        </p:txBody>
      </p:sp>
      <p:sp>
        <p:nvSpPr>
          <p:cNvPr id="7" name="Text Placeholder 2">
            <a:extLst>
              <a:ext uri="{FF2B5EF4-FFF2-40B4-BE49-F238E27FC236}">
                <a16:creationId xmlns:a16="http://schemas.microsoft.com/office/drawing/2014/main" id="{E14C9ED8-C907-496E-92A8-04C6FD4323C5}"/>
              </a:ext>
            </a:extLst>
          </p:cNvPr>
          <p:cNvSpPr txBox="1">
            <a:spLocks/>
          </p:cNvSpPr>
          <p:nvPr/>
        </p:nvSpPr>
        <p:spPr>
          <a:xfrm>
            <a:off x="584957" y="5520498"/>
            <a:ext cx="8183123" cy="722986"/>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000" i="1" dirty="0"/>
              <a:t>Sources: banqu.co website</a:t>
            </a:r>
          </a:p>
          <a:p>
            <a:pPr marL="139700" indent="0">
              <a:buFont typeface="Arial"/>
              <a:buNone/>
            </a:pPr>
            <a:endParaRPr lang="en-US" sz="1000" i="1" dirty="0"/>
          </a:p>
        </p:txBody>
      </p:sp>
      <p:sp>
        <p:nvSpPr>
          <p:cNvPr id="15" name="Right Brace 14">
            <a:extLst>
              <a:ext uri="{FF2B5EF4-FFF2-40B4-BE49-F238E27FC236}">
                <a16:creationId xmlns:a16="http://schemas.microsoft.com/office/drawing/2014/main" id="{C6DAD2E8-E6C7-4145-BE23-1666DBD13112}"/>
              </a:ext>
            </a:extLst>
          </p:cNvPr>
          <p:cNvSpPr/>
          <p:nvPr/>
        </p:nvSpPr>
        <p:spPr>
          <a:xfrm>
            <a:off x="4536278" y="2369574"/>
            <a:ext cx="245807" cy="2683174"/>
          </a:xfrm>
          <a:prstGeom prst="rightBrace">
            <a:avLst/>
          </a:prstGeom>
          <a:ln w="2222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7" name="Text Placeholder 2">
            <a:extLst>
              <a:ext uri="{FF2B5EF4-FFF2-40B4-BE49-F238E27FC236}">
                <a16:creationId xmlns:a16="http://schemas.microsoft.com/office/drawing/2014/main" id="{486F5D1A-9FDF-4715-A073-C6C4BFD9EDCD}"/>
              </a:ext>
            </a:extLst>
          </p:cNvPr>
          <p:cNvSpPr txBox="1">
            <a:spLocks/>
          </p:cNvSpPr>
          <p:nvPr/>
        </p:nvSpPr>
        <p:spPr>
          <a:xfrm>
            <a:off x="5242452" y="2599129"/>
            <a:ext cx="3237311" cy="292136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600" b="1" u="sng" dirty="0">
                <a:solidFill>
                  <a:srgbClr val="0070C0"/>
                </a:solidFill>
              </a:rPr>
              <a:t>Barriers to Scale</a:t>
            </a:r>
            <a:r>
              <a:rPr lang="en-US" sz="1600" b="1" dirty="0"/>
              <a:t>:</a:t>
            </a:r>
          </a:p>
          <a:p>
            <a:pPr>
              <a:buFontTx/>
              <a:buChar char="-"/>
            </a:pPr>
            <a:r>
              <a:rPr lang="en-US" sz="1600" dirty="0"/>
              <a:t>Cost of data storage</a:t>
            </a:r>
          </a:p>
          <a:p>
            <a:pPr>
              <a:buFontTx/>
              <a:buChar char="-"/>
            </a:pPr>
            <a:r>
              <a:rPr lang="en-US" sz="1600" dirty="0"/>
              <a:t>Data security </a:t>
            </a:r>
          </a:p>
          <a:p>
            <a:pPr>
              <a:buFontTx/>
              <a:buChar char="-"/>
            </a:pPr>
            <a:r>
              <a:rPr lang="en-US" sz="1600" dirty="0"/>
              <a:t>Distribution constraints</a:t>
            </a:r>
          </a:p>
          <a:p>
            <a:pPr>
              <a:buFontTx/>
              <a:buChar char="-"/>
            </a:pPr>
            <a:r>
              <a:rPr lang="en-US" sz="1600" dirty="0"/>
              <a:t>Global reach</a:t>
            </a:r>
          </a:p>
          <a:p>
            <a:pPr>
              <a:buFontTx/>
              <a:buChar char="-"/>
            </a:pPr>
            <a:r>
              <a:rPr lang="en-US" sz="1600" dirty="0"/>
              <a:t>Limited customer base</a:t>
            </a:r>
          </a:p>
          <a:p>
            <a:pPr>
              <a:buFontTx/>
              <a:buChar char="-"/>
            </a:pPr>
            <a:r>
              <a:rPr lang="en-US" sz="1600" dirty="0"/>
              <a:t>Capital</a:t>
            </a:r>
          </a:p>
          <a:p>
            <a:pPr>
              <a:buFontTx/>
              <a:buChar char="-"/>
            </a:pPr>
            <a:endParaRPr lang="en-US" sz="1600" dirty="0"/>
          </a:p>
          <a:p>
            <a:pPr>
              <a:buFontTx/>
              <a:buChar char="-"/>
            </a:pPr>
            <a:endParaRPr lang="en-US" sz="1600" dirty="0"/>
          </a:p>
          <a:p>
            <a:pPr marL="139700" indent="0">
              <a:buFont typeface="Arial"/>
              <a:buNone/>
            </a:pPr>
            <a:endParaRPr lang="en-US" sz="1600" dirty="0"/>
          </a:p>
          <a:p>
            <a:pPr marL="139700" indent="0">
              <a:buFont typeface="Arial"/>
              <a:buNone/>
            </a:pPr>
            <a:r>
              <a:rPr lang="en-US" sz="1600" dirty="0"/>
              <a:t> </a:t>
            </a:r>
          </a:p>
        </p:txBody>
      </p:sp>
    </p:spTree>
    <p:extLst>
      <p:ext uri="{BB962C8B-B14F-4D97-AF65-F5344CB8AC3E}">
        <p14:creationId xmlns:p14="http://schemas.microsoft.com/office/powerpoint/2010/main" val="33571969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a:xfrm>
            <a:off x="8668461" y="6627665"/>
            <a:ext cx="346330" cy="155448"/>
          </a:xfrm>
        </p:spPr>
        <p:txBody>
          <a:bodyPr/>
          <a:lstStyle/>
          <a:p>
            <a:fld id="{4F90343F-D056-4E24-BE3D-A305BDC1A23E}" type="slidenum">
              <a:rPr lang="en-US" smtClean="0"/>
              <a:pPr/>
              <a:t>4</a:t>
            </a:fld>
            <a:endParaRPr lang="en-US" dirty="0"/>
          </a:p>
        </p:txBody>
      </p:sp>
      <p:sp>
        <p:nvSpPr>
          <p:cNvPr id="84" name="Rectangle 83"/>
          <p:cNvSpPr/>
          <p:nvPr/>
        </p:nvSpPr>
        <p:spPr>
          <a:xfrm>
            <a:off x="126997" y="978408"/>
            <a:ext cx="8884571" cy="559292"/>
          </a:xfrm>
          <a:prstGeom prst="rect">
            <a:avLst/>
          </a:prstGeom>
          <a:solidFill>
            <a:schemeClr val="bg1">
              <a:lumMod val="95000"/>
            </a:schemeClr>
          </a:solidFill>
          <a:ln w="28575">
            <a:noFill/>
            <a:prstDash val="dash"/>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lnSpc>
                <a:spcPct val="90000"/>
              </a:lnSpc>
            </a:pPr>
            <a:r>
              <a:rPr lang="en-US" sz="1600" b="1" i="1" dirty="0">
                <a:solidFill>
                  <a:srgbClr val="0070C0"/>
                </a:solidFill>
              </a:rPr>
              <a:t>A Proposal for Amazon to acquire </a:t>
            </a:r>
            <a:r>
              <a:rPr lang="en-US" sz="1600" b="1" i="1" dirty="0" err="1">
                <a:solidFill>
                  <a:srgbClr val="0070C0"/>
                </a:solidFill>
              </a:rPr>
              <a:t>BanQu</a:t>
            </a:r>
            <a:endParaRPr lang="en-US" sz="1600" b="1" i="1" dirty="0">
              <a:solidFill>
                <a:srgbClr val="0070C0"/>
              </a:solidFill>
            </a:endParaRPr>
          </a:p>
        </p:txBody>
      </p:sp>
      <p:cxnSp>
        <p:nvCxnSpPr>
          <p:cNvPr id="99" name="Straight Connector 98"/>
          <p:cNvCxnSpPr>
            <a:cxnSpLocks/>
          </p:cNvCxnSpPr>
          <p:nvPr/>
        </p:nvCxnSpPr>
        <p:spPr>
          <a:xfrm flipH="1">
            <a:off x="128016" y="2715585"/>
            <a:ext cx="8869680" cy="0"/>
          </a:xfrm>
          <a:prstGeom prst="line">
            <a:avLst/>
          </a:prstGeom>
          <a:ln w="28575">
            <a:solidFill>
              <a:schemeClr val="accent6"/>
            </a:solidFill>
            <a:prstDash val="dash"/>
          </a:ln>
          <a:effectLst/>
        </p:spPr>
        <p:style>
          <a:lnRef idx="2">
            <a:schemeClr val="accent2"/>
          </a:lnRef>
          <a:fillRef idx="0">
            <a:schemeClr val="accent2"/>
          </a:fillRef>
          <a:effectRef idx="1">
            <a:schemeClr val="accent2"/>
          </a:effectRef>
          <a:fontRef idx="minor">
            <a:schemeClr val="tx1"/>
          </a:fontRef>
        </p:style>
      </p:cxnSp>
      <p:cxnSp>
        <p:nvCxnSpPr>
          <p:cNvPr id="100" name="Straight Connector 99"/>
          <p:cNvCxnSpPr>
            <a:cxnSpLocks/>
          </p:cNvCxnSpPr>
          <p:nvPr/>
        </p:nvCxnSpPr>
        <p:spPr>
          <a:xfrm flipH="1">
            <a:off x="128016" y="4138166"/>
            <a:ext cx="8869680" cy="0"/>
          </a:xfrm>
          <a:prstGeom prst="line">
            <a:avLst/>
          </a:prstGeom>
          <a:ln w="28575">
            <a:solidFill>
              <a:schemeClr val="accent6"/>
            </a:solidFill>
            <a:prstDash val="dash"/>
          </a:ln>
          <a:effectLst/>
        </p:spPr>
        <p:style>
          <a:lnRef idx="2">
            <a:schemeClr val="accent2"/>
          </a:lnRef>
          <a:fillRef idx="0">
            <a:schemeClr val="accent2"/>
          </a:fillRef>
          <a:effectRef idx="1">
            <a:schemeClr val="accent2"/>
          </a:effectRef>
          <a:fontRef idx="minor">
            <a:schemeClr val="tx1"/>
          </a:fontRef>
        </p:style>
      </p:cxnSp>
      <p:sp>
        <p:nvSpPr>
          <p:cNvPr id="101" name="TextBox 100"/>
          <p:cNvSpPr txBox="1"/>
          <p:nvPr/>
        </p:nvSpPr>
        <p:spPr>
          <a:xfrm>
            <a:off x="1808996" y="2875761"/>
            <a:ext cx="3345999" cy="1256938"/>
          </a:xfrm>
          <a:prstGeom prst="rect">
            <a:avLst/>
          </a:prstGeom>
          <a:noFill/>
        </p:spPr>
        <p:txBody>
          <a:bodyPr wrap="square" lIns="91440" tIns="0" rIns="0" bIns="0" rtlCol="0">
            <a:noAutofit/>
          </a:bodyPr>
          <a:lstStyle/>
          <a:p>
            <a:pPr marL="173736" indent="-173736">
              <a:lnSpc>
                <a:spcPct val="90000"/>
              </a:lnSpc>
              <a:spcBef>
                <a:spcPts val="300"/>
              </a:spcBef>
              <a:buClr>
                <a:srgbClr val="0070C0"/>
              </a:buClr>
              <a:buFont typeface="WingDings" panose="05000000000000000000" pitchFamily="2" charset="2"/>
              <a:buChar char="§"/>
            </a:pPr>
            <a:r>
              <a:rPr lang="en-US" sz="1300" dirty="0">
                <a:solidFill>
                  <a:schemeClr val="tx1">
                    <a:lumMod val="65000"/>
                    <a:lumOff val="35000"/>
                  </a:schemeClr>
                </a:solidFill>
                <a:latin typeface="+mj-lt"/>
              </a:rPr>
              <a:t>With Whole Foods sustainable sourcing</a:t>
            </a:r>
          </a:p>
          <a:p>
            <a:pPr marL="173736" indent="-173736">
              <a:lnSpc>
                <a:spcPct val="90000"/>
              </a:lnSpc>
              <a:spcBef>
                <a:spcPts val="300"/>
              </a:spcBef>
              <a:buClr>
                <a:srgbClr val="0070C0"/>
              </a:buClr>
              <a:buFont typeface="WingDings" panose="05000000000000000000" pitchFamily="2" charset="2"/>
              <a:buChar char="§"/>
            </a:pPr>
            <a:r>
              <a:rPr lang="en-US" sz="1300" dirty="0">
                <a:solidFill>
                  <a:schemeClr val="tx1">
                    <a:lumMod val="65000"/>
                    <a:lumOff val="35000"/>
                  </a:schemeClr>
                </a:solidFill>
                <a:latin typeface="+mj-lt"/>
              </a:rPr>
              <a:t>With Amazon Storefronts</a:t>
            </a:r>
          </a:p>
          <a:p>
            <a:pPr marL="173736" indent="-173736">
              <a:lnSpc>
                <a:spcPct val="90000"/>
              </a:lnSpc>
              <a:spcBef>
                <a:spcPts val="300"/>
              </a:spcBef>
              <a:buClr>
                <a:srgbClr val="0070C0"/>
              </a:buClr>
              <a:buFont typeface="WingDings" panose="05000000000000000000" pitchFamily="2" charset="2"/>
              <a:buChar char="§"/>
            </a:pPr>
            <a:r>
              <a:rPr lang="en-US" sz="1300" dirty="0">
                <a:solidFill>
                  <a:schemeClr val="tx1">
                    <a:lumMod val="65000"/>
                    <a:lumOff val="35000"/>
                  </a:schemeClr>
                </a:solidFill>
                <a:latin typeface="+mj-lt"/>
              </a:rPr>
              <a:t>With Amazon Pay</a:t>
            </a:r>
          </a:p>
          <a:p>
            <a:pPr marL="173736" indent="-173736">
              <a:lnSpc>
                <a:spcPct val="90000"/>
              </a:lnSpc>
              <a:spcBef>
                <a:spcPts val="300"/>
              </a:spcBef>
              <a:buClr>
                <a:srgbClr val="0070C0"/>
              </a:buClr>
              <a:buFont typeface="WingDings" panose="05000000000000000000" pitchFamily="2" charset="2"/>
              <a:buChar char="§"/>
            </a:pPr>
            <a:r>
              <a:rPr lang="en-US" sz="1300" dirty="0">
                <a:solidFill>
                  <a:schemeClr val="tx1">
                    <a:lumMod val="65000"/>
                    <a:lumOff val="35000"/>
                  </a:schemeClr>
                </a:solidFill>
                <a:latin typeface="+mj-lt"/>
              </a:rPr>
              <a:t>With Zappos.com</a:t>
            </a:r>
          </a:p>
          <a:p>
            <a:pPr marL="173736" indent="-173736">
              <a:lnSpc>
                <a:spcPct val="90000"/>
              </a:lnSpc>
              <a:spcBef>
                <a:spcPts val="300"/>
              </a:spcBef>
              <a:buClr>
                <a:srgbClr val="0070C0"/>
              </a:buClr>
              <a:buFont typeface="WingDings" panose="05000000000000000000" pitchFamily="2" charset="2"/>
              <a:buChar char="§"/>
            </a:pPr>
            <a:r>
              <a:rPr lang="en-US" sz="1300" dirty="0">
                <a:solidFill>
                  <a:schemeClr val="tx1">
                    <a:lumMod val="65000"/>
                    <a:lumOff val="35000"/>
                  </a:schemeClr>
                </a:solidFill>
                <a:latin typeface="+mj-lt"/>
              </a:rPr>
              <a:t>With Amazon Cash</a:t>
            </a:r>
          </a:p>
          <a:p>
            <a:pPr marL="173736" indent="-173736">
              <a:lnSpc>
                <a:spcPct val="90000"/>
              </a:lnSpc>
              <a:spcBef>
                <a:spcPts val="300"/>
              </a:spcBef>
              <a:buClr>
                <a:srgbClr val="0070C0"/>
              </a:buClr>
              <a:buFont typeface="WingDings" panose="05000000000000000000" pitchFamily="2" charset="2"/>
              <a:buChar char="§"/>
            </a:pPr>
            <a:endParaRPr lang="en-US" sz="1300" dirty="0">
              <a:solidFill>
                <a:schemeClr val="tx1">
                  <a:lumMod val="65000"/>
                  <a:lumOff val="35000"/>
                </a:schemeClr>
              </a:solidFill>
              <a:latin typeface="+mj-lt"/>
            </a:endParaRPr>
          </a:p>
        </p:txBody>
      </p:sp>
      <p:sp>
        <p:nvSpPr>
          <p:cNvPr id="110" name="TextBox 109"/>
          <p:cNvSpPr txBox="1"/>
          <p:nvPr/>
        </p:nvSpPr>
        <p:spPr>
          <a:xfrm>
            <a:off x="1808996" y="1566439"/>
            <a:ext cx="6338308" cy="1083785"/>
          </a:xfrm>
          <a:prstGeom prst="rect">
            <a:avLst/>
          </a:prstGeom>
          <a:noFill/>
        </p:spPr>
        <p:txBody>
          <a:bodyPr wrap="square" lIns="91440" tIns="0" rIns="0" bIns="0" rtlCol="0">
            <a:noAutofit/>
          </a:bodyPr>
          <a:lstStyle/>
          <a:p>
            <a:pPr marL="173736" indent="-173736">
              <a:lnSpc>
                <a:spcPct val="90000"/>
              </a:lnSpc>
              <a:spcBef>
                <a:spcPts val="300"/>
              </a:spcBef>
              <a:buClr>
                <a:srgbClr val="0070C0"/>
              </a:buClr>
              <a:buFont typeface="WingDings" panose="05000000000000000000" pitchFamily="2" charset="2"/>
              <a:buChar char="§"/>
            </a:pPr>
            <a:r>
              <a:rPr lang="en-US" sz="1300" dirty="0">
                <a:solidFill>
                  <a:schemeClr val="tx1">
                    <a:lumMod val="65000"/>
                    <a:lumOff val="35000"/>
                  </a:schemeClr>
                </a:solidFill>
                <a:latin typeface="+mj-lt"/>
              </a:rPr>
              <a:t>Unlimited Capital</a:t>
            </a:r>
          </a:p>
          <a:p>
            <a:pPr marL="173736" indent="-173736">
              <a:lnSpc>
                <a:spcPct val="90000"/>
              </a:lnSpc>
              <a:spcBef>
                <a:spcPts val="300"/>
              </a:spcBef>
              <a:buClr>
                <a:srgbClr val="0070C0"/>
              </a:buClr>
              <a:buFont typeface="WingDings" panose="05000000000000000000" pitchFamily="2" charset="2"/>
              <a:buChar char="§"/>
            </a:pPr>
            <a:r>
              <a:rPr lang="en-US" sz="1300" dirty="0">
                <a:solidFill>
                  <a:schemeClr val="tx1">
                    <a:lumMod val="65000"/>
                    <a:lumOff val="35000"/>
                  </a:schemeClr>
                </a:solidFill>
                <a:latin typeface="+mj-lt"/>
              </a:rPr>
              <a:t>Allows “plug and play” into other Amazon companies</a:t>
            </a:r>
          </a:p>
          <a:p>
            <a:pPr marL="173736" indent="-173736">
              <a:lnSpc>
                <a:spcPct val="90000"/>
              </a:lnSpc>
              <a:spcBef>
                <a:spcPts val="300"/>
              </a:spcBef>
              <a:buClr>
                <a:srgbClr val="0070C0"/>
              </a:buClr>
              <a:buFont typeface="WingDings" panose="05000000000000000000" pitchFamily="2" charset="2"/>
              <a:buChar char="§"/>
            </a:pPr>
            <a:r>
              <a:rPr lang="en-US" sz="1300" dirty="0">
                <a:solidFill>
                  <a:schemeClr val="tx1">
                    <a:lumMod val="65000"/>
                    <a:lumOff val="35000"/>
                  </a:schemeClr>
                </a:solidFill>
                <a:latin typeface="+mj-lt"/>
              </a:rPr>
              <a:t>Both companies aligned with “sustainability” and “verifiable” supply chains</a:t>
            </a:r>
          </a:p>
          <a:p>
            <a:pPr marL="173736" indent="-173736">
              <a:lnSpc>
                <a:spcPct val="90000"/>
              </a:lnSpc>
              <a:spcBef>
                <a:spcPts val="300"/>
              </a:spcBef>
              <a:buClr>
                <a:srgbClr val="0070C0"/>
              </a:buClr>
              <a:buFont typeface="WingDings" panose="05000000000000000000" pitchFamily="2" charset="2"/>
              <a:buChar char="§"/>
            </a:pPr>
            <a:r>
              <a:rPr lang="en-US" sz="1300" dirty="0">
                <a:solidFill>
                  <a:schemeClr val="tx1">
                    <a:lumMod val="65000"/>
                    <a:lumOff val="35000"/>
                  </a:schemeClr>
                </a:solidFill>
                <a:latin typeface="+mj-lt"/>
              </a:rPr>
              <a:t>Amazon storefronts provide distribution for </a:t>
            </a:r>
            <a:r>
              <a:rPr lang="en-US" sz="1300" dirty="0" err="1">
                <a:solidFill>
                  <a:schemeClr val="tx1">
                    <a:lumMod val="65000"/>
                    <a:lumOff val="35000"/>
                  </a:schemeClr>
                </a:solidFill>
                <a:latin typeface="+mj-lt"/>
              </a:rPr>
              <a:t>BanQu</a:t>
            </a:r>
            <a:r>
              <a:rPr lang="en-US" sz="1300" dirty="0">
                <a:solidFill>
                  <a:schemeClr val="tx1">
                    <a:lumMod val="65000"/>
                    <a:lumOff val="35000"/>
                  </a:schemeClr>
                </a:solidFill>
                <a:latin typeface="+mj-lt"/>
              </a:rPr>
              <a:t> first mile and last mile clients</a:t>
            </a:r>
          </a:p>
          <a:p>
            <a:pPr marL="173736" indent="-173736">
              <a:lnSpc>
                <a:spcPct val="90000"/>
              </a:lnSpc>
              <a:spcBef>
                <a:spcPts val="300"/>
              </a:spcBef>
              <a:buClr>
                <a:srgbClr val="0070C0"/>
              </a:buClr>
              <a:buFont typeface="WingDings" panose="05000000000000000000" pitchFamily="2" charset="2"/>
              <a:buChar char="§"/>
            </a:pPr>
            <a:r>
              <a:rPr lang="en-US" sz="1300" dirty="0">
                <a:solidFill>
                  <a:schemeClr val="tx1">
                    <a:lumMod val="65000"/>
                    <a:lumOff val="35000"/>
                  </a:schemeClr>
                </a:solidFill>
                <a:latin typeface="+mj-lt"/>
              </a:rPr>
              <a:t>Amazon Web Services can deliver better, cost effective data management</a:t>
            </a:r>
          </a:p>
        </p:txBody>
      </p:sp>
      <p:sp>
        <p:nvSpPr>
          <p:cNvPr id="21" name="Rectangle 20">
            <a:extLst>
              <a:ext uri="{FF2B5EF4-FFF2-40B4-BE49-F238E27FC236}">
                <a16:creationId xmlns:a16="http://schemas.microsoft.com/office/drawing/2014/main" id="{3CB0C6C1-FE7B-490D-B572-90334B1C4FF7}"/>
              </a:ext>
            </a:extLst>
          </p:cNvPr>
          <p:cNvSpPr/>
          <p:nvPr/>
        </p:nvSpPr>
        <p:spPr>
          <a:xfrm>
            <a:off x="106590" y="2230632"/>
            <a:ext cx="1552575" cy="407794"/>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b="1" dirty="0">
                <a:solidFill>
                  <a:srgbClr val="0070C0"/>
                </a:solidFill>
              </a:rPr>
              <a:t>Strengthens the Company</a:t>
            </a:r>
            <a:endParaRPr lang="en-US" sz="1400" b="1" dirty="0">
              <a:solidFill>
                <a:srgbClr val="0070C0"/>
              </a:solidFill>
            </a:endParaRPr>
          </a:p>
        </p:txBody>
      </p:sp>
      <p:sp>
        <p:nvSpPr>
          <p:cNvPr id="22" name="Rectangle 21">
            <a:extLst>
              <a:ext uri="{FF2B5EF4-FFF2-40B4-BE49-F238E27FC236}">
                <a16:creationId xmlns:a16="http://schemas.microsoft.com/office/drawing/2014/main" id="{41692B90-6FBF-4EA9-9821-A3C8093C33C7}"/>
              </a:ext>
            </a:extLst>
          </p:cNvPr>
          <p:cNvSpPr/>
          <p:nvPr/>
        </p:nvSpPr>
        <p:spPr>
          <a:xfrm>
            <a:off x="106590" y="3549410"/>
            <a:ext cx="1552575" cy="428581"/>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sz="1400" b="1" dirty="0">
                <a:solidFill>
                  <a:schemeClr val="tx2"/>
                </a:solidFill>
              </a:rPr>
              <a:t> </a:t>
            </a:r>
            <a:r>
              <a:rPr lang="en-US" b="1" dirty="0">
                <a:solidFill>
                  <a:srgbClr val="0070C0"/>
                </a:solidFill>
              </a:rPr>
              <a:t>Partnerships</a:t>
            </a:r>
            <a:endParaRPr lang="en-US" sz="1400" b="1" dirty="0">
              <a:solidFill>
                <a:srgbClr val="0070C0"/>
              </a:solidFill>
            </a:endParaRPr>
          </a:p>
        </p:txBody>
      </p:sp>
      <p:sp>
        <p:nvSpPr>
          <p:cNvPr id="23" name="Rectangle 22">
            <a:extLst>
              <a:ext uri="{FF2B5EF4-FFF2-40B4-BE49-F238E27FC236}">
                <a16:creationId xmlns:a16="http://schemas.microsoft.com/office/drawing/2014/main" id="{FC4D503C-8F5A-409A-A75D-1B7E043C0664}"/>
              </a:ext>
            </a:extLst>
          </p:cNvPr>
          <p:cNvSpPr/>
          <p:nvPr/>
        </p:nvSpPr>
        <p:spPr>
          <a:xfrm>
            <a:off x="201168" y="5099881"/>
            <a:ext cx="1457997" cy="779712"/>
          </a:xfrm>
          <a:prstGeom prst="rect">
            <a:avLst/>
          </a:prstGeom>
          <a:noFill/>
          <a:ln>
            <a:noFill/>
          </a:ln>
        </p:spPr>
        <p:style>
          <a:lnRef idx="2">
            <a:schemeClr val="accent2">
              <a:shade val="50000"/>
            </a:schemeClr>
          </a:lnRef>
          <a:fillRef idx="1">
            <a:schemeClr val="accent2"/>
          </a:fillRef>
          <a:effectRef idx="0">
            <a:schemeClr val="accent2"/>
          </a:effectRef>
          <a:fontRef idx="minor">
            <a:schemeClr val="lt1"/>
          </a:fontRef>
        </p:style>
        <p:txBody>
          <a:bodyPr lIns="91440" tIns="45720" rIns="91440" bIns="45720" rtlCol="0" anchor="ctr"/>
          <a:lstStyle/>
          <a:p>
            <a:pPr algn="ctr"/>
            <a:r>
              <a:rPr lang="en-US" b="1" dirty="0">
                <a:solidFill>
                  <a:srgbClr val="0070C0"/>
                </a:solidFill>
              </a:rPr>
              <a:t>Opportunity for Stakeholders</a:t>
            </a:r>
            <a:endParaRPr lang="en-US" sz="1400" b="1" dirty="0">
              <a:solidFill>
                <a:srgbClr val="0070C0"/>
              </a:solidFill>
            </a:endParaRPr>
          </a:p>
        </p:txBody>
      </p:sp>
      <p:pic>
        <p:nvPicPr>
          <p:cNvPr id="24" name="Picture 23">
            <a:extLst>
              <a:ext uri="{FF2B5EF4-FFF2-40B4-BE49-F238E27FC236}">
                <a16:creationId xmlns:a16="http://schemas.microsoft.com/office/drawing/2014/main" id="{75D38CC8-0CB4-4437-9464-368786EB1150}"/>
              </a:ext>
            </a:extLst>
          </p:cNvPr>
          <p:cNvPicPr>
            <a:picLocks noChangeAspect="1"/>
          </p:cNvPicPr>
          <p:nvPr/>
        </p:nvPicPr>
        <p:blipFill>
          <a:blip r:embed="rId2"/>
          <a:stretch>
            <a:fillRect/>
          </a:stretch>
        </p:blipFill>
        <p:spPr>
          <a:xfrm>
            <a:off x="516093" y="4366313"/>
            <a:ext cx="733568" cy="733568"/>
          </a:xfrm>
          <a:prstGeom prst="rect">
            <a:avLst/>
          </a:prstGeom>
        </p:spPr>
      </p:pic>
      <p:pic>
        <p:nvPicPr>
          <p:cNvPr id="25" name="Picture 24">
            <a:extLst>
              <a:ext uri="{FF2B5EF4-FFF2-40B4-BE49-F238E27FC236}">
                <a16:creationId xmlns:a16="http://schemas.microsoft.com/office/drawing/2014/main" id="{E2EC17E9-492F-4EEA-9A21-B20FCE00B023}"/>
              </a:ext>
            </a:extLst>
          </p:cNvPr>
          <p:cNvPicPr>
            <a:picLocks noChangeAspect="1"/>
          </p:cNvPicPr>
          <p:nvPr/>
        </p:nvPicPr>
        <p:blipFill>
          <a:blip r:embed="rId3"/>
          <a:stretch>
            <a:fillRect/>
          </a:stretch>
        </p:blipFill>
        <p:spPr>
          <a:xfrm>
            <a:off x="425677" y="2842598"/>
            <a:ext cx="914400" cy="914400"/>
          </a:xfrm>
          <a:prstGeom prst="rect">
            <a:avLst/>
          </a:prstGeom>
        </p:spPr>
      </p:pic>
      <p:pic>
        <p:nvPicPr>
          <p:cNvPr id="26" name="Picture 25">
            <a:extLst>
              <a:ext uri="{FF2B5EF4-FFF2-40B4-BE49-F238E27FC236}">
                <a16:creationId xmlns:a16="http://schemas.microsoft.com/office/drawing/2014/main" id="{74A6DF6F-99D4-4A01-9A3F-603479FF86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5916" y="1544237"/>
            <a:ext cx="713922" cy="713922"/>
          </a:xfrm>
          <a:prstGeom prst="rect">
            <a:avLst/>
          </a:prstGeom>
        </p:spPr>
      </p:pic>
      <p:sp>
        <p:nvSpPr>
          <p:cNvPr id="20" name="TextBox 19">
            <a:extLst>
              <a:ext uri="{FF2B5EF4-FFF2-40B4-BE49-F238E27FC236}">
                <a16:creationId xmlns:a16="http://schemas.microsoft.com/office/drawing/2014/main" id="{C87A9570-5522-4D00-AE18-1BF82B6C6489}"/>
              </a:ext>
            </a:extLst>
          </p:cNvPr>
          <p:cNvSpPr txBox="1"/>
          <p:nvPr/>
        </p:nvSpPr>
        <p:spPr>
          <a:xfrm>
            <a:off x="1808996" y="4554819"/>
            <a:ext cx="5542779" cy="1645258"/>
          </a:xfrm>
          <a:prstGeom prst="rect">
            <a:avLst/>
          </a:prstGeom>
          <a:noFill/>
        </p:spPr>
        <p:txBody>
          <a:bodyPr wrap="square" lIns="91440" tIns="0" rIns="0" bIns="0" rtlCol="0">
            <a:noAutofit/>
          </a:bodyPr>
          <a:lstStyle>
            <a:defPPr>
              <a:defRPr lang="en-US"/>
            </a:defPPr>
            <a:lvl1pPr marL="173736" indent="-173736">
              <a:lnSpc>
                <a:spcPct val="90000"/>
              </a:lnSpc>
              <a:spcBef>
                <a:spcPts val="300"/>
              </a:spcBef>
              <a:buClr>
                <a:schemeClr val="tx2"/>
              </a:buClr>
              <a:buFont typeface="WingDings" panose="05000000000000000000" pitchFamily="2" charset="2"/>
              <a:buChar char="§"/>
              <a:defRPr sz="1300">
                <a:solidFill>
                  <a:schemeClr val="tx1">
                    <a:lumMod val="65000"/>
                    <a:lumOff val="35000"/>
                  </a:schemeClr>
                </a:solidFill>
                <a:latin typeface="+mj-lt"/>
              </a:defRPr>
            </a:lvl1pPr>
          </a:lstStyle>
          <a:p>
            <a:pPr>
              <a:buClr>
                <a:srgbClr val="0070C0"/>
              </a:buClr>
            </a:pPr>
            <a:r>
              <a:rPr lang="en-US" dirty="0"/>
              <a:t>Career growth due to increased scale</a:t>
            </a:r>
          </a:p>
          <a:p>
            <a:pPr>
              <a:buClr>
                <a:srgbClr val="0070C0"/>
              </a:buClr>
            </a:pPr>
            <a:r>
              <a:rPr lang="en-US" dirty="0"/>
              <a:t>Career opportunities across subsidiaries</a:t>
            </a:r>
          </a:p>
          <a:p>
            <a:pPr>
              <a:buClr>
                <a:srgbClr val="0070C0"/>
              </a:buClr>
            </a:pPr>
            <a:r>
              <a:rPr lang="en-US" dirty="0"/>
              <a:t>Increased shareholder return</a:t>
            </a:r>
          </a:p>
          <a:p>
            <a:pPr>
              <a:buClr>
                <a:srgbClr val="0070C0"/>
              </a:buClr>
            </a:pPr>
            <a:r>
              <a:rPr lang="en-US" dirty="0"/>
              <a:t>Capital access provides shareholder liquidity</a:t>
            </a:r>
          </a:p>
          <a:p>
            <a:pPr>
              <a:buClr>
                <a:srgbClr val="0070C0"/>
              </a:buClr>
            </a:pPr>
            <a:r>
              <a:rPr lang="en-US" dirty="0"/>
              <a:t>Customers benefit from sustainable and verifiable sourced products</a:t>
            </a:r>
          </a:p>
        </p:txBody>
      </p:sp>
    </p:spTree>
    <p:extLst>
      <p:ext uri="{BB962C8B-B14F-4D97-AF65-F5344CB8AC3E}">
        <p14:creationId xmlns:p14="http://schemas.microsoft.com/office/powerpoint/2010/main" val="171417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extLst>
              <p:ext uri="{D42A27DB-BD31-4B8C-83A1-F6EECF244321}">
                <p14:modId xmlns:p14="http://schemas.microsoft.com/office/powerpoint/2010/main" val="3334319945"/>
              </p:ext>
            </p:extLst>
          </p:nvPr>
        </p:nvGraphicFramePr>
        <p:xfrm>
          <a:off x="623935" y="1405830"/>
          <a:ext cx="8136017" cy="430232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p:cNvSpPr>
            <a:spLocks noGrp="1"/>
          </p:cNvSpPr>
          <p:nvPr>
            <p:ph type="sldNum" sz="quarter" idx="12"/>
          </p:nvPr>
        </p:nvSpPr>
        <p:spPr/>
        <p:txBody>
          <a:bodyPr/>
          <a:lstStyle/>
          <a:p>
            <a:fld id="{4F90343F-D056-4E24-BE3D-A305BDC1A23E}" type="slidenum">
              <a:rPr lang="en-US" smtClean="0"/>
              <a:pPr/>
              <a:t>5</a:t>
            </a:fld>
            <a:endParaRPr lang="en-US"/>
          </a:p>
        </p:txBody>
      </p:sp>
      <p:sp>
        <p:nvSpPr>
          <p:cNvPr id="17" name="TextBox 16"/>
          <p:cNvSpPr txBox="1"/>
          <p:nvPr/>
        </p:nvSpPr>
        <p:spPr>
          <a:xfrm>
            <a:off x="1074251" y="1478071"/>
            <a:ext cx="2934020" cy="488127"/>
          </a:xfrm>
          <a:prstGeom prst="rect">
            <a:avLst/>
          </a:prstGeom>
          <a:noFill/>
        </p:spPr>
        <p:txBody>
          <a:bodyPr wrap="square" lIns="0" tIns="0" rIns="0" bIns="0" rtlCol="0">
            <a:noAutofit/>
          </a:bodyPr>
          <a:lstStyle/>
          <a:p>
            <a:r>
              <a:rPr lang="en-US" sz="1400" dirty="0">
                <a:solidFill>
                  <a:schemeClr val="tx1">
                    <a:lumMod val="65000"/>
                    <a:lumOff val="35000"/>
                  </a:schemeClr>
                </a:solidFill>
              </a:rPr>
              <a:t> </a:t>
            </a:r>
          </a:p>
          <a:p>
            <a:endParaRPr lang="en-US" sz="1400" dirty="0">
              <a:solidFill>
                <a:schemeClr val="tx1">
                  <a:lumMod val="65000"/>
                  <a:lumOff val="35000"/>
                </a:schemeClr>
              </a:solidFill>
            </a:endParaRPr>
          </a:p>
          <a:p>
            <a:endParaRPr lang="en-US" sz="1400" dirty="0">
              <a:solidFill>
                <a:schemeClr val="tx1">
                  <a:lumMod val="65000"/>
                  <a:lumOff val="35000"/>
                </a:schemeClr>
              </a:solidFill>
            </a:endParaRPr>
          </a:p>
        </p:txBody>
      </p:sp>
      <p:sp>
        <p:nvSpPr>
          <p:cNvPr id="19" name="TextBox 18"/>
          <p:cNvSpPr txBox="1"/>
          <p:nvPr/>
        </p:nvSpPr>
        <p:spPr>
          <a:xfrm>
            <a:off x="7512646" y="2460418"/>
            <a:ext cx="1498925" cy="441484"/>
          </a:xfrm>
          <a:prstGeom prst="rect">
            <a:avLst/>
          </a:prstGeom>
          <a:noFill/>
        </p:spPr>
        <p:txBody>
          <a:bodyPr wrap="square" lIns="0" tIns="0" rIns="0" bIns="0" rtlCol="0">
            <a:noAutofit/>
          </a:bodyPr>
          <a:lstStyle/>
          <a:p>
            <a:endParaRPr lang="en-US" sz="1400" dirty="0">
              <a:solidFill>
                <a:schemeClr val="tx1">
                  <a:lumMod val="65000"/>
                  <a:lumOff val="35000"/>
                </a:schemeClr>
              </a:solidFill>
            </a:endParaRPr>
          </a:p>
        </p:txBody>
      </p:sp>
      <p:sp>
        <p:nvSpPr>
          <p:cNvPr id="28" name="TextBox 27"/>
          <p:cNvSpPr txBox="1"/>
          <p:nvPr/>
        </p:nvSpPr>
        <p:spPr>
          <a:xfrm>
            <a:off x="6003513" y="5468259"/>
            <a:ext cx="2167317" cy="479788"/>
          </a:xfrm>
          <a:prstGeom prst="rect">
            <a:avLst/>
          </a:prstGeom>
          <a:noFill/>
        </p:spPr>
        <p:txBody>
          <a:bodyPr wrap="square" lIns="0" tIns="0" rIns="0" bIns="0" rtlCol="0">
            <a:noAutofit/>
          </a:bodyPr>
          <a:lstStyle/>
          <a:p>
            <a:endParaRPr lang="en-US" sz="1400" dirty="0">
              <a:solidFill>
                <a:schemeClr val="tx1">
                  <a:lumMod val="65000"/>
                  <a:lumOff val="35000"/>
                </a:schemeClr>
              </a:solidFill>
            </a:endParaRPr>
          </a:p>
        </p:txBody>
      </p:sp>
      <p:sp>
        <p:nvSpPr>
          <p:cNvPr id="21" name="TextBox 20"/>
          <p:cNvSpPr txBox="1"/>
          <p:nvPr/>
        </p:nvSpPr>
        <p:spPr>
          <a:xfrm>
            <a:off x="127000" y="3395898"/>
            <a:ext cx="1722556" cy="654809"/>
          </a:xfrm>
          <a:prstGeom prst="rect">
            <a:avLst/>
          </a:prstGeom>
          <a:noFill/>
        </p:spPr>
        <p:txBody>
          <a:bodyPr wrap="square" lIns="0" tIns="0" rIns="0" bIns="0" rtlCol="0">
            <a:noAutofit/>
          </a:bodyPr>
          <a:lstStyle/>
          <a:p>
            <a:endParaRPr lang="en-US" sz="1400" dirty="0">
              <a:solidFill>
                <a:schemeClr val="tx1">
                  <a:lumMod val="65000"/>
                  <a:lumOff val="35000"/>
                </a:schemeClr>
              </a:solidFill>
            </a:endParaRPr>
          </a:p>
        </p:txBody>
      </p:sp>
      <p:sp>
        <p:nvSpPr>
          <p:cNvPr id="5" name="Title 4">
            <a:extLst>
              <a:ext uri="{FF2B5EF4-FFF2-40B4-BE49-F238E27FC236}">
                <a16:creationId xmlns:a16="http://schemas.microsoft.com/office/drawing/2014/main" id="{1F24D09E-08C8-2880-13DA-4A3129DDBC00}"/>
              </a:ext>
            </a:extLst>
          </p:cNvPr>
          <p:cNvSpPr>
            <a:spLocks noGrp="1"/>
          </p:cNvSpPr>
          <p:nvPr>
            <p:ph type="title"/>
          </p:nvPr>
        </p:nvSpPr>
        <p:spPr>
          <a:xfrm>
            <a:off x="2056384" y="911911"/>
            <a:ext cx="7762542" cy="305199"/>
          </a:xfrm>
        </p:spPr>
        <p:txBody>
          <a:bodyPr/>
          <a:lstStyle/>
          <a:p>
            <a:r>
              <a:rPr lang="en-US" dirty="0"/>
              <a:t>A glimpse of how the Amazon Eco-System can assist</a:t>
            </a:r>
          </a:p>
        </p:txBody>
      </p:sp>
    </p:spTree>
    <p:extLst>
      <p:ext uri="{BB962C8B-B14F-4D97-AF65-F5344CB8AC3E}">
        <p14:creationId xmlns:p14="http://schemas.microsoft.com/office/powerpoint/2010/main" val="57692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9B84CA5-6251-0B2C-85E0-614F327C4C6D}"/>
              </a:ext>
            </a:extLst>
          </p:cNvPr>
          <p:cNvPicPr>
            <a:picLocks noChangeAspect="1"/>
          </p:cNvPicPr>
          <p:nvPr/>
        </p:nvPicPr>
        <p:blipFill>
          <a:blip r:embed="rId2"/>
          <a:stretch>
            <a:fillRect/>
          </a:stretch>
        </p:blipFill>
        <p:spPr>
          <a:xfrm>
            <a:off x="1714500" y="1525191"/>
            <a:ext cx="5715000" cy="3807619"/>
          </a:xfrm>
          <a:prstGeom prst="rect">
            <a:avLst/>
          </a:prstGeom>
        </p:spPr>
      </p:pic>
      <p:sp>
        <p:nvSpPr>
          <p:cNvPr id="2" name="TextBox 1">
            <a:extLst>
              <a:ext uri="{FF2B5EF4-FFF2-40B4-BE49-F238E27FC236}">
                <a16:creationId xmlns:a16="http://schemas.microsoft.com/office/drawing/2014/main" id="{D5F23E51-4685-AEC3-A794-D4C33EA95F0F}"/>
              </a:ext>
            </a:extLst>
          </p:cNvPr>
          <p:cNvSpPr txBox="1"/>
          <p:nvPr/>
        </p:nvSpPr>
        <p:spPr>
          <a:xfrm>
            <a:off x="219456" y="1065907"/>
            <a:ext cx="8430768" cy="369332"/>
          </a:xfrm>
          <a:prstGeom prst="rect">
            <a:avLst/>
          </a:prstGeom>
          <a:noFill/>
        </p:spPr>
        <p:txBody>
          <a:bodyPr wrap="square" rtlCol="0">
            <a:spAutoFit/>
          </a:bodyPr>
          <a:lstStyle/>
          <a:p>
            <a:r>
              <a:rPr lang="en-US" sz="1800" b="1" dirty="0"/>
              <a:t>Businesses Owned by Amazon: A Tremendous Collaboration Opportunity</a:t>
            </a:r>
          </a:p>
        </p:txBody>
      </p:sp>
      <p:sp>
        <p:nvSpPr>
          <p:cNvPr id="3" name="Text Placeholder 2">
            <a:extLst>
              <a:ext uri="{FF2B5EF4-FFF2-40B4-BE49-F238E27FC236}">
                <a16:creationId xmlns:a16="http://schemas.microsoft.com/office/drawing/2014/main" id="{2D902A96-6254-35F9-A243-03517E5A3AF1}"/>
              </a:ext>
            </a:extLst>
          </p:cNvPr>
          <p:cNvSpPr txBox="1">
            <a:spLocks/>
          </p:cNvSpPr>
          <p:nvPr/>
        </p:nvSpPr>
        <p:spPr>
          <a:xfrm>
            <a:off x="566669" y="5792093"/>
            <a:ext cx="8183123" cy="722986"/>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17500" algn="l" rtl="0">
              <a:lnSpc>
                <a:spcPct val="100000"/>
              </a:lnSpc>
              <a:spcBef>
                <a:spcPts val="48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1pPr>
            <a:lvl2pPr marL="914400" marR="0" lvl="1" indent="-228600" algn="l" rtl="0">
              <a:lnSpc>
                <a:spcPct val="100000"/>
              </a:lnSpc>
              <a:spcBef>
                <a:spcPts val="56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2pPr>
            <a:lvl3pPr marL="1371600" marR="0" lvl="2" indent="-228600" algn="l" rtl="0">
              <a:lnSpc>
                <a:spcPct val="100000"/>
              </a:lnSpc>
              <a:spcBef>
                <a:spcPts val="48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3pPr>
            <a:lvl4pPr marL="1828800" marR="0" lvl="3"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4pPr>
            <a:lvl5pPr marL="2286000" marR="0" lvl="4" indent="-228600" algn="l" rtl="0">
              <a:lnSpc>
                <a:spcPct val="100000"/>
              </a:lnSpc>
              <a:spcBef>
                <a:spcPts val="400"/>
              </a:spcBef>
              <a:spcAft>
                <a:spcPts val="0"/>
              </a:spcAft>
              <a:buClr>
                <a:schemeClr val="dk1"/>
              </a:buClr>
              <a:buSzPts val="1400"/>
              <a:buFont typeface="Arial"/>
              <a:buNone/>
              <a:defRPr sz="1400" b="0" i="0" u="none" strike="noStrike" cap="none">
                <a:solidFill>
                  <a:srgbClr val="000000"/>
                </a:solidFill>
                <a:latin typeface="Arial"/>
                <a:ea typeface="Arial"/>
                <a:cs typeface="Arial"/>
                <a:sym typeface="Arial"/>
              </a:defRPr>
            </a:lvl5pPr>
            <a:lvl6pPr marL="2743200" marR="0" lvl="5"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6pPr>
            <a:lvl7pPr marL="3200400" marR="0" lvl="6"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7pPr>
            <a:lvl8pPr marL="3657600" marR="0" lvl="7"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8pPr>
            <a:lvl9pPr marL="4114800" marR="0" lvl="8" indent="-317500" algn="l" rtl="0">
              <a:lnSpc>
                <a:spcPct val="100000"/>
              </a:lnSpc>
              <a:spcBef>
                <a:spcPts val="400"/>
              </a:spcBef>
              <a:spcAft>
                <a:spcPts val="0"/>
              </a:spcAft>
              <a:buClr>
                <a:schemeClr val="dk1"/>
              </a:buClr>
              <a:buSzPts val="1400"/>
              <a:buFont typeface="Arial"/>
              <a:buChar char="•"/>
              <a:defRPr sz="1400" b="0" i="0" u="none" strike="noStrike" cap="none">
                <a:solidFill>
                  <a:srgbClr val="000000"/>
                </a:solidFill>
                <a:latin typeface="Arial"/>
                <a:ea typeface="Arial"/>
                <a:cs typeface="Arial"/>
                <a:sym typeface="Arial"/>
              </a:defRPr>
            </a:lvl9pPr>
          </a:lstStyle>
          <a:p>
            <a:pPr marL="139700" indent="0">
              <a:buFont typeface="Arial"/>
              <a:buNone/>
            </a:pPr>
            <a:r>
              <a:rPr lang="en-US" sz="1000" i="1" dirty="0"/>
              <a:t>Source: Amazon website</a:t>
            </a:r>
          </a:p>
          <a:p>
            <a:pPr marL="139700" indent="0">
              <a:buFont typeface="Arial"/>
              <a:buNone/>
            </a:pPr>
            <a:endParaRPr lang="en-US" sz="1000" i="1" dirty="0"/>
          </a:p>
        </p:txBody>
      </p:sp>
    </p:spTree>
    <p:extLst>
      <p:ext uri="{BB962C8B-B14F-4D97-AF65-F5344CB8AC3E}">
        <p14:creationId xmlns:p14="http://schemas.microsoft.com/office/powerpoint/2010/main" val="34492445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28961" y="1276123"/>
            <a:ext cx="8888413" cy="3533621"/>
          </a:xfrm>
        </p:spPr>
        <p:txBody>
          <a:bodyPr/>
          <a:lstStyle/>
          <a:p>
            <a:r>
              <a:rPr lang="en-US" sz="1600" b="1" u="sng" dirty="0"/>
              <a:t>Current challenges to BanQu’s growth as an independent company: </a:t>
            </a:r>
            <a:endParaRPr lang="en-US" dirty="0"/>
          </a:p>
          <a:p>
            <a:pPr lvl="1"/>
            <a:r>
              <a:rPr lang="en-US" dirty="0"/>
              <a:t>Capital constrained</a:t>
            </a:r>
          </a:p>
          <a:p>
            <a:pPr lvl="1"/>
            <a:r>
              <a:rPr lang="en-US" dirty="0"/>
              <a:t>Difficult to attract associate talent</a:t>
            </a:r>
          </a:p>
          <a:p>
            <a:pPr lvl="1"/>
            <a:r>
              <a:rPr lang="en-US" dirty="0"/>
              <a:t>Global name recognition</a:t>
            </a:r>
          </a:p>
          <a:p>
            <a:pPr lvl="1"/>
            <a:r>
              <a:rPr lang="en-US" dirty="0"/>
              <a:t>Only 40 employees and $6MM in revenue</a:t>
            </a:r>
          </a:p>
          <a:p>
            <a:r>
              <a:rPr lang="en-US" sz="1600" b="1" u="sng" dirty="0"/>
              <a:t>Current Opportunities for </a:t>
            </a:r>
            <a:r>
              <a:rPr lang="en-US" sz="1600" b="1" u="sng" dirty="0" err="1"/>
              <a:t>BanQu</a:t>
            </a:r>
            <a:r>
              <a:rPr lang="en-US" sz="1600" b="1" u="sng" dirty="0"/>
              <a:t> to remain a independent company:</a:t>
            </a:r>
          </a:p>
          <a:p>
            <a:pPr lvl="1"/>
            <a:r>
              <a:rPr lang="en-US" dirty="0"/>
              <a:t>Culture of innovation</a:t>
            </a:r>
          </a:p>
          <a:p>
            <a:pPr lvl="1"/>
            <a:r>
              <a:rPr lang="en-US" dirty="0"/>
              <a:t>Driven by its mission “lift 100 million people out of extreme poverty”.</a:t>
            </a:r>
          </a:p>
          <a:p>
            <a:pPr lvl="1"/>
            <a:r>
              <a:rPr lang="en-US" dirty="0"/>
              <a:t>Already in 57 countries.</a:t>
            </a:r>
          </a:p>
          <a:p>
            <a:pPr lvl="1"/>
            <a:r>
              <a:rPr lang="en-US" dirty="0"/>
              <a:t>Ability to continue to pursue its mission on its timeline. </a:t>
            </a:r>
          </a:p>
          <a:p>
            <a:pPr marL="177800" lvl="1" indent="0">
              <a:buNone/>
            </a:pPr>
            <a:endParaRPr lang="en-US" dirty="0"/>
          </a:p>
          <a:p>
            <a:pPr lvl="1">
              <a:buFontTx/>
              <a:buChar char="-"/>
            </a:pPr>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F90343F-D056-4E24-BE3D-A305BDC1A23E}" type="slidenum">
              <a:rPr lang="en-US" smtClean="0"/>
              <a:pPr/>
              <a:t>7</a:t>
            </a:fld>
            <a:endParaRPr lang="en-US"/>
          </a:p>
        </p:txBody>
      </p:sp>
    </p:spTree>
    <p:extLst>
      <p:ext uri="{BB962C8B-B14F-4D97-AF65-F5344CB8AC3E}">
        <p14:creationId xmlns:p14="http://schemas.microsoft.com/office/powerpoint/2010/main" val="42867425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7793" y="1010947"/>
            <a:ext cx="8888413" cy="4941797"/>
          </a:xfrm>
        </p:spPr>
        <p:txBody>
          <a:bodyPr/>
          <a:lstStyle/>
          <a:p>
            <a:r>
              <a:rPr lang="en-US" sz="1600" b="1" u="sng" dirty="0"/>
              <a:t>BanQu’s growth opportunities if acquired: </a:t>
            </a:r>
            <a:endParaRPr lang="en-US" dirty="0"/>
          </a:p>
          <a:p>
            <a:pPr lvl="1"/>
            <a:r>
              <a:rPr lang="en-US" dirty="0"/>
              <a:t>Unlimited growth due to Amazon’s global reach and infrastructure.</a:t>
            </a:r>
          </a:p>
          <a:p>
            <a:pPr lvl="1"/>
            <a:r>
              <a:rPr lang="en-US" dirty="0"/>
              <a:t>Efficiency of technology – the backbone is in place</a:t>
            </a:r>
          </a:p>
          <a:p>
            <a:pPr lvl="1"/>
            <a:r>
              <a:rPr lang="en-US" dirty="0"/>
              <a:t>Amazon has already scaled most of its businesses and has know how. </a:t>
            </a:r>
          </a:p>
          <a:p>
            <a:pPr lvl="1"/>
            <a:r>
              <a:rPr lang="en-US" dirty="0"/>
              <a:t>BanQu’s products and services are needed in the Amazon supply chain.</a:t>
            </a:r>
          </a:p>
          <a:p>
            <a:pPr lvl="1"/>
            <a:r>
              <a:rPr lang="en-US" dirty="0"/>
              <a:t>Amazon a trusted name and experienced acquirer of businesses.</a:t>
            </a:r>
          </a:p>
          <a:p>
            <a:pPr lvl="1"/>
            <a:r>
              <a:rPr lang="en-US" dirty="0"/>
              <a:t>Amazon Cash and Amazon Pay give real benefits to BanQu’s first mile laborers.</a:t>
            </a:r>
          </a:p>
          <a:p>
            <a:pPr marL="596900" lvl="1" indent="0">
              <a:buNone/>
            </a:pPr>
            <a:r>
              <a:rPr lang="en-US" dirty="0"/>
              <a:t> </a:t>
            </a:r>
          </a:p>
          <a:p>
            <a:r>
              <a:rPr lang="en-US" sz="1600" b="1" u="sng" dirty="0"/>
              <a:t>BanQu’s challenges if acquired by Amazon:</a:t>
            </a:r>
          </a:p>
          <a:p>
            <a:pPr lvl="1"/>
            <a:r>
              <a:rPr lang="en-US" dirty="0"/>
              <a:t>Risk of culture loss.</a:t>
            </a:r>
          </a:p>
          <a:p>
            <a:pPr lvl="1"/>
            <a:r>
              <a:rPr lang="en-US" dirty="0"/>
              <a:t>Certain customers value independence.</a:t>
            </a:r>
          </a:p>
          <a:p>
            <a:pPr lvl="1"/>
            <a:r>
              <a:rPr lang="en-US" dirty="0"/>
              <a:t>Certain customers may seek competitor solutions because of Amazon size.</a:t>
            </a:r>
          </a:p>
          <a:p>
            <a:pPr lvl="1"/>
            <a:r>
              <a:rPr lang="en-US" dirty="0"/>
              <a:t>Integration risk – talent loss at </a:t>
            </a:r>
            <a:r>
              <a:rPr lang="en-US" dirty="0" err="1"/>
              <a:t>BanQu</a:t>
            </a:r>
            <a:r>
              <a:rPr lang="en-US" dirty="0"/>
              <a:t>.</a:t>
            </a:r>
          </a:p>
          <a:p>
            <a:pPr lvl="1"/>
            <a:r>
              <a:rPr lang="en-US" dirty="0"/>
              <a:t>Become a small fish in a vast ocean.</a:t>
            </a:r>
          </a:p>
          <a:p>
            <a:pPr marL="596900" lvl="1" indent="0">
              <a:buNone/>
            </a:pPr>
            <a:endParaRPr lang="en-US" dirty="0"/>
          </a:p>
          <a:p>
            <a:pPr marL="177800" lvl="1" indent="0">
              <a:buNone/>
            </a:pPr>
            <a:endParaRPr lang="en-US" dirty="0"/>
          </a:p>
          <a:p>
            <a:pPr lvl="1">
              <a:buFontTx/>
              <a:buChar char="-"/>
            </a:pPr>
            <a:endParaRPr lang="en-US" dirty="0"/>
          </a:p>
          <a:p>
            <a:endParaRPr lang="en-US" dirty="0"/>
          </a:p>
          <a:p>
            <a:pPr marL="0" indent="0">
              <a:buNone/>
            </a:pPr>
            <a:endParaRPr lang="en-US" dirty="0"/>
          </a:p>
        </p:txBody>
      </p:sp>
      <p:sp>
        <p:nvSpPr>
          <p:cNvPr id="4" name="Slide Number Placeholder 3"/>
          <p:cNvSpPr>
            <a:spLocks noGrp="1"/>
          </p:cNvSpPr>
          <p:nvPr>
            <p:ph type="sldNum" sz="quarter" idx="12"/>
          </p:nvPr>
        </p:nvSpPr>
        <p:spPr/>
        <p:txBody>
          <a:bodyPr/>
          <a:lstStyle/>
          <a:p>
            <a:fld id="{4F90343F-D056-4E24-BE3D-A305BDC1A23E}" type="slidenum">
              <a:rPr lang="en-US" smtClean="0"/>
              <a:pPr/>
              <a:t>8</a:t>
            </a:fld>
            <a:endParaRPr lang="en-US"/>
          </a:p>
        </p:txBody>
      </p:sp>
    </p:spTree>
    <p:extLst>
      <p:ext uri="{BB962C8B-B14F-4D97-AF65-F5344CB8AC3E}">
        <p14:creationId xmlns:p14="http://schemas.microsoft.com/office/powerpoint/2010/main" val="3978951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6068-E758-954F-78DA-407C8B02FDB9}"/>
              </a:ext>
            </a:extLst>
          </p:cNvPr>
          <p:cNvSpPr>
            <a:spLocks noGrp="1"/>
          </p:cNvSpPr>
          <p:nvPr>
            <p:ph type="title"/>
          </p:nvPr>
        </p:nvSpPr>
        <p:spPr>
          <a:xfrm>
            <a:off x="822960" y="902830"/>
            <a:ext cx="7330911" cy="561659"/>
          </a:xfrm>
        </p:spPr>
        <p:txBody>
          <a:bodyPr/>
          <a:lstStyle/>
          <a:p>
            <a:r>
              <a:rPr lang="en-US" sz="1600" b="1" dirty="0">
                <a:solidFill>
                  <a:srgbClr val="0070C0"/>
                </a:solidFill>
              </a:rPr>
              <a:t>Example: </a:t>
            </a:r>
            <a:r>
              <a:rPr lang="en-US" sz="1600" b="1" dirty="0" err="1">
                <a:solidFill>
                  <a:srgbClr val="0070C0"/>
                </a:solidFill>
              </a:rPr>
              <a:t>BanQu</a:t>
            </a:r>
            <a:r>
              <a:rPr lang="en-US" sz="1600" b="1" dirty="0">
                <a:solidFill>
                  <a:srgbClr val="0070C0"/>
                </a:solidFill>
              </a:rPr>
              <a:t> immediate collaboration with Whole Foods Market’s Responsible Sourcing Program </a:t>
            </a:r>
          </a:p>
        </p:txBody>
      </p:sp>
      <p:pic>
        <p:nvPicPr>
          <p:cNvPr id="5" name="Picture 4">
            <a:extLst>
              <a:ext uri="{FF2B5EF4-FFF2-40B4-BE49-F238E27FC236}">
                <a16:creationId xmlns:a16="http://schemas.microsoft.com/office/drawing/2014/main" id="{4ADF3C81-FF35-1A63-8DA3-840199DF6716}"/>
              </a:ext>
            </a:extLst>
          </p:cNvPr>
          <p:cNvPicPr>
            <a:picLocks noChangeAspect="1"/>
          </p:cNvPicPr>
          <p:nvPr/>
        </p:nvPicPr>
        <p:blipFill>
          <a:blip r:embed="rId2"/>
          <a:stretch>
            <a:fillRect/>
          </a:stretch>
        </p:blipFill>
        <p:spPr>
          <a:xfrm>
            <a:off x="190500" y="1642872"/>
            <a:ext cx="4572000" cy="2572512"/>
          </a:xfrm>
          <a:prstGeom prst="rect">
            <a:avLst/>
          </a:prstGeom>
        </p:spPr>
      </p:pic>
      <p:pic>
        <p:nvPicPr>
          <p:cNvPr id="6" name="Picture 5">
            <a:extLst>
              <a:ext uri="{FF2B5EF4-FFF2-40B4-BE49-F238E27FC236}">
                <a16:creationId xmlns:a16="http://schemas.microsoft.com/office/drawing/2014/main" id="{05811807-1001-E1A5-728E-1AC98EF0E69E}"/>
              </a:ext>
            </a:extLst>
          </p:cNvPr>
          <p:cNvPicPr>
            <a:picLocks noChangeAspect="1"/>
          </p:cNvPicPr>
          <p:nvPr/>
        </p:nvPicPr>
        <p:blipFill>
          <a:blip r:embed="rId3"/>
          <a:stretch>
            <a:fillRect/>
          </a:stretch>
        </p:blipFill>
        <p:spPr>
          <a:xfrm>
            <a:off x="1224153" y="4274661"/>
            <a:ext cx="2231898" cy="1792224"/>
          </a:xfrm>
          <a:prstGeom prst="rect">
            <a:avLst/>
          </a:prstGeom>
        </p:spPr>
      </p:pic>
      <p:sp>
        <p:nvSpPr>
          <p:cNvPr id="4" name="Text Placeholder 3">
            <a:extLst>
              <a:ext uri="{FF2B5EF4-FFF2-40B4-BE49-F238E27FC236}">
                <a16:creationId xmlns:a16="http://schemas.microsoft.com/office/drawing/2014/main" id="{AC13ACC7-449D-6814-4058-04DFEF6EB2BE}"/>
              </a:ext>
            </a:extLst>
          </p:cNvPr>
          <p:cNvSpPr>
            <a:spLocks noGrp="1"/>
          </p:cNvSpPr>
          <p:nvPr>
            <p:ph type="body" idx="2"/>
          </p:nvPr>
        </p:nvSpPr>
        <p:spPr/>
        <p:txBody>
          <a:bodyPr/>
          <a:lstStyle/>
          <a:p>
            <a:pPr algn="l"/>
            <a:r>
              <a:rPr lang="en-US" b="1" i="0" dirty="0">
                <a:solidFill>
                  <a:srgbClr val="2E2D2B"/>
                </a:solidFill>
                <a:effectLst/>
                <a:latin typeface="Circular Pro"/>
              </a:rPr>
              <a:t>Traceable from Source to Store</a:t>
            </a:r>
          </a:p>
          <a:p>
            <a:pPr algn="l"/>
            <a:r>
              <a:rPr lang="en-US" b="0" i="0" dirty="0">
                <a:solidFill>
                  <a:srgbClr val="2E2D2B"/>
                </a:solidFill>
                <a:effectLst/>
                <a:latin typeface="Corda Std"/>
              </a:rPr>
              <a:t>Supply chain transparency is one of the many ways we work to ensure that our customers feel good about what they’re putting in their baskets. We work to know what is happening in our supply chain and share this knowledge with our team members and customers.</a:t>
            </a:r>
          </a:p>
          <a:p>
            <a:pPr algn="l"/>
            <a:r>
              <a:rPr lang="en-US" b="0" i="0" dirty="0">
                <a:solidFill>
                  <a:srgbClr val="2E2D2B"/>
                </a:solidFill>
                <a:effectLst/>
                <a:latin typeface="Corda Std"/>
              </a:rPr>
              <a:t>We have traceability programs in place to track </a:t>
            </a:r>
            <a:r>
              <a:rPr lang="en-US" b="1" i="0" u="none" strike="noStrike" dirty="0">
                <a:solidFill>
                  <a:srgbClr val="004E36"/>
                </a:solidFill>
                <a:effectLst/>
                <a:latin typeface="Circular Pro"/>
                <a:hlinkClick r:id="rId4"/>
              </a:rPr>
              <a:t>365 by Whole Foods Market brand products</a:t>
            </a:r>
            <a:r>
              <a:rPr lang="en-US" b="0" i="0" dirty="0">
                <a:solidFill>
                  <a:srgbClr val="2E2D2B"/>
                </a:solidFill>
                <a:effectLst/>
                <a:latin typeface="Corda Std"/>
              </a:rPr>
              <a:t> back to the manufacturer or farm of origin, and we require fair and safe working conditions for the men and women who grow the food we sell — both inside and outside the U.S. We also have traceability programs for our Meat and Seafood departments, eggs in our dairy cases, canned tuna and more.</a:t>
            </a:r>
          </a:p>
          <a:p>
            <a:endParaRPr lang="en-US" dirty="0"/>
          </a:p>
          <a:p>
            <a:endParaRPr lang="en-US" dirty="0"/>
          </a:p>
          <a:p>
            <a:endParaRPr lang="en-US" dirty="0"/>
          </a:p>
          <a:p>
            <a:pPr marL="139700" indent="0">
              <a:buNone/>
            </a:pPr>
            <a:r>
              <a:rPr lang="en-US" sz="900" dirty="0"/>
              <a:t>Source- Whole Foods website</a:t>
            </a:r>
          </a:p>
        </p:txBody>
      </p:sp>
    </p:spTree>
    <p:extLst>
      <p:ext uri="{BB962C8B-B14F-4D97-AF65-F5344CB8AC3E}">
        <p14:creationId xmlns:p14="http://schemas.microsoft.com/office/powerpoint/2010/main" val="3440278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NC" val="SUBTITLE"/>
</p:tagLst>
</file>

<file path=ppt/tags/tag2.xml><?xml version="1.0" encoding="utf-8"?>
<p:tagLst xmlns:a="http://schemas.openxmlformats.org/drawingml/2006/main" xmlns:r="http://schemas.openxmlformats.org/officeDocument/2006/relationships" xmlns:p="http://schemas.openxmlformats.org/presentationml/2006/main">
  <p:tag name="PNC" val="SUBTITLE"/>
</p:tagLst>
</file>

<file path=ppt/theme/theme1.xml><?xml version="1.0" encoding="utf-8"?>
<a:theme xmlns:a="http://schemas.openxmlformats.org/drawingml/2006/main" name="Default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4282</TotalTime>
  <Words>849</Words>
  <Application>Microsoft Office PowerPoint</Application>
  <PresentationFormat>On-screen Show (4:3)</PresentationFormat>
  <Paragraphs>126</Paragraphs>
  <Slides>11</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Circular Pro</vt:lpstr>
      <vt:lpstr>Corda Std</vt:lpstr>
      <vt:lpstr>WingDings</vt:lpstr>
      <vt:lpstr>WingDings</vt:lpstr>
      <vt:lpstr>Default Theme</vt:lpstr>
      <vt:lpstr>Harvard FinTech  Online short course</vt:lpstr>
      <vt:lpstr>Assessing the Potential Acquisition of BanQu by Amazon</vt:lpstr>
      <vt:lpstr>Using blockchain, BanQu delivers supply chain compliance software that collects audit proof procurement and sustainability data across the value chain. </vt:lpstr>
      <vt:lpstr>PowerPoint Presentation</vt:lpstr>
      <vt:lpstr>A glimpse of how the Amazon Eco-System can assist</vt:lpstr>
      <vt:lpstr>PowerPoint Presentation</vt:lpstr>
      <vt:lpstr>PowerPoint Presentation</vt:lpstr>
      <vt:lpstr>PowerPoint Presentation</vt:lpstr>
      <vt:lpstr>Example: BanQu immediate collaboration with Whole Foods Market’s Responsible Sourcing Program </vt:lpstr>
      <vt:lpstr>What does a successful integration look like?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Getting started</dc:title>
  <dc:creator>Megan Tennant</dc:creator>
  <cp:lastModifiedBy>Meadows, Wade</cp:lastModifiedBy>
  <cp:revision>244</cp:revision>
  <cp:lastPrinted>2023-07-12T14:03:46Z</cp:lastPrinted>
  <dcterms:modified xsi:type="dcterms:W3CDTF">2023-07-23T14:45:23Z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0751e7a-b562-4fc7-b140-c75cc9328182_Enabled">
    <vt:lpwstr>true</vt:lpwstr>
  </property>
  <property fmtid="{D5CDD505-2E9C-101B-9397-08002B2CF9AE}" pid="3" name="MSIP_Label_70751e7a-b562-4fc7-b140-c75cc9328182_SetDate">
    <vt:lpwstr>2023-07-20T14:21:20Z</vt:lpwstr>
  </property>
  <property fmtid="{D5CDD505-2E9C-101B-9397-08002B2CF9AE}" pid="4" name="MSIP_Label_70751e7a-b562-4fc7-b140-c75cc9328182_Method">
    <vt:lpwstr>Privileged</vt:lpwstr>
  </property>
  <property fmtid="{D5CDD505-2E9C-101B-9397-08002B2CF9AE}" pid="5" name="MSIP_Label_70751e7a-b562-4fc7-b140-c75cc9328182_Name">
    <vt:lpwstr>70751e7a-b562-4fc7-b140-c75cc9328182</vt:lpwstr>
  </property>
  <property fmtid="{D5CDD505-2E9C-101B-9397-08002B2CF9AE}" pid="6" name="MSIP_Label_70751e7a-b562-4fc7-b140-c75cc9328182_SiteId">
    <vt:lpwstr>5d25c963-07db-4627-9db3-720b2ff89865</vt:lpwstr>
  </property>
  <property fmtid="{D5CDD505-2E9C-101B-9397-08002B2CF9AE}" pid="7" name="MSIP_Label_70751e7a-b562-4fc7-b140-c75cc9328182_ActionId">
    <vt:lpwstr>041f8fb7-b1f2-4320-b511-e7dafcc1e3cd</vt:lpwstr>
  </property>
  <property fmtid="{D5CDD505-2E9C-101B-9397-08002B2CF9AE}" pid="8" name="MSIP_Label_70751e7a-b562-4fc7-b140-c75cc9328182_ContentBits">
    <vt:lpwstr>0</vt:lpwstr>
  </property>
</Properties>
</file>