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7"/>
  </p:notesMasterIdLst>
  <p:sldIdLst>
    <p:sldId id="256" r:id="rId3"/>
    <p:sldId id="257" r:id="rId4"/>
    <p:sldId id="258" r:id="rId5"/>
    <p:sldId id="266" r:id="rId6"/>
    <p:sldId id="267" r:id="rId7"/>
    <p:sldId id="270" r:id="rId8"/>
    <p:sldId id="268" r:id="rId9"/>
    <p:sldId id="269" r:id="rId10"/>
    <p:sldId id="271" r:id="rId11"/>
    <p:sldId id="272" r:id="rId12"/>
    <p:sldId id="273" r:id="rId13"/>
    <p:sldId id="274" r:id="rId14"/>
    <p:sldId id="275" r:id="rId15"/>
    <p:sldId id="276" r:id="rId16"/>
    <p:sldId id="277" r:id="rId17"/>
    <p:sldId id="259" r:id="rId18"/>
    <p:sldId id="278" r:id="rId19"/>
    <p:sldId id="279" r:id="rId20"/>
    <p:sldId id="260" r:id="rId21"/>
    <p:sldId id="280" r:id="rId22"/>
    <p:sldId id="261" r:id="rId23"/>
    <p:sldId id="281" r:id="rId24"/>
    <p:sldId id="282" r:id="rId25"/>
    <p:sldId id="283" r:id="rId26"/>
    <p:sldId id="284" r:id="rId27"/>
    <p:sldId id="285" r:id="rId28"/>
    <p:sldId id="262" r:id="rId29"/>
    <p:sldId id="286" r:id="rId30"/>
    <p:sldId id="287" r:id="rId31"/>
    <p:sldId id="288" r:id="rId32"/>
    <p:sldId id="289" r:id="rId33"/>
    <p:sldId id="290" r:id="rId34"/>
    <p:sldId id="291" r:id="rId35"/>
    <p:sldId id="292" r:id="rId36"/>
    <p:sldId id="293" r:id="rId37"/>
    <p:sldId id="294" r:id="rId38"/>
    <p:sldId id="295" r:id="rId39"/>
    <p:sldId id="296" r:id="rId40"/>
    <p:sldId id="263" r:id="rId41"/>
    <p:sldId id="264" r:id="rId42"/>
    <p:sldId id="297" r:id="rId43"/>
    <p:sldId id="298" r:id="rId44"/>
    <p:sldId id="302" r:id="rId45"/>
    <p:sldId id="265"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Nunito" pitchFamily="2" charset="77"/>
      <p:regular r:id="rId52"/>
      <p:bold r:id="rId53"/>
      <p:italic r:id="rId54"/>
      <p:boldItalic r:id="rId55"/>
    </p:embeddedFont>
    <p:embeddedFont>
      <p:font typeface="Nunito ExtraBold" panose="020F0502020204030204" pitchFamily="34" charset="0"/>
      <p:bold r:id="rId56"/>
      <p:italic r:id="rId57"/>
      <p:boldItalic r:id="rId58"/>
    </p:embeddedFont>
    <p:embeddedFont>
      <p:font typeface="Nunito SemiBold" panose="020F0502020204030204" pitchFamily="34" charset="0"/>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A267F-57BB-4B82-9B38-EB87E1CD43B7}">
  <a:tblStyle styleId="{60BA267F-57BB-4B82-9B38-EB87E1CD43B7}"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0"/>
    <p:restoredTop sz="94689"/>
  </p:normalViewPr>
  <p:slideViewPr>
    <p:cSldViewPr snapToGrid="0">
      <p:cViewPr varScale="1">
        <p:scale>
          <a:sx n="144" d="100"/>
          <a:sy n="144" d="100"/>
        </p:scale>
        <p:origin x="728" y="184"/>
      </p:cViewPr>
      <p:guideLst>
        <p:guide orient="horz" pos="1620"/>
        <p:guide pos="2880"/>
      </p:guideLst>
    </p:cSldViewPr>
  </p:slideViewPr>
  <p:outlineViewPr>
    <p:cViewPr>
      <p:scale>
        <a:sx n="33" d="100"/>
        <a:sy n="33" d="100"/>
      </p:scale>
      <p:origin x="0" y="-211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6067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164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5668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3162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3402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3995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574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195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5500ded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25500dede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0939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8949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8087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364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6135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5500dede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25500dede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1284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1566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993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260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6791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5751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406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3128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0902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25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5086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5500dede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25500dede0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9984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22422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9711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7451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30456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44</a:t>
            </a:fld>
            <a:endParaRPr sz="1200" b="0" i="0" u="none" strike="noStrike" cap="none">
              <a:solidFill>
                <a:schemeClr val="dk1"/>
              </a:solidFill>
              <a:latin typeface="Calibri"/>
              <a:ea typeface="Calibri"/>
              <a:cs typeface="Calibri"/>
              <a:sym typeface="Calibri"/>
            </a:endParaRPr>
          </a:p>
        </p:txBody>
      </p:sp>
      <p:sp>
        <p:nvSpPr>
          <p:cNvPr id="159" name="Google Shape;159;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92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857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81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46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82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{60BA267F-57BB-4B82-9B38-EB87E1CD43B7}</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err="1"/>
              <a:t>FoodHub</a:t>
            </a:r>
            <a:r>
              <a:rPr lang="en" sz="3600" dirty="0"/>
              <a:t> Data Analysis</a:t>
            </a:r>
            <a:endParaRPr sz="3600" dirty="0"/>
          </a:p>
        </p:txBody>
      </p:sp>
      <p:sp>
        <p:nvSpPr>
          <p:cNvPr id="106" name="Google Shape;106;p23"/>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t>PGP-DSBA _ </a:t>
            </a:r>
            <a:r>
              <a:rPr lang="en" sz="3000" b="0" dirty="0" err="1"/>
              <a:t>FoodHub</a:t>
            </a:r>
            <a:r>
              <a:rPr lang="en" sz="3000" b="0" dirty="0"/>
              <a:t> Project</a:t>
            </a:r>
            <a:endParaRPr sz="3000" b="0" dirty="0"/>
          </a:p>
        </p:txBody>
      </p:sp>
      <p:sp>
        <p:nvSpPr>
          <p:cNvPr id="107" name="Google Shape;107;p23"/>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Date 14</a:t>
            </a:r>
            <a:r>
              <a:rPr lang="en" sz="1600" b="0" baseline="30000" dirty="0"/>
              <a:t>th</a:t>
            </a:r>
            <a:r>
              <a:rPr lang="en" sz="1600" b="0" dirty="0"/>
              <a:t> September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(8/11): Food delivery time vs Rating</a:t>
            </a:r>
          </a:p>
        </p:txBody>
      </p:sp>
      <p:sp>
        <p:nvSpPr>
          <p:cNvPr id="119" name="Google Shape;119;p25"/>
          <p:cNvSpPr txBox="1">
            <a:spLocks noGrp="1"/>
          </p:cNvSpPr>
          <p:nvPr>
            <p:ph type="body" idx="1"/>
          </p:nvPr>
        </p:nvSpPr>
        <p:spPr>
          <a:xfrm>
            <a:off x="202550" y="1216241"/>
            <a:ext cx="8629800" cy="3352534"/>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Orders with the longest delivery time were generally rated 3 whereas those with the least delivery time were rated 4 on average.</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800" kern="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934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(9/11): Food preparation time vs Rating</a:t>
            </a:r>
          </a:p>
        </p:txBody>
      </p:sp>
      <p:sp>
        <p:nvSpPr>
          <p:cNvPr id="119" name="Google Shape;119;p25"/>
          <p:cNvSpPr txBox="1">
            <a:spLocks noGrp="1"/>
          </p:cNvSpPr>
          <p:nvPr>
            <p:ph type="body" idx="1"/>
          </p:nvPr>
        </p:nvSpPr>
        <p:spPr>
          <a:xfrm>
            <a:off x="202550" y="1216241"/>
            <a:ext cx="8629800" cy="3352534"/>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There is hardly any observable relationship between the food preparation time and the rating though orders with the longest preparation time and widest preparation time variability register a rating of 3 on average</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114884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(10/11): Cost of dishes vs Rating</a:t>
            </a:r>
          </a:p>
        </p:txBody>
      </p:sp>
      <p:sp>
        <p:nvSpPr>
          <p:cNvPr id="119" name="Google Shape;119;p25"/>
          <p:cNvSpPr txBox="1">
            <a:spLocks noGrp="1"/>
          </p:cNvSpPr>
          <p:nvPr>
            <p:ph type="body" idx="1"/>
          </p:nvPr>
        </p:nvSpPr>
        <p:spPr>
          <a:xfrm>
            <a:off x="202550" y="1216241"/>
            <a:ext cx="8629800" cy="3352534"/>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The variability of cost is greatest for orders rated 3</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Among the dishes rated, the most costly dishes are rated 5 whereas the least are rated 3</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The cheapest dishes tend not to be rated</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6213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(11/11): Food preparation time vs Food delivery time vs Cost</a:t>
            </a:r>
          </a:p>
        </p:txBody>
      </p:sp>
      <p:sp>
        <p:nvSpPr>
          <p:cNvPr id="119" name="Google Shape;119;p25"/>
          <p:cNvSpPr txBox="1">
            <a:spLocks noGrp="1"/>
          </p:cNvSpPr>
          <p:nvPr>
            <p:ph type="body" idx="1"/>
          </p:nvPr>
        </p:nvSpPr>
        <p:spPr>
          <a:xfrm>
            <a:off x="202550" y="1216241"/>
            <a:ext cx="8629800" cy="3352534"/>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The variability of cost is greatest for orders rated 3</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Among the dishes rated, the most costly dishes are rated 5 whereas the least are rated 3</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The cheapest dishes tend not to be rated</a:t>
            </a:r>
            <a:endParaRPr lang="en-US" sz="1800" kern="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72806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Recommendation (1/2)</a:t>
            </a:r>
          </a:p>
        </p:txBody>
      </p:sp>
      <p:sp>
        <p:nvSpPr>
          <p:cNvPr id="119" name="Google Shape;119;p25"/>
          <p:cNvSpPr txBox="1">
            <a:spLocks noGrp="1"/>
          </p:cNvSpPr>
          <p:nvPr>
            <p:ph type="body" idx="1"/>
          </p:nvPr>
        </p:nvSpPr>
        <p:spPr>
          <a:xfrm>
            <a:off x="202550" y="1180729"/>
            <a:ext cx="8629800" cy="3352534"/>
          </a:xfrm>
          <a:prstGeom prst="rect">
            <a:avLst/>
          </a:prstGeom>
          <a:noFill/>
          <a:ln>
            <a:noFill/>
          </a:ln>
        </p:spPr>
        <p:txBody>
          <a:bodyPr spcFirstLastPara="1" wrap="square" lIns="91425" tIns="91425" rIns="91425" bIns="91425" anchor="t" anchorCtr="0">
            <a:noAutofit/>
          </a:bodyPr>
          <a:lstStyle/>
          <a:p>
            <a:pPr marL="342900" marR="0" lvl="0" indent="-342900">
              <a:spcBef>
                <a:spcPts val="0"/>
              </a:spcBef>
              <a:spcAft>
                <a:spcPts val="0"/>
              </a:spcAft>
              <a:buFont typeface="Symbol" pitchFamily="2" charset="2"/>
              <a:buChar char=""/>
            </a:pPr>
            <a:r>
              <a:rPr lang="en-US" sz="1800" dirty="0" err="1">
                <a:solidFill>
                  <a:srgbClr val="212121"/>
                </a:solidFill>
                <a:latin typeface="Roboto" panose="02000000000000000000" pitchFamily="2" charset="0"/>
              </a:rPr>
              <a:t>FoodHub</a:t>
            </a:r>
            <a:r>
              <a:rPr lang="en-US" sz="1800" dirty="0">
                <a:solidFill>
                  <a:srgbClr val="212121"/>
                </a:solidFill>
                <a:latin typeface="Roboto" panose="02000000000000000000" pitchFamily="2" charset="0"/>
              </a:rPr>
              <a:t> should prospect and make promotion offers to restaurants that serve American, Japanese, and Italian dishes since these three cuisine types account for more than half of orders</a:t>
            </a:r>
          </a:p>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Optimal capacity management can be attained by allotting significantly greater logistics allowance (number of delivery cars and personnel and software availability and stability) during the weekend, which registers more than half of orders made during the entire week</a:t>
            </a:r>
          </a:p>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Service delivery agents should be stationed close to restaurants serving Japanese and Italian dishes to reduce total delivery time by compensating for the relatively long preparation time of these popular dishes</a:t>
            </a:r>
          </a:p>
        </p:txBody>
      </p:sp>
    </p:spTree>
    <p:extLst>
      <p:ext uri="{BB962C8B-B14F-4D97-AF65-F5344CB8AC3E}">
        <p14:creationId xmlns:p14="http://schemas.microsoft.com/office/powerpoint/2010/main" val="154466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78491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Recommendation (2/2)</a:t>
            </a:r>
          </a:p>
        </p:txBody>
      </p:sp>
      <p:sp>
        <p:nvSpPr>
          <p:cNvPr id="119" name="Google Shape;119;p25"/>
          <p:cNvSpPr txBox="1">
            <a:spLocks noGrp="1"/>
          </p:cNvSpPr>
          <p:nvPr>
            <p:ph type="body" idx="1"/>
          </p:nvPr>
        </p:nvSpPr>
        <p:spPr>
          <a:xfrm>
            <a:off x="202550" y="1216241"/>
            <a:ext cx="8629800" cy="3352534"/>
          </a:xfrm>
          <a:prstGeom prst="rect">
            <a:avLst/>
          </a:prstGeom>
          <a:noFill/>
          <a:ln>
            <a:noFill/>
          </a:ln>
        </p:spPr>
        <p:txBody>
          <a:bodyPr spcFirstLastPara="1" wrap="square" lIns="91425" tIns="91425" rIns="91425" bIns="91425" anchor="t" anchorCtr="0">
            <a:noAutofit/>
          </a:bodyPr>
          <a:lstStyle/>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The greater delivery time during weekdays needs to be investigated considering that a lot fewer orders are received than during weekends</a:t>
            </a:r>
          </a:p>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Advertisement of expensive French dishes might result in additional revenue generation</a:t>
            </a:r>
          </a:p>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Customer experience should be carefully gauged when advertising expensive dishes to determine whether the average ratings for this class of dishes remain high as the relative number of orders rises</a:t>
            </a:r>
          </a:p>
          <a:p>
            <a:pPr marL="342900" marR="0" lvl="0" indent="-342900">
              <a:spcBef>
                <a:spcPts val="0"/>
              </a:spcBef>
              <a:spcAft>
                <a:spcPts val="0"/>
              </a:spcAft>
              <a:buFont typeface="Symbol" pitchFamily="2" charset="2"/>
              <a:buChar char=""/>
            </a:pPr>
            <a:r>
              <a:rPr lang="en-US" sz="1800" dirty="0">
                <a:solidFill>
                  <a:srgbClr val="212121"/>
                </a:solidFill>
                <a:latin typeface="Roboto" panose="02000000000000000000" pitchFamily="2" charset="0"/>
              </a:rPr>
              <a:t>Clients tend to be more sensitive to delivery time than preparation time; so </a:t>
            </a:r>
            <a:r>
              <a:rPr lang="en-US" sz="1800" dirty="0" err="1">
                <a:solidFill>
                  <a:srgbClr val="212121"/>
                </a:solidFill>
                <a:latin typeface="Roboto" panose="02000000000000000000" pitchFamily="2" charset="0"/>
              </a:rPr>
              <a:t>FoodHub</a:t>
            </a:r>
            <a:r>
              <a:rPr lang="en-US" sz="1800" dirty="0">
                <a:solidFill>
                  <a:srgbClr val="212121"/>
                </a:solidFill>
                <a:latin typeface="Roboto" panose="02000000000000000000" pitchFamily="2" charset="0"/>
              </a:rPr>
              <a:t> should think of cost-effective strategies for delivery time reduction</a:t>
            </a:r>
          </a:p>
        </p:txBody>
      </p:sp>
    </p:spTree>
    <p:extLst>
      <p:ext uri="{BB962C8B-B14F-4D97-AF65-F5344CB8AC3E}">
        <p14:creationId xmlns:p14="http://schemas.microsoft.com/office/powerpoint/2010/main" val="76696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a:t>
            </a:r>
            <a:endParaRPr dirty="0">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 sz="1600" dirty="0" err="1">
                <a:solidFill>
                  <a:srgbClr val="000000"/>
                </a:solidFill>
              </a:rPr>
              <a:t>FoodHub</a:t>
            </a:r>
            <a:r>
              <a:rPr lang="en" sz="1600" dirty="0">
                <a:solidFill>
                  <a:srgbClr val="000000"/>
                </a:solidFill>
              </a:rPr>
              <a:t>, a food aggregator company providing access to several restaurants in New York via a smartphone app is keen on enhancing customer experience and has reached out to its Data Science team for insights that will help attain this goal. As a member of the Data Science team, I have been given the task to carry out the analysis and provide feedback to Management. The task will be accomplished in two main steps</a:t>
            </a:r>
          </a:p>
          <a:p>
            <a:pPr marL="482600" lvl="0" indent="-342900" algn="l" rtl="0">
              <a:lnSpc>
                <a:spcPct val="115000"/>
              </a:lnSpc>
              <a:spcBef>
                <a:spcPts val="1000"/>
              </a:spcBef>
              <a:spcAft>
                <a:spcPts val="0"/>
              </a:spcAft>
              <a:buClr>
                <a:srgbClr val="000000"/>
              </a:buClr>
              <a:buSzPts val="1400"/>
              <a:buFont typeface="+mj-lt"/>
              <a:buAutoNum type="arabicPeriod"/>
            </a:pPr>
            <a:r>
              <a:rPr lang="en-US" sz="1600" dirty="0">
                <a:solidFill>
                  <a:srgbClr val="000000"/>
                </a:solidFill>
              </a:rPr>
              <a:t>Analysis of the Data Set</a:t>
            </a:r>
            <a:endParaRPr sz="1600" dirty="0">
              <a:solidFill>
                <a:srgbClr val="000000"/>
              </a:solidFill>
            </a:endParaRPr>
          </a:p>
          <a:p>
            <a:pPr marL="482600" lvl="0" indent="-342900" algn="l" rtl="0">
              <a:lnSpc>
                <a:spcPct val="115000"/>
              </a:lnSpc>
              <a:spcBef>
                <a:spcPts val="1000"/>
              </a:spcBef>
              <a:spcAft>
                <a:spcPts val="0"/>
              </a:spcAft>
              <a:buClr>
                <a:srgbClr val="000000"/>
              </a:buClr>
              <a:buSzPts val="1400"/>
              <a:buFont typeface="+mj-lt"/>
              <a:buAutoNum type="arabicPeriod"/>
            </a:pPr>
            <a:r>
              <a:rPr lang="en-US" sz="1600" dirty="0">
                <a:solidFill>
                  <a:srgbClr val="000000"/>
                </a:solidFill>
              </a:rPr>
              <a:t>Recommendation of Business Action</a:t>
            </a:r>
            <a:endParaRPr sz="1600" dirty="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Solution Approach (1/2)</a:t>
            </a:r>
            <a:endParaRPr dirty="0">
              <a:solidFill>
                <a:srgbClr val="000000"/>
              </a:solidFill>
            </a:endParaRPr>
          </a:p>
        </p:txBody>
      </p:sp>
      <p:sp>
        <p:nvSpPr>
          <p:cNvPr id="125" name="Google Shape;125;p26"/>
          <p:cNvSpPr txBox="1">
            <a:spLocks noGrp="1"/>
          </p:cNvSpPr>
          <p:nvPr>
            <p:ph type="body" idx="1"/>
          </p:nvPr>
        </p:nvSpPr>
        <p:spPr>
          <a:xfrm>
            <a:off x="202550" y="861974"/>
            <a:ext cx="8629800" cy="3816557"/>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 sz="1400" dirty="0">
                <a:solidFill>
                  <a:srgbClr val="000000"/>
                </a:solidFill>
              </a:rPr>
              <a:t>A rundown of the approach used in this analysis</a:t>
            </a:r>
          </a:p>
          <a:p>
            <a:pPr marL="482600" lvl="0" indent="-342900" algn="l" rtl="0">
              <a:lnSpc>
                <a:spcPct val="115000"/>
              </a:lnSpc>
              <a:spcBef>
                <a:spcPts val="1000"/>
              </a:spcBef>
              <a:spcAft>
                <a:spcPts val="0"/>
              </a:spcAft>
              <a:buClr>
                <a:srgbClr val="000000"/>
              </a:buClr>
              <a:buSzPts val="1400"/>
              <a:buFont typeface="+mj-lt"/>
              <a:buAutoNum type="arabicPeriod"/>
            </a:pPr>
            <a:r>
              <a:rPr lang="en-US" sz="1400" dirty="0">
                <a:solidFill>
                  <a:srgbClr val="000000"/>
                </a:solidFill>
              </a:rPr>
              <a:t>General exploration of the dataset to determine main features including number of orders registered, clients, restaurants, cuisine types, and total number of attributes under investigation</a:t>
            </a:r>
            <a:endParaRPr sz="1400" dirty="0">
              <a:solidFill>
                <a:srgbClr val="000000"/>
              </a:solidFill>
            </a:endParaRPr>
          </a:p>
          <a:p>
            <a:pPr marL="482600" lvl="0" indent="-342900" algn="l" rtl="0">
              <a:lnSpc>
                <a:spcPct val="115000"/>
              </a:lnSpc>
              <a:spcBef>
                <a:spcPts val="1000"/>
              </a:spcBef>
              <a:spcAft>
                <a:spcPts val="0"/>
              </a:spcAft>
              <a:buClr>
                <a:srgbClr val="000000"/>
              </a:buClr>
              <a:buSzPts val="1400"/>
              <a:buFont typeface="+mj-lt"/>
              <a:buAutoNum type="arabicPeriod"/>
            </a:pPr>
            <a:r>
              <a:rPr lang="en" sz="1400" dirty="0">
                <a:solidFill>
                  <a:srgbClr val="000000"/>
                </a:solidFill>
              </a:rPr>
              <a:t>Univariate analysis of key attributes, namely the customer ID, restaurant name, cuisine type, day of the week, food preparation time, food delivery time, cost of orders, and ratings</a:t>
            </a:r>
          </a:p>
          <a:p>
            <a:pPr marL="482600" lvl="0" indent="-342900" algn="l" rtl="0">
              <a:lnSpc>
                <a:spcPct val="115000"/>
              </a:lnSpc>
              <a:spcBef>
                <a:spcPts val="1000"/>
              </a:spcBef>
              <a:spcAft>
                <a:spcPts val="0"/>
              </a:spcAft>
              <a:buClr>
                <a:srgbClr val="000000"/>
              </a:buClr>
              <a:buSzPts val="1400"/>
              <a:buFont typeface="+mj-lt"/>
              <a:buAutoNum type="arabicPeriod"/>
            </a:pPr>
            <a:r>
              <a:rPr lang="en" sz="1400" dirty="0">
                <a:solidFill>
                  <a:srgbClr val="000000"/>
                </a:solidFill>
              </a:rPr>
              <a:t>Bivariate analysis uncovering relationships between:</a:t>
            </a:r>
          </a:p>
          <a:p>
            <a:pPr marL="939800" lvl="1" indent="-342900">
              <a:spcBef>
                <a:spcPts val="1000"/>
              </a:spcBef>
              <a:buClr>
                <a:srgbClr val="000000"/>
              </a:buClr>
              <a:buSzPts val="1400"/>
              <a:buFont typeface="+mj-lt"/>
              <a:buAutoNum type="romanLcPeriod"/>
            </a:pPr>
            <a:r>
              <a:rPr lang="en" sz="1200" dirty="0">
                <a:solidFill>
                  <a:srgbClr val="000000"/>
                </a:solidFill>
              </a:rPr>
              <a:t>Cuisine type and day of the week</a:t>
            </a:r>
          </a:p>
          <a:p>
            <a:pPr marL="939800" lvl="1" indent="-342900">
              <a:spcBef>
                <a:spcPts val="1000"/>
              </a:spcBef>
              <a:buClr>
                <a:srgbClr val="000000"/>
              </a:buClr>
              <a:buSzPts val="1400"/>
              <a:buFont typeface="+mj-lt"/>
              <a:buAutoNum type="romanLcPeriod"/>
            </a:pPr>
            <a:r>
              <a:rPr lang="en" sz="1200" dirty="0">
                <a:solidFill>
                  <a:srgbClr val="000000"/>
                </a:solidFill>
              </a:rPr>
              <a:t>Cuisine type and Food preparation time</a:t>
            </a:r>
          </a:p>
          <a:p>
            <a:pPr marL="939800" lvl="1" indent="-342900">
              <a:spcBef>
                <a:spcPts val="1000"/>
              </a:spcBef>
              <a:buClr>
                <a:srgbClr val="000000"/>
              </a:buClr>
              <a:buSzPts val="1400"/>
              <a:buFont typeface="+mj-lt"/>
              <a:buAutoNum type="romanLcPeriod"/>
            </a:pPr>
            <a:r>
              <a:rPr lang="en" sz="1200" dirty="0">
                <a:solidFill>
                  <a:srgbClr val="000000"/>
                </a:solidFill>
              </a:rPr>
              <a:t>Cuisine type and Cost</a:t>
            </a:r>
          </a:p>
          <a:p>
            <a:pPr marL="939800" lvl="1" indent="-342900">
              <a:spcBef>
                <a:spcPts val="1000"/>
              </a:spcBef>
              <a:buClr>
                <a:srgbClr val="000000"/>
              </a:buClr>
              <a:buSzPts val="1400"/>
              <a:buFont typeface="+mj-lt"/>
              <a:buAutoNum type="romanLcPeriod"/>
            </a:pPr>
            <a:r>
              <a:rPr lang="en" sz="1200" dirty="0">
                <a:solidFill>
                  <a:srgbClr val="000000"/>
                </a:solidFill>
              </a:rPr>
              <a:t>Food delivery time and day of the week</a:t>
            </a:r>
          </a:p>
          <a:p>
            <a:pPr marL="939800" lvl="1" indent="-342900">
              <a:spcBef>
                <a:spcPts val="1000"/>
              </a:spcBef>
              <a:buClr>
                <a:srgbClr val="000000"/>
              </a:buClr>
              <a:buSzPts val="1400"/>
              <a:buFont typeface="+mj-lt"/>
              <a:buAutoNum type="romanLcPeriod"/>
            </a:pPr>
            <a:r>
              <a:rPr lang="en" sz="1200" dirty="0">
                <a:solidFill>
                  <a:srgbClr val="000000"/>
                </a:solidFill>
              </a:rPr>
              <a:t>Food preparation time and Rating</a:t>
            </a:r>
          </a:p>
        </p:txBody>
      </p:sp>
    </p:spTree>
    <p:extLst>
      <p:ext uri="{BB962C8B-B14F-4D97-AF65-F5344CB8AC3E}">
        <p14:creationId xmlns:p14="http://schemas.microsoft.com/office/powerpoint/2010/main" val="109459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Solution Approach (2/2)</a:t>
            </a:r>
            <a:endParaRPr dirty="0">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82600" lvl="0" indent="-342900" algn="l" rtl="0">
              <a:lnSpc>
                <a:spcPct val="115000"/>
              </a:lnSpc>
              <a:spcBef>
                <a:spcPts val="1000"/>
              </a:spcBef>
              <a:spcAft>
                <a:spcPts val="0"/>
              </a:spcAft>
              <a:buClr>
                <a:srgbClr val="000000"/>
              </a:buClr>
              <a:buSzPts val="1400"/>
              <a:buFont typeface="+mj-lt"/>
              <a:buAutoNum type="arabicPeriod" startAt="3"/>
            </a:pPr>
            <a:r>
              <a:rPr lang="en" sz="1400" dirty="0">
                <a:solidFill>
                  <a:srgbClr val="000000"/>
                </a:solidFill>
              </a:rPr>
              <a:t>Bivariate analysis uncovering relationships between:</a:t>
            </a:r>
          </a:p>
          <a:p>
            <a:pPr marL="939800" lvl="1" indent="-342900">
              <a:spcBef>
                <a:spcPts val="1000"/>
              </a:spcBef>
              <a:buClr>
                <a:srgbClr val="000000"/>
              </a:buClr>
              <a:buSzPts val="1400"/>
              <a:buFont typeface="+mj-lt"/>
              <a:buAutoNum type="romanLcPeriod" startAt="6"/>
            </a:pPr>
            <a:r>
              <a:rPr lang="en" sz="1200" dirty="0">
                <a:solidFill>
                  <a:srgbClr val="000000"/>
                </a:solidFill>
              </a:rPr>
              <a:t>Food delivery time and Rating</a:t>
            </a:r>
          </a:p>
          <a:p>
            <a:pPr marL="939800" lvl="1" indent="-342900">
              <a:spcBef>
                <a:spcPts val="1000"/>
              </a:spcBef>
              <a:buClr>
                <a:srgbClr val="000000"/>
              </a:buClr>
              <a:buSzPts val="1400"/>
              <a:buFont typeface="+mj-lt"/>
              <a:buAutoNum type="romanLcPeriod" startAt="6"/>
            </a:pPr>
            <a:r>
              <a:rPr lang="en" sz="1200" dirty="0">
                <a:solidFill>
                  <a:srgbClr val="000000"/>
                </a:solidFill>
              </a:rPr>
              <a:t>Restaurant name and rating</a:t>
            </a:r>
          </a:p>
          <a:p>
            <a:pPr marL="939800" lvl="1" indent="-342900">
              <a:spcBef>
                <a:spcPts val="1000"/>
              </a:spcBef>
              <a:buClr>
                <a:srgbClr val="000000"/>
              </a:buClr>
              <a:buSzPts val="1400"/>
              <a:buFont typeface="+mj-lt"/>
              <a:buAutoNum type="romanLcPeriod" startAt="6"/>
            </a:pPr>
            <a:r>
              <a:rPr lang="en" sz="1200" dirty="0">
                <a:solidFill>
                  <a:srgbClr val="000000"/>
                </a:solidFill>
              </a:rPr>
              <a:t>Restaurant name and Cost</a:t>
            </a:r>
          </a:p>
          <a:p>
            <a:pPr marL="939800" lvl="1" indent="-342900">
              <a:spcBef>
                <a:spcPts val="1000"/>
              </a:spcBef>
              <a:buClr>
                <a:srgbClr val="000000"/>
              </a:buClr>
              <a:buSzPts val="1400"/>
              <a:buFont typeface="+mj-lt"/>
              <a:buAutoNum type="romanLcPeriod" startAt="6"/>
            </a:pPr>
            <a:r>
              <a:rPr lang="en" sz="1200" dirty="0">
                <a:solidFill>
                  <a:srgbClr val="000000"/>
                </a:solidFill>
              </a:rPr>
              <a:t>Cost and Rating</a:t>
            </a:r>
          </a:p>
          <a:p>
            <a:pPr marL="482600" indent="-342900">
              <a:spcBef>
                <a:spcPts val="1000"/>
              </a:spcBef>
              <a:buClr>
                <a:srgbClr val="000000"/>
              </a:buClr>
              <a:buSzPts val="1400"/>
              <a:buFont typeface="+mj-lt"/>
              <a:buAutoNum type="arabicPeriod" startAt="3"/>
            </a:pPr>
            <a:r>
              <a:rPr lang="en" sz="1600" dirty="0">
                <a:solidFill>
                  <a:srgbClr val="000000"/>
                </a:solidFill>
              </a:rPr>
              <a:t>Multivariate analysis among Food Preparation Time, Food delivery time, and Cost</a:t>
            </a:r>
          </a:p>
          <a:p>
            <a:pPr marL="482600" indent="-342900">
              <a:spcBef>
                <a:spcPts val="1000"/>
              </a:spcBef>
              <a:buClr>
                <a:srgbClr val="000000"/>
              </a:buClr>
              <a:buSzPts val="1400"/>
              <a:buFont typeface="+mj-lt"/>
              <a:buAutoNum type="arabicPeriod" startAt="3"/>
            </a:pPr>
            <a:r>
              <a:rPr lang="en" sz="1600" dirty="0">
                <a:solidFill>
                  <a:srgbClr val="000000"/>
                </a:solidFill>
              </a:rPr>
              <a:t>Synthesis of Observations</a:t>
            </a:r>
          </a:p>
          <a:p>
            <a:pPr marL="482600" indent="-342900">
              <a:spcBef>
                <a:spcPts val="1000"/>
              </a:spcBef>
              <a:buClr>
                <a:srgbClr val="000000"/>
              </a:buClr>
              <a:buSzPts val="1400"/>
              <a:buFont typeface="+mj-lt"/>
              <a:buAutoNum type="arabicPeriod" startAt="3"/>
            </a:pPr>
            <a:r>
              <a:rPr lang="en" sz="1600" dirty="0">
                <a:solidFill>
                  <a:srgbClr val="000000"/>
                </a:solidFill>
              </a:rPr>
              <a:t>Recommendation</a:t>
            </a:r>
          </a:p>
          <a:p>
            <a:pPr marL="482600" lvl="0" indent="-342900" algn="l" rtl="0">
              <a:lnSpc>
                <a:spcPct val="115000"/>
              </a:lnSpc>
              <a:spcBef>
                <a:spcPts val="1000"/>
              </a:spcBef>
              <a:spcAft>
                <a:spcPts val="0"/>
              </a:spcAft>
              <a:buClr>
                <a:srgbClr val="000000"/>
              </a:buClr>
              <a:buSzPts val="1400"/>
              <a:buFont typeface="+mj-lt"/>
              <a:buAutoNum type="arabicPeriod" startAt="3"/>
            </a:pPr>
            <a:endParaRPr sz="1400" dirty="0">
              <a:solidFill>
                <a:srgbClr val="000000"/>
              </a:solidFill>
            </a:endParaRPr>
          </a:p>
        </p:txBody>
      </p:sp>
    </p:spTree>
    <p:extLst>
      <p:ext uri="{BB962C8B-B14F-4D97-AF65-F5344CB8AC3E}">
        <p14:creationId xmlns:p14="http://schemas.microsoft.com/office/powerpoint/2010/main" val="177561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8"/>
            <a:ext cx="8520600" cy="6760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 (1/2): Data Shape, Datatypes, and Data Completeness</a:t>
            </a:r>
            <a:endParaRPr dirty="0">
              <a:solidFill>
                <a:srgbClr val="000000"/>
              </a:solidFill>
            </a:endParaRPr>
          </a:p>
        </p:txBody>
      </p:sp>
      <p:sp>
        <p:nvSpPr>
          <p:cNvPr id="131" name="Google Shape;131;p27"/>
          <p:cNvSpPr txBox="1">
            <a:spLocks noGrp="1"/>
          </p:cNvSpPr>
          <p:nvPr>
            <p:ph type="body" idx="1"/>
          </p:nvPr>
        </p:nvSpPr>
        <p:spPr>
          <a:xfrm>
            <a:off x="4462850" y="965314"/>
            <a:ext cx="4483226" cy="3995440"/>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b="1" dirty="0">
                <a:solidFill>
                  <a:srgbClr val="000000"/>
                </a:solidFill>
              </a:rPr>
              <a:t>1898</a:t>
            </a:r>
            <a:r>
              <a:rPr lang="en-US" sz="1400" dirty="0">
                <a:solidFill>
                  <a:srgbClr val="000000"/>
                </a:solidFill>
              </a:rPr>
              <a:t> records (</a:t>
            </a:r>
            <a:r>
              <a:rPr lang="en-US" sz="1400" b="1" dirty="0">
                <a:solidFill>
                  <a:srgbClr val="000000"/>
                </a:solidFill>
              </a:rPr>
              <a:t>rows</a:t>
            </a:r>
            <a:r>
              <a:rPr lang="en-US" sz="1400" dirty="0">
                <a:solidFill>
                  <a:srgbClr val="000000"/>
                </a:solidFill>
              </a:rPr>
              <a:t>) and </a:t>
            </a:r>
            <a:r>
              <a:rPr lang="en-US" sz="1400" b="1" dirty="0">
                <a:solidFill>
                  <a:srgbClr val="000000"/>
                </a:solidFill>
              </a:rPr>
              <a:t>9</a:t>
            </a:r>
            <a:r>
              <a:rPr lang="en-US" sz="1400" dirty="0">
                <a:solidFill>
                  <a:srgbClr val="000000"/>
                </a:solidFill>
              </a:rPr>
              <a:t> attributes (</a:t>
            </a:r>
            <a:r>
              <a:rPr lang="en-US" sz="1400" b="1" dirty="0">
                <a:solidFill>
                  <a:srgbClr val="000000"/>
                </a:solidFill>
              </a:rPr>
              <a:t>columns</a:t>
            </a:r>
            <a:r>
              <a:rPr lang="en-US" sz="1400" dirty="0">
                <a:solidFill>
                  <a:srgbClr val="000000"/>
                </a:solidFill>
              </a:rPr>
              <a:t>)</a:t>
            </a:r>
            <a:r>
              <a:rPr lang="en-US" sz="1400" baseline="30000" dirty="0">
                <a:solidFill>
                  <a:srgbClr val="000000"/>
                </a:solidFill>
              </a:rPr>
              <a:t>1</a:t>
            </a:r>
            <a:endParaRPr lang="en-US" sz="1400" dirty="0">
              <a:solidFill>
                <a:srgbClr val="000000"/>
              </a:solidFill>
            </a:endParaRPr>
          </a:p>
          <a:p>
            <a:pPr lvl="0" indent="-317500">
              <a:spcBef>
                <a:spcPts val="1000"/>
              </a:spcBef>
              <a:buClr>
                <a:srgbClr val="000000"/>
              </a:buClr>
              <a:buSzPts val="1400"/>
            </a:pPr>
            <a:r>
              <a:rPr lang="en-US" sz="1400" b="1" dirty="0">
                <a:solidFill>
                  <a:srgbClr val="000000"/>
                </a:solidFill>
              </a:rPr>
              <a:t>5 numerical </a:t>
            </a:r>
            <a:r>
              <a:rPr lang="en-US" sz="1400" dirty="0">
                <a:solidFill>
                  <a:srgbClr val="000000"/>
                </a:solidFill>
              </a:rPr>
              <a:t>variable columns</a:t>
            </a:r>
            <a:r>
              <a:rPr lang="en-US" sz="1400" baseline="30000" dirty="0">
                <a:solidFill>
                  <a:srgbClr val="000000"/>
                </a:solidFill>
              </a:rPr>
              <a:t>2</a:t>
            </a:r>
            <a:r>
              <a:rPr lang="en-US" sz="1400" dirty="0">
                <a:solidFill>
                  <a:srgbClr val="000000"/>
                </a:solidFill>
              </a:rPr>
              <a:t>:</a:t>
            </a:r>
          </a:p>
          <a:p>
            <a:pPr lvl="1" indent="-317500">
              <a:spcBef>
                <a:spcPts val="1000"/>
              </a:spcBef>
              <a:buClr>
                <a:srgbClr val="000000"/>
              </a:buClr>
              <a:buSzPts val="1400"/>
            </a:pPr>
            <a:r>
              <a:rPr lang="en-US" sz="1400" dirty="0">
                <a:solidFill>
                  <a:srgbClr val="000000"/>
                </a:solidFill>
              </a:rPr>
              <a:t>'</a:t>
            </a:r>
            <a:r>
              <a:rPr lang="en-US" sz="1400" dirty="0" err="1">
                <a:solidFill>
                  <a:srgbClr val="000000"/>
                </a:solidFill>
              </a:rPr>
              <a:t>order_id</a:t>
            </a:r>
            <a:r>
              <a:rPr lang="en-US" sz="1400" dirty="0">
                <a:solidFill>
                  <a:srgbClr val="000000"/>
                </a:solidFill>
              </a:rPr>
              <a:t>', '</a:t>
            </a:r>
            <a:r>
              <a:rPr lang="en-US" sz="1400" dirty="0" err="1">
                <a:solidFill>
                  <a:srgbClr val="000000"/>
                </a:solidFill>
              </a:rPr>
              <a:t>customer_id</a:t>
            </a:r>
            <a:r>
              <a:rPr lang="en-US" sz="1400" dirty="0">
                <a:solidFill>
                  <a:srgbClr val="000000"/>
                </a:solidFill>
              </a:rPr>
              <a:t>', '</a:t>
            </a:r>
            <a:r>
              <a:rPr lang="en-US" sz="1400" dirty="0" err="1">
                <a:solidFill>
                  <a:srgbClr val="000000"/>
                </a:solidFill>
              </a:rPr>
              <a:t>food_preparation_time</a:t>
            </a:r>
            <a:r>
              <a:rPr lang="en-US" sz="1400" dirty="0">
                <a:solidFill>
                  <a:srgbClr val="000000"/>
                </a:solidFill>
              </a:rPr>
              <a:t>', and '</a:t>
            </a:r>
            <a:r>
              <a:rPr lang="en-US" sz="1400" dirty="0" err="1">
                <a:solidFill>
                  <a:srgbClr val="000000"/>
                </a:solidFill>
              </a:rPr>
              <a:t>delivery_time</a:t>
            </a:r>
            <a:r>
              <a:rPr lang="en-US" sz="1400" dirty="0">
                <a:solidFill>
                  <a:srgbClr val="000000"/>
                </a:solidFill>
              </a:rPr>
              <a:t>' have </a:t>
            </a:r>
            <a:r>
              <a:rPr lang="en-US" sz="1400" b="1" dirty="0">
                <a:solidFill>
                  <a:srgbClr val="000000"/>
                </a:solidFill>
              </a:rPr>
              <a:t>int datatype</a:t>
            </a:r>
          </a:p>
          <a:p>
            <a:pPr lvl="1" indent="-317500">
              <a:spcBef>
                <a:spcPts val="1000"/>
              </a:spcBef>
              <a:buClr>
                <a:srgbClr val="000000"/>
              </a:buClr>
              <a:buSzPts val="1400"/>
            </a:pPr>
            <a:r>
              <a:rPr lang="en-US" sz="1400" dirty="0">
                <a:solidFill>
                  <a:srgbClr val="000000"/>
                </a:solidFill>
              </a:rPr>
              <a:t>'</a:t>
            </a:r>
            <a:r>
              <a:rPr lang="en-US" sz="1400" dirty="0" err="1">
                <a:solidFill>
                  <a:srgbClr val="000000"/>
                </a:solidFill>
              </a:rPr>
              <a:t>cost_of_the_order</a:t>
            </a:r>
            <a:r>
              <a:rPr lang="en-US" sz="1400" dirty="0">
                <a:solidFill>
                  <a:srgbClr val="000000"/>
                </a:solidFill>
              </a:rPr>
              <a:t>' has </a:t>
            </a:r>
            <a:r>
              <a:rPr lang="en-US" sz="1400" b="1" dirty="0">
                <a:solidFill>
                  <a:srgbClr val="000000"/>
                </a:solidFill>
              </a:rPr>
              <a:t>float datatype</a:t>
            </a:r>
          </a:p>
          <a:p>
            <a:pPr lvl="0" indent="-317500">
              <a:spcBef>
                <a:spcPts val="1000"/>
              </a:spcBef>
              <a:buClr>
                <a:srgbClr val="000000"/>
              </a:buClr>
              <a:buSzPts val="1400"/>
            </a:pPr>
            <a:r>
              <a:rPr lang="en-US" sz="1400" b="1" dirty="0">
                <a:solidFill>
                  <a:srgbClr val="000000"/>
                </a:solidFill>
              </a:rPr>
              <a:t>4 columns of object datatype </a:t>
            </a:r>
            <a:r>
              <a:rPr lang="en-US" sz="1400" dirty="0">
                <a:solidFill>
                  <a:srgbClr val="000000"/>
                </a:solidFill>
              </a:rPr>
              <a:t>(categorical variables/str) </a:t>
            </a:r>
            <a:r>
              <a:rPr lang="en-US" sz="1400" baseline="30000" dirty="0">
                <a:solidFill>
                  <a:srgbClr val="000000"/>
                </a:solidFill>
              </a:rPr>
              <a:t>2</a:t>
            </a:r>
            <a:r>
              <a:rPr lang="en-US" sz="1400" dirty="0">
                <a:solidFill>
                  <a:srgbClr val="000000"/>
                </a:solidFill>
              </a:rPr>
              <a:t>: '</a:t>
            </a:r>
            <a:r>
              <a:rPr lang="en-US" sz="1400" dirty="0" err="1">
                <a:solidFill>
                  <a:srgbClr val="000000"/>
                </a:solidFill>
              </a:rPr>
              <a:t>restaurant_name</a:t>
            </a:r>
            <a:r>
              <a:rPr lang="en-US" sz="1400" dirty="0">
                <a:solidFill>
                  <a:srgbClr val="000000"/>
                </a:solidFill>
              </a:rPr>
              <a:t>', '</a:t>
            </a:r>
            <a:r>
              <a:rPr lang="en-US" sz="1400" dirty="0" err="1">
                <a:solidFill>
                  <a:srgbClr val="000000"/>
                </a:solidFill>
              </a:rPr>
              <a:t>cuisine_type</a:t>
            </a:r>
            <a:r>
              <a:rPr lang="en-US" sz="1400" dirty="0">
                <a:solidFill>
                  <a:srgbClr val="000000"/>
                </a:solidFill>
              </a:rPr>
              <a:t>', '</a:t>
            </a:r>
            <a:r>
              <a:rPr lang="en-US" sz="1400" dirty="0" err="1">
                <a:solidFill>
                  <a:srgbClr val="000000"/>
                </a:solidFill>
              </a:rPr>
              <a:t>day_of_the_week</a:t>
            </a:r>
            <a:r>
              <a:rPr lang="en-US" sz="1400" dirty="0">
                <a:solidFill>
                  <a:srgbClr val="000000"/>
                </a:solidFill>
              </a:rPr>
              <a:t>', and 'rating'; strangely 'rating' has an object datatype</a:t>
            </a:r>
          </a:p>
          <a:p>
            <a:pPr lvl="0" indent="-317500">
              <a:spcBef>
                <a:spcPts val="1000"/>
              </a:spcBef>
              <a:buClr>
                <a:srgbClr val="000000"/>
              </a:buClr>
              <a:buSzPts val="1400"/>
            </a:pPr>
            <a:r>
              <a:rPr lang="en-US" sz="1400" dirty="0">
                <a:solidFill>
                  <a:srgbClr val="000000"/>
                </a:solidFill>
              </a:rPr>
              <a:t>No missing values</a:t>
            </a:r>
            <a:r>
              <a:rPr lang="en-US" sz="1400" baseline="30000" dirty="0">
                <a:solidFill>
                  <a:srgbClr val="000000"/>
                </a:solidFill>
              </a:rPr>
              <a:t>3</a:t>
            </a:r>
          </a:p>
        </p:txBody>
      </p:sp>
      <p:pic>
        <p:nvPicPr>
          <p:cNvPr id="5" name="Picture 4">
            <a:extLst>
              <a:ext uri="{FF2B5EF4-FFF2-40B4-BE49-F238E27FC236}">
                <a16:creationId xmlns:a16="http://schemas.microsoft.com/office/drawing/2014/main" id="{0F27AAA7-8952-6AE4-04FD-8F5F23D73449}"/>
              </a:ext>
            </a:extLst>
          </p:cNvPr>
          <p:cNvPicPr>
            <a:picLocks noChangeAspect="1"/>
          </p:cNvPicPr>
          <p:nvPr/>
        </p:nvPicPr>
        <p:blipFill>
          <a:blip r:embed="rId3"/>
          <a:stretch>
            <a:fillRect/>
          </a:stretch>
        </p:blipFill>
        <p:spPr>
          <a:xfrm>
            <a:off x="293365" y="1029810"/>
            <a:ext cx="4047816" cy="1975875"/>
          </a:xfrm>
          <a:prstGeom prst="rect">
            <a:avLst/>
          </a:prstGeom>
        </p:spPr>
      </p:pic>
      <p:pic>
        <p:nvPicPr>
          <p:cNvPr id="6" name="Picture 5">
            <a:extLst>
              <a:ext uri="{FF2B5EF4-FFF2-40B4-BE49-F238E27FC236}">
                <a16:creationId xmlns:a16="http://schemas.microsoft.com/office/drawing/2014/main" id="{268F8EA9-76D6-83EA-CDE9-73B72A9A2BBE}"/>
              </a:ext>
            </a:extLst>
          </p:cNvPr>
          <p:cNvPicPr>
            <a:picLocks noChangeAspect="1"/>
          </p:cNvPicPr>
          <p:nvPr/>
        </p:nvPicPr>
        <p:blipFill>
          <a:blip r:embed="rId4"/>
          <a:stretch>
            <a:fillRect/>
          </a:stretch>
        </p:blipFill>
        <p:spPr>
          <a:xfrm>
            <a:off x="293365" y="3082175"/>
            <a:ext cx="4047816" cy="18785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Univariate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 Multivariate Analysis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Appendix</a:t>
            </a:r>
            <a:endParaRPr sz="1400">
              <a:solidFill>
                <a:srgbClr val="000000"/>
              </a:solidFill>
            </a:endParaRPr>
          </a:p>
          <a:p>
            <a:pPr marL="0" lvl="0" indent="0" algn="l" rtl="0">
              <a:lnSpc>
                <a:spcPct val="115000"/>
              </a:lnSpc>
              <a:spcBef>
                <a:spcPts val="1000"/>
              </a:spcBef>
              <a:spcAft>
                <a:spcPts val="1000"/>
              </a:spcAft>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8"/>
            <a:ext cx="8520600" cy="6760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Overview (2/2): Statistical Summary</a:t>
            </a:r>
            <a:endParaRPr dirty="0">
              <a:solidFill>
                <a:srgbClr val="000000"/>
              </a:solidFill>
            </a:endParaRPr>
          </a:p>
        </p:txBody>
      </p:sp>
      <p:sp>
        <p:nvSpPr>
          <p:cNvPr id="131" name="Google Shape;131;p27"/>
          <p:cNvSpPr txBox="1">
            <a:spLocks noGrp="1"/>
          </p:cNvSpPr>
          <p:nvPr>
            <p:ph type="body" idx="1"/>
          </p:nvPr>
        </p:nvSpPr>
        <p:spPr>
          <a:xfrm>
            <a:off x="6027938" y="965314"/>
            <a:ext cx="2918138" cy="3995440"/>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It takes between </a:t>
            </a:r>
            <a:r>
              <a:rPr lang="en-US" sz="1400" b="1" dirty="0">
                <a:solidFill>
                  <a:srgbClr val="000000"/>
                </a:solidFill>
              </a:rPr>
              <a:t>20</a:t>
            </a:r>
            <a:r>
              <a:rPr lang="en-US" sz="1400" dirty="0">
                <a:solidFill>
                  <a:srgbClr val="000000"/>
                </a:solidFill>
              </a:rPr>
              <a:t> and </a:t>
            </a:r>
            <a:r>
              <a:rPr lang="en-US" sz="1400" b="1" dirty="0">
                <a:solidFill>
                  <a:srgbClr val="000000"/>
                </a:solidFill>
              </a:rPr>
              <a:t>35 minutes </a:t>
            </a:r>
            <a:r>
              <a:rPr lang="en-US" sz="1400" dirty="0">
                <a:solidFill>
                  <a:srgbClr val="000000"/>
                </a:solidFill>
              </a:rPr>
              <a:t>to prepare food after an order is placed</a:t>
            </a:r>
            <a:r>
              <a:rPr lang="en-US" sz="1400" baseline="30000" dirty="0">
                <a:solidFill>
                  <a:srgbClr val="000000"/>
                </a:solidFill>
              </a:rPr>
              <a:t>4</a:t>
            </a:r>
            <a:endParaRPr lang="en-US" sz="1400" dirty="0">
              <a:solidFill>
                <a:srgbClr val="000000"/>
              </a:solidFill>
            </a:endParaRPr>
          </a:p>
          <a:p>
            <a:pPr lvl="0" indent="-317500">
              <a:spcBef>
                <a:spcPts val="1000"/>
              </a:spcBef>
              <a:buClr>
                <a:srgbClr val="000000"/>
              </a:buClr>
              <a:buSzPts val="1400"/>
            </a:pPr>
            <a:r>
              <a:rPr lang="en-US" sz="1400" dirty="0">
                <a:solidFill>
                  <a:srgbClr val="000000"/>
                </a:solidFill>
              </a:rPr>
              <a:t>The average food preparation time is </a:t>
            </a:r>
            <a:r>
              <a:rPr lang="en-US" sz="1400" b="1" dirty="0">
                <a:solidFill>
                  <a:srgbClr val="000000"/>
                </a:solidFill>
              </a:rPr>
              <a:t>27 minutes</a:t>
            </a:r>
            <a:r>
              <a:rPr lang="en-US" sz="1400" baseline="30000" dirty="0">
                <a:solidFill>
                  <a:srgbClr val="000000"/>
                </a:solidFill>
              </a:rPr>
              <a:t>4</a:t>
            </a:r>
            <a:endParaRPr lang="en-US" sz="1400" dirty="0">
              <a:solidFill>
                <a:srgbClr val="000000"/>
              </a:solidFill>
            </a:endParaRPr>
          </a:p>
          <a:p>
            <a:pPr lvl="0" indent="-317500">
              <a:spcBef>
                <a:spcPts val="1000"/>
              </a:spcBef>
              <a:buClr>
                <a:srgbClr val="000000"/>
              </a:buClr>
              <a:buSzPts val="1400"/>
            </a:pPr>
            <a:r>
              <a:rPr lang="en-US" sz="1400" dirty="0">
                <a:solidFill>
                  <a:srgbClr val="000000"/>
                </a:solidFill>
              </a:rPr>
              <a:t>A total of </a:t>
            </a:r>
            <a:r>
              <a:rPr lang="en-US" sz="1400" b="1" dirty="0">
                <a:solidFill>
                  <a:srgbClr val="000000"/>
                </a:solidFill>
              </a:rPr>
              <a:t>736</a:t>
            </a:r>
            <a:r>
              <a:rPr lang="en-US" sz="1400" dirty="0">
                <a:solidFill>
                  <a:srgbClr val="000000"/>
                </a:solidFill>
              </a:rPr>
              <a:t> (</a:t>
            </a:r>
            <a:r>
              <a:rPr lang="en-US" sz="1400" b="1" dirty="0">
                <a:solidFill>
                  <a:srgbClr val="000000"/>
                </a:solidFill>
              </a:rPr>
              <a:t>38.78%</a:t>
            </a:r>
            <a:r>
              <a:rPr lang="en-US" sz="1400" dirty="0">
                <a:solidFill>
                  <a:srgbClr val="000000"/>
                </a:solidFill>
              </a:rPr>
              <a:t>) orders are not rated</a:t>
            </a:r>
            <a:r>
              <a:rPr lang="en-US" sz="1400" baseline="30000" dirty="0">
                <a:solidFill>
                  <a:srgbClr val="000000"/>
                </a:solidFill>
              </a:rPr>
              <a:t>5</a:t>
            </a:r>
            <a:r>
              <a:rPr lang="en-US" sz="1400" dirty="0">
                <a:solidFill>
                  <a:srgbClr val="000000"/>
                </a:solidFill>
              </a:rPr>
              <a:t>.</a:t>
            </a:r>
          </a:p>
          <a:p>
            <a:pPr lvl="0" indent="-317500">
              <a:spcBef>
                <a:spcPts val="1000"/>
              </a:spcBef>
              <a:buClr>
                <a:srgbClr val="000000"/>
              </a:buClr>
              <a:buSzPts val="1400"/>
            </a:pPr>
            <a:endParaRPr lang="en-US" sz="1400" dirty="0">
              <a:solidFill>
                <a:srgbClr val="000000"/>
              </a:solidFill>
            </a:endParaRPr>
          </a:p>
        </p:txBody>
      </p:sp>
      <p:pic>
        <p:nvPicPr>
          <p:cNvPr id="2" name="Picture 1">
            <a:extLst>
              <a:ext uri="{FF2B5EF4-FFF2-40B4-BE49-F238E27FC236}">
                <a16:creationId xmlns:a16="http://schemas.microsoft.com/office/drawing/2014/main" id="{37A58F38-3281-5EDA-9F26-CEB1C052E9D7}"/>
              </a:ext>
            </a:extLst>
          </p:cNvPr>
          <p:cNvPicPr>
            <a:picLocks noChangeAspect="1"/>
          </p:cNvPicPr>
          <p:nvPr/>
        </p:nvPicPr>
        <p:blipFill>
          <a:blip r:embed="rId3"/>
          <a:stretch>
            <a:fillRect/>
          </a:stretch>
        </p:blipFill>
        <p:spPr>
          <a:xfrm>
            <a:off x="62145" y="965313"/>
            <a:ext cx="5850384" cy="2674532"/>
          </a:xfrm>
          <a:prstGeom prst="rect">
            <a:avLst/>
          </a:prstGeom>
        </p:spPr>
      </p:pic>
      <p:pic>
        <p:nvPicPr>
          <p:cNvPr id="3" name="Picture 2">
            <a:extLst>
              <a:ext uri="{FF2B5EF4-FFF2-40B4-BE49-F238E27FC236}">
                <a16:creationId xmlns:a16="http://schemas.microsoft.com/office/drawing/2014/main" id="{D422EA3F-509D-95A3-2A05-BBAB838E5905}"/>
              </a:ext>
            </a:extLst>
          </p:cNvPr>
          <p:cNvPicPr>
            <a:picLocks noChangeAspect="1"/>
          </p:cNvPicPr>
          <p:nvPr/>
        </p:nvPicPr>
        <p:blipFill>
          <a:blip r:embed="rId4"/>
          <a:stretch>
            <a:fillRect/>
          </a:stretch>
        </p:blipFill>
        <p:spPr>
          <a:xfrm>
            <a:off x="68063" y="3728621"/>
            <a:ext cx="5844466" cy="941033"/>
          </a:xfrm>
          <a:prstGeom prst="rect">
            <a:avLst/>
          </a:prstGeom>
        </p:spPr>
      </p:pic>
    </p:spTree>
    <p:extLst>
      <p:ext uri="{BB962C8B-B14F-4D97-AF65-F5344CB8AC3E}">
        <p14:creationId xmlns:p14="http://schemas.microsoft.com/office/powerpoint/2010/main" val="702432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(1/6): Order ID, Customer, ID, Restaurant name, and Cuisine type</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4935985" y="1349403"/>
            <a:ext cx="4092606" cy="3488924"/>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900" b="1" dirty="0">
                <a:solidFill>
                  <a:srgbClr val="000000"/>
                </a:solidFill>
              </a:rPr>
              <a:t>1898 orders </a:t>
            </a:r>
            <a:r>
              <a:rPr lang="en-US" sz="900" dirty="0">
                <a:solidFill>
                  <a:srgbClr val="000000"/>
                </a:solidFill>
              </a:rPr>
              <a:t>were made by </a:t>
            </a:r>
            <a:r>
              <a:rPr lang="en-US" sz="900" b="1" dirty="0">
                <a:solidFill>
                  <a:srgbClr val="000000"/>
                </a:solidFill>
              </a:rPr>
              <a:t>1200 clients </a:t>
            </a:r>
            <a:r>
              <a:rPr lang="en-US" sz="900" dirty="0">
                <a:solidFill>
                  <a:srgbClr val="000000"/>
                </a:solidFill>
              </a:rPr>
              <a:t>from </a:t>
            </a:r>
            <a:r>
              <a:rPr lang="en-US" sz="900" b="1" dirty="0">
                <a:solidFill>
                  <a:srgbClr val="000000"/>
                </a:solidFill>
              </a:rPr>
              <a:t>178 restaurants</a:t>
            </a:r>
            <a:r>
              <a:rPr lang="en-US" sz="900" baseline="30000" dirty="0">
                <a:solidFill>
                  <a:srgbClr val="000000"/>
                </a:solidFill>
              </a:rPr>
              <a:t>6, 7, 8</a:t>
            </a:r>
            <a:endParaRPr lang="en-US" sz="900" dirty="0">
              <a:solidFill>
                <a:srgbClr val="000000"/>
              </a:solidFill>
            </a:endParaRPr>
          </a:p>
          <a:p>
            <a:pPr indent="-317500">
              <a:spcBef>
                <a:spcPts val="1000"/>
              </a:spcBef>
              <a:buClr>
                <a:srgbClr val="000000"/>
              </a:buClr>
              <a:buSzPts val="1400"/>
            </a:pPr>
            <a:r>
              <a:rPr lang="en-US" sz="900" dirty="0">
                <a:solidFill>
                  <a:srgbClr val="000000"/>
                </a:solidFill>
              </a:rPr>
              <a:t>The IDs of the top </a:t>
            </a:r>
            <a:r>
              <a:rPr lang="en-US" sz="900" b="1" dirty="0">
                <a:solidFill>
                  <a:srgbClr val="000000"/>
                </a:solidFill>
              </a:rPr>
              <a:t>3 most </a:t>
            </a:r>
            <a:r>
              <a:rPr lang="en-US" sz="900" dirty="0">
                <a:solidFill>
                  <a:srgbClr val="000000"/>
                </a:solidFill>
              </a:rPr>
              <a:t>frequent customers who will, therefore, be benefitting from the discount are </a:t>
            </a:r>
            <a:r>
              <a:rPr lang="en-US" sz="900" b="1" dirty="0">
                <a:solidFill>
                  <a:srgbClr val="000000"/>
                </a:solidFill>
              </a:rPr>
              <a:t>52832</a:t>
            </a:r>
            <a:r>
              <a:rPr lang="en-US" sz="900" dirty="0">
                <a:solidFill>
                  <a:srgbClr val="000000"/>
                </a:solidFill>
              </a:rPr>
              <a:t> (</a:t>
            </a:r>
            <a:r>
              <a:rPr lang="en-US" sz="900" b="1" dirty="0">
                <a:solidFill>
                  <a:srgbClr val="000000"/>
                </a:solidFill>
              </a:rPr>
              <a:t>13 </a:t>
            </a:r>
            <a:r>
              <a:rPr lang="en-US" sz="900" dirty="0">
                <a:solidFill>
                  <a:srgbClr val="000000"/>
                </a:solidFill>
              </a:rPr>
              <a:t>orders, </a:t>
            </a:r>
            <a:r>
              <a:rPr lang="en-US" sz="900" b="1" dirty="0">
                <a:solidFill>
                  <a:srgbClr val="000000"/>
                </a:solidFill>
              </a:rPr>
              <a:t>0.68%</a:t>
            </a:r>
            <a:r>
              <a:rPr lang="en-US" sz="900" dirty="0">
                <a:solidFill>
                  <a:srgbClr val="000000"/>
                </a:solidFill>
              </a:rPr>
              <a:t>), </a:t>
            </a:r>
            <a:r>
              <a:rPr lang="en-US" sz="900" b="1" dirty="0">
                <a:solidFill>
                  <a:srgbClr val="000000"/>
                </a:solidFill>
              </a:rPr>
              <a:t>47440</a:t>
            </a:r>
            <a:r>
              <a:rPr lang="en-US" sz="900" dirty="0">
                <a:solidFill>
                  <a:srgbClr val="000000"/>
                </a:solidFill>
              </a:rPr>
              <a:t> (</a:t>
            </a:r>
            <a:r>
              <a:rPr lang="en-US" sz="900" b="1" dirty="0">
                <a:solidFill>
                  <a:srgbClr val="000000"/>
                </a:solidFill>
              </a:rPr>
              <a:t>10</a:t>
            </a:r>
            <a:r>
              <a:rPr lang="en-US" sz="900" dirty="0">
                <a:solidFill>
                  <a:srgbClr val="000000"/>
                </a:solidFill>
              </a:rPr>
              <a:t> orders, </a:t>
            </a:r>
            <a:r>
              <a:rPr lang="en-US" sz="900" b="1" dirty="0">
                <a:solidFill>
                  <a:srgbClr val="000000"/>
                </a:solidFill>
              </a:rPr>
              <a:t>0.53%</a:t>
            </a:r>
            <a:r>
              <a:rPr lang="en-US" sz="900" dirty="0">
                <a:solidFill>
                  <a:srgbClr val="000000"/>
                </a:solidFill>
              </a:rPr>
              <a:t>), and </a:t>
            </a:r>
            <a:r>
              <a:rPr lang="en-US" sz="900" b="1" dirty="0">
                <a:solidFill>
                  <a:srgbClr val="000000"/>
                </a:solidFill>
              </a:rPr>
              <a:t>83287</a:t>
            </a:r>
            <a:r>
              <a:rPr lang="en-US" sz="900" dirty="0">
                <a:solidFill>
                  <a:srgbClr val="000000"/>
                </a:solidFill>
              </a:rPr>
              <a:t> (</a:t>
            </a:r>
            <a:r>
              <a:rPr lang="en-US" sz="900" b="1" dirty="0">
                <a:solidFill>
                  <a:srgbClr val="000000"/>
                </a:solidFill>
              </a:rPr>
              <a:t>9</a:t>
            </a:r>
            <a:r>
              <a:rPr lang="en-US" sz="900" dirty="0">
                <a:solidFill>
                  <a:srgbClr val="000000"/>
                </a:solidFill>
              </a:rPr>
              <a:t> orders, </a:t>
            </a:r>
            <a:r>
              <a:rPr lang="en-US" sz="900" b="1" dirty="0">
                <a:solidFill>
                  <a:srgbClr val="000000"/>
                </a:solidFill>
              </a:rPr>
              <a:t>0.47%</a:t>
            </a:r>
            <a:r>
              <a:rPr lang="en-US" sz="900" dirty="0">
                <a:solidFill>
                  <a:srgbClr val="000000"/>
                </a:solidFill>
              </a:rPr>
              <a:t>)</a:t>
            </a:r>
            <a:r>
              <a:rPr lang="en-US" sz="900" baseline="30000" dirty="0">
                <a:solidFill>
                  <a:srgbClr val="000000"/>
                </a:solidFill>
              </a:rPr>
              <a:t>9</a:t>
            </a:r>
            <a:endParaRPr lang="en-US" sz="900" dirty="0">
              <a:solidFill>
                <a:srgbClr val="000000"/>
              </a:solidFill>
            </a:endParaRPr>
          </a:p>
          <a:p>
            <a:pPr lvl="0" indent="-317500">
              <a:spcBef>
                <a:spcPts val="1000"/>
              </a:spcBef>
              <a:buClr>
                <a:srgbClr val="000000"/>
              </a:buClr>
              <a:buSzPts val="1400"/>
            </a:pPr>
            <a:r>
              <a:rPr lang="en-US" sz="900" dirty="0">
                <a:solidFill>
                  <a:srgbClr val="000000"/>
                </a:solidFill>
              </a:rPr>
              <a:t>A total of </a:t>
            </a:r>
            <a:r>
              <a:rPr lang="en-US" sz="900" b="1" dirty="0">
                <a:solidFill>
                  <a:srgbClr val="000000"/>
                </a:solidFill>
              </a:rPr>
              <a:t>14 cuisine types </a:t>
            </a:r>
            <a:r>
              <a:rPr lang="en-US" sz="900" dirty="0">
                <a:solidFill>
                  <a:srgbClr val="000000"/>
                </a:solidFill>
              </a:rPr>
              <a:t>were ordered</a:t>
            </a:r>
            <a:r>
              <a:rPr lang="en-US" sz="900" baseline="30000" dirty="0">
                <a:solidFill>
                  <a:srgbClr val="000000"/>
                </a:solidFill>
              </a:rPr>
              <a:t>10</a:t>
            </a:r>
            <a:endParaRPr lang="en-US" sz="900" dirty="0">
              <a:solidFill>
                <a:srgbClr val="000000"/>
              </a:solidFill>
            </a:endParaRPr>
          </a:p>
          <a:p>
            <a:pPr lvl="0" indent="-317500">
              <a:spcBef>
                <a:spcPts val="1000"/>
              </a:spcBef>
              <a:buClr>
                <a:srgbClr val="000000"/>
              </a:buClr>
              <a:buSzPts val="1400"/>
            </a:pPr>
            <a:r>
              <a:rPr lang="en-US" sz="900" b="1" dirty="0">
                <a:solidFill>
                  <a:srgbClr val="000000"/>
                </a:solidFill>
              </a:rPr>
              <a:t>'American' </a:t>
            </a:r>
            <a:r>
              <a:rPr lang="en-US" sz="900" dirty="0">
                <a:solidFill>
                  <a:srgbClr val="000000"/>
                </a:solidFill>
              </a:rPr>
              <a:t>was the most frequently ordered cuisine type (about </a:t>
            </a:r>
            <a:r>
              <a:rPr lang="en-US" sz="900" b="1" dirty="0">
                <a:solidFill>
                  <a:srgbClr val="000000"/>
                </a:solidFill>
              </a:rPr>
              <a:t>580</a:t>
            </a:r>
            <a:r>
              <a:rPr lang="en-US" sz="900" dirty="0">
                <a:solidFill>
                  <a:srgbClr val="000000"/>
                </a:solidFill>
              </a:rPr>
              <a:t> orders, </a:t>
            </a:r>
            <a:r>
              <a:rPr lang="en-US" sz="900" b="1" dirty="0">
                <a:solidFill>
                  <a:srgbClr val="000000"/>
                </a:solidFill>
              </a:rPr>
              <a:t>30.56%</a:t>
            </a:r>
            <a:r>
              <a:rPr lang="en-US" sz="900" dirty="0">
                <a:solidFill>
                  <a:srgbClr val="000000"/>
                </a:solidFill>
              </a:rPr>
              <a:t>) followed by </a:t>
            </a:r>
            <a:r>
              <a:rPr lang="en-US" sz="900" b="1" dirty="0">
                <a:solidFill>
                  <a:srgbClr val="000000"/>
                </a:solidFill>
              </a:rPr>
              <a:t>'Japanese' </a:t>
            </a:r>
            <a:r>
              <a:rPr lang="en-US" sz="900" dirty="0">
                <a:solidFill>
                  <a:srgbClr val="000000"/>
                </a:solidFill>
              </a:rPr>
              <a:t>(about </a:t>
            </a:r>
            <a:r>
              <a:rPr lang="en-US" sz="900" b="1" dirty="0">
                <a:solidFill>
                  <a:srgbClr val="000000"/>
                </a:solidFill>
              </a:rPr>
              <a:t>480</a:t>
            </a:r>
            <a:r>
              <a:rPr lang="en-US" sz="900" dirty="0">
                <a:solidFill>
                  <a:srgbClr val="000000"/>
                </a:solidFill>
              </a:rPr>
              <a:t>, </a:t>
            </a:r>
            <a:r>
              <a:rPr lang="en-US" sz="900" b="1" dirty="0">
                <a:solidFill>
                  <a:srgbClr val="000000"/>
                </a:solidFill>
              </a:rPr>
              <a:t>25.29%</a:t>
            </a:r>
            <a:r>
              <a:rPr lang="en-US" sz="900" dirty="0">
                <a:solidFill>
                  <a:srgbClr val="000000"/>
                </a:solidFill>
              </a:rPr>
              <a:t>) and 'Italian'(about </a:t>
            </a:r>
            <a:r>
              <a:rPr lang="en-US" sz="900" b="1" dirty="0">
                <a:solidFill>
                  <a:srgbClr val="000000"/>
                </a:solidFill>
              </a:rPr>
              <a:t>280</a:t>
            </a:r>
            <a:r>
              <a:rPr lang="en-US" sz="900" dirty="0">
                <a:solidFill>
                  <a:srgbClr val="000000"/>
                </a:solidFill>
              </a:rPr>
              <a:t> orders, </a:t>
            </a:r>
            <a:r>
              <a:rPr lang="en-US" sz="900" b="1" dirty="0">
                <a:solidFill>
                  <a:srgbClr val="000000"/>
                </a:solidFill>
              </a:rPr>
              <a:t>14.75%</a:t>
            </a:r>
            <a:r>
              <a:rPr lang="en-US" sz="900" dirty="0">
                <a:solidFill>
                  <a:srgbClr val="000000"/>
                </a:solidFill>
              </a:rPr>
              <a:t>)</a:t>
            </a:r>
            <a:r>
              <a:rPr lang="en-US" sz="900" baseline="30000" dirty="0">
                <a:solidFill>
                  <a:srgbClr val="000000"/>
                </a:solidFill>
              </a:rPr>
              <a:t>11</a:t>
            </a:r>
            <a:endParaRPr lang="en-US" sz="900" dirty="0">
              <a:solidFill>
                <a:srgbClr val="000000"/>
              </a:solidFill>
            </a:endParaRPr>
          </a:p>
          <a:p>
            <a:pPr lvl="0" indent="-317500">
              <a:spcBef>
                <a:spcPts val="1000"/>
              </a:spcBef>
              <a:buClr>
                <a:srgbClr val="000000"/>
              </a:buClr>
              <a:buSzPts val="1400"/>
            </a:pPr>
            <a:r>
              <a:rPr lang="en-US" sz="900" dirty="0">
                <a:solidFill>
                  <a:srgbClr val="000000"/>
                </a:solidFill>
              </a:rPr>
              <a:t>'Vietnamese' cuisine type was the least frequently ordered (less than </a:t>
            </a:r>
            <a:r>
              <a:rPr lang="en-US" sz="900" b="1" dirty="0">
                <a:solidFill>
                  <a:srgbClr val="000000"/>
                </a:solidFill>
              </a:rPr>
              <a:t>20 orders</a:t>
            </a:r>
            <a:r>
              <a:rPr lang="en-US" sz="900" dirty="0">
                <a:solidFill>
                  <a:srgbClr val="000000"/>
                </a:solidFill>
              </a:rPr>
              <a:t>, </a:t>
            </a:r>
            <a:r>
              <a:rPr lang="en-US" sz="900" b="1" dirty="0">
                <a:solidFill>
                  <a:srgbClr val="000000"/>
                </a:solidFill>
              </a:rPr>
              <a:t>1.05%</a:t>
            </a:r>
            <a:r>
              <a:rPr lang="en-US" sz="900" dirty="0">
                <a:solidFill>
                  <a:srgbClr val="000000"/>
                </a:solidFill>
              </a:rPr>
              <a:t>)</a:t>
            </a:r>
            <a:r>
              <a:rPr lang="en-US" sz="900" baseline="30000" dirty="0">
                <a:solidFill>
                  <a:srgbClr val="000000"/>
                </a:solidFill>
              </a:rPr>
              <a:t>11</a:t>
            </a:r>
            <a:endParaRPr lang="en-US" sz="900" dirty="0">
              <a:solidFill>
                <a:srgbClr val="000000"/>
              </a:solidFill>
            </a:endParaRPr>
          </a:p>
          <a:p>
            <a:pPr indent="-317500">
              <a:spcBef>
                <a:spcPts val="1000"/>
              </a:spcBef>
              <a:buClr>
                <a:srgbClr val="000000"/>
              </a:buClr>
              <a:buSzPts val="1400"/>
            </a:pPr>
            <a:r>
              <a:rPr lang="en-US" sz="900" dirty="0">
                <a:solidFill>
                  <a:srgbClr val="000000"/>
                </a:solidFill>
              </a:rPr>
              <a:t>The top </a:t>
            </a:r>
            <a:r>
              <a:rPr lang="en-US" sz="900" b="1" dirty="0">
                <a:solidFill>
                  <a:srgbClr val="000000"/>
                </a:solidFill>
              </a:rPr>
              <a:t>5</a:t>
            </a:r>
            <a:r>
              <a:rPr lang="en-US" sz="900" dirty="0">
                <a:solidFill>
                  <a:srgbClr val="000000"/>
                </a:solidFill>
              </a:rPr>
              <a:t> restaurants in terms of the number of orders in descending number of orders are '</a:t>
            </a:r>
            <a:r>
              <a:rPr lang="en-US" sz="900" b="1" dirty="0">
                <a:solidFill>
                  <a:srgbClr val="000000"/>
                </a:solidFill>
              </a:rPr>
              <a:t>Shake Shack</a:t>
            </a:r>
            <a:r>
              <a:rPr lang="en-US" sz="900" dirty="0">
                <a:solidFill>
                  <a:srgbClr val="000000"/>
                </a:solidFill>
              </a:rPr>
              <a:t>' (</a:t>
            </a:r>
            <a:r>
              <a:rPr lang="en-US" sz="900" b="1" dirty="0">
                <a:solidFill>
                  <a:srgbClr val="000000"/>
                </a:solidFill>
              </a:rPr>
              <a:t>219</a:t>
            </a:r>
            <a:r>
              <a:rPr lang="en-US" sz="900" dirty="0">
                <a:solidFill>
                  <a:srgbClr val="000000"/>
                </a:solidFill>
              </a:rPr>
              <a:t> orders, </a:t>
            </a:r>
            <a:r>
              <a:rPr lang="en-US" sz="900" b="1" dirty="0">
                <a:solidFill>
                  <a:srgbClr val="000000"/>
                </a:solidFill>
              </a:rPr>
              <a:t>11.54%</a:t>
            </a:r>
            <a:r>
              <a:rPr lang="en-US" sz="900" dirty="0">
                <a:solidFill>
                  <a:srgbClr val="000000"/>
                </a:solidFill>
              </a:rPr>
              <a:t>), '</a:t>
            </a:r>
            <a:r>
              <a:rPr lang="en-US" sz="900" b="1" dirty="0">
                <a:solidFill>
                  <a:srgbClr val="000000"/>
                </a:solidFill>
              </a:rPr>
              <a:t>The Meatball Shop</a:t>
            </a:r>
            <a:r>
              <a:rPr lang="en-US" sz="900" dirty="0">
                <a:solidFill>
                  <a:srgbClr val="000000"/>
                </a:solidFill>
              </a:rPr>
              <a:t>' (</a:t>
            </a:r>
            <a:r>
              <a:rPr lang="en-US" sz="900" b="1" dirty="0">
                <a:solidFill>
                  <a:srgbClr val="000000"/>
                </a:solidFill>
              </a:rPr>
              <a:t>132 </a:t>
            </a:r>
            <a:r>
              <a:rPr lang="en-US" sz="900" dirty="0">
                <a:solidFill>
                  <a:srgbClr val="000000"/>
                </a:solidFill>
              </a:rPr>
              <a:t>orders, </a:t>
            </a:r>
            <a:r>
              <a:rPr lang="en-US" sz="900" b="1" dirty="0">
                <a:solidFill>
                  <a:srgbClr val="000000"/>
                </a:solidFill>
              </a:rPr>
              <a:t>6.95%</a:t>
            </a:r>
            <a:r>
              <a:rPr lang="en-US" sz="900" dirty="0">
                <a:solidFill>
                  <a:srgbClr val="000000"/>
                </a:solidFill>
              </a:rPr>
              <a:t>), '</a:t>
            </a:r>
            <a:r>
              <a:rPr lang="en-US" sz="900" b="1" dirty="0">
                <a:solidFill>
                  <a:srgbClr val="000000"/>
                </a:solidFill>
              </a:rPr>
              <a:t>Blue Ribbon Sushi</a:t>
            </a:r>
            <a:r>
              <a:rPr lang="en-US" sz="900" dirty="0">
                <a:solidFill>
                  <a:srgbClr val="000000"/>
                </a:solidFill>
              </a:rPr>
              <a:t>' (</a:t>
            </a:r>
            <a:r>
              <a:rPr lang="en-US" sz="900" b="1" dirty="0">
                <a:solidFill>
                  <a:srgbClr val="000000"/>
                </a:solidFill>
              </a:rPr>
              <a:t>119 </a:t>
            </a:r>
            <a:r>
              <a:rPr lang="en-US" sz="900" dirty="0">
                <a:solidFill>
                  <a:srgbClr val="000000"/>
                </a:solidFill>
              </a:rPr>
              <a:t>orders, </a:t>
            </a:r>
            <a:r>
              <a:rPr lang="en-US" sz="900" b="1" dirty="0">
                <a:solidFill>
                  <a:srgbClr val="000000"/>
                </a:solidFill>
              </a:rPr>
              <a:t>6.27%</a:t>
            </a:r>
            <a:r>
              <a:rPr lang="en-US" sz="900" dirty="0">
                <a:solidFill>
                  <a:srgbClr val="000000"/>
                </a:solidFill>
              </a:rPr>
              <a:t>), '</a:t>
            </a:r>
            <a:r>
              <a:rPr lang="en-US" sz="900" b="1" dirty="0">
                <a:solidFill>
                  <a:srgbClr val="000000"/>
                </a:solidFill>
              </a:rPr>
              <a:t>Blue Ribbon Fried Chicken</a:t>
            </a:r>
            <a:r>
              <a:rPr lang="en-US" sz="900" dirty="0">
                <a:solidFill>
                  <a:srgbClr val="000000"/>
                </a:solidFill>
              </a:rPr>
              <a:t>' (</a:t>
            </a:r>
            <a:r>
              <a:rPr lang="en-US" sz="900" b="1" dirty="0">
                <a:solidFill>
                  <a:srgbClr val="000000"/>
                </a:solidFill>
              </a:rPr>
              <a:t>96</a:t>
            </a:r>
            <a:r>
              <a:rPr lang="en-US" sz="900" dirty="0">
                <a:solidFill>
                  <a:srgbClr val="000000"/>
                </a:solidFill>
              </a:rPr>
              <a:t> orders, </a:t>
            </a:r>
            <a:r>
              <a:rPr lang="en-US" sz="900" b="1" dirty="0">
                <a:solidFill>
                  <a:srgbClr val="000000"/>
                </a:solidFill>
              </a:rPr>
              <a:t>5.06%</a:t>
            </a:r>
            <a:r>
              <a:rPr lang="en-US" sz="900" dirty="0">
                <a:solidFill>
                  <a:srgbClr val="000000"/>
                </a:solidFill>
              </a:rPr>
              <a:t>), and '</a:t>
            </a:r>
            <a:r>
              <a:rPr lang="en-US" sz="900" b="1" dirty="0" err="1">
                <a:solidFill>
                  <a:srgbClr val="000000"/>
                </a:solidFill>
              </a:rPr>
              <a:t>Parm</a:t>
            </a:r>
            <a:r>
              <a:rPr lang="en-US" sz="900" dirty="0">
                <a:solidFill>
                  <a:srgbClr val="000000"/>
                </a:solidFill>
              </a:rPr>
              <a:t>' (</a:t>
            </a:r>
            <a:r>
              <a:rPr lang="en-US" sz="900" b="1" dirty="0">
                <a:solidFill>
                  <a:srgbClr val="000000"/>
                </a:solidFill>
              </a:rPr>
              <a:t>68</a:t>
            </a:r>
            <a:r>
              <a:rPr lang="en-US" sz="900" dirty="0">
                <a:solidFill>
                  <a:srgbClr val="000000"/>
                </a:solidFill>
              </a:rPr>
              <a:t> orders, </a:t>
            </a:r>
            <a:r>
              <a:rPr lang="en-US" sz="900" b="1" dirty="0">
                <a:solidFill>
                  <a:srgbClr val="000000"/>
                </a:solidFill>
              </a:rPr>
              <a:t>3.58%</a:t>
            </a:r>
            <a:r>
              <a:rPr lang="en-US" sz="900" dirty="0">
                <a:solidFill>
                  <a:srgbClr val="000000"/>
                </a:solidFill>
              </a:rPr>
              <a:t>)</a:t>
            </a:r>
            <a:r>
              <a:rPr lang="en-US" sz="900" baseline="30000" dirty="0">
                <a:solidFill>
                  <a:srgbClr val="000000"/>
                </a:solidFill>
              </a:rPr>
              <a:t>12</a:t>
            </a:r>
            <a:endParaRPr lang="en-US" sz="900" dirty="0">
              <a:solidFill>
                <a:srgbClr val="000000"/>
              </a:solidFill>
            </a:endParaRPr>
          </a:p>
        </p:txBody>
      </p:sp>
      <p:pic>
        <p:nvPicPr>
          <p:cNvPr id="3074" name="Picture 2">
            <a:extLst>
              <a:ext uri="{FF2B5EF4-FFF2-40B4-BE49-F238E27FC236}">
                <a16:creationId xmlns:a16="http://schemas.microsoft.com/office/drawing/2014/main" id="{E975EF70-ED39-6279-CB34-145F3A49D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0" y="1349403"/>
            <a:ext cx="4820574" cy="19308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AA06E3B-3719-8263-C1E1-44646C4B9152}"/>
              </a:ext>
            </a:extLst>
          </p:cNvPr>
          <p:cNvPicPr>
            <a:picLocks noChangeAspect="1"/>
          </p:cNvPicPr>
          <p:nvPr/>
        </p:nvPicPr>
        <p:blipFill>
          <a:blip r:embed="rId4"/>
          <a:stretch>
            <a:fillRect/>
          </a:stretch>
        </p:blipFill>
        <p:spPr>
          <a:xfrm>
            <a:off x="202550" y="3280290"/>
            <a:ext cx="2476869" cy="1456091"/>
          </a:xfrm>
          <a:prstGeom prst="rect">
            <a:avLst/>
          </a:prstGeom>
        </p:spPr>
      </p:pic>
      <p:pic>
        <p:nvPicPr>
          <p:cNvPr id="8" name="Picture 7">
            <a:extLst>
              <a:ext uri="{FF2B5EF4-FFF2-40B4-BE49-F238E27FC236}">
                <a16:creationId xmlns:a16="http://schemas.microsoft.com/office/drawing/2014/main" id="{23FC2D06-959D-A6ED-7319-6B70E80B4D4F}"/>
              </a:ext>
            </a:extLst>
          </p:cNvPr>
          <p:cNvPicPr>
            <a:picLocks noChangeAspect="1"/>
          </p:cNvPicPr>
          <p:nvPr/>
        </p:nvPicPr>
        <p:blipFill>
          <a:blip r:embed="rId5"/>
          <a:stretch>
            <a:fillRect/>
          </a:stretch>
        </p:blipFill>
        <p:spPr>
          <a:xfrm>
            <a:off x="2679421" y="3280290"/>
            <a:ext cx="2256563" cy="13963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(2/6): Cost of order</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5592931" y="1072229"/>
            <a:ext cx="3435659" cy="3631065"/>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a:t>
            </a:r>
            <a:r>
              <a:rPr lang="en-US" sz="1400" dirty="0" err="1">
                <a:solidFill>
                  <a:srgbClr val="000000"/>
                </a:solidFill>
              </a:rPr>
              <a:t>cost_of_the_order</a:t>
            </a:r>
            <a:r>
              <a:rPr lang="en-US" sz="1400" dirty="0">
                <a:solidFill>
                  <a:srgbClr val="000000"/>
                </a:solidFill>
              </a:rPr>
              <a:t>' is </a:t>
            </a:r>
            <a:r>
              <a:rPr lang="en-US" sz="1400" b="1" dirty="0">
                <a:solidFill>
                  <a:srgbClr val="000000"/>
                </a:solidFill>
              </a:rPr>
              <a:t>slightly right-skewed</a:t>
            </a:r>
            <a:r>
              <a:rPr lang="en-US" sz="1400" baseline="30000" dirty="0">
                <a:solidFill>
                  <a:srgbClr val="000000"/>
                </a:solidFill>
              </a:rPr>
              <a:t>13</a:t>
            </a:r>
            <a:endParaRPr lang="en-US" sz="1400" b="1" dirty="0">
              <a:solidFill>
                <a:srgbClr val="000000"/>
              </a:solidFill>
            </a:endParaRPr>
          </a:p>
          <a:p>
            <a:pPr indent="-317500">
              <a:spcBef>
                <a:spcPts val="1000"/>
              </a:spcBef>
              <a:buClr>
                <a:srgbClr val="000000"/>
              </a:buClr>
              <a:buSzPts val="1400"/>
            </a:pPr>
            <a:r>
              <a:rPr lang="en-US" sz="1400" b="1" dirty="0">
                <a:solidFill>
                  <a:srgbClr val="000000"/>
                </a:solidFill>
              </a:rPr>
              <a:t>most</a:t>
            </a:r>
            <a:r>
              <a:rPr lang="en-US" sz="1400" dirty="0">
                <a:solidFill>
                  <a:srgbClr val="000000"/>
                </a:solidFill>
              </a:rPr>
              <a:t> orders cost between </a:t>
            </a:r>
            <a:r>
              <a:rPr lang="en-US" sz="1400" b="1" dirty="0">
                <a:solidFill>
                  <a:srgbClr val="000000"/>
                </a:solidFill>
              </a:rPr>
              <a:t>12</a:t>
            </a:r>
            <a:r>
              <a:rPr lang="en-US" sz="1400" dirty="0">
                <a:solidFill>
                  <a:srgbClr val="000000"/>
                </a:solidFill>
              </a:rPr>
              <a:t> and </a:t>
            </a:r>
            <a:r>
              <a:rPr lang="en-US" sz="1400" b="1" dirty="0">
                <a:solidFill>
                  <a:srgbClr val="000000"/>
                </a:solidFill>
              </a:rPr>
              <a:t>23 dollars</a:t>
            </a:r>
            <a:r>
              <a:rPr lang="en-US" sz="1400" baseline="30000" dirty="0">
                <a:solidFill>
                  <a:srgbClr val="000000"/>
                </a:solidFill>
              </a:rPr>
              <a:t>13</a:t>
            </a:r>
            <a:endParaRPr lang="en-US" sz="1400" b="1" dirty="0">
              <a:solidFill>
                <a:srgbClr val="000000"/>
              </a:solidFill>
            </a:endParaRPr>
          </a:p>
          <a:p>
            <a:pPr indent="-317500">
              <a:spcBef>
                <a:spcPts val="1000"/>
              </a:spcBef>
              <a:buClr>
                <a:srgbClr val="000000"/>
              </a:buClr>
              <a:buSzPts val="1400"/>
            </a:pPr>
            <a:r>
              <a:rPr lang="en-US" sz="1400" b="1" dirty="0">
                <a:solidFill>
                  <a:srgbClr val="000000"/>
                </a:solidFill>
              </a:rPr>
              <a:t>half</a:t>
            </a:r>
            <a:r>
              <a:rPr lang="en-US" sz="1400" dirty="0">
                <a:solidFill>
                  <a:srgbClr val="000000"/>
                </a:solidFill>
              </a:rPr>
              <a:t> of the orders cost less than </a:t>
            </a:r>
            <a:r>
              <a:rPr lang="en-US" sz="1400" b="1" dirty="0">
                <a:solidFill>
                  <a:srgbClr val="000000"/>
                </a:solidFill>
              </a:rPr>
              <a:t>14 dollars</a:t>
            </a:r>
            <a:r>
              <a:rPr lang="en-US" sz="1400" baseline="30000" dirty="0">
                <a:solidFill>
                  <a:srgbClr val="000000"/>
                </a:solidFill>
              </a:rPr>
              <a:t>13</a:t>
            </a:r>
            <a:endParaRPr lang="en-US" sz="1400" b="1" dirty="0">
              <a:solidFill>
                <a:srgbClr val="000000"/>
              </a:solidFill>
            </a:endParaRPr>
          </a:p>
          <a:p>
            <a:pPr indent="-317500">
              <a:spcBef>
                <a:spcPts val="1000"/>
              </a:spcBef>
              <a:buClr>
                <a:srgbClr val="000000"/>
              </a:buClr>
              <a:buSzPts val="1400"/>
            </a:pPr>
            <a:r>
              <a:rPr lang="en-US" sz="1400" b="1" dirty="0">
                <a:solidFill>
                  <a:srgbClr val="000000"/>
                </a:solidFill>
              </a:rPr>
              <a:t>555</a:t>
            </a:r>
            <a:r>
              <a:rPr lang="en-US" sz="1400" dirty="0">
                <a:solidFill>
                  <a:srgbClr val="000000"/>
                </a:solidFill>
              </a:rPr>
              <a:t> (</a:t>
            </a:r>
            <a:r>
              <a:rPr lang="en-US" sz="1400" b="1" dirty="0">
                <a:solidFill>
                  <a:srgbClr val="000000"/>
                </a:solidFill>
              </a:rPr>
              <a:t>29.24%) </a:t>
            </a:r>
            <a:r>
              <a:rPr lang="en-US" sz="1400" dirty="0">
                <a:solidFill>
                  <a:srgbClr val="000000"/>
                </a:solidFill>
              </a:rPr>
              <a:t>orders cost above </a:t>
            </a:r>
            <a:r>
              <a:rPr lang="en-US" sz="1400" b="1" dirty="0">
                <a:solidFill>
                  <a:srgbClr val="000000"/>
                </a:solidFill>
              </a:rPr>
              <a:t>20 dollars</a:t>
            </a:r>
            <a:r>
              <a:rPr lang="en-US" sz="1400" baseline="30000" dirty="0">
                <a:solidFill>
                  <a:srgbClr val="000000"/>
                </a:solidFill>
              </a:rPr>
              <a:t>14</a:t>
            </a:r>
            <a:endParaRPr lang="en-US" sz="1400" b="1" dirty="0">
              <a:solidFill>
                <a:srgbClr val="000000"/>
              </a:solidFill>
            </a:endParaRPr>
          </a:p>
          <a:p>
            <a:pPr lvl="0" indent="-317500">
              <a:spcBef>
                <a:spcPts val="1000"/>
              </a:spcBef>
              <a:buClr>
                <a:srgbClr val="000000"/>
              </a:buClr>
              <a:buSzPts val="1400"/>
            </a:pP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5122" name="Picture 2">
            <a:extLst>
              <a:ext uri="{FF2B5EF4-FFF2-40B4-BE49-F238E27FC236}">
                <a16:creationId xmlns:a16="http://schemas.microsoft.com/office/drawing/2014/main" id="{A1A69E54-77D1-5A0E-1227-39213E335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 y="1072229"/>
            <a:ext cx="5390381" cy="1847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8DB02C1-0F53-E1B1-83AE-C9206A5E6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0" y="3036158"/>
            <a:ext cx="5390380" cy="174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96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(3/6): Day of the week</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5353235" y="1039533"/>
            <a:ext cx="3675356" cy="3546971"/>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As expected, '</a:t>
            </a:r>
            <a:r>
              <a:rPr lang="en-US" sz="1400" dirty="0" err="1">
                <a:solidFill>
                  <a:srgbClr val="000000"/>
                </a:solidFill>
              </a:rPr>
              <a:t>day_of_the_week</a:t>
            </a:r>
            <a:r>
              <a:rPr lang="en-US" sz="1400" dirty="0">
                <a:solidFill>
                  <a:srgbClr val="000000"/>
                </a:solidFill>
              </a:rPr>
              <a:t>' has two values; orders are either placed during </a:t>
            </a:r>
            <a:r>
              <a:rPr lang="en-US" sz="1400" b="1" dirty="0">
                <a:solidFill>
                  <a:srgbClr val="000000"/>
                </a:solidFill>
              </a:rPr>
              <a:t>weekdays </a:t>
            </a:r>
            <a:r>
              <a:rPr lang="en-US" sz="1400" dirty="0">
                <a:solidFill>
                  <a:srgbClr val="000000"/>
                </a:solidFill>
              </a:rPr>
              <a:t>or during the </a:t>
            </a:r>
            <a:r>
              <a:rPr lang="en-US" sz="1400" b="1" dirty="0">
                <a:solidFill>
                  <a:srgbClr val="000000"/>
                </a:solidFill>
              </a:rPr>
              <a:t>weekend</a:t>
            </a:r>
            <a:r>
              <a:rPr lang="en-US" sz="1400" baseline="30000" dirty="0">
                <a:solidFill>
                  <a:srgbClr val="000000"/>
                </a:solidFill>
              </a:rPr>
              <a:t>15</a:t>
            </a:r>
            <a:endParaRPr lang="en-US" sz="1400" b="1" dirty="0">
              <a:solidFill>
                <a:srgbClr val="000000"/>
              </a:solidFill>
            </a:endParaRPr>
          </a:p>
          <a:p>
            <a:pPr lvl="0" indent="-317500">
              <a:spcBef>
                <a:spcPts val="1000"/>
              </a:spcBef>
              <a:buClr>
                <a:srgbClr val="000000"/>
              </a:buClr>
              <a:buSzPts val="1400"/>
            </a:pPr>
            <a:r>
              <a:rPr lang="en-US" sz="1400" dirty="0">
                <a:solidFill>
                  <a:srgbClr val="000000"/>
                </a:solidFill>
              </a:rPr>
              <a:t>The number of orders received during the weekend is </a:t>
            </a:r>
            <a:r>
              <a:rPr lang="en-US" sz="1400" b="1" dirty="0">
                <a:solidFill>
                  <a:srgbClr val="000000"/>
                </a:solidFill>
              </a:rPr>
              <a:t>over twice greater </a:t>
            </a:r>
            <a:r>
              <a:rPr lang="en-US" sz="1400" dirty="0">
                <a:solidFill>
                  <a:srgbClr val="000000"/>
                </a:solidFill>
              </a:rPr>
              <a:t>than those received during weekdays. Probably, people tend to use office and school restaurants during weekdays and, therefore, don't need to order food online</a:t>
            </a:r>
            <a:r>
              <a:rPr lang="en-US" sz="1400" baseline="30000" dirty="0">
                <a:solidFill>
                  <a:srgbClr val="000000"/>
                </a:solidFill>
              </a:rPr>
              <a:t>16</a:t>
            </a: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7170" name="Picture 2">
            <a:extLst>
              <a:ext uri="{FF2B5EF4-FFF2-40B4-BE49-F238E27FC236}">
                <a16:creationId xmlns:a16="http://schemas.microsoft.com/office/drawing/2014/main" id="{340B46A9-1447-58DD-8150-0C58480FB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49" y="1039534"/>
            <a:ext cx="5150685" cy="354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9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(4/6): Rating</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5557420" y="1039533"/>
            <a:ext cx="3471171" cy="3546971"/>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 only ratings registered are </a:t>
            </a:r>
            <a:r>
              <a:rPr lang="en-US" sz="1400" b="1" dirty="0">
                <a:solidFill>
                  <a:srgbClr val="000000"/>
                </a:solidFill>
              </a:rPr>
              <a:t>3</a:t>
            </a:r>
            <a:r>
              <a:rPr lang="en-US" sz="1400" dirty="0">
                <a:solidFill>
                  <a:srgbClr val="000000"/>
                </a:solidFill>
              </a:rPr>
              <a:t>, </a:t>
            </a:r>
            <a:r>
              <a:rPr lang="en-US" sz="1400" b="1" dirty="0">
                <a:solidFill>
                  <a:srgbClr val="000000"/>
                </a:solidFill>
              </a:rPr>
              <a:t>4</a:t>
            </a:r>
            <a:r>
              <a:rPr lang="en-US" sz="1400" dirty="0">
                <a:solidFill>
                  <a:srgbClr val="000000"/>
                </a:solidFill>
              </a:rPr>
              <a:t>, and </a:t>
            </a:r>
            <a:r>
              <a:rPr lang="en-US" sz="1400" b="1" dirty="0">
                <a:solidFill>
                  <a:srgbClr val="000000"/>
                </a:solidFill>
              </a:rPr>
              <a:t>5</a:t>
            </a:r>
            <a:r>
              <a:rPr lang="en-US" sz="1400" baseline="30000" dirty="0">
                <a:solidFill>
                  <a:srgbClr val="000000"/>
                </a:solidFill>
              </a:rPr>
              <a:t>17</a:t>
            </a:r>
            <a:endParaRPr lang="en-US" sz="1400" b="1" dirty="0">
              <a:solidFill>
                <a:srgbClr val="000000"/>
              </a:solidFill>
            </a:endParaRPr>
          </a:p>
          <a:p>
            <a:pPr indent="-317500">
              <a:spcBef>
                <a:spcPts val="1000"/>
              </a:spcBef>
              <a:buClr>
                <a:srgbClr val="000000"/>
              </a:buClr>
              <a:buSzPts val="1400"/>
            </a:pPr>
            <a:r>
              <a:rPr lang="en-US" sz="1400" dirty="0">
                <a:solidFill>
                  <a:srgbClr val="000000"/>
                </a:solidFill>
              </a:rPr>
              <a:t>some orders were not rated (</a:t>
            </a:r>
            <a:r>
              <a:rPr lang="en-US" sz="1400" b="1" dirty="0">
                <a:solidFill>
                  <a:srgbClr val="000000"/>
                </a:solidFill>
              </a:rPr>
              <a:t>736, 38.78%</a:t>
            </a:r>
            <a:r>
              <a:rPr lang="en-US" sz="1400" dirty="0">
                <a:solidFill>
                  <a:srgbClr val="000000"/>
                </a:solidFill>
              </a:rPr>
              <a:t>)</a:t>
            </a:r>
            <a:r>
              <a:rPr lang="en-US" sz="1400" baseline="30000" dirty="0">
                <a:solidFill>
                  <a:srgbClr val="000000"/>
                </a:solidFill>
              </a:rPr>
              <a:t> 17</a:t>
            </a:r>
            <a:r>
              <a:rPr lang="en-US" sz="1400" dirty="0">
                <a:solidFill>
                  <a:srgbClr val="000000"/>
                </a:solidFill>
              </a:rPr>
              <a:t>.</a:t>
            </a:r>
          </a:p>
          <a:p>
            <a:pPr indent="-317500">
              <a:spcBef>
                <a:spcPts val="1000"/>
              </a:spcBef>
              <a:buClr>
                <a:srgbClr val="000000"/>
              </a:buClr>
              <a:buSzPts val="1400"/>
            </a:pPr>
            <a:r>
              <a:rPr lang="en-US" sz="1400" dirty="0">
                <a:solidFill>
                  <a:srgbClr val="000000"/>
                </a:solidFill>
              </a:rPr>
              <a:t>Among the orders rated, most had a rating of </a:t>
            </a:r>
            <a:r>
              <a:rPr lang="en-US" sz="1400" b="1" dirty="0">
                <a:solidFill>
                  <a:srgbClr val="000000"/>
                </a:solidFill>
              </a:rPr>
              <a:t>5</a:t>
            </a:r>
            <a:r>
              <a:rPr lang="en-US" sz="1400" dirty="0">
                <a:solidFill>
                  <a:srgbClr val="000000"/>
                </a:solidFill>
              </a:rPr>
              <a:t> (about </a:t>
            </a:r>
            <a:r>
              <a:rPr lang="en-US" sz="1400" b="1" dirty="0">
                <a:solidFill>
                  <a:srgbClr val="000000"/>
                </a:solidFill>
              </a:rPr>
              <a:t>580</a:t>
            </a:r>
            <a:r>
              <a:rPr lang="en-US" sz="1400" dirty="0">
                <a:solidFill>
                  <a:srgbClr val="000000"/>
                </a:solidFill>
              </a:rPr>
              <a:t>, </a:t>
            </a:r>
            <a:r>
              <a:rPr lang="en-US" sz="1400" b="1" dirty="0">
                <a:solidFill>
                  <a:srgbClr val="000000"/>
                </a:solidFill>
              </a:rPr>
              <a:t>30.56% </a:t>
            </a:r>
            <a:r>
              <a:rPr lang="en-US" sz="1400" dirty="0">
                <a:solidFill>
                  <a:srgbClr val="000000"/>
                </a:solidFill>
              </a:rPr>
              <a:t>of all orders) followed by </a:t>
            </a:r>
            <a:r>
              <a:rPr lang="en-US" sz="1400" b="1" dirty="0">
                <a:solidFill>
                  <a:srgbClr val="000000"/>
                </a:solidFill>
              </a:rPr>
              <a:t>4</a:t>
            </a:r>
            <a:r>
              <a:rPr lang="en-US" sz="1400" dirty="0">
                <a:solidFill>
                  <a:srgbClr val="000000"/>
                </a:solidFill>
              </a:rPr>
              <a:t> (about 380, </a:t>
            </a:r>
            <a:r>
              <a:rPr lang="en-US" sz="1400" b="1" dirty="0">
                <a:solidFill>
                  <a:srgbClr val="000000"/>
                </a:solidFill>
              </a:rPr>
              <a:t>20.02%</a:t>
            </a:r>
            <a:r>
              <a:rPr lang="en-US" sz="1400" dirty="0">
                <a:solidFill>
                  <a:srgbClr val="000000"/>
                </a:solidFill>
              </a:rPr>
              <a:t> of all orders)</a:t>
            </a:r>
            <a:r>
              <a:rPr lang="en-US" sz="1400" baseline="30000" dirty="0">
                <a:solidFill>
                  <a:srgbClr val="000000"/>
                </a:solidFill>
              </a:rPr>
              <a:t> 18</a:t>
            </a: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9218" name="Picture 2">
            <a:extLst>
              <a:ext uri="{FF2B5EF4-FFF2-40B4-BE49-F238E27FC236}">
                <a16:creationId xmlns:a16="http://schemas.microsoft.com/office/drawing/2014/main" id="{12728029-6B09-23F5-61E3-29B4A870D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 y="1039533"/>
            <a:ext cx="5354870" cy="354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634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(5/6): Food preparation time</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5122416" y="1039533"/>
            <a:ext cx="3906175" cy="3546971"/>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 orders received are fairly distributed across food preparation times with peaks at </a:t>
            </a:r>
            <a:r>
              <a:rPr lang="en-US" sz="1400" b="1" dirty="0">
                <a:solidFill>
                  <a:srgbClr val="000000"/>
                </a:solidFill>
              </a:rPr>
              <a:t>21</a:t>
            </a:r>
            <a:r>
              <a:rPr lang="en-US" sz="1400" dirty="0">
                <a:solidFill>
                  <a:srgbClr val="000000"/>
                </a:solidFill>
              </a:rPr>
              <a:t>, </a:t>
            </a:r>
            <a:r>
              <a:rPr lang="en-US" sz="1400" b="1" dirty="0">
                <a:solidFill>
                  <a:srgbClr val="000000"/>
                </a:solidFill>
              </a:rPr>
              <a:t>26</a:t>
            </a:r>
            <a:r>
              <a:rPr lang="en-US" sz="1400" dirty="0">
                <a:solidFill>
                  <a:srgbClr val="000000"/>
                </a:solidFill>
              </a:rPr>
              <a:t>, </a:t>
            </a:r>
            <a:r>
              <a:rPr lang="en-US" sz="1400" b="1" dirty="0">
                <a:solidFill>
                  <a:srgbClr val="000000"/>
                </a:solidFill>
              </a:rPr>
              <a:t>31</a:t>
            </a:r>
            <a:r>
              <a:rPr lang="en-US" sz="1400" dirty="0">
                <a:solidFill>
                  <a:srgbClr val="000000"/>
                </a:solidFill>
              </a:rPr>
              <a:t>, and </a:t>
            </a:r>
            <a:r>
              <a:rPr lang="en-US" sz="1400" b="1" dirty="0">
                <a:solidFill>
                  <a:srgbClr val="000000"/>
                </a:solidFill>
              </a:rPr>
              <a:t>34</a:t>
            </a:r>
            <a:r>
              <a:rPr lang="en-US" sz="1400" dirty="0">
                <a:solidFill>
                  <a:srgbClr val="000000"/>
                </a:solidFill>
              </a:rPr>
              <a:t> minutes, meaning relatively large numbers of orders registered preparation times around these peaks</a:t>
            </a:r>
            <a:r>
              <a:rPr lang="en-US" sz="1400" baseline="30000" dirty="0">
                <a:solidFill>
                  <a:srgbClr val="000000"/>
                </a:solidFill>
              </a:rPr>
              <a:t>19</a:t>
            </a:r>
            <a:endParaRPr lang="en-US" sz="1400" dirty="0">
              <a:solidFill>
                <a:srgbClr val="000000"/>
              </a:solidFill>
            </a:endParaRPr>
          </a:p>
          <a:p>
            <a:pPr indent="-317500">
              <a:spcBef>
                <a:spcPts val="1000"/>
              </a:spcBef>
              <a:buClr>
                <a:srgbClr val="000000"/>
              </a:buClr>
              <a:buSzPts val="1400"/>
            </a:pPr>
            <a:r>
              <a:rPr lang="en-US" sz="1400" dirty="0">
                <a:solidFill>
                  <a:srgbClr val="000000"/>
                </a:solidFill>
              </a:rPr>
              <a:t>Most orders are prepared between </a:t>
            </a:r>
            <a:r>
              <a:rPr lang="en-US" sz="1400" b="1" dirty="0">
                <a:solidFill>
                  <a:srgbClr val="000000"/>
                </a:solidFill>
              </a:rPr>
              <a:t>23</a:t>
            </a:r>
            <a:r>
              <a:rPr lang="en-US" sz="1400" dirty="0">
                <a:solidFill>
                  <a:srgbClr val="000000"/>
                </a:solidFill>
              </a:rPr>
              <a:t> and </a:t>
            </a:r>
            <a:r>
              <a:rPr lang="en-US" sz="1400" b="1" dirty="0">
                <a:solidFill>
                  <a:srgbClr val="000000"/>
                </a:solidFill>
              </a:rPr>
              <a:t>31 minutes</a:t>
            </a:r>
            <a:r>
              <a:rPr lang="en-US" sz="1400" baseline="30000" dirty="0">
                <a:solidFill>
                  <a:srgbClr val="000000"/>
                </a:solidFill>
              </a:rPr>
              <a:t>19</a:t>
            </a:r>
            <a:endParaRPr lang="en-US" sz="1400" b="1" dirty="0">
              <a:solidFill>
                <a:srgbClr val="000000"/>
              </a:solidFill>
            </a:endParaRPr>
          </a:p>
          <a:p>
            <a:pPr indent="-317500">
              <a:spcBef>
                <a:spcPts val="1000"/>
              </a:spcBef>
              <a:buClr>
                <a:srgbClr val="000000"/>
              </a:buClr>
              <a:buSzPts val="1400"/>
            </a:pPr>
            <a:r>
              <a:rPr lang="en-US" sz="1400" dirty="0">
                <a:solidFill>
                  <a:srgbClr val="000000"/>
                </a:solidFill>
              </a:rPr>
              <a:t>Half of the orders are prepared in less than </a:t>
            </a:r>
            <a:r>
              <a:rPr lang="en-US" sz="1400" b="1" dirty="0">
                <a:solidFill>
                  <a:srgbClr val="000000"/>
                </a:solidFill>
              </a:rPr>
              <a:t>27 minutes</a:t>
            </a:r>
            <a:r>
              <a:rPr lang="en-US" sz="1400" baseline="30000" dirty="0">
                <a:solidFill>
                  <a:srgbClr val="000000"/>
                </a:solidFill>
              </a:rPr>
              <a:t>19</a:t>
            </a: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11266" name="Picture 2">
            <a:extLst>
              <a:ext uri="{FF2B5EF4-FFF2-40B4-BE49-F238E27FC236}">
                <a16:creationId xmlns:a16="http://schemas.microsoft.com/office/drawing/2014/main" id="{C7B64D13-BFC3-5FDA-234A-58280032B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50" y="1039533"/>
            <a:ext cx="4550645" cy="191757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0A8824C3-F326-551C-4671-9067813B8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50" y="3179052"/>
            <a:ext cx="4550645" cy="161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3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02550" y="46683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Univariate Analysis (6/6): Food delivery time</a:t>
            </a:r>
            <a:endParaRPr dirty="0">
              <a:solidFill>
                <a:srgbClr val="000000"/>
              </a:solidFill>
            </a:endParaRPr>
          </a:p>
        </p:txBody>
      </p:sp>
      <p:sp>
        <p:nvSpPr>
          <p:cNvPr id="4" name="Google Shape;131;p27">
            <a:extLst>
              <a:ext uri="{FF2B5EF4-FFF2-40B4-BE49-F238E27FC236}">
                <a16:creationId xmlns:a16="http://schemas.microsoft.com/office/drawing/2014/main" id="{9EEAC2C3-0E22-13F5-8A7A-043AF5B08D0E}"/>
              </a:ext>
            </a:extLst>
          </p:cNvPr>
          <p:cNvSpPr txBox="1">
            <a:spLocks noGrp="1"/>
          </p:cNvSpPr>
          <p:nvPr>
            <p:ph type="body" idx="1"/>
          </p:nvPr>
        </p:nvSpPr>
        <p:spPr>
          <a:xfrm>
            <a:off x="4816974" y="1039533"/>
            <a:ext cx="4211617" cy="3630738"/>
          </a:xfrm>
          <a:prstGeom prst="rect">
            <a:avLst/>
          </a:prstGeom>
          <a:noFill/>
          <a:ln>
            <a:noFill/>
          </a:ln>
        </p:spPr>
        <p:txBody>
          <a:bodyPr spcFirstLastPara="1" wrap="square" lIns="91425" tIns="91425" rIns="91425" bIns="91425" anchor="t" anchorCtr="0">
            <a:noAutofit/>
          </a:bodyPr>
          <a:lstStyle/>
          <a:p>
            <a:pPr indent="-317500">
              <a:spcBef>
                <a:spcPts val="1000"/>
              </a:spcBef>
              <a:buClr>
                <a:srgbClr val="000000"/>
              </a:buClr>
              <a:buSzPts val="1400"/>
            </a:pPr>
            <a:r>
              <a:rPr lang="en-US" sz="1400" dirty="0">
                <a:solidFill>
                  <a:srgbClr val="000000"/>
                </a:solidFill>
              </a:rPr>
              <a:t>'</a:t>
            </a:r>
            <a:r>
              <a:rPr lang="en-US" sz="1400" dirty="0" err="1">
                <a:solidFill>
                  <a:srgbClr val="000000"/>
                </a:solidFill>
              </a:rPr>
              <a:t>delivery_time</a:t>
            </a:r>
            <a:r>
              <a:rPr lang="en-US" sz="1400" dirty="0">
                <a:solidFill>
                  <a:srgbClr val="000000"/>
                </a:solidFill>
              </a:rPr>
              <a:t>' is slightly </a:t>
            </a:r>
            <a:r>
              <a:rPr lang="en-US" sz="1400" b="1" dirty="0">
                <a:solidFill>
                  <a:srgbClr val="000000"/>
                </a:solidFill>
              </a:rPr>
              <a:t>left-skewed</a:t>
            </a:r>
            <a:r>
              <a:rPr lang="en-US" sz="1400" baseline="30000" dirty="0">
                <a:solidFill>
                  <a:srgbClr val="000000"/>
                </a:solidFill>
              </a:rPr>
              <a:t>20</a:t>
            </a:r>
            <a:endParaRPr lang="en-US" sz="1400" b="1" dirty="0">
              <a:solidFill>
                <a:srgbClr val="000000"/>
              </a:solidFill>
            </a:endParaRPr>
          </a:p>
          <a:p>
            <a:pPr indent="-317500">
              <a:spcBef>
                <a:spcPts val="1000"/>
              </a:spcBef>
              <a:buClr>
                <a:srgbClr val="000000"/>
              </a:buClr>
              <a:buSzPts val="1400"/>
            </a:pPr>
            <a:r>
              <a:rPr lang="en-US" sz="1400" dirty="0">
                <a:solidFill>
                  <a:srgbClr val="000000"/>
                </a:solidFill>
              </a:rPr>
              <a:t>most orders are delivered in between </a:t>
            </a:r>
            <a:r>
              <a:rPr lang="en-US" sz="1400" b="1" dirty="0">
                <a:solidFill>
                  <a:srgbClr val="000000"/>
                </a:solidFill>
              </a:rPr>
              <a:t>20</a:t>
            </a:r>
            <a:r>
              <a:rPr lang="en-US" sz="1400" dirty="0">
                <a:solidFill>
                  <a:srgbClr val="000000"/>
                </a:solidFill>
              </a:rPr>
              <a:t> and </a:t>
            </a:r>
            <a:r>
              <a:rPr lang="en-US" sz="1400" b="1" dirty="0">
                <a:solidFill>
                  <a:srgbClr val="000000"/>
                </a:solidFill>
              </a:rPr>
              <a:t>28 minutes</a:t>
            </a:r>
            <a:r>
              <a:rPr lang="en-US" sz="1400" baseline="30000" dirty="0">
                <a:solidFill>
                  <a:srgbClr val="000000"/>
                </a:solidFill>
              </a:rPr>
              <a:t>20</a:t>
            </a:r>
            <a:endParaRPr lang="en-US" sz="1400" b="1" dirty="0">
              <a:solidFill>
                <a:srgbClr val="000000"/>
              </a:solidFill>
            </a:endParaRPr>
          </a:p>
          <a:p>
            <a:pPr indent="-317500">
              <a:spcBef>
                <a:spcPts val="1000"/>
              </a:spcBef>
              <a:buClr>
                <a:srgbClr val="000000"/>
              </a:buClr>
              <a:buSzPts val="1400"/>
            </a:pPr>
            <a:r>
              <a:rPr lang="en-US" sz="1400" dirty="0">
                <a:solidFill>
                  <a:srgbClr val="000000"/>
                </a:solidFill>
              </a:rPr>
              <a:t>half of the orders are delivered in less than </a:t>
            </a:r>
            <a:r>
              <a:rPr lang="en-US" sz="1400" b="1" dirty="0">
                <a:solidFill>
                  <a:srgbClr val="000000"/>
                </a:solidFill>
              </a:rPr>
              <a:t>25 minutes</a:t>
            </a:r>
            <a:r>
              <a:rPr lang="en-US" sz="1400" baseline="30000" dirty="0">
                <a:solidFill>
                  <a:srgbClr val="000000"/>
                </a:solidFill>
              </a:rPr>
              <a:t>20</a:t>
            </a: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13314" name="Picture 2">
            <a:extLst>
              <a:ext uri="{FF2B5EF4-FFF2-40B4-BE49-F238E27FC236}">
                <a16:creationId xmlns:a16="http://schemas.microsoft.com/office/drawing/2014/main" id="{64B5365B-3F63-DDF7-3F11-15C931AD8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49" y="1039533"/>
            <a:ext cx="4396125" cy="194336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3249FA30-9C37-6208-9989-433770B14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49" y="3089428"/>
            <a:ext cx="4396125" cy="158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109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(1/12): Cuisine Type vs Day of the Week</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6974" y="1039533"/>
            <a:ext cx="4211617" cy="363073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All </a:t>
            </a:r>
            <a:r>
              <a:rPr lang="en-US" sz="1400" b="1" dirty="0">
                <a:solidFill>
                  <a:srgbClr val="000000"/>
                </a:solidFill>
              </a:rPr>
              <a:t>14 cuisine types </a:t>
            </a:r>
            <a:r>
              <a:rPr lang="en-US" sz="1400" dirty="0">
                <a:solidFill>
                  <a:srgbClr val="000000"/>
                </a:solidFill>
              </a:rPr>
              <a:t>were ordered during the weekend</a:t>
            </a:r>
            <a:r>
              <a:rPr lang="en-US" sz="1400" baseline="30000" dirty="0">
                <a:solidFill>
                  <a:srgbClr val="000000"/>
                </a:solidFill>
              </a:rPr>
              <a:t>21</a:t>
            </a:r>
            <a:endParaRPr lang="en-US" sz="1400" dirty="0">
              <a:solidFill>
                <a:srgbClr val="000000"/>
              </a:solidFill>
            </a:endParaRPr>
          </a:p>
          <a:p>
            <a:pPr lvl="0" indent="-317500">
              <a:spcBef>
                <a:spcPts val="1000"/>
              </a:spcBef>
              <a:buClr>
                <a:srgbClr val="000000"/>
              </a:buClr>
              <a:buSzPts val="1400"/>
            </a:pP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7" name="Picture 6">
            <a:extLst>
              <a:ext uri="{FF2B5EF4-FFF2-40B4-BE49-F238E27FC236}">
                <a16:creationId xmlns:a16="http://schemas.microsoft.com/office/drawing/2014/main" id="{8AFD730B-4198-ABC4-BBCC-D2A02CB202F2}"/>
              </a:ext>
            </a:extLst>
          </p:cNvPr>
          <p:cNvPicPr>
            <a:picLocks noChangeAspect="1"/>
          </p:cNvPicPr>
          <p:nvPr/>
        </p:nvPicPr>
        <p:blipFill>
          <a:blip r:embed="rId3"/>
          <a:stretch>
            <a:fillRect/>
          </a:stretch>
        </p:blipFill>
        <p:spPr>
          <a:xfrm>
            <a:off x="588145" y="1039533"/>
            <a:ext cx="4131174" cy="170644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(2/12): Cuisine Type vs Cost</a:t>
            </a:r>
            <a:r>
              <a:rPr lang="en" b="0" baseline="30000" dirty="0">
                <a:solidFill>
                  <a:srgbClr val="000000"/>
                </a:solidFill>
              </a:rPr>
              <a:t>22</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5078027" y="1039533"/>
            <a:ext cx="3950564" cy="3710020"/>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b="1" dirty="0">
                <a:solidFill>
                  <a:srgbClr val="000000"/>
                </a:solidFill>
              </a:rPr>
              <a:t>Southern dishes </a:t>
            </a:r>
            <a:r>
              <a:rPr lang="en-US" sz="1400" dirty="0">
                <a:solidFill>
                  <a:srgbClr val="000000"/>
                </a:solidFill>
              </a:rPr>
              <a:t>have the largest variability in cost whereas </a:t>
            </a:r>
            <a:r>
              <a:rPr lang="en-US" sz="1400" b="1" dirty="0">
                <a:solidFill>
                  <a:srgbClr val="000000"/>
                </a:solidFill>
              </a:rPr>
              <a:t>Korean</a:t>
            </a:r>
            <a:r>
              <a:rPr lang="en-US" sz="1400" dirty="0">
                <a:solidFill>
                  <a:srgbClr val="000000"/>
                </a:solidFill>
              </a:rPr>
              <a:t> dishes are the least cost variable</a:t>
            </a:r>
          </a:p>
          <a:p>
            <a:pPr lvl="0" indent="-317500">
              <a:spcBef>
                <a:spcPts val="1000"/>
              </a:spcBef>
              <a:buClr>
                <a:srgbClr val="000000"/>
              </a:buClr>
              <a:buSzPts val="1400"/>
            </a:pPr>
            <a:r>
              <a:rPr lang="en-US" sz="1400" b="1" dirty="0">
                <a:solidFill>
                  <a:srgbClr val="000000"/>
                </a:solidFill>
              </a:rPr>
              <a:t>French dishes </a:t>
            </a:r>
            <a:r>
              <a:rPr lang="en-US" sz="1400" dirty="0">
                <a:solidFill>
                  <a:srgbClr val="000000"/>
                </a:solidFill>
              </a:rPr>
              <a:t>tend to be the most expensive meanwhile </a:t>
            </a:r>
            <a:r>
              <a:rPr lang="en-US" sz="1400" b="1" dirty="0">
                <a:solidFill>
                  <a:srgbClr val="000000"/>
                </a:solidFill>
              </a:rPr>
              <a:t>Vietnamese</a:t>
            </a:r>
            <a:r>
              <a:rPr lang="en-US" sz="1400" dirty="0">
                <a:solidFill>
                  <a:srgbClr val="000000"/>
                </a:solidFill>
              </a:rPr>
              <a:t> dishes are the cheapest</a:t>
            </a:r>
          </a:p>
          <a:p>
            <a:pPr lvl="0" indent="-317500">
              <a:spcBef>
                <a:spcPts val="1000"/>
              </a:spcBef>
              <a:buClr>
                <a:srgbClr val="000000"/>
              </a:buClr>
              <a:buSzPts val="1400"/>
            </a:pPr>
            <a:r>
              <a:rPr lang="en-US" sz="1400" b="1" dirty="0">
                <a:solidFill>
                  <a:srgbClr val="000000"/>
                </a:solidFill>
              </a:rPr>
              <a:t>Korean dishes </a:t>
            </a:r>
            <a:r>
              <a:rPr lang="en-US" sz="1400" dirty="0">
                <a:solidFill>
                  <a:srgbClr val="000000"/>
                </a:solidFill>
              </a:rPr>
              <a:t>have outliers in both directions of the distribution</a:t>
            </a:r>
          </a:p>
          <a:p>
            <a:pPr lvl="0" indent="-317500">
              <a:spcBef>
                <a:spcPts val="1000"/>
              </a:spcBef>
              <a:buClr>
                <a:srgbClr val="000000"/>
              </a:buClr>
              <a:buSzPts val="1400"/>
            </a:pPr>
            <a:r>
              <a:rPr lang="en-US" sz="1400" b="1" dirty="0">
                <a:solidFill>
                  <a:srgbClr val="000000"/>
                </a:solidFill>
              </a:rPr>
              <a:t>Mediterranean</a:t>
            </a:r>
            <a:r>
              <a:rPr lang="en-US" sz="1400" dirty="0">
                <a:solidFill>
                  <a:srgbClr val="000000"/>
                </a:solidFill>
              </a:rPr>
              <a:t> dishes are right-skewed with several upper outliers</a:t>
            </a:r>
          </a:p>
          <a:p>
            <a:pPr lvl="0" indent="-317500">
              <a:spcBef>
                <a:spcPts val="1000"/>
              </a:spcBef>
              <a:buClr>
                <a:srgbClr val="000000"/>
              </a:buClr>
              <a:buSzPts val="1400"/>
            </a:pPr>
            <a:r>
              <a:rPr lang="en-US" sz="1400" dirty="0">
                <a:solidFill>
                  <a:srgbClr val="000000"/>
                </a:solidFill>
              </a:rPr>
              <a:t>Relatively fewer outliers are registered for </a:t>
            </a:r>
            <a:r>
              <a:rPr lang="en-US" sz="1400" b="1" dirty="0">
                <a:solidFill>
                  <a:srgbClr val="000000"/>
                </a:solidFill>
              </a:rPr>
              <a:t>Vietnamese</a:t>
            </a:r>
            <a:r>
              <a:rPr lang="en-US" sz="1400" dirty="0">
                <a:solidFill>
                  <a:srgbClr val="000000"/>
                </a:solidFill>
              </a:rPr>
              <a:t> dishes</a:t>
            </a: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17410" name="Picture 2">
            <a:extLst>
              <a:ext uri="{FF2B5EF4-FFF2-40B4-BE49-F238E27FC236}">
                <a16:creationId xmlns:a16="http://schemas.microsoft.com/office/drawing/2014/main" id="{592CCBDC-8BA9-3602-4761-A67C7C763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08" y="1343443"/>
            <a:ext cx="4838331" cy="315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80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115409" y="52729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(3/12): Cuisine Type vs Preparation Time</a:t>
            </a:r>
            <a:r>
              <a:rPr lang="en" b="0" baseline="30000" dirty="0">
                <a:solidFill>
                  <a:srgbClr val="000000"/>
                </a:solidFill>
              </a:rPr>
              <a:t>23</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5078027" y="1039532"/>
            <a:ext cx="3950564" cy="3692265"/>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b="1" dirty="0">
                <a:solidFill>
                  <a:srgbClr val="000000"/>
                </a:solidFill>
              </a:rPr>
              <a:t>Thai</a:t>
            </a:r>
            <a:r>
              <a:rPr lang="en-US" sz="1400" dirty="0">
                <a:solidFill>
                  <a:srgbClr val="000000"/>
                </a:solidFill>
              </a:rPr>
              <a:t> dishes have the greatest variability in preparation time whereas the least variability is registered for </a:t>
            </a:r>
            <a:r>
              <a:rPr lang="en-US" sz="1400" b="1" dirty="0">
                <a:solidFill>
                  <a:srgbClr val="000000"/>
                </a:solidFill>
              </a:rPr>
              <a:t>Korean</a:t>
            </a:r>
            <a:r>
              <a:rPr lang="en-US" sz="1400" dirty="0">
                <a:solidFill>
                  <a:srgbClr val="000000"/>
                </a:solidFill>
              </a:rPr>
              <a:t> dishes</a:t>
            </a:r>
          </a:p>
          <a:p>
            <a:pPr lvl="0" indent="-317500">
              <a:spcBef>
                <a:spcPts val="1000"/>
              </a:spcBef>
              <a:buClr>
                <a:srgbClr val="000000"/>
              </a:buClr>
              <a:buSzPts val="1400"/>
            </a:pPr>
            <a:r>
              <a:rPr lang="en-US" sz="1400" b="1" dirty="0">
                <a:solidFill>
                  <a:srgbClr val="000000"/>
                </a:solidFill>
              </a:rPr>
              <a:t>Italian</a:t>
            </a:r>
            <a:r>
              <a:rPr lang="en-US" sz="1400" dirty="0">
                <a:solidFill>
                  <a:srgbClr val="000000"/>
                </a:solidFill>
              </a:rPr>
              <a:t> and </a:t>
            </a:r>
            <a:r>
              <a:rPr lang="en-US" sz="1400" b="1" dirty="0">
                <a:solidFill>
                  <a:srgbClr val="000000"/>
                </a:solidFill>
              </a:rPr>
              <a:t>Thai</a:t>
            </a:r>
            <a:r>
              <a:rPr lang="en-US" sz="1400" dirty="0">
                <a:solidFill>
                  <a:srgbClr val="000000"/>
                </a:solidFill>
              </a:rPr>
              <a:t> dishes generally have the longest preparation time followed by </a:t>
            </a:r>
            <a:r>
              <a:rPr lang="en-US" sz="1400" b="1" dirty="0">
                <a:solidFill>
                  <a:srgbClr val="000000"/>
                </a:solidFill>
              </a:rPr>
              <a:t>Japanese</a:t>
            </a:r>
            <a:r>
              <a:rPr lang="en-US" sz="1400" dirty="0">
                <a:solidFill>
                  <a:srgbClr val="000000"/>
                </a:solidFill>
              </a:rPr>
              <a:t> and </a:t>
            </a:r>
            <a:r>
              <a:rPr lang="en-US" sz="1400" b="1" dirty="0">
                <a:solidFill>
                  <a:srgbClr val="000000"/>
                </a:solidFill>
              </a:rPr>
              <a:t>Spanish</a:t>
            </a:r>
            <a:r>
              <a:rPr lang="en-US" sz="1400" dirty="0">
                <a:solidFill>
                  <a:srgbClr val="000000"/>
                </a:solidFill>
              </a:rPr>
              <a:t> dishes whereas </a:t>
            </a:r>
            <a:r>
              <a:rPr lang="en-US" sz="1400" b="1" dirty="0">
                <a:solidFill>
                  <a:srgbClr val="000000"/>
                </a:solidFill>
              </a:rPr>
              <a:t>Korean</a:t>
            </a:r>
            <a:r>
              <a:rPr lang="en-US" sz="1400" dirty="0">
                <a:solidFill>
                  <a:srgbClr val="000000"/>
                </a:solidFill>
              </a:rPr>
              <a:t> and </a:t>
            </a:r>
            <a:r>
              <a:rPr lang="en-US" sz="1400" b="1" dirty="0">
                <a:solidFill>
                  <a:srgbClr val="000000"/>
                </a:solidFill>
              </a:rPr>
              <a:t>Vietnamese</a:t>
            </a:r>
            <a:r>
              <a:rPr lang="en-US" sz="1400" dirty="0">
                <a:solidFill>
                  <a:srgbClr val="000000"/>
                </a:solidFill>
              </a:rPr>
              <a:t> dishes are the most rapidly prepared dishes</a:t>
            </a:r>
          </a:p>
          <a:p>
            <a:pPr lvl="0" indent="-317500">
              <a:spcBef>
                <a:spcPts val="1000"/>
              </a:spcBef>
              <a:buClr>
                <a:srgbClr val="000000"/>
              </a:buClr>
              <a:buSzPts val="1400"/>
            </a:pPr>
            <a:r>
              <a:rPr lang="en-US" sz="1400" dirty="0">
                <a:solidFill>
                  <a:srgbClr val="000000"/>
                </a:solidFill>
              </a:rPr>
              <a:t>Some </a:t>
            </a:r>
            <a:r>
              <a:rPr lang="en-US" sz="1400" b="1" dirty="0">
                <a:solidFill>
                  <a:srgbClr val="000000"/>
                </a:solidFill>
              </a:rPr>
              <a:t>Korean</a:t>
            </a:r>
            <a:r>
              <a:rPr lang="en-US" sz="1400" dirty="0">
                <a:solidFill>
                  <a:srgbClr val="000000"/>
                </a:solidFill>
              </a:rPr>
              <a:t> dishes took abnormally long to prepare</a:t>
            </a: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19458" name="Picture 2">
            <a:extLst>
              <a:ext uri="{FF2B5EF4-FFF2-40B4-BE49-F238E27FC236}">
                <a16:creationId xmlns:a16="http://schemas.microsoft.com/office/drawing/2014/main" id="{AF92882D-E0B8-FF74-BAB3-25BCCA964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09" y="1277551"/>
            <a:ext cx="4962618" cy="327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15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Conclusion (1/11): Intro </a:t>
            </a:r>
            <a:endParaRPr dirty="0">
              <a:solidFill>
                <a:srgbClr val="000000"/>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0" marR="0" indent="0">
              <a:spcBef>
                <a:spcPts val="600"/>
              </a:spcBef>
              <a:spcAft>
                <a:spcPts val="450"/>
              </a:spcAft>
              <a:buNone/>
            </a:pPr>
            <a:r>
              <a:rPr lang="en-US" sz="1800" kern="0" dirty="0">
                <a:solidFill>
                  <a:srgbClr val="212121"/>
                </a:solidFill>
                <a:effectLst/>
                <a:latin typeface="Roboto" panose="02000000000000000000" pitchFamily="2" charset="0"/>
                <a:ea typeface="Times New Roman" panose="02020603050405020304" pitchFamily="18" charset="0"/>
              </a:rPr>
              <a:t>This analysis was carried out on data collected from 1898 online food delivery orders made by 1200 clients in New York via the food aggregator company, </a:t>
            </a:r>
            <a:r>
              <a:rPr lang="en-US" sz="1800" kern="0" dirty="0" err="1">
                <a:solidFill>
                  <a:srgbClr val="212121"/>
                </a:solidFill>
                <a:effectLst/>
                <a:latin typeface="Roboto" panose="02000000000000000000" pitchFamily="2" charset="0"/>
                <a:ea typeface="Times New Roman" panose="02020603050405020304" pitchFamily="18" charset="0"/>
              </a:rPr>
              <a:t>FoodHub</a:t>
            </a:r>
            <a:r>
              <a:rPr lang="en-US" sz="1800" kern="0" dirty="0">
                <a:solidFill>
                  <a:srgbClr val="212121"/>
                </a:solidFill>
                <a:effectLst/>
                <a:latin typeface="Roboto" panose="02000000000000000000" pitchFamily="2" charset="0"/>
                <a:ea typeface="Times New Roman" panose="02020603050405020304" pitchFamily="18" charset="0"/>
              </a:rPr>
              <a:t>. Altogether, 14 cuisine types were ordered from 178 restaurants. A total of 9 attributes were recorded and analyzed. The principal attributes under scrutiny are the cuisine type and feedback ratings. In an effort to provide actionable information to </a:t>
            </a:r>
            <a:r>
              <a:rPr lang="en-US" sz="1800" kern="0" dirty="0" err="1">
                <a:solidFill>
                  <a:srgbClr val="212121"/>
                </a:solidFill>
                <a:effectLst/>
                <a:latin typeface="Roboto" panose="02000000000000000000" pitchFamily="2" charset="0"/>
                <a:ea typeface="Times New Roman" panose="02020603050405020304" pitchFamily="18" charset="0"/>
              </a:rPr>
              <a:t>FoodHub</a:t>
            </a:r>
            <a:r>
              <a:rPr lang="en-US" sz="1800" kern="0" dirty="0">
                <a:solidFill>
                  <a:srgbClr val="212121"/>
                </a:solidFill>
                <a:effectLst/>
                <a:latin typeface="Roboto" panose="02000000000000000000" pitchFamily="2" charset="0"/>
                <a:ea typeface="Times New Roman" panose="02020603050405020304" pitchFamily="18" charset="0"/>
              </a:rPr>
              <a:t> seeking to ameliorate customer experience and improve business performance, we uncovered the relationship between these two main parameters and the other attributes.</a:t>
            </a:r>
            <a:endParaRPr lang="en-US" sz="1800" kern="1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52898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(4/12): Day of the week vs Delivery Time</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1101684"/>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Delivery time during </a:t>
            </a:r>
            <a:r>
              <a:rPr lang="en-US" sz="1400" b="1" dirty="0">
                <a:solidFill>
                  <a:srgbClr val="000000"/>
                </a:solidFill>
              </a:rPr>
              <a:t>weekdays</a:t>
            </a:r>
            <a:r>
              <a:rPr lang="en-US" sz="1400" dirty="0">
                <a:solidFill>
                  <a:srgbClr val="000000"/>
                </a:solidFill>
              </a:rPr>
              <a:t> is significantly higher than during the </a:t>
            </a:r>
            <a:r>
              <a:rPr lang="en-US" sz="1400" b="1" dirty="0">
                <a:solidFill>
                  <a:srgbClr val="000000"/>
                </a:solidFill>
              </a:rPr>
              <a:t>weekend</a:t>
            </a:r>
            <a:r>
              <a:rPr lang="en-US" sz="1400" baseline="30000" dirty="0">
                <a:solidFill>
                  <a:srgbClr val="000000"/>
                </a:solidFill>
              </a:rPr>
              <a:t>24</a:t>
            </a:r>
            <a:endParaRPr lang="en-US" sz="1400" b="1" dirty="0">
              <a:solidFill>
                <a:srgbClr val="000000"/>
              </a:solidFill>
            </a:endParaRPr>
          </a:p>
          <a:p>
            <a:pPr indent="-317500">
              <a:spcBef>
                <a:spcPts val="1000"/>
              </a:spcBef>
              <a:buClr>
                <a:srgbClr val="000000"/>
              </a:buClr>
              <a:buSzPts val="1400"/>
            </a:pPr>
            <a:r>
              <a:rPr lang="en-US" sz="1400" b="1" dirty="0">
                <a:solidFill>
                  <a:srgbClr val="000000"/>
                </a:solidFill>
              </a:rPr>
              <a:t>Weekend</a:t>
            </a:r>
            <a:r>
              <a:rPr lang="en-US" sz="1400" dirty="0">
                <a:solidFill>
                  <a:srgbClr val="000000"/>
                </a:solidFill>
              </a:rPr>
              <a:t> delivery times tend to be more variable than </a:t>
            </a:r>
            <a:r>
              <a:rPr lang="en-US" sz="1400" b="1" dirty="0">
                <a:solidFill>
                  <a:srgbClr val="000000"/>
                </a:solidFill>
              </a:rPr>
              <a:t>weekday</a:t>
            </a:r>
            <a:r>
              <a:rPr lang="en-US" sz="1400" dirty="0">
                <a:solidFill>
                  <a:srgbClr val="000000"/>
                </a:solidFill>
              </a:rPr>
              <a:t> delivery times</a:t>
            </a:r>
            <a:r>
              <a:rPr lang="en-US" sz="1400" baseline="30000" dirty="0">
                <a:solidFill>
                  <a:srgbClr val="000000"/>
                </a:solidFill>
              </a:rPr>
              <a:t>24</a:t>
            </a:r>
            <a:endParaRPr lang="en-US" sz="1400" dirty="0">
              <a:solidFill>
                <a:srgbClr val="000000"/>
              </a:solidFill>
            </a:endParaRPr>
          </a:p>
          <a:p>
            <a:pPr indent="-317500">
              <a:spcBef>
                <a:spcPts val="1000"/>
              </a:spcBef>
              <a:buClr>
                <a:srgbClr val="000000"/>
              </a:buClr>
              <a:buSzPts val="1400"/>
            </a:pPr>
            <a:r>
              <a:rPr lang="en-US" sz="1400" dirty="0">
                <a:solidFill>
                  <a:srgbClr val="000000"/>
                </a:solidFill>
              </a:rPr>
              <a:t>On average, orders are delivered in </a:t>
            </a:r>
            <a:r>
              <a:rPr lang="en-US" sz="1400" b="1" dirty="0">
                <a:solidFill>
                  <a:srgbClr val="000000"/>
                </a:solidFill>
              </a:rPr>
              <a:t>28</a:t>
            </a:r>
            <a:r>
              <a:rPr lang="en-US" sz="1400" dirty="0">
                <a:solidFill>
                  <a:srgbClr val="000000"/>
                </a:solidFill>
              </a:rPr>
              <a:t> minutes on </a:t>
            </a:r>
            <a:r>
              <a:rPr lang="en-US" sz="1400" b="1" dirty="0">
                <a:solidFill>
                  <a:srgbClr val="000000"/>
                </a:solidFill>
              </a:rPr>
              <a:t>weekdays</a:t>
            </a:r>
            <a:r>
              <a:rPr lang="en-US" sz="1400" dirty="0">
                <a:solidFill>
                  <a:srgbClr val="000000"/>
                </a:solidFill>
              </a:rPr>
              <a:t> and </a:t>
            </a:r>
            <a:r>
              <a:rPr lang="en-US" sz="1400" b="1" dirty="0">
                <a:solidFill>
                  <a:srgbClr val="000000"/>
                </a:solidFill>
              </a:rPr>
              <a:t>22</a:t>
            </a:r>
            <a:r>
              <a:rPr lang="en-US" sz="1400" dirty="0">
                <a:solidFill>
                  <a:srgbClr val="000000"/>
                </a:solidFill>
              </a:rPr>
              <a:t> minutes on </a:t>
            </a:r>
            <a:r>
              <a:rPr lang="en-US" sz="1400" b="1" dirty="0">
                <a:solidFill>
                  <a:srgbClr val="000000"/>
                </a:solidFill>
              </a:rPr>
              <a:t>weekends</a:t>
            </a:r>
            <a:r>
              <a:rPr lang="en-US" sz="1400" baseline="30000" dirty="0">
                <a:solidFill>
                  <a:srgbClr val="000000"/>
                </a:solidFill>
              </a:rPr>
              <a:t>25</a:t>
            </a:r>
            <a:endParaRPr lang="en-US" sz="1400" b="1"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21506" name="Picture 2">
            <a:extLst>
              <a:ext uri="{FF2B5EF4-FFF2-40B4-BE49-F238E27FC236}">
                <a16:creationId xmlns:a16="http://schemas.microsoft.com/office/drawing/2014/main" id="{5083B08E-6FFF-41AF-1202-913D8B971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0" y="1101684"/>
            <a:ext cx="4696288" cy="376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65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(5/12): Restaurant Name vs Cost</a:t>
            </a:r>
            <a:r>
              <a:rPr lang="en" b="0" baseline="30000" dirty="0">
                <a:solidFill>
                  <a:srgbClr val="000000"/>
                </a:solidFill>
              </a:rPr>
              <a:t>26</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861979"/>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 top </a:t>
            </a:r>
            <a:r>
              <a:rPr lang="en-US" sz="1400" b="1" dirty="0">
                <a:solidFill>
                  <a:srgbClr val="000000"/>
                </a:solidFill>
              </a:rPr>
              <a:t>14</a:t>
            </a:r>
            <a:r>
              <a:rPr lang="en-US" sz="1400" dirty="0">
                <a:solidFill>
                  <a:srgbClr val="000000"/>
                </a:solidFill>
              </a:rPr>
              <a:t> restaurants in terms of revenue raised between </a:t>
            </a:r>
            <a:r>
              <a:rPr lang="en-US" sz="1400" b="1" dirty="0">
                <a:solidFill>
                  <a:srgbClr val="000000"/>
                </a:solidFill>
              </a:rPr>
              <a:t>506</a:t>
            </a:r>
            <a:r>
              <a:rPr lang="en-US" sz="1400" dirty="0">
                <a:solidFill>
                  <a:srgbClr val="000000"/>
                </a:solidFill>
              </a:rPr>
              <a:t> and </a:t>
            </a:r>
            <a:r>
              <a:rPr lang="en-US" sz="1400" b="1" dirty="0">
                <a:solidFill>
                  <a:srgbClr val="000000"/>
                </a:solidFill>
              </a:rPr>
              <a:t>3580</a:t>
            </a:r>
            <a:r>
              <a:rPr lang="en-US" sz="1400" dirty="0">
                <a:solidFill>
                  <a:srgbClr val="000000"/>
                </a:solidFill>
              </a:rPr>
              <a:t> dollars each from the orders</a:t>
            </a:r>
          </a:p>
          <a:p>
            <a:pPr lvl="0" indent="-317500">
              <a:spcBef>
                <a:spcPts val="1000"/>
              </a:spcBef>
              <a:buClr>
                <a:srgbClr val="000000"/>
              </a:buClr>
              <a:buSzPts val="1400"/>
            </a:pPr>
            <a:r>
              <a:rPr lang="en-US" sz="1400" b="1" dirty="0">
                <a:solidFill>
                  <a:srgbClr val="000000"/>
                </a:solidFill>
              </a:rPr>
              <a:t>'Shake Shack'</a:t>
            </a:r>
            <a:r>
              <a:rPr lang="en-US" sz="1400" dirty="0">
                <a:solidFill>
                  <a:srgbClr val="000000"/>
                </a:solidFill>
              </a:rPr>
              <a:t> generated the greatest amount of revenue from the orders (</a:t>
            </a:r>
            <a:r>
              <a:rPr lang="en-US" sz="1400" b="1" dirty="0">
                <a:solidFill>
                  <a:srgbClr val="000000"/>
                </a:solidFill>
              </a:rPr>
              <a:t>3580</a:t>
            </a:r>
            <a:r>
              <a:rPr lang="en-US" sz="1400" dirty="0">
                <a:solidFill>
                  <a:srgbClr val="000000"/>
                </a:solidFill>
              </a:rPr>
              <a:t> dollars) followed by </a:t>
            </a:r>
            <a:r>
              <a:rPr lang="en-US" sz="1400" b="1" dirty="0">
                <a:solidFill>
                  <a:srgbClr val="000000"/>
                </a:solidFill>
              </a:rPr>
              <a:t>'The Meatball Shop' </a:t>
            </a:r>
            <a:r>
              <a:rPr lang="en-US" sz="1400" dirty="0">
                <a:solidFill>
                  <a:srgbClr val="000000"/>
                </a:solidFill>
              </a:rPr>
              <a:t>(</a:t>
            </a:r>
            <a:r>
              <a:rPr lang="en-US" sz="1400" b="1" dirty="0">
                <a:solidFill>
                  <a:srgbClr val="000000"/>
                </a:solidFill>
              </a:rPr>
              <a:t>2145</a:t>
            </a:r>
            <a:r>
              <a:rPr lang="en-US" sz="1400" dirty="0">
                <a:solidFill>
                  <a:srgbClr val="000000"/>
                </a:solidFill>
              </a:rPr>
              <a:t> dollars)</a:t>
            </a:r>
          </a:p>
          <a:p>
            <a:pPr lvl="0" indent="-317500">
              <a:spcBef>
                <a:spcPts val="1000"/>
              </a:spcBef>
              <a:buClr>
                <a:srgbClr val="000000"/>
              </a:buClr>
              <a:buSzPts val="1400"/>
            </a:pPr>
            <a:r>
              <a:rPr lang="en-US" sz="1400" dirty="0">
                <a:solidFill>
                  <a:srgbClr val="000000"/>
                </a:solidFill>
              </a:rPr>
              <a:t>Among the top </a:t>
            </a:r>
            <a:r>
              <a:rPr lang="en-US" sz="1400" b="1" dirty="0">
                <a:solidFill>
                  <a:srgbClr val="000000"/>
                </a:solidFill>
              </a:rPr>
              <a:t>14</a:t>
            </a:r>
            <a:r>
              <a:rPr lang="en-US" sz="1400" dirty="0">
                <a:solidFill>
                  <a:srgbClr val="000000"/>
                </a:solidFill>
              </a:rPr>
              <a:t> restaurants, </a:t>
            </a:r>
            <a:r>
              <a:rPr lang="en-US" sz="1400" b="1" dirty="0">
                <a:solidFill>
                  <a:srgbClr val="000000"/>
                </a:solidFill>
              </a:rPr>
              <a:t>'Five Guys Burgers and Fries' </a:t>
            </a:r>
            <a:r>
              <a:rPr lang="en-US" sz="1400" dirty="0">
                <a:solidFill>
                  <a:srgbClr val="000000"/>
                </a:solidFill>
              </a:rPr>
              <a:t>registered the least revenue (</a:t>
            </a:r>
            <a:r>
              <a:rPr lang="en-US" sz="1400" b="1" dirty="0">
                <a:solidFill>
                  <a:srgbClr val="000000"/>
                </a:solidFill>
              </a:rPr>
              <a:t>506</a:t>
            </a:r>
            <a:r>
              <a:rPr lang="en-US" sz="1400" dirty="0">
                <a:solidFill>
                  <a:srgbClr val="000000"/>
                </a:solidFill>
              </a:rPr>
              <a:t> dollars) followed by </a:t>
            </a:r>
            <a:r>
              <a:rPr lang="en-US" sz="1400" b="1" dirty="0">
                <a:solidFill>
                  <a:srgbClr val="000000"/>
                </a:solidFill>
              </a:rPr>
              <a:t>'Nobu Next Door'</a:t>
            </a:r>
            <a:r>
              <a:rPr lang="en-US" sz="1400" dirty="0">
                <a:solidFill>
                  <a:srgbClr val="000000"/>
                </a:solidFill>
              </a:rPr>
              <a:t> (</a:t>
            </a:r>
            <a:r>
              <a:rPr lang="en-US" sz="1400" b="1" dirty="0">
                <a:solidFill>
                  <a:srgbClr val="000000"/>
                </a:solidFill>
              </a:rPr>
              <a:t>623</a:t>
            </a:r>
            <a:r>
              <a:rPr lang="en-US" sz="1400" dirty="0">
                <a:solidFill>
                  <a:srgbClr val="000000"/>
                </a:solidFill>
              </a:rPr>
              <a:t> dollars)</a:t>
            </a: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2" name="Picture 1">
            <a:extLst>
              <a:ext uri="{FF2B5EF4-FFF2-40B4-BE49-F238E27FC236}">
                <a16:creationId xmlns:a16="http://schemas.microsoft.com/office/drawing/2014/main" id="{D8A68F6B-1716-EDA3-06A8-8B150CE65638}"/>
              </a:ext>
            </a:extLst>
          </p:cNvPr>
          <p:cNvPicPr>
            <a:picLocks noChangeAspect="1"/>
          </p:cNvPicPr>
          <p:nvPr/>
        </p:nvPicPr>
        <p:blipFill>
          <a:blip r:embed="rId3"/>
          <a:stretch>
            <a:fillRect/>
          </a:stretch>
        </p:blipFill>
        <p:spPr>
          <a:xfrm>
            <a:off x="416696" y="940223"/>
            <a:ext cx="4457700" cy="3606800"/>
          </a:xfrm>
          <a:prstGeom prst="rect">
            <a:avLst/>
          </a:prstGeom>
        </p:spPr>
      </p:pic>
    </p:spTree>
    <p:extLst>
      <p:ext uri="{BB962C8B-B14F-4D97-AF65-F5344CB8AC3E}">
        <p14:creationId xmlns:p14="http://schemas.microsoft.com/office/powerpoint/2010/main" val="190376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(6/12): Rating vs Delivery Time</a:t>
            </a:r>
            <a:r>
              <a:rPr lang="en" b="0" baseline="30000" dirty="0">
                <a:solidFill>
                  <a:srgbClr val="000000"/>
                </a:solidFill>
              </a:rPr>
              <a:t>27</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861979"/>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Orders with the longest delivery time were generally rated </a:t>
            </a:r>
            <a:r>
              <a:rPr lang="en-US" sz="1400" b="1" dirty="0">
                <a:solidFill>
                  <a:srgbClr val="000000"/>
                </a:solidFill>
              </a:rPr>
              <a:t>3</a:t>
            </a:r>
            <a:r>
              <a:rPr lang="en-US" sz="1400" dirty="0">
                <a:solidFill>
                  <a:srgbClr val="000000"/>
                </a:solidFill>
              </a:rPr>
              <a:t> whereas those with the least delivery time were rated </a:t>
            </a:r>
            <a:r>
              <a:rPr lang="en-US" sz="1400" b="1" dirty="0">
                <a:solidFill>
                  <a:srgbClr val="000000"/>
                </a:solidFill>
              </a:rPr>
              <a:t>4</a:t>
            </a:r>
            <a:r>
              <a:rPr lang="en-US" sz="1400" dirty="0">
                <a:solidFill>
                  <a:srgbClr val="000000"/>
                </a:solidFill>
              </a:rPr>
              <a:t> on average.</a:t>
            </a:r>
          </a:p>
          <a:p>
            <a:pPr lvl="0" indent="-317500">
              <a:spcBef>
                <a:spcPts val="1000"/>
              </a:spcBef>
              <a:buClr>
                <a:srgbClr val="000000"/>
              </a:buClr>
              <a:buSzPts val="1400"/>
            </a:pPr>
            <a:endParaRPr lang="en-US" sz="1400" dirty="0">
              <a:solidFill>
                <a:srgbClr val="000000"/>
              </a:solidFill>
            </a:endParaRPr>
          </a:p>
        </p:txBody>
      </p:sp>
      <p:pic>
        <p:nvPicPr>
          <p:cNvPr id="23554" name="Picture 2">
            <a:extLst>
              <a:ext uri="{FF2B5EF4-FFF2-40B4-BE49-F238E27FC236}">
                <a16:creationId xmlns:a16="http://schemas.microsoft.com/office/drawing/2014/main" id="{670CC2AC-94B1-FF18-C5D4-23440E9C7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09" y="950759"/>
            <a:ext cx="4696290" cy="359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068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(7/12): Rating vs Preparation Time</a:t>
            </a:r>
            <a:r>
              <a:rPr lang="en" b="0" baseline="30000" dirty="0">
                <a:solidFill>
                  <a:srgbClr val="000000"/>
                </a:solidFill>
              </a:rPr>
              <a:t>28</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861979"/>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There is hardly any observable relationship between the food preparation time and the rating though orders with the </a:t>
            </a:r>
            <a:r>
              <a:rPr lang="en-US" sz="1400" b="1" dirty="0">
                <a:solidFill>
                  <a:srgbClr val="000000"/>
                </a:solidFill>
              </a:rPr>
              <a:t>longest</a:t>
            </a:r>
            <a:r>
              <a:rPr lang="en-US" sz="1400" dirty="0">
                <a:solidFill>
                  <a:srgbClr val="000000"/>
                </a:solidFill>
              </a:rPr>
              <a:t> preparation time and widest preparation time </a:t>
            </a:r>
            <a:r>
              <a:rPr lang="en-US" sz="1400" b="1" dirty="0">
                <a:solidFill>
                  <a:srgbClr val="000000"/>
                </a:solidFill>
              </a:rPr>
              <a:t>variability</a:t>
            </a:r>
            <a:r>
              <a:rPr lang="en-US" sz="1400" dirty="0">
                <a:solidFill>
                  <a:srgbClr val="000000"/>
                </a:solidFill>
              </a:rPr>
              <a:t> register a rating of </a:t>
            </a:r>
            <a:r>
              <a:rPr lang="en-US" sz="1400" b="1" dirty="0">
                <a:solidFill>
                  <a:srgbClr val="000000"/>
                </a:solidFill>
              </a:rPr>
              <a:t>3</a:t>
            </a:r>
            <a:r>
              <a:rPr lang="en-US" sz="1400" dirty="0">
                <a:solidFill>
                  <a:srgbClr val="000000"/>
                </a:solidFill>
              </a:rPr>
              <a:t> on average</a:t>
            </a:r>
          </a:p>
          <a:p>
            <a:pPr lvl="0" indent="-317500">
              <a:spcBef>
                <a:spcPts val="1000"/>
              </a:spcBef>
              <a:buClr>
                <a:srgbClr val="000000"/>
              </a:buClr>
              <a:buSzPts val="1400"/>
            </a:pPr>
            <a:endParaRPr lang="en-US" sz="1400" dirty="0">
              <a:solidFill>
                <a:srgbClr val="000000"/>
              </a:solidFill>
            </a:endParaRPr>
          </a:p>
          <a:p>
            <a:pPr lvl="0" indent="-317500">
              <a:spcBef>
                <a:spcPts val="1000"/>
              </a:spcBef>
              <a:buClr>
                <a:srgbClr val="000000"/>
              </a:buClr>
              <a:buSzPts val="1400"/>
            </a:pPr>
            <a:endParaRPr lang="en-US" sz="1400" dirty="0">
              <a:solidFill>
                <a:srgbClr val="000000"/>
              </a:solidFill>
            </a:endParaRPr>
          </a:p>
        </p:txBody>
      </p:sp>
      <p:pic>
        <p:nvPicPr>
          <p:cNvPr id="25602" name="Picture 2">
            <a:extLst>
              <a:ext uri="{FF2B5EF4-FFF2-40B4-BE49-F238E27FC236}">
                <a16:creationId xmlns:a16="http://schemas.microsoft.com/office/drawing/2014/main" id="{5A749273-BF48-07A1-CDCF-877ED14A8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 y="1024611"/>
            <a:ext cx="4511493" cy="343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6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(8/12): Rating vs Cost</a:t>
            </a:r>
            <a:r>
              <a:rPr lang="en" b="0" baseline="30000" dirty="0">
                <a:solidFill>
                  <a:srgbClr val="000000"/>
                </a:solidFill>
              </a:rPr>
              <a:t>29</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861979"/>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 </a:t>
            </a:r>
            <a:r>
              <a:rPr lang="en-US" sz="1400" b="1" dirty="0">
                <a:solidFill>
                  <a:srgbClr val="000000"/>
                </a:solidFill>
              </a:rPr>
              <a:t>variability</a:t>
            </a:r>
            <a:r>
              <a:rPr lang="en-US" sz="1400" dirty="0">
                <a:solidFill>
                  <a:srgbClr val="000000"/>
                </a:solidFill>
              </a:rPr>
              <a:t> of cost is greatest for orders rated </a:t>
            </a:r>
            <a:r>
              <a:rPr lang="en-US" sz="1400" b="1" dirty="0">
                <a:solidFill>
                  <a:srgbClr val="000000"/>
                </a:solidFill>
              </a:rPr>
              <a:t>3</a:t>
            </a:r>
          </a:p>
          <a:p>
            <a:pPr lvl="0" indent="-317500">
              <a:spcBef>
                <a:spcPts val="1000"/>
              </a:spcBef>
              <a:buClr>
                <a:srgbClr val="000000"/>
              </a:buClr>
              <a:buSzPts val="1400"/>
            </a:pPr>
            <a:r>
              <a:rPr lang="en-US" sz="1400" dirty="0">
                <a:solidFill>
                  <a:srgbClr val="000000"/>
                </a:solidFill>
              </a:rPr>
              <a:t>Among the dishes rated, the </a:t>
            </a:r>
            <a:r>
              <a:rPr lang="en-US" sz="1400" b="1" dirty="0">
                <a:solidFill>
                  <a:srgbClr val="000000"/>
                </a:solidFill>
              </a:rPr>
              <a:t>most</a:t>
            </a:r>
            <a:r>
              <a:rPr lang="en-US" sz="1400" dirty="0">
                <a:solidFill>
                  <a:srgbClr val="000000"/>
                </a:solidFill>
              </a:rPr>
              <a:t> costly dishes are rated </a:t>
            </a:r>
            <a:r>
              <a:rPr lang="en-US" sz="1400" b="1" dirty="0">
                <a:solidFill>
                  <a:srgbClr val="000000"/>
                </a:solidFill>
              </a:rPr>
              <a:t>5</a:t>
            </a:r>
            <a:r>
              <a:rPr lang="en-US" sz="1400" dirty="0">
                <a:solidFill>
                  <a:srgbClr val="000000"/>
                </a:solidFill>
              </a:rPr>
              <a:t> whereas the </a:t>
            </a:r>
            <a:r>
              <a:rPr lang="en-US" sz="1400" b="1" dirty="0">
                <a:solidFill>
                  <a:srgbClr val="000000"/>
                </a:solidFill>
              </a:rPr>
              <a:t>least</a:t>
            </a:r>
            <a:r>
              <a:rPr lang="en-US" sz="1400" dirty="0">
                <a:solidFill>
                  <a:srgbClr val="000000"/>
                </a:solidFill>
              </a:rPr>
              <a:t> are rated </a:t>
            </a:r>
            <a:r>
              <a:rPr lang="en-US" sz="1400" b="1" dirty="0">
                <a:solidFill>
                  <a:srgbClr val="000000"/>
                </a:solidFill>
              </a:rPr>
              <a:t>3</a:t>
            </a:r>
          </a:p>
          <a:p>
            <a:pPr lvl="0" indent="-317500">
              <a:spcBef>
                <a:spcPts val="1000"/>
              </a:spcBef>
              <a:buClr>
                <a:srgbClr val="000000"/>
              </a:buClr>
              <a:buSzPts val="1400"/>
            </a:pPr>
            <a:r>
              <a:rPr lang="en-US" sz="1400" dirty="0">
                <a:solidFill>
                  <a:srgbClr val="000000"/>
                </a:solidFill>
              </a:rPr>
              <a:t>The </a:t>
            </a:r>
            <a:r>
              <a:rPr lang="en-US" sz="1400" b="1" dirty="0">
                <a:solidFill>
                  <a:srgbClr val="000000"/>
                </a:solidFill>
              </a:rPr>
              <a:t>cheapest</a:t>
            </a:r>
            <a:r>
              <a:rPr lang="en-US" sz="1400" dirty="0">
                <a:solidFill>
                  <a:srgbClr val="000000"/>
                </a:solidFill>
              </a:rPr>
              <a:t> dishes tend not to be rated</a:t>
            </a:r>
          </a:p>
        </p:txBody>
      </p:sp>
      <p:pic>
        <p:nvPicPr>
          <p:cNvPr id="27650" name="Picture 2">
            <a:extLst>
              <a:ext uri="{FF2B5EF4-FFF2-40B4-BE49-F238E27FC236}">
                <a16:creationId xmlns:a16="http://schemas.microsoft.com/office/drawing/2014/main" id="{E2FB45FC-5281-1959-053E-9DBE839EC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08" y="861979"/>
            <a:ext cx="4696291" cy="386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490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289279"/>
            <a:ext cx="8142460" cy="75828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(9/12): Cost vs Preparation Time vs Delivery Time</a:t>
            </a:r>
            <a:r>
              <a:rPr lang="en" b="0" baseline="30000" dirty="0">
                <a:solidFill>
                  <a:srgbClr val="000000"/>
                </a:solidFill>
              </a:rPr>
              <a:t>30</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572000" y="1047565"/>
            <a:ext cx="4456591" cy="3453415"/>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There is hardly any correlation among </a:t>
            </a:r>
            <a:r>
              <a:rPr lang="en-US" sz="1400" b="1" dirty="0">
                <a:solidFill>
                  <a:srgbClr val="000000"/>
                </a:solidFill>
              </a:rPr>
              <a:t>delivery time</a:t>
            </a:r>
            <a:r>
              <a:rPr lang="en-US" sz="1400" dirty="0">
                <a:solidFill>
                  <a:srgbClr val="000000"/>
                </a:solidFill>
              </a:rPr>
              <a:t>, </a:t>
            </a:r>
            <a:r>
              <a:rPr lang="en-US" sz="1400" b="1" dirty="0">
                <a:solidFill>
                  <a:srgbClr val="000000"/>
                </a:solidFill>
              </a:rPr>
              <a:t>food preparation time</a:t>
            </a:r>
            <a:r>
              <a:rPr lang="en-US" sz="1400" dirty="0">
                <a:solidFill>
                  <a:srgbClr val="000000"/>
                </a:solidFill>
              </a:rPr>
              <a:t>, and </a:t>
            </a:r>
            <a:r>
              <a:rPr lang="en-US" sz="1400" b="1" dirty="0">
                <a:solidFill>
                  <a:srgbClr val="000000"/>
                </a:solidFill>
              </a:rPr>
              <a:t>cost of the order</a:t>
            </a:r>
          </a:p>
          <a:p>
            <a:pPr lvl="0" indent="-317500">
              <a:spcBef>
                <a:spcPts val="1000"/>
              </a:spcBef>
              <a:buClr>
                <a:srgbClr val="000000"/>
              </a:buClr>
              <a:buSzPts val="1400"/>
            </a:pPr>
            <a:r>
              <a:rPr lang="en-US" sz="1400" dirty="0">
                <a:solidFill>
                  <a:srgbClr val="000000"/>
                </a:solidFill>
              </a:rPr>
              <a:t>Correlation between </a:t>
            </a:r>
            <a:r>
              <a:rPr lang="en-US" sz="1400" b="1" dirty="0">
                <a:solidFill>
                  <a:srgbClr val="000000"/>
                </a:solidFill>
              </a:rPr>
              <a:t>preparation time </a:t>
            </a:r>
            <a:r>
              <a:rPr lang="en-US" sz="1400" dirty="0">
                <a:solidFill>
                  <a:srgbClr val="000000"/>
                </a:solidFill>
              </a:rPr>
              <a:t>and </a:t>
            </a:r>
            <a:r>
              <a:rPr lang="en-US" sz="1400" b="1" dirty="0">
                <a:solidFill>
                  <a:srgbClr val="000000"/>
                </a:solidFill>
              </a:rPr>
              <a:t>cost</a:t>
            </a:r>
            <a:r>
              <a:rPr lang="en-US" sz="1400" dirty="0">
                <a:solidFill>
                  <a:srgbClr val="000000"/>
                </a:solidFill>
              </a:rPr>
              <a:t> and between </a:t>
            </a:r>
            <a:r>
              <a:rPr lang="en-US" sz="1400" b="1" dirty="0">
                <a:solidFill>
                  <a:srgbClr val="000000"/>
                </a:solidFill>
              </a:rPr>
              <a:t>preparation time </a:t>
            </a:r>
            <a:r>
              <a:rPr lang="en-US" sz="1400" dirty="0">
                <a:solidFill>
                  <a:srgbClr val="000000"/>
                </a:solidFill>
              </a:rPr>
              <a:t>and </a:t>
            </a:r>
            <a:r>
              <a:rPr lang="en-US" sz="1400" b="1" dirty="0">
                <a:solidFill>
                  <a:srgbClr val="000000"/>
                </a:solidFill>
              </a:rPr>
              <a:t>delivery time </a:t>
            </a:r>
            <a:r>
              <a:rPr lang="en-US" sz="1400" dirty="0">
                <a:solidFill>
                  <a:srgbClr val="000000"/>
                </a:solidFill>
              </a:rPr>
              <a:t>is slightly positive</a:t>
            </a:r>
          </a:p>
          <a:p>
            <a:pPr lvl="0" indent="-317500">
              <a:spcBef>
                <a:spcPts val="1000"/>
              </a:spcBef>
              <a:buClr>
                <a:srgbClr val="000000"/>
              </a:buClr>
              <a:buSzPts val="1400"/>
            </a:pPr>
            <a:r>
              <a:rPr lang="en-US" sz="1400" b="1" dirty="0">
                <a:solidFill>
                  <a:srgbClr val="000000"/>
                </a:solidFill>
              </a:rPr>
              <a:t>Delivery time</a:t>
            </a:r>
            <a:r>
              <a:rPr lang="en-US" sz="1400" dirty="0">
                <a:solidFill>
                  <a:srgbClr val="000000"/>
                </a:solidFill>
              </a:rPr>
              <a:t> and </a:t>
            </a:r>
            <a:r>
              <a:rPr lang="en-US" sz="1400" b="1" dirty="0">
                <a:solidFill>
                  <a:srgbClr val="000000"/>
                </a:solidFill>
              </a:rPr>
              <a:t>cost</a:t>
            </a:r>
            <a:r>
              <a:rPr lang="en-US" sz="1400" dirty="0">
                <a:solidFill>
                  <a:srgbClr val="000000"/>
                </a:solidFill>
              </a:rPr>
              <a:t> are slightly negatively correlated</a:t>
            </a:r>
          </a:p>
        </p:txBody>
      </p:sp>
      <p:pic>
        <p:nvPicPr>
          <p:cNvPr id="29698" name="Picture 2">
            <a:extLst>
              <a:ext uri="{FF2B5EF4-FFF2-40B4-BE49-F238E27FC236}">
                <a16:creationId xmlns:a16="http://schemas.microsoft.com/office/drawing/2014/main" id="{C225162A-97B0-F239-4CDD-BDC733D02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1" y="1282557"/>
            <a:ext cx="4369450" cy="321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836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36918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(10/12): Rating vs Restaurant Name</a:t>
            </a:r>
            <a:r>
              <a:rPr lang="en" b="0" baseline="30000" dirty="0">
                <a:solidFill>
                  <a:srgbClr val="000000"/>
                </a:solidFill>
              </a:rPr>
              <a:t>31</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4811699" y="941881"/>
            <a:ext cx="4216892" cy="3763288"/>
          </a:xfrm>
          <a:prstGeom prst="rect">
            <a:avLst/>
          </a:prstGeom>
          <a:noFill/>
          <a:ln>
            <a:noFill/>
          </a:ln>
        </p:spPr>
        <p:txBody>
          <a:bodyPr spcFirstLastPara="1" wrap="square" lIns="91425" tIns="91425" rIns="91425" bIns="91425" anchor="t" anchorCtr="0">
            <a:noAutofit/>
          </a:bodyPr>
          <a:lstStyle/>
          <a:p>
            <a:pPr lvl="0" indent="-317500">
              <a:spcBef>
                <a:spcPts val="1000"/>
              </a:spcBef>
              <a:buClr>
                <a:srgbClr val="000000"/>
              </a:buClr>
              <a:buSzPts val="1400"/>
            </a:pPr>
            <a:r>
              <a:rPr lang="en-US" sz="1400" dirty="0">
                <a:solidFill>
                  <a:srgbClr val="000000"/>
                </a:solidFill>
              </a:rPr>
              <a:t>It turns out each restaurant having registered more than </a:t>
            </a:r>
            <a:r>
              <a:rPr lang="en-US" sz="1400" b="1" dirty="0">
                <a:solidFill>
                  <a:srgbClr val="000000"/>
                </a:solidFill>
              </a:rPr>
              <a:t>50 ratings </a:t>
            </a:r>
            <a:r>
              <a:rPr lang="en-US" sz="1400" dirty="0">
                <a:solidFill>
                  <a:srgbClr val="000000"/>
                </a:solidFill>
              </a:rPr>
              <a:t>also has an average rating of over </a:t>
            </a:r>
            <a:r>
              <a:rPr lang="en-US" sz="1400" b="1" dirty="0">
                <a:solidFill>
                  <a:srgbClr val="000000"/>
                </a:solidFill>
              </a:rPr>
              <a:t>4</a:t>
            </a:r>
          </a:p>
          <a:p>
            <a:pPr lvl="0" indent="-317500">
              <a:spcBef>
                <a:spcPts val="1000"/>
              </a:spcBef>
              <a:buClr>
                <a:srgbClr val="000000"/>
              </a:buClr>
              <a:buSzPts val="1400"/>
            </a:pPr>
            <a:r>
              <a:rPr lang="en-US" sz="1400" dirty="0">
                <a:solidFill>
                  <a:srgbClr val="000000"/>
                </a:solidFill>
              </a:rPr>
              <a:t>Only </a:t>
            </a:r>
            <a:r>
              <a:rPr lang="en-US" sz="1400" b="1" dirty="0">
                <a:solidFill>
                  <a:srgbClr val="000000"/>
                </a:solidFill>
              </a:rPr>
              <a:t>4</a:t>
            </a:r>
            <a:r>
              <a:rPr lang="en-US" sz="1400" dirty="0">
                <a:solidFill>
                  <a:srgbClr val="000000"/>
                </a:solidFill>
              </a:rPr>
              <a:t> (</a:t>
            </a:r>
            <a:r>
              <a:rPr lang="en-US" sz="1400" b="1" dirty="0">
                <a:solidFill>
                  <a:srgbClr val="000000"/>
                </a:solidFill>
              </a:rPr>
              <a:t>2.25%</a:t>
            </a:r>
            <a:r>
              <a:rPr lang="en-US" sz="1400" dirty="0">
                <a:solidFill>
                  <a:srgbClr val="000000"/>
                </a:solidFill>
              </a:rPr>
              <a:t>) restaurants respect these criteria and are, thus, eligible for the promotional offer: </a:t>
            </a:r>
            <a:r>
              <a:rPr lang="en-US" sz="1400" b="1" dirty="0">
                <a:solidFill>
                  <a:srgbClr val="000000"/>
                </a:solidFill>
              </a:rPr>
              <a:t>'The Meatball Shop'</a:t>
            </a:r>
            <a:r>
              <a:rPr lang="en-US" sz="1400" dirty="0">
                <a:solidFill>
                  <a:srgbClr val="000000"/>
                </a:solidFill>
              </a:rPr>
              <a:t>, </a:t>
            </a:r>
            <a:r>
              <a:rPr lang="en-US" sz="1400" b="1" dirty="0">
                <a:solidFill>
                  <a:srgbClr val="000000"/>
                </a:solidFill>
              </a:rPr>
              <a:t>'Blue Ribbon Fried Chicken'</a:t>
            </a:r>
            <a:r>
              <a:rPr lang="en-US" sz="1400" dirty="0">
                <a:solidFill>
                  <a:srgbClr val="000000"/>
                </a:solidFill>
              </a:rPr>
              <a:t>, </a:t>
            </a:r>
            <a:r>
              <a:rPr lang="en-US" sz="1400" b="1" dirty="0">
                <a:solidFill>
                  <a:srgbClr val="000000"/>
                </a:solidFill>
              </a:rPr>
              <a:t>'Shake Shack'</a:t>
            </a:r>
            <a:r>
              <a:rPr lang="en-US" sz="1400" dirty="0">
                <a:solidFill>
                  <a:srgbClr val="000000"/>
                </a:solidFill>
              </a:rPr>
              <a:t>, and </a:t>
            </a:r>
            <a:r>
              <a:rPr lang="en-US" sz="1400" b="1" dirty="0">
                <a:solidFill>
                  <a:srgbClr val="000000"/>
                </a:solidFill>
              </a:rPr>
              <a:t>'Blue Ribbon Sushi'</a:t>
            </a:r>
          </a:p>
          <a:p>
            <a:pPr lvl="0" indent="-317500">
              <a:spcBef>
                <a:spcPts val="1000"/>
              </a:spcBef>
              <a:buClr>
                <a:srgbClr val="000000"/>
              </a:buClr>
              <a:buSzPts val="1400"/>
            </a:pPr>
            <a:endParaRPr lang="en-US" sz="1400" dirty="0">
              <a:solidFill>
                <a:srgbClr val="000000"/>
              </a:solidFill>
            </a:endParaRPr>
          </a:p>
        </p:txBody>
      </p:sp>
      <p:pic>
        <p:nvPicPr>
          <p:cNvPr id="2" name="Picture 1">
            <a:extLst>
              <a:ext uri="{FF2B5EF4-FFF2-40B4-BE49-F238E27FC236}">
                <a16:creationId xmlns:a16="http://schemas.microsoft.com/office/drawing/2014/main" id="{1A1F52BD-10C3-1E6F-35A8-AB5E71CF3169}"/>
              </a:ext>
            </a:extLst>
          </p:cNvPr>
          <p:cNvPicPr>
            <a:picLocks noChangeAspect="1"/>
          </p:cNvPicPr>
          <p:nvPr/>
        </p:nvPicPr>
        <p:blipFill>
          <a:blip r:embed="rId3"/>
          <a:stretch>
            <a:fillRect/>
          </a:stretch>
        </p:blipFill>
        <p:spPr>
          <a:xfrm>
            <a:off x="202550" y="1360443"/>
            <a:ext cx="4445372" cy="2394813"/>
          </a:xfrm>
          <a:prstGeom prst="rect">
            <a:avLst/>
          </a:prstGeom>
        </p:spPr>
      </p:pic>
    </p:spTree>
    <p:extLst>
      <p:ext uri="{BB962C8B-B14F-4D97-AF65-F5344CB8AC3E}">
        <p14:creationId xmlns:p14="http://schemas.microsoft.com/office/powerpoint/2010/main" val="3696979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41357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(11/12): Cost of orders vs </a:t>
            </a:r>
            <a:r>
              <a:rPr lang="en" dirty="0" err="1">
                <a:solidFill>
                  <a:srgbClr val="000000"/>
                </a:solidFill>
              </a:rPr>
              <a:t>FoodHub’s</a:t>
            </a:r>
            <a:r>
              <a:rPr lang="en" dirty="0">
                <a:solidFill>
                  <a:srgbClr val="000000"/>
                </a:solidFill>
              </a:rPr>
              <a:t> Revenue</a:t>
            </a:r>
            <a:r>
              <a:rPr lang="en" b="0" baseline="30000" dirty="0">
                <a:solidFill>
                  <a:srgbClr val="000000"/>
                </a:solidFill>
              </a:rPr>
              <a:t>32</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5042517" y="861979"/>
            <a:ext cx="3986074" cy="3763288"/>
          </a:xfrm>
          <a:prstGeom prst="rect">
            <a:avLst/>
          </a:prstGeom>
          <a:noFill/>
          <a:ln>
            <a:noFill/>
          </a:ln>
        </p:spPr>
        <p:txBody>
          <a:bodyPr spcFirstLastPara="1" wrap="square" lIns="91425" tIns="91425" rIns="91425" bIns="91425" anchor="t" anchorCtr="0">
            <a:noAutofit/>
          </a:bodyPr>
          <a:lstStyle/>
          <a:p>
            <a:pPr indent="-317500">
              <a:spcBef>
                <a:spcPts val="1000"/>
              </a:spcBef>
              <a:buClr>
                <a:srgbClr val="000000"/>
              </a:buClr>
              <a:buSzPts val="1400"/>
            </a:pPr>
            <a:r>
              <a:rPr lang="en-US" sz="1400" dirty="0">
                <a:solidFill>
                  <a:srgbClr val="000000"/>
                </a:solidFill>
              </a:rPr>
              <a:t>The revenue raised by </a:t>
            </a:r>
            <a:r>
              <a:rPr lang="en-US" sz="1400" dirty="0" err="1">
                <a:solidFill>
                  <a:srgbClr val="000000"/>
                </a:solidFill>
              </a:rPr>
              <a:t>FoodHub</a:t>
            </a:r>
            <a:r>
              <a:rPr lang="en-US" sz="1400" dirty="0">
                <a:solidFill>
                  <a:srgbClr val="000000"/>
                </a:solidFill>
              </a:rPr>
              <a:t> is around </a:t>
            </a:r>
            <a:r>
              <a:rPr lang="en-US" sz="1400" b="1" dirty="0">
                <a:solidFill>
                  <a:srgbClr val="000000"/>
                </a:solidFill>
              </a:rPr>
              <a:t>6166.3</a:t>
            </a:r>
            <a:r>
              <a:rPr lang="en-US" sz="1400" dirty="0">
                <a:solidFill>
                  <a:srgbClr val="000000"/>
                </a:solidFill>
              </a:rPr>
              <a:t> dollars</a:t>
            </a:r>
          </a:p>
          <a:p>
            <a:pPr lvl="0" indent="-317500">
              <a:spcBef>
                <a:spcPts val="1000"/>
              </a:spcBef>
              <a:buClr>
                <a:srgbClr val="000000"/>
              </a:buClr>
              <a:buSzPts val="1400"/>
            </a:pPr>
            <a:endParaRPr lang="en-US" sz="1400" dirty="0">
              <a:solidFill>
                <a:srgbClr val="000000"/>
              </a:solidFill>
            </a:endParaRPr>
          </a:p>
        </p:txBody>
      </p:sp>
      <p:pic>
        <p:nvPicPr>
          <p:cNvPr id="3" name="Picture 2">
            <a:extLst>
              <a:ext uri="{FF2B5EF4-FFF2-40B4-BE49-F238E27FC236}">
                <a16:creationId xmlns:a16="http://schemas.microsoft.com/office/drawing/2014/main" id="{11FEC710-163B-F810-8BE4-76D0449389A5}"/>
              </a:ext>
            </a:extLst>
          </p:cNvPr>
          <p:cNvPicPr>
            <a:picLocks noChangeAspect="1"/>
          </p:cNvPicPr>
          <p:nvPr/>
        </p:nvPicPr>
        <p:blipFill>
          <a:blip r:embed="rId3"/>
          <a:stretch>
            <a:fillRect/>
          </a:stretch>
        </p:blipFill>
        <p:spPr>
          <a:xfrm>
            <a:off x="284377" y="1247134"/>
            <a:ext cx="4676313" cy="2614652"/>
          </a:xfrm>
          <a:prstGeom prst="rect">
            <a:avLst/>
          </a:prstGeom>
        </p:spPr>
      </p:pic>
    </p:spTree>
    <p:extLst>
      <p:ext uri="{BB962C8B-B14F-4D97-AF65-F5344CB8AC3E}">
        <p14:creationId xmlns:p14="http://schemas.microsoft.com/office/powerpoint/2010/main" val="22991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202550" y="413570"/>
            <a:ext cx="8520600" cy="8335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Multivariate Analysis (12/12): Total Delivery Time (Delivery Time + Preparation Time)</a:t>
            </a:r>
            <a:r>
              <a:rPr lang="en" b="0" baseline="30000" dirty="0">
                <a:solidFill>
                  <a:srgbClr val="000000"/>
                </a:solidFill>
              </a:rPr>
              <a:t>33</a:t>
            </a:r>
            <a:endParaRPr dirty="0">
              <a:solidFill>
                <a:srgbClr val="000000"/>
              </a:solidFill>
            </a:endParaRPr>
          </a:p>
        </p:txBody>
      </p:sp>
      <p:sp>
        <p:nvSpPr>
          <p:cNvPr id="4" name="Google Shape;131;p27">
            <a:extLst>
              <a:ext uri="{FF2B5EF4-FFF2-40B4-BE49-F238E27FC236}">
                <a16:creationId xmlns:a16="http://schemas.microsoft.com/office/drawing/2014/main" id="{9C3D0EDA-8548-518C-1869-2B519BB1A3D8}"/>
              </a:ext>
            </a:extLst>
          </p:cNvPr>
          <p:cNvSpPr txBox="1">
            <a:spLocks noGrp="1"/>
          </p:cNvSpPr>
          <p:nvPr>
            <p:ph type="body" idx="1"/>
          </p:nvPr>
        </p:nvSpPr>
        <p:spPr>
          <a:xfrm>
            <a:off x="202550" y="1247133"/>
            <a:ext cx="8826041" cy="3378133"/>
          </a:xfrm>
          <a:prstGeom prst="rect">
            <a:avLst/>
          </a:prstGeom>
          <a:noFill/>
          <a:ln>
            <a:noFill/>
          </a:ln>
        </p:spPr>
        <p:txBody>
          <a:bodyPr spcFirstLastPara="1" wrap="square" lIns="91425" tIns="91425" rIns="91425" bIns="91425" anchor="t" anchorCtr="0">
            <a:noAutofit/>
          </a:bodyPr>
          <a:lstStyle/>
          <a:p>
            <a:pPr indent="-317500">
              <a:spcBef>
                <a:spcPts val="1000"/>
              </a:spcBef>
              <a:buClr>
                <a:srgbClr val="000000"/>
              </a:buClr>
              <a:buSzPts val="1400"/>
            </a:pPr>
            <a:r>
              <a:rPr lang="en-US" sz="1400" dirty="0">
                <a:solidFill>
                  <a:srgbClr val="000000"/>
                </a:solidFill>
              </a:rPr>
              <a:t>A total of </a:t>
            </a:r>
            <a:r>
              <a:rPr lang="en-US" sz="1400" b="1" dirty="0">
                <a:solidFill>
                  <a:srgbClr val="000000"/>
                </a:solidFill>
              </a:rPr>
              <a:t>200</a:t>
            </a:r>
            <a:r>
              <a:rPr lang="en-US" sz="1400" dirty="0">
                <a:solidFill>
                  <a:srgbClr val="000000"/>
                </a:solidFill>
              </a:rPr>
              <a:t> (</a:t>
            </a:r>
            <a:r>
              <a:rPr lang="en-US" sz="1400" b="1" dirty="0">
                <a:solidFill>
                  <a:srgbClr val="000000"/>
                </a:solidFill>
              </a:rPr>
              <a:t>10.54%) </a:t>
            </a:r>
            <a:r>
              <a:rPr lang="en-US" sz="1400" dirty="0">
                <a:solidFill>
                  <a:srgbClr val="000000"/>
                </a:solidFill>
              </a:rPr>
              <a:t>orders were delivered in more than </a:t>
            </a:r>
            <a:r>
              <a:rPr lang="en-US" sz="1400" b="1" dirty="0">
                <a:solidFill>
                  <a:srgbClr val="000000"/>
                </a:solidFill>
              </a:rPr>
              <a:t>60 minutes </a:t>
            </a:r>
            <a:r>
              <a:rPr lang="en-US" sz="1400" dirty="0">
                <a:solidFill>
                  <a:srgbClr val="000000"/>
                </a:solidFill>
              </a:rPr>
              <a:t>from the time the order is placed</a:t>
            </a:r>
          </a:p>
          <a:p>
            <a:pPr lvl="0" indent="-317500">
              <a:spcBef>
                <a:spcPts val="1000"/>
              </a:spcBef>
              <a:buClr>
                <a:srgbClr val="000000"/>
              </a:buClr>
              <a:buSzPts val="1400"/>
            </a:pPr>
            <a:endParaRPr lang="en-US" sz="1400" dirty="0">
              <a:solidFill>
                <a:srgbClr val="000000"/>
              </a:solidFill>
            </a:endParaRPr>
          </a:p>
        </p:txBody>
      </p:sp>
    </p:spTree>
    <p:extLst>
      <p:ext uri="{BB962C8B-B14F-4D97-AF65-F5344CB8AC3E}">
        <p14:creationId xmlns:p14="http://schemas.microsoft.com/office/powerpoint/2010/main" val="395913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Executive Summary: Conclusion (2/11): Volume of Orders</a:t>
            </a:r>
            <a:endParaRPr dirty="0">
              <a:solidFill>
                <a:srgbClr val="000000"/>
              </a:solidFill>
            </a:endParaRPr>
          </a:p>
        </p:txBody>
      </p:sp>
      <p:sp>
        <p:nvSpPr>
          <p:cNvPr id="119" name="Google Shape;119;p25"/>
          <p:cNvSpPr txBox="1">
            <a:spLocks noGrp="1"/>
          </p:cNvSpPr>
          <p:nvPr>
            <p:ph type="body" idx="1"/>
          </p:nvPr>
        </p:nvSpPr>
        <p:spPr>
          <a:xfrm>
            <a:off x="202550" y="861975"/>
            <a:ext cx="8629800" cy="3834312"/>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400" dirty="0">
                <a:solidFill>
                  <a:srgbClr val="212121"/>
                </a:solidFill>
                <a:latin typeface="Roboto" panose="02000000000000000000" pitchFamily="2" charset="0"/>
              </a:rPr>
              <a:t>'American' was the most frequently ordered cuisine type (about 580 orders, 30.56%) followed by 'Japanese' (about 480, 25.29%) and 'Italian'(about 280 orders, 14.75%)</a:t>
            </a:r>
          </a:p>
          <a:p>
            <a:pPr marL="285750" indent="-285750">
              <a:spcBef>
                <a:spcPts val="600"/>
              </a:spcBef>
              <a:spcAft>
                <a:spcPts val="450"/>
              </a:spcAft>
            </a:pPr>
            <a:r>
              <a:rPr lang="en-US" sz="1400" dirty="0">
                <a:solidFill>
                  <a:srgbClr val="212121"/>
                </a:solidFill>
                <a:latin typeface="Roboto" panose="02000000000000000000" pitchFamily="2" charset="0"/>
              </a:rPr>
              <a:t>'Vietnamese' cuisine type was the least frequently ordered (less than 20 orders, 1.05%)</a:t>
            </a:r>
          </a:p>
          <a:p>
            <a:pPr marL="285750" indent="-285750">
              <a:spcBef>
                <a:spcPts val="600"/>
              </a:spcBef>
              <a:spcAft>
                <a:spcPts val="450"/>
              </a:spcAft>
            </a:pPr>
            <a:r>
              <a:rPr lang="en-US" sz="1400" dirty="0">
                <a:solidFill>
                  <a:srgbClr val="212121"/>
                </a:solidFill>
                <a:latin typeface="Roboto" panose="02000000000000000000" pitchFamily="2" charset="0"/>
              </a:rPr>
              <a:t>The number of orders received during the weekend is over twice greater than those received during weekdays. Probably, people tend to use office and school restaurants during weekdays and, therefore, don't need to order food online.</a:t>
            </a:r>
          </a:p>
          <a:p>
            <a:pPr marL="285750" indent="-285750">
              <a:spcBef>
                <a:spcPts val="600"/>
              </a:spcBef>
              <a:spcAft>
                <a:spcPts val="450"/>
              </a:spcAft>
            </a:pPr>
            <a:r>
              <a:rPr lang="en-US" sz="1400" kern="100" dirty="0">
                <a:solidFill>
                  <a:srgbClr val="212121"/>
                </a:solidFill>
                <a:effectLst/>
                <a:latin typeface="Roboto" panose="02000000000000000000" pitchFamily="2" charset="0"/>
                <a:ea typeface="Calibri" panose="020F0502020204030204" pitchFamily="34" charset="0"/>
              </a:rPr>
              <a:t>The top 5 restaurants in terms of the number of orders in descending number of orders are 'Shake Shack' (219 orders, 11.54%), 'The Meatball Shop' (132 orders, 6.95%), 'Blue Ribbon Sushi' (119 orders, 6.27%), 'Blue Ribbon Fried Chicken' (96 orders, 5.06%), and '</a:t>
            </a:r>
            <a:r>
              <a:rPr lang="en-US" sz="1400" kern="100" dirty="0" err="1">
                <a:solidFill>
                  <a:srgbClr val="212121"/>
                </a:solidFill>
                <a:effectLst/>
                <a:latin typeface="Roboto" panose="02000000000000000000" pitchFamily="2" charset="0"/>
                <a:ea typeface="Calibri" panose="020F0502020204030204" pitchFamily="34" charset="0"/>
              </a:rPr>
              <a:t>Parm</a:t>
            </a:r>
            <a:r>
              <a:rPr lang="en-US" sz="1400" kern="100" dirty="0">
                <a:solidFill>
                  <a:srgbClr val="212121"/>
                </a:solidFill>
                <a:effectLst/>
                <a:latin typeface="Roboto" panose="02000000000000000000" pitchFamily="2" charset="0"/>
                <a:ea typeface="Calibri" panose="020F0502020204030204" pitchFamily="34" charset="0"/>
              </a:rPr>
              <a:t>' (68 orders, 3.58%)</a:t>
            </a:r>
          </a:p>
          <a:p>
            <a:pPr marL="285750" indent="-285750">
              <a:spcBef>
                <a:spcPts val="600"/>
              </a:spcBef>
              <a:spcAft>
                <a:spcPts val="450"/>
              </a:spcAft>
            </a:pPr>
            <a:r>
              <a:rPr lang="en-US" sz="1400" dirty="0">
                <a:solidFill>
                  <a:srgbClr val="212121"/>
                </a:solidFill>
                <a:latin typeface="Roboto" panose="02000000000000000000" pitchFamily="2" charset="0"/>
              </a:rPr>
              <a:t>The IDs of the top 3 most frequent customers who will, therefore, be benefitting from the discount are 52832 (13 orders, 0.68%), 47440 (10 orders, 0.53%), and 83287 (9 orders, 0.47%)</a:t>
            </a:r>
          </a:p>
          <a:p>
            <a:pPr marL="285750" indent="-285750">
              <a:spcBef>
                <a:spcPts val="600"/>
              </a:spcBef>
              <a:spcAft>
                <a:spcPts val="450"/>
              </a:spcAft>
            </a:pPr>
            <a:r>
              <a:rPr lang="en-US" sz="1400" dirty="0">
                <a:solidFill>
                  <a:srgbClr val="212121"/>
                </a:solidFill>
                <a:latin typeface="Roboto" panose="02000000000000000000" pitchFamily="2" charset="0"/>
              </a:rPr>
              <a:t>All 14 cuisine types were ordered during the weekend</a:t>
            </a:r>
          </a:p>
          <a:p>
            <a:pPr marL="285750" indent="-285750">
              <a:spcBef>
                <a:spcPts val="600"/>
              </a:spcBef>
              <a:spcAft>
                <a:spcPts val="450"/>
              </a:spcAft>
            </a:pPr>
            <a:endParaRPr lang="en-US" sz="12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590970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Code Snippets (1/4)</a:t>
            </a:r>
            <a:endParaRPr dirty="0">
              <a:solidFill>
                <a:srgbClr val="000000"/>
              </a:solidFill>
            </a:endParaRPr>
          </a:p>
        </p:txBody>
      </p:sp>
      <p:sp>
        <p:nvSpPr>
          <p:cNvPr id="154" name="Google Shape;154;p31"/>
          <p:cNvSpPr txBox="1">
            <a:spLocks noGrp="1"/>
          </p:cNvSpPr>
          <p:nvPr>
            <p:ph type="body" idx="1"/>
          </p:nvPr>
        </p:nvSpPr>
        <p:spPr>
          <a:xfrm>
            <a:off x="202550" y="773194"/>
            <a:ext cx="8629800" cy="4171667"/>
          </a:xfrm>
          <a:prstGeom prst="rect">
            <a:avLst/>
          </a:prstGeom>
          <a:noFill/>
          <a:ln>
            <a:noFill/>
          </a:ln>
        </p:spPr>
        <p:txBody>
          <a:bodyPr spcFirstLastPara="1" wrap="square" lIns="91425" tIns="91425" rIns="91425" bIns="91425" anchor="t" anchorCtr="0">
            <a:noAutofit/>
          </a:bodyPr>
          <a:lstStyle/>
          <a:p>
            <a:pPr marL="476250" indent="-342900">
              <a:buFont typeface="+mj-lt"/>
              <a:buAutoNum type="arabicPeriod"/>
            </a:pPr>
            <a:r>
              <a:rPr lang="en-US" sz="1000" b="0" dirty="0" err="1">
                <a:solidFill>
                  <a:srgbClr val="000000"/>
                </a:solidFill>
                <a:effectLst/>
                <a:latin typeface="Courier New" panose="02070309020205020404" pitchFamily="49" charset="0"/>
              </a:rPr>
              <a:t>df.shape</a:t>
            </a:r>
            <a:endParaRPr lang="en-US" sz="1000" b="0" dirty="0">
              <a:solidFill>
                <a:srgbClr val="000000"/>
              </a:solidFill>
              <a:effectLst/>
              <a:latin typeface="Courier New" panose="02070309020205020404" pitchFamily="49" charset="0"/>
            </a:endParaRPr>
          </a:p>
          <a:p>
            <a:pPr marL="476250" indent="-342900">
              <a:buFont typeface="+mj-lt"/>
              <a:buAutoNum type="arabicPeriod"/>
            </a:pPr>
            <a:r>
              <a:rPr lang="en-US" sz="1000" b="0" dirty="0" err="1">
                <a:solidFill>
                  <a:srgbClr val="000000"/>
                </a:solidFill>
                <a:effectLst/>
                <a:latin typeface="Courier New" panose="02070309020205020404" pitchFamily="49" charset="0"/>
              </a:rPr>
              <a:t>df.info</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df.isnull</a:t>
            </a:r>
            <a:r>
              <a:rPr lang="en-US" sz="1000" b="0" dirty="0">
                <a:solidFill>
                  <a:srgbClr val="000000"/>
                </a:solidFill>
                <a:effectLst/>
                <a:latin typeface="Courier New" panose="02070309020205020404" pitchFamily="49" charset="0"/>
              </a:rPr>
              <a:t>().sum()</a:t>
            </a:r>
          </a:p>
          <a:p>
            <a:pPr marL="476250" indent="-342900">
              <a:buFont typeface="+mj-lt"/>
              <a:buAutoNum type="arabicPeriod"/>
            </a:pPr>
            <a:r>
              <a:rPr lang="en-US" sz="1000" b="0" dirty="0" err="1">
                <a:solidFill>
                  <a:srgbClr val="000000"/>
                </a:solidFill>
                <a:effectLst/>
                <a:latin typeface="Courier New" panose="02070309020205020404" pitchFamily="49" charset="0"/>
              </a:rPr>
              <a:t>df.describe</a:t>
            </a:r>
            <a:r>
              <a:rPr lang="en-US" sz="1000" b="0" dirty="0">
                <a:solidFill>
                  <a:srgbClr val="000000"/>
                </a:solidFill>
                <a:effectLst/>
                <a:latin typeface="Courier New" panose="02070309020205020404" pitchFamily="49" charset="0"/>
              </a:rPr>
              <a:t>(include='all')</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['rating'].</a:t>
            </a:r>
            <a:r>
              <a:rPr lang="en-US" sz="1000" b="0" dirty="0" err="1">
                <a:solidFill>
                  <a:srgbClr val="000000"/>
                </a:solidFill>
                <a:effectLst/>
                <a:latin typeface="Courier New" panose="02070309020205020404" pitchFamily="49" charset="0"/>
              </a:rPr>
              <a:t>value_counts</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order_id</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nunique</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customer_id</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nunique</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restaurant_name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nunique</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customer_id</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value_counts</a:t>
            </a:r>
            <a:r>
              <a:rPr lang="en-US" sz="1000" b="0" dirty="0">
                <a:solidFill>
                  <a:srgbClr val="000000"/>
                </a:solidFill>
                <a:effectLst/>
                <a:latin typeface="Courier New" panose="02070309020205020404" pitchFamily="49" charset="0"/>
              </a:rPr>
              <a:t>().head(3)</a:t>
            </a:r>
          </a:p>
          <a:p>
            <a:pPr marL="476250" indent="-342900">
              <a:buFont typeface="+mj-lt"/>
              <a:buAutoNum type="arabicPeriod"/>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cuisine_type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nunique</a:t>
            </a:r>
            <a:r>
              <a:rPr lang="en-US" sz="1000" b="0" dirty="0">
                <a:solidFill>
                  <a:srgbClr val="000000"/>
                </a:solidFill>
                <a:effectLst/>
                <a:latin typeface="Courier New" panose="02070309020205020404" pitchFamily="49" charset="0"/>
              </a:rPr>
              <a:t>()</a:t>
            </a:r>
          </a:p>
          <a:p>
            <a:pPr marL="476250" indent="-342900">
              <a:buFont typeface="+mj-lt"/>
              <a:buAutoNum type="arabicPeriod"/>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 = (15,5))</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sns.countplot</a:t>
            </a:r>
            <a:r>
              <a:rPr lang="en-US" sz="1000" b="0" dirty="0">
                <a:solidFill>
                  <a:srgbClr val="000000"/>
                </a:solidFill>
                <a:effectLst/>
                <a:latin typeface="Courier New" panose="02070309020205020404" pitchFamily="49" charset="0"/>
              </a:rPr>
              <a:t>(data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x = '</a:t>
            </a:r>
            <a:r>
              <a:rPr lang="en-US" sz="1000" b="0" dirty="0" err="1">
                <a:solidFill>
                  <a:srgbClr val="000000"/>
                </a:solidFill>
                <a:effectLst/>
                <a:latin typeface="Courier New" panose="02070309020205020404" pitchFamily="49" charset="0"/>
              </a:rPr>
              <a:t>cuisine_type</a:t>
            </a:r>
            <a:r>
              <a:rPr lang="en-US" sz="1000" b="0" dirty="0">
                <a:solidFill>
                  <a:srgbClr val="000000"/>
                </a:solidFill>
                <a:effectLst/>
                <a:latin typeface="Courier New" panose="02070309020205020404" pitchFamily="49" charset="0"/>
              </a:rPr>
              <a:t>')</a:t>
            </a:r>
          </a:p>
          <a:p>
            <a:pPr marL="476250" indent="-342900">
              <a:buFont typeface="+mj-lt"/>
              <a:buAutoNum type="arabicPeriod" startAt="12"/>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restaurant_name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value_counts</a:t>
            </a:r>
            <a:r>
              <a:rPr lang="en-US" sz="1000" b="0" dirty="0">
                <a:solidFill>
                  <a:srgbClr val="000000"/>
                </a:solidFill>
                <a:effectLst/>
                <a:latin typeface="Courier New" panose="02070309020205020404" pitchFamily="49" charset="0"/>
              </a:rPr>
              <a:t>()</a:t>
            </a:r>
          </a:p>
          <a:p>
            <a:pPr marL="476250" indent="-342900">
              <a:buFont typeface="+mj-lt"/>
              <a:buAutoNum type="arabicPeriod" startAt="12"/>
            </a:pPr>
            <a:r>
              <a:rPr lang="en-US" sz="1000" b="0" dirty="0" err="1">
                <a:solidFill>
                  <a:srgbClr val="000000"/>
                </a:solidFill>
                <a:effectLst/>
                <a:latin typeface="Courier New" panose="02070309020205020404" pitchFamily="49" charset="0"/>
              </a:rPr>
              <a:t>sns.histplot</a:t>
            </a:r>
            <a:r>
              <a:rPr lang="en-US" sz="1000" b="0" dirty="0">
                <a:solidFill>
                  <a:srgbClr val="000000"/>
                </a:solidFill>
                <a:effectLst/>
                <a:latin typeface="Courier New" panose="02070309020205020404" pitchFamily="49" charset="0"/>
              </a:rPr>
              <a:t>(data=</a:t>
            </a:r>
            <a:r>
              <a:rPr lang="en-US" sz="1000" b="0" dirty="0" err="1">
                <a:solidFill>
                  <a:srgbClr val="000000"/>
                </a:solidFill>
                <a:effectLst/>
                <a:latin typeface="Courier New" panose="02070309020205020404" pitchFamily="49" charset="0"/>
              </a:rPr>
              <a:t>df,x</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a:t>
            </a:r>
          </a:p>
          <a:p>
            <a:pPr marL="133350" indent="0">
              <a:buNone/>
            </a:pP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plt.show</a:t>
            </a:r>
            <a:r>
              <a:rPr lang="en-US" sz="1000" dirty="0">
                <a:solidFill>
                  <a:srgbClr val="000000"/>
                </a:solidFill>
                <a:latin typeface="Courier New" panose="02070309020205020404" pitchFamily="49" charset="0"/>
              </a:rPr>
              <a:t>()</a:t>
            </a:r>
          </a:p>
          <a:p>
            <a:pPr marL="133350" indent="0">
              <a:buNone/>
            </a:pP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sns.boxplot</a:t>
            </a:r>
            <a:r>
              <a:rPr lang="en-US" sz="1000" dirty="0">
                <a:solidFill>
                  <a:srgbClr val="000000"/>
                </a:solidFill>
                <a:latin typeface="Courier New" panose="02070309020205020404" pitchFamily="49" charset="0"/>
              </a:rPr>
              <a:t>(data=</a:t>
            </a:r>
            <a:r>
              <a:rPr lang="en-US" sz="1000" dirty="0" err="1">
                <a:solidFill>
                  <a:srgbClr val="000000"/>
                </a:solidFill>
                <a:latin typeface="Courier New" panose="02070309020205020404" pitchFamily="49" charset="0"/>
              </a:rPr>
              <a:t>df,x</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cost_of_the_order</a:t>
            </a:r>
            <a:r>
              <a:rPr lang="en-US" sz="1000" dirty="0">
                <a:solidFill>
                  <a:srgbClr val="000000"/>
                </a:solidFill>
                <a:latin typeface="Courier New" panose="02070309020205020404" pitchFamily="49" charset="0"/>
              </a:rPr>
              <a:t>’)</a:t>
            </a:r>
          </a:p>
          <a:p>
            <a:pPr marL="133350" indent="0">
              <a:buNone/>
            </a:pP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plt.show</a:t>
            </a:r>
            <a:r>
              <a:rPr lang="en-US" sz="1000" dirty="0">
                <a:solidFill>
                  <a:srgbClr val="000000"/>
                </a:solidFill>
                <a:latin typeface="Courier New" panose="02070309020205020404" pitchFamily="49" charset="0"/>
              </a:rPr>
              <a:t>()</a:t>
            </a:r>
          </a:p>
          <a:p>
            <a:pPr marL="476250" indent="-342900">
              <a:buFont typeface="+mj-lt"/>
              <a:buAutoNum type="arabicPeriod" startAt="14"/>
            </a:pPr>
            <a:r>
              <a:rPr lang="en-US" sz="1000" b="0" dirty="0">
                <a:solidFill>
                  <a:srgbClr val="000000"/>
                </a:solidFill>
                <a:effectLst/>
                <a:latin typeface="Courier New" panose="02070309020205020404" pitchFamily="49" charset="0"/>
              </a:rPr>
              <a:t>df_greater_than_20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']&gt;20]</a:t>
            </a:r>
          </a:p>
          <a:p>
            <a:pPr marL="133350" indent="0">
              <a:buNone/>
            </a:pPr>
            <a:r>
              <a:rPr lang="en-US" sz="1000" b="0" dirty="0">
                <a:solidFill>
                  <a:srgbClr val="000000"/>
                </a:solidFill>
                <a:effectLst/>
                <a:latin typeface="Courier New" panose="02070309020205020404" pitchFamily="49" charset="0"/>
              </a:rPr>
              <a:t>     print('The number of total orders that cost above 20 dollars is:', df_greater_than_20.shape[0])</a:t>
            </a:r>
          </a:p>
          <a:p>
            <a:pPr marL="133350" indent="0">
              <a:buNone/>
            </a:pPr>
            <a:r>
              <a:rPr lang="en-US" sz="1000" b="0" dirty="0">
                <a:solidFill>
                  <a:srgbClr val="000000"/>
                </a:solidFill>
                <a:effectLst/>
                <a:latin typeface="Courier New" panose="02070309020205020404" pitchFamily="49" charset="0"/>
              </a:rPr>
              <a:t>     percentage = (df_greater_than_20.shape[0] / </a:t>
            </a:r>
            <a:r>
              <a:rPr lang="en-US" sz="1000" b="0" dirty="0" err="1">
                <a:solidFill>
                  <a:srgbClr val="000000"/>
                </a:solidFill>
                <a:effectLst/>
                <a:latin typeface="Courier New" panose="02070309020205020404" pitchFamily="49" charset="0"/>
              </a:rPr>
              <a:t>df.shape</a:t>
            </a:r>
            <a:r>
              <a:rPr lang="en-US" sz="1000" b="0" dirty="0">
                <a:solidFill>
                  <a:srgbClr val="000000"/>
                </a:solidFill>
                <a:effectLst/>
                <a:latin typeface="Courier New" panose="02070309020205020404" pitchFamily="49" charset="0"/>
              </a:rPr>
              <a:t>[0]) * 100</a:t>
            </a:r>
          </a:p>
          <a:p>
            <a:pPr marL="133350" indent="0">
              <a:buNone/>
            </a:pPr>
            <a:r>
              <a:rPr lang="en-US" sz="1000" b="0" dirty="0">
                <a:solidFill>
                  <a:srgbClr val="000000"/>
                </a:solidFill>
                <a:effectLst/>
                <a:latin typeface="Courier New" panose="02070309020205020404" pitchFamily="49" charset="0"/>
              </a:rPr>
              <a:t>     print("Percentage of orders above 20 dollars:", round(percentage, 2), '%')</a:t>
            </a:r>
          </a:p>
          <a:p>
            <a:pPr marL="476250" indent="-342900">
              <a:buFont typeface="+mj-lt"/>
              <a:buAutoNum type="arabicPeriod" startAt="15"/>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'].unique(</a:t>
            </a:r>
          </a:p>
          <a:p>
            <a:pPr marL="476250" indent="-342900">
              <a:buFont typeface="+mj-lt"/>
              <a:buAutoNum type="arabicPeriod" startAt="15"/>
            </a:pPr>
            <a:r>
              <a:rPr lang="en-US" sz="1000" b="0" dirty="0" err="1">
                <a:solidFill>
                  <a:srgbClr val="000000"/>
                </a:solidFill>
                <a:effectLst/>
                <a:latin typeface="Courier New" panose="02070309020205020404" pitchFamily="49" charset="0"/>
              </a:rPr>
              <a:t>sns.countplot</a:t>
            </a:r>
            <a:r>
              <a:rPr lang="en-US" sz="1000" b="0" dirty="0">
                <a:solidFill>
                  <a:srgbClr val="000000"/>
                </a:solidFill>
                <a:effectLst/>
                <a:latin typeface="Courier New" panose="02070309020205020404" pitchFamily="49" charset="0"/>
              </a:rPr>
              <a:t>(data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x = '</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Code Snippets (2/4)</a:t>
            </a:r>
            <a:endParaRPr dirty="0">
              <a:solidFill>
                <a:srgbClr val="000000"/>
              </a:solidFill>
            </a:endParaRPr>
          </a:p>
        </p:txBody>
      </p:sp>
      <p:sp>
        <p:nvSpPr>
          <p:cNvPr id="154" name="Google Shape;154;p31"/>
          <p:cNvSpPr txBox="1">
            <a:spLocks noGrp="1"/>
          </p:cNvSpPr>
          <p:nvPr>
            <p:ph type="body" idx="1"/>
          </p:nvPr>
        </p:nvSpPr>
        <p:spPr>
          <a:xfrm>
            <a:off x="202550" y="861975"/>
            <a:ext cx="8629800" cy="3807679"/>
          </a:xfrm>
          <a:prstGeom prst="rect">
            <a:avLst/>
          </a:prstGeom>
          <a:noFill/>
          <a:ln>
            <a:noFill/>
          </a:ln>
        </p:spPr>
        <p:txBody>
          <a:bodyPr spcFirstLastPara="1" wrap="square" lIns="91425" tIns="91425" rIns="91425" bIns="91425" anchor="t" anchorCtr="0">
            <a:noAutofit/>
          </a:bodyPr>
          <a:lstStyle/>
          <a:p>
            <a:pPr marL="476250" indent="-342900">
              <a:buFont typeface="+mj-lt"/>
              <a:buAutoNum type="arabicPeriod" startAt="17"/>
            </a:pP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['rating'].unique()</a:t>
            </a:r>
          </a:p>
          <a:p>
            <a:pPr marL="361950" indent="-228600">
              <a:buFont typeface="+mj-lt"/>
              <a:buAutoNum type="arabicPeriod" startAt="18"/>
            </a:pPr>
            <a:r>
              <a:rPr lang="en-US" sz="1000" b="0" dirty="0" err="1">
                <a:solidFill>
                  <a:srgbClr val="000000"/>
                </a:solidFill>
                <a:effectLst/>
                <a:latin typeface="Courier New" panose="02070309020205020404" pitchFamily="49" charset="0"/>
              </a:rPr>
              <a:t>sns.countplot</a:t>
            </a:r>
            <a:r>
              <a:rPr lang="en-US" sz="1000" b="0" dirty="0">
                <a:solidFill>
                  <a:srgbClr val="000000"/>
                </a:solidFill>
                <a:effectLst/>
                <a:latin typeface="Courier New" panose="02070309020205020404" pitchFamily="49" charset="0"/>
              </a:rPr>
              <a:t>(data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x = 'rating')</a:t>
            </a:r>
          </a:p>
          <a:p>
            <a:pPr marL="476250" indent="-342900">
              <a:buFont typeface="+mj-lt"/>
              <a:buAutoNum type="arabicPeriod" startAt="19"/>
            </a:pPr>
            <a:r>
              <a:rPr lang="en-US" sz="1000" b="0" dirty="0" err="1">
                <a:solidFill>
                  <a:srgbClr val="000000"/>
                </a:solidFill>
                <a:effectLst/>
                <a:latin typeface="Courier New" panose="02070309020205020404" pitchFamily="49" charset="0"/>
              </a:rPr>
              <a:t>sns.histplot</a:t>
            </a:r>
            <a:r>
              <a:rPr lang="en-US" sz="1000" b="0" dirty="0">
                <a:solidFill>
                  <a:srgbClr val="000000"/>
                </a:solidFill>
                <a:effectLst/>
                <a:latin typeface="Courier New" panose="02070309020205020404" pitchFamily="49" charset="0"/>
              </a:rPr>
              <a:t>(data=</a:t>
            </a:r>
            <a:r>
              <a:rPr lang="en-US" sz="1000" b="0" dirty="0" err="1">
                <a:solidFill>
                  <a:srgbClr val="000000"/>
                </a:solidFill>
                <a:effectLst/>
                <a:latin typeface="Courier New" panose="02070309020205020404" pitchFamily="49" charset="0"/>
              </a:rPr>
              <a:t>df,x</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food_preparation_time</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sns.boxplot</a:t>
            </a:r>
            <a:r>
              <a:rPr lang="en-US" sz="1000" b="0" dirty="0">
                <a:solidFill>
                  <a:srgbClr val="000000"/>
                </a:solidFill>
                <a:effectLst/>
                <a:latin typeface="Courier New" panose="02070309020205020404" pitchFamily="49" charset="0"/>
              </a:rPr>
              <a:t>(data=</a:t>
            </a:r>
            <a:r>
              <a:rPr lang="en-US" sz="1000" b="0" dirty="0" err="1">
                <a:solidFill>
                  <a:srgbClr val="000000"/>
                </a:solidFill>
                <a:effectLst/>
                <a:latin typeface="Courier New" panose="02070309020205020404" pitchFamily="49" charset="0"/>
              </a:rPr>
              <a:t>df,x</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food_preparation_time</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0"/>
            </a:pPr>
            <a:r>
              <a:rPr lang="en-US" sz="1000" b="0" dirty="0" err="1">
                <a:solidFill>
                  <a:srgbClr val="000000"/>
                </a:solidFill>
                <a:effectLst/>
                <a:latin typeface="Courier New" panose="02070309020205020404" pitchFamily="49" charset="0"/>
              </a:rPr>
              <a:t>sns.histplot</a:t>
            </a:r>
            <a:r>
              <a:rPr lang="en-US" sz="1000" b="0" dirty="0">
                <a:solidFill>
                  <a:srgbClr val="000000"/>
                </a:solidFill>
                <a:effectLst/>
                <a:latin typeface="Courier New" panose="02070309020205020404" pitchFamily="49" charset="0"/>
              </a:rPr>
              <a:t>(data=</a:t>
            </a:r>
            <a:r>
              <a:rPr lang="en-US" sz="1000" b="0" dirty="0" err="1">
                <a:solidFill>
                  <a:srgbClr val="000000"/>
                </a:solidFill>
                <a:effectLst/>
                <a:latin typeface="Courier New" panose="02070309020205020404" pitchFamily="49" charset="0"/>
              </a:rPr>
              <a:t>df,x</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sns.boxplot</a:t>
            </a:r>
            <a:r>
              <a:rPr lang="en-US" sz="1000" b="0" dirty="0">
                <a:solidFill>
                  <a:srgbClr val="000000"/>
                </a:solidFill>
                <a:effectLst/>
                <a:latin typeface="Courier New" panose="02070309020205020404" pitchFamily="49" charset="0"/>
              </a:rPr>
              <a:t>(data=</a:t>
            </a:r>
            <a:r>
              <a:rPr lang="en-US" sz="1000" b="0" dirty="0" err="1">
                <a:solidFill>
                  <a:srgbClr val="000000"/>
                </a:solidFill>
                <a:effectLst/>
                <a:latin typeface="Courier New" panose="02070309020205020404" pitchFamily="49" charset="0"/>
              </a:rPr>
              <a:t>df,x</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1"/>
            </a:pPr>
            <a:r>
              <a:rPr lang="en-US" sz="1000" b="0" dirty="0" err="1">
                <a:solidFill>
                  <a:srgbClr val="000000"/>
                </a:solidFill>
                <a:effectLst/>
                <a:latin typeface="Courier New" panose="02070309020205020404" pitchFamily="49" charset="0"/>
              </a:rPr>
              <a:t>df_weekend</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 == 'Weekend’]</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df_weekend</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cuisine_type</a:t>
            </a:r>
            <a:r>
              <a:rPr lang="en-US" sz="1000" b="0" dirty="0">
                <a:solidFill>
                  <a:srgbClr val="000000"/>
                </a:solidFill>
                <a:effectLst/>
                <a:latin typeface="Courier New" panose="02070309020205020404" pitchFamily="49" charset="0"/>
              </a:rPr>
              <a:t>'].unique()</a:t>
            </a:r>
          </a:p>
          <a:p>
            <a:pPr marL="361950" indent="-228600">
              <a:buFont typeface="+mj-lt"/>
              <a:buAutoNum type="arabicPeriod" startAt="22"/>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sns.boxplot</a:t>
            </a:r>
            <a:r>
              <a:rPr lang="en-US" sz="1000" b="0" dirty="0">
                <a:solidFill>
                  <a:srgbClr val="000000"/>
                </a:solidFill>
                <a:effectLst/>
                <a:latin typeface="Courier New" panose="02070309020205020404" pitchFamily="49" charset="0"/>
              </a:rPr>
              <a:t>(x = "</a:t>
            </a:r>
            <a:r>
              <a:rPr lang="en-US" sz="1000" b="0" dirty="0" err="1">
                <a:solidFill>
                  <a:srgbClr val="000000"/>
                </a:solidFill>
                <a:effectLst/>
                <a:latin typeface="Courier New" panose="02070309020205020404" pitchFamily="49" charset="0"/>
              </a:rPr>
              <a:t>cuisine_type</a:t>
            </a:r>
            <a:r>
              <a:rPr lang="en-US" sz="1000" b="0" dirty="0">
                <a:solidFill>
                  <a:srgbClr val="000000"/>
                </a:solidFill>
                <a:effectLst/>
                <a:latin typeface="Courier New" panose="02070309020205020404" pitchFamily="49" charset="0"/>
              </a:rPr>
              <a:t>", y = "</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palette = '</a:t>
            </a:r>
            <a:r>
              <a:rPr lang="en-US" sz="1000" b="0" dirty="0" err="1">
                <a:solidFill>
                  <a:srgbClr val="000000"/>
                </a:solidFill>
                <a:effectLst/>
                <a:latin typeface="Courier New" panose="02070309020205020404" pitchFamily="49" charset="0"/>
              </a:rPr>
              <a:t>PuBu</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plt.xticks</a:t>
            </a:r>
            <a:r>
              <a:rPr lang="en-US" sz="1000" b="0" dirty="0">
                <a:solidFill>
                  <a:srgbClr val="000000"/>
                </a:solidFill>
                <a:effectLst/>
                <a:latin typeface="Courier New" panose="02070309020205020404" pitchFamily="49" charset="0"/>
              </a:rPr>
              <a:t>(rotation = 60)</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3"/>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sns.boxplot</a:t>
            </a:r>
            <a:r>
              <a:rPr lang="en-US" sz="1000" b="0" dirty="0">
                <a:solidFill>
                  <a:srgbClr val="000000"/>
                </a:solidFill>
                <a:effectLst/>
                <a:latin typeface="Courier New" panose="02070309020205020404" pitchFamily="49" charset="0"/>
              </a:rPr>
              <a:t>(x = "</a:t>
            </a:r>
            <a:r>
              <a:rPr lang="en-US" sz="1000" b="0" dirty="0" err="1">
                <a:solidFill>
                  <a:srgbClr val="000000"/>
                </a:solidFill>
                <a:effectLst/>
                <a:latin typeface="Courier New" panose="02070309020205020404" pitchFamily="49" charset="0"/>
              </a:rPr>
              <a:t>cuisine_type</a:t>
            </a:r>
            <a:r>
              <a:rPr lang="en-US" sz="1000" b="0" dirty="0">
                <a:solidFill>
                  <a:srgbClr val="000000"/>
                </a:solidFill>
                <a:effectLst/>
                <a:latin typeface="Courier New" panose="02070309020205020404" pitchFamily="49" charset="0"/>
              </a:rPr>
              <a:t>", y = "</a:t>
            </a:r>
            <a:r>
              <a:rPr lang="en-US" sz="1000" b="0" dirty="0" err="1">
                <a:solidFill>
                  <a:srgbClr val="000000"/>
                </a:solidFill>
                <a:effectLst/>
                <a:latin typeface="Courier New" panose="02070309020205020404" pitchFamily="49" charset="0"/>
              </a:rPr>
              <a:t>food_preparation_time</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palette = '</a:t>
            </a:r>
            <a:r>
              <a:rPr lang="en-US" sz="1000" b="0" dirty="0" err="1">
                <a:solidFill>
                  <a:srgbClr val="000000"/>
                </a:solidFill>
                <a:effectLst/>
                <a:latin typeface="Courier New" panose="02070309020205020404" pitchFamily="49" charset="0"/>
              </a:rPr>
              <a:t>PuBu</a:t>
            </a:r>
            <a:r>
              <a:rPr lang="en-US" sz="1000" b="0" dirty="0">
                <a:solidFill>
                  <a:srgbClr val="000000"/>
                </a:solidFill>
                <a:effectLst/>
                <a:latin typeface="Courier New" panose="02070309020205020404" pitchFamily="49" charset="0"/>
              </a:rPr>
              <a:t>')  </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plt.xticks</a:t>
            </a:r>
            <a:r>
              <a:rPr lang="en-US" sz="1000" b="0" dirty="0">
                <a:solidFill>
                  <a:srgbClr val="000000"/>
                </a:solidFill>
                <a:effectLst/>
                <a:latin typeface="Courier New" panose="02070309020205020404" pitchFamily="49" charset="0"/>
              </a:rPr>
              <a:t>(rotation = 60)</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647972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Code Snippets (3/4)</a:t>
            </a:r>
            <a:endParaRPr dirty="0">
              <a:solidFill>
                <a:srgbClr val="000000"/>
              </a:solidFill>
            </a:endParaRPr>
          </a:p>
        </p:txBody>
      </p:sp>
      <p:sp>
        <p:nvSpPr>
          <p:cNvPr id="154" name="Google Shape;154;p31"/>
          <p:cNvSpPr txBox="1">
            <a:spLocks noGrp="1"/>
          </p:cNvSpPr>
          <p:nvPr>
            <p:ph type="body" idx="1"/>
          </p:nvPr>
        </p:nvSpPr>
        <p:spPr>
          <a:xfrm>
            <a:off x="202550" y="861975"/>
            <a:ext cx="8629800" cy="3992246"/>
          </a:xfrm>
          <a:prstGeom prst="rect">
            <a:avLst/>
          </a:prstGeom>
          <a:noFill/>
          <a:ln>
            <a:noFill/>
          </a:ln>
        </p:spPr>
        <p:txBody>
          <a:bodyPr spcFirstLastPara="1" wrap="square" lIns="91425" tIns="91425" rIns="91425" bIns="91425" anchor="t" anchorCtr="0">
            <a:noAutofit/>
          </a:bodyPr>
          <a:lstStyle/>
          <a:p>
            <a:pPr marL="476250" indent="-342900">
              <a:buFont typeface="+mj-lt"/>
              <a:buAutoNum type="arabicPeriod" startAt="24"/>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sns.boxplot</a:t>
            </a:r>
            <a:r>
              <a:rPr lang="en-US" sz="1000" b="0" dirty="0">
                <a:solidFill>
                  <a:srgbClr val="000000"/>
                </a:solidFill>
                <a:effectLst/>
                <a:latin typeface="Courier New" panose="02070309020205020404" pitchFamily="49" charset="0"/>
              </a:rPr>
              <a:t>(x = "</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 y = "</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 palette = '</a:t>
            </a:r>
            <a:r>
              <a:rPr lang="en-US" sz="1000" b="0" dirty="0" err="1">
                <a:solidFill>
                  <a:srgbClr val="000000"/>
                </a:solidFill>
                <a:effectLst/>
                <a:latin typeface="Courier New" panose="02070309020205020404" pitchFamily="49" charset="0"/>
              </a:rPr>
              <a:t>PuBu</a:t>
            </a:r>
            <a:r>
              <a:rPr lang="en-US" sz="1000" b="0" dirty="0">
                <a:solidFill>
                  <a:srgbClr val="000000"/>
                </a:solidFill>
                <a:effectLst/>
                <a:latin typeface="Courier New" panose="02070309020205020404" pitchFamily="49" charset="0"/>
              </a:rPr>
              <a:t>’) </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5"/>
            </a:pPr>
            <a:r>
              <a:rPr lang="en-US" sz="1000" b="0" dirty="0">
                <a:solidFill>
                  <a:srgbClr val="000000"/>
                </a:solidFill>
                <a:effectLst/>
                <a:latin typeface="Courier New" panose="02070309020205020404" pitchFamily="49" charset="0"/>
              </a:rPr>
              <a:t> print('The mean delivery time on weekdays is around’, round(</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 == 'Weekday']['</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'].mean()), 'minutes’)</a:t>
            </a:r>
          </a:p>
          <a:p>
            <a:pPr marL="133350" indent="0">
              <a:buNone/>
            </a:pPr>
            <a:r>
              <a:rPr lang="en-US" sz="1000" dirty="0">
                <a:solidFill>
                  <a:srgbClr val="000000"/>
                </a:solidFill>
                <a:latin typeface="Courier New" panose="02070309020205020404" pitchFamily="49" charset="0"/>
              </a:rPr>
              <a:t> </a:t>
            </a:r>
            <a:r>
              <a:rPr lang="en-US" sz="1000" b="0" dirty="0">
                <a:solidFill>
                  <a:srgbClr val="000000"/>
                </a:solidFill>
                <a:effectLst/>
                <a:latin typeface="Courier New" panose="02070309020205020404" pitchFamily="49" charset="0"/>
              </a:rPr>
              <a:t>    print('The mean delivery time on weekends is around’, round(</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day_of_the_week</a:t>
            </a:r>
            <a:r>
              <a:rPr lang="en-US" sz="1000" b="0" dirty="0">
                <a:solidFill>
                  <a:srgbClr val="000000"/>
                </a:solidFill>
                <a:effectLst/>
                <a:latin typeface="Courier New" panose="02070309020205020404" pitchFamily="49" charset="0"/>
              </a:rPr>
              <a:t>'] == 'Weekend']['</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'].mean()), 'minutes’</a:t>
            </a:r>
          </a:p>
          <a:p>
            <a:pPr marL="476250" indent="-342900">
              <a:buFont typeface="+mj-lt"/>
              <a:buAutoNum type="arabicPeriod" startAt="26"/>
            </a:pPr>
            <a:r>
              <a:rPr lang="en-US" sz="1000" b="0" dirty="0" err="1">
                <a:solidFill>
                  <a:srgbClr val="000000"/>
                </a:solidFill>
                <a:effectLst/>
                <a:latin typeface="Courier New" panose="02070309020205020404" pitchFamily="49" charset="0"/>
              </a:rPr>
              <a:t>df.groupby</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restaurant_name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'].sum().</a:t>
            </a:r>
            <a:r>
              <a:rPr lang="en-US" sz="1000" b="0" dirty="0" err="1">
                <a:solidFill>
                  <a:srgbClr val="000000"/>
                </a:solidFill>
                <a:effectLst/>
                <a:latin typeface="Courier New" panose="02070309020205020404" pitchFamily="49" charset="0"/>
              </a:rPr>
              <a:t>sort_values</a:t>
            </a:r>
            <a:r>
              <a:rPr lang="en-US" sz="1000" b="0" dirty="0">
                <a:solidFill>
                  <a:srgbClr val="000000"/>
                </a:solidFill>
                <a:effectLst/>
                <a:latin typeface="Courier New" panose="02070309020205020404" pitchFamily="49" charset="0"/>
              </a:rPr>
              <a:t>(ascending = False).head(14)</a:t>
            </a:r>
          </a:p>
          <a:p>
            <a:pPr marL="476250" indent="-342900">
              <a:buFont typeface="+mj-lt"/>
              <a:buAutoNum type="arabicPeriod" startAt="26"/>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 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sns.pointplot</a:t>
            </a:r>
            <a:r>
              <a:rPr lang="en-US" sz="1000" b="0" dirty="0">
                <a:solidFill>
                  <a:srgbClr val="000000"/>
                </a:solidFill>
                <a:effectLst/>
                <a:latin typeface="Courier New" panose="02070309020205020404" pitchFamily="49" charset="0"/>
              </a:rPr>
              <a:t>(x = 'rating', y = '</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8"/>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 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sns.pointplot</a:t>
            </a:r>
            <a:r>
              <a:rPr lang="en-US" sz="1000" b="0" dirty="0">
                <a:solidFill>
                  <a:srgbClr val="000000"/>
                </a:solidFill>
                <a:effectLst/>
                <a:latin typeface="Courier New" panose="02070309020205020404" pitchFamily="49" charset="0"/>
              </a:rPr>
              <a:t>(x = 'rating', y = '</a:t>
            </a:r>
            <a:r>
              <a:rPr lang="en-US" sz="1000" b="0" dirty="0" err="1">
                <a:solidFill>
                  <a:srgbClr val="000000"/>
                </a:solidFill>
                <a:effectLst/>
                <a:latin typeface="Courier New" panose="02070309020205020404" pitchFamily="49" charset="0"/>
              </a:rPr>
              <a:t>food_preparation_time</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29"/>
            </a:pP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 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sns.pointplot</a:t>
            </a:r>
            <a:r>
              <a:rPr lang="en-US" sz="1000" b="0" dirty="0">
                <a:solidFill>
                  <a:srgbClr val="000000"/>
                </a:solidFill>
                <a:effectLst/>
                <a:latin typeface="Courier New" panose="02070309020205020404" pitchFamily="49" charset="0"/>
              </a:rPr>
              <a:t>(x = 'rating', y = '</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 data = </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a:p>
            <a:pPr marL="476250" indent="-342900">
              <a:buFont typeface="+mj-lt"/>
              <a:buAutoNum type="arabicPeriod" startAt="30"/>
            </a:pPr>
            <a:r>
              <a:rPr lang="en-US" sz="1000" b="0" dirty="0" err="1">
                <a:solidFill>
                  <a:srgbClr val="000000"/>
                </a:solidFill>
                <a:effectLst/>
                <a:latin typeface="Courier New" panose="02070309020205020404" pitchFamily="49" charset="0"/>
              </a:rPr>
              <a:t>col_list</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cost_of_the_order</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food_preparation_time</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delivery_time</a:t>
            </a:r>
            <a:r>
              <a:rPr lang="en-US" sz="1000" b="0" dirty="0">
                <a:solidFill>
                  <a:srgbClr val="000000"/>
                </a:solidFill>
                <a:effectLst/>
                <a:latin typeface="Courier New" panose="02070309020205020404" pitchFamily="49" charset="0"/>
              </a:rPr>
              <a:t>’]</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plt.figure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figsize</a:t>
            </a:r>
            <a:r>
              <a:rPr lang="en-US" sz="1000" b="0" dirty="0">
                <a:solidFill>
                  <a:srgbClr val="000000"/>
                </a:solidFill>
                <a:effectLst/>
                <a:latin typeface="Courier New" panose="02070309020205020404" pitchFamily="49" charset="0"/>
              </a:rPr>
              <a:t>=(15, 7))</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sns.heatmap</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df</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col_list</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corr</a:t>
            </a: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annot</a:t>
            </a:r>
            <a:r>
              <a:rPr lang="en-US" sz="1000" b="0" dirty="0">
                <a:solidFill>
                  <a:srgbClr val="000000"/>
                </a:solidFill>
                <a:effectLst/>
                <a:latin typeface="Courier New" panose="02070309020205020404" pitchFamily="49" charset="0"/>
              </a:rPr>
              <a:t>=True, </a:t>
            </a:r>
            <a:r>
              <a:rPr lang="en-US" sz="1000" b="0" dirty="0" err="1">
                <a:solidFill>
                  <a:srgbClr val="000000"/>
                </a:solidFill>
                <a:effectLst/>
                <a:latin typeface="Courier New" panose="02070309020205020404" pitchFamily="49" charset="0"/>
              </a:rPr>
              <a:t>vmin</a:t>
            </a:r>
            <a:r>
              <a:rPr lang="en-US" sz="1000" b="0" dirty="0">
                <a:solidFill>
                  <a:srgbClr val="000000"/>
                </a:solidFill>
                <a:effectLst/>
                <a:latin typeface="Courier New" panose="02070309020205020404" pitchFamily="49" charset="0"/>
              </a:rPr>
              <a:t>=-1, </a:t>
            </a:r>
            <a:r>
              <a:rPr lang="en-US" sz="1000" b="0" dirty="0" err="1">
                <a:solidFill>
                  <a:srgbClr val="000000"/>
                </a:solidFill>
                <a:effectLst/>
                <a:latin typeface="Courier New" panose="02070309020205020404" pitchFamily="49" charset="0"/>
              </a:rPr>
              <a:t>vmax</a:t>
            </a:r>
            <a:r>
              <a:rPr lang="en-US" sz="1000" b="0" dirty="0">
                <a:solidFill>
                  <a:srgbClr val="000000"/>
                </a:solidFill>
                <a:effectLst/>
                <a:latin typeface="Courier New" panose="02070309020205020404" pitchFamily="49" charset="0"/>
              </a:rPr>
              <a:t>=1, </a:t>
            </a:r>
            <a:r>
              <a:rPr lang="en-US" sz="1000" b="0" dirty="0" err="1">
                <a:solidFill>
                  <a:srgbClr val="000000"/>
                </a:solidFill>
                <a:effectLst/>
                <a:latin typeface="Courier New" panose="02070309020205020404" pitchFamily="49" charset="0"/>
              </a:rPr>
              <a:t>fmt</a:t>
            </a:r>
            <a:r>
              <a:rPr lang="en-US" sz="1000" b="0" dirty="0">
                <a:solidFill>
                  <a:srgbClr val="000000"/>
                </a:solidFill>
                <a:effectLst/>
                <a:latin typeface="Courier New" panose="02070309020205020404" pitchFamily="49" charset="0"/>
              </a:rPr>
              <a:t>=".2f", </a:t>
            </a:r>
            <a:r>
              <a:rPr lang="en-US" sz="1000" b="0" dirty="0" err="1">
                <a:solidFill>
                  <a:srgbClr val="000000"/>
                </a:solidFill>
                <a:effectLst/>
                <a:latin typeface="Courier New" panose="02070309020205020404" pitchFamily="49" charset="0"/>
              </a:rPr>
              <a:t>cmap</a:t>
            </a:r>
            <a:r>
              <a:rPr lang="en-US" sz="1000" b="0" dirty="0">
                <a:solidFill>
                  <a:srgbClr val="000000"/>
                </a:solidFill>
                <a:effectLst/>
                <a:latin typeface="Courier New" panose="02070309020205020404" pitchFamily="49" charset="0"/>
              </a:rPr>
              <a:t>="Spectral")</a:t>
            </a:r>
          </a:p>
          <a:p>
            <a:pPr marL="133350" indent="0">
              <a:buNone/>
            </a:pPr>
            <a:r>
              <a:rPr lang="en-US" sz="1000" b="0" dirty="0">
                <a:solidFill>
                  <a:srgbClr val="000000"/>
                </a:solidFill>
                <a:effectLst/>
                <a:latin typeface="Courier New" panose="02070309020205020404" pitchFamily="49" charset="0"/>
              </a:rPr>
              <a:t>    </a:t>
            </a:r>
            <a:r>
              <a:rPr lang="en-US" sz="1000" b="0" dirty="0" err="1">
                <a:solidFill>
                  <a:srgbClr val="000000"/>
                </a:solidFill>
                <a:effectLst/>
                <a:latin typeface="Courier New" panose="02070309020205020404" pitchFamily="49" charset="0"/>
              </a:rPr>
              <a:t>plt.show</a:t>
            </a:r>
            <a:r>
              <a:rPr lang="en-US" sz="1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600349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Code Snippets (4/4)</a:t>
            </a:r>
            <a:endParaRPr dirty="0">
              <a:solidFill>
                <a:srgbClr val="000000"/>
              </a:solidFill>
            </a:endParaRPr>
          </a:p>
        </p:txBody>
      </p:sp>
      <p:sp>
        <p:nvSpPr>
          <p:cNvPr id="154" name="Google Shape;154;p31"/>
          <p:cNvSpPr txBox="1">
            <a:spLocks noGrp="1"/>
          </p:cNvSpPr>
          <p:nvPr>
            <p:ph type="body" idx="1"/>
          </p:nvPr>
        </p:nvSpPr>
        <p:spPr>
          <a:xfrm>
            <a:off x="202550" y="746566"/>
            <a:ext cx="8629800" cy="4143167"/>
          </a:xfrm>
          <a:prstGeom prst="rect">
            <a:avLst/>
          </a:prstGeom>
          <a:noFill/>
          <a:ln>
            <a:noFill/>
          </a:ln>
        </p:spPr>
        <p:txBody>
          <a:bodyPr spcFirstLastPara="1" wrap="square" lIns="91425" tIns="91425" rIns="91425" bIns="91425" anchor="t" anchorCtr="0">
            <a:noAutofit/>
          </a:bodyPr>
          <a:lstStyle/>
          <a:p>
            <a:pPr marL="476250" indent="-342900">
              <a:buFont typeface="+mj-lt"/>
              <a:buAutoNum type="arabicPeriod" startAt="31"/>
            </a:pPr>
            <a:r>
              <a:rPr lang="en-US" sz="900" b="0" dirty="0" err="1">
                <a:solidFill>
                  <a:srgbClr val="000000"/>
                </a:solidFill>
                <a:effectLst/>
                <a:latin typeface="Courier New" panose="02070309020205020404" pitchFamily="49" charset="0"/>
              </a:rPr>
              <a:t>df_rated</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['rating'] != 'Not given'].copy()</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df_rated</a:t>
            </a:r>
            <a:r>
              <a:rPr lang="en-US" sz="900" b="0" dirty="0">
                <a:solidFill>
                  <a:srgbClr val="000000"/>
                </a:solidFill>
                <a:effectLst/>
                <a:latin typeface="Courier New" panose="02070309020205020404" pitchFamily="49" charset="0"/>
              </a:rPr>
              <a:t>['rating'] = </a:t>
            </a:r>
            <a:r>
              <a:rPr lang="en-US" sz="900" b="0" dirty="0" err="1">
                <a:solidFill>
                  <a:srgbClr val="000000"/>
                </a:solidFill>
                <a:effectLst/>
                <a:latin typeface="Courier New" panose="02070309020205020404" pitchFamily="49" charset="0"/>
              </a:rPr>
              <a:t>df_rated</a:t>
            </a:r>
            <a:r>
              <a:rPr lang="en-US" sz="900" b="0" dirty="0">
                <a:solidFill>
                  <a:srgbClr val="000000"/>
                </a:solidFill>
                <a:effectLst/>
                <a:latin typeface="Courier New" panose="02070309020205020404" pitchFamily="49" charset="0"/>
              </a:rPr>
              <a:t>['rating'].</a:t>
            </a:r>
            <a:r>
              <a:rPr lang="en-US" sz="900" b="0" dirty="0" err="1">
                <a:solidFill>
                  <a:srgbClr val="000000"/>
                </a:solidFill>
                <a:effectLst/>
                <a:latin typeface="Courier New" panose="02070309020205020404" pitchFamily="49" charset="0"/>
              </a:rPr>
              <a:t>astype</a:t>
            </a:r>
            <a:r>
              <a:rPr lang="en-US" sz="900" b="0" dirty="0">
                <a:solidFill>
                  <a:srgbClr val="000000"/>
                </a:solidFill>
                <a:effectLst/>
                <a:latin typeface="Courier New" panose="02070309020205020404" pitchFamily="49" charset="0"/>
              </a:rPr>
              <a:t>('int’)</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df_rating_count</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df_rated.groupby</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restaurant_name</a:t>
            </a:r>
            <a:r>
              <a:rPr lang="en-US" sz="900" b="0" dirty="0">
                <a:solidFill>
                  <a:srgbClr val="000000"/>
                </a:solidFill>
                <a:effectLst/>
                <a:latin typeface="Courier New" panose="02070309020205020404" pitchFamily="49" charset="0"/>
              </a:rPr>
              <a:t>'])['rating'].count().</a:t>
            </a:r>
            <a:r>
              <a:rPr lang="en-US" sz="900" b="0" dirty="0" err="1">
                <a:solidFill>
                  <a:srgbClr val="000000"/>
                </a:solidFill>
                <a:effectLst/>
                <a:latin typeface="Courier New" panose="02070309020205020404" pitchFamily="49" charset="0"/>
              </a:rPr>
              <a:t>sort_values</a:t>
            </a:r>
            <a:r>
              <a:rPr lang="en-US" sz="900" b="0" dirty="0">
                <a:solidFill>
                  <a:srgbClr val="000000"/>
                </a:solidFill>
                <a:effectLst/>
                <a:latin typeface="Courier New" panose="02070309020205020404" pitchFamily="49" charset="0"/>
              </a:rPr>
              <a:t>(ascending = False).</a:t>
            </a:r>
            <a:r>
              <a:rPr lang="en-US" sz="900" b="0" dirty="0" err="1">
                <a:solidFill>
                  <a:srgbClr val="000000"/>
                </a:solidFill>
                <a:effectLst/>
                <a:latin typeface="Courier New" panose="02070309020205020404" pitchFamily="49" charset="0"/>
              </a:rPr>
              <a:t>reset_index</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df_rating_count.head</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rest_names</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df_rating_count</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df_rating_count</a:t>
            </a:r>
            <a:r>
              <a:rPr lang="en-US" sz="900" b="0" dirty="0">
                <a:solidFill>
                  <a:srgbClr val="000000"/>
                </a:solidFill>
                <a:effectLst/>
                <a:latin typeface="Courier New" panose="02070309020205020404" pitchFamily="49" charset="0"/>
              </a:rPr>
              <a:t>['rating'] &gt; 50]['</a:t>
            </a:r>
            <a:r>
              <a:rPr lang="en-US" sz="900" b="0" dirty="0" err="1">
                <a:solidFill>
                  <a:srgbClr val="000000"/>
                </a:solidFill>
                <a:effectLst/>
                <a:latin typeface="Courier New" panose="02070309020205020404" pitchFamily="49" charset="0"/>
              </a:rPr>
              <a:t>restaurant_name</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df_mean_4 = </a:t>
            </a:r>
            <a:r>
              <a:rPr lang="en-US" sz="900" b="0" dirty="0" err="1">
                <a:solidFill>
                  <a:srgbClr val="000000"/>
                </a:solidFill>
                <a:effectLst/>
                <a:latin typeface="Courier New" panose="02070309020205020404" pitchFamily="49" charset="0"/>
              </a:rPr>
              <a:t>df_rated</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df_rated</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restaurant_name</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isin</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rest_names</a:t>
            </a:r>
            <a:r>
              <a:rPr lang="en-US" sz="900" b="0" dirty="0">
                <a:solidFill>
                  <a:srgbClr val="000000"/>
                </a:solidFill>
                <a:effectLst/>
                <a:latin typeface="Courier New" panose="02070309020205020404" pitchFamily="49" charset="0"/>
              </a:rPr>
              <a:t>)].copy()</a:t>
            </a:r>
          </a:p>
          <a:p>
            <a:pPr marL="133350" indent="0">
              <a:buNone/>
            </a:pPr>
            <a:r>
              <a:rPr lang="en-US" sz="900" b="0" dirty="0">
                <a:solidFill>
                  <a:srgbClr val="000000"/>
                </a:solidFill>
                <a:effectLst/>
                <a:latin typeface="Courier New" panose="02070309020205020404" pitchFamily="49" charset="0"/>
              </a:rPr>
              <a:t>     df_mean_4.groupby(['</a:t>
            </a:r>
            <a:r>
              <a:rPr lang="en-US" sz="900" b="0" dirty="0" err="1">
                <a:solidFill>
                  <a:srgbClr val="000000"/>
                </a:solidFill>
                <a:effectLst/>
                <a:latin typeface="Courier New" panose="02070309020205020404" pitchFamily="49" charset="0"/>
              </a:rPr>
              <a:t>restaurant_name</a:t>
            </a:r>
            <a:r>
              <a:rPr lang="en-US" sz="900" b="0" dirty="0">
                <a:solidFill>
                  <a:srgbClr val="000000"/>
                </a:solidFill>
                <a:effectLst/>
                <a:latin typeface="Courier New" panose="02070309020205020404" pitchFamily="49" charset="0"/>
              </a:rPr>
              <a:t>'])['rating'].mean().</a:t>
            </a:r>
            <a:r>
              <a:rPr lang="en-US" sz="900" b="0" dirty="0" err="1">
                <a:solidFill>
                  <a:srgbClr val="000000"/>
                </a:solidFill>
                <a:effectLst/>
                <a:latin typeface="Courier New" panose="02070309020205020404" pitchFamily="49" charset="0"/>
              </a:rPr>
              <a:t>sort_values</a:t>
            </a:r>
            <a:r>
              <a:rPr lang="en-US" sz="900" b="0" dirty="0">
                <a:solidFill>
                  <a:srgbClr val="000000"/>
                </a:solidFill>
                <a:effectLst/>
                <a:latin typeface="Courier New" panose="02070309020205020404" pitchFamily="49" charset="0"/>
              </a:rPr>
              <a:t>(ascending = False).</a:t>
            </a:r>
            <a:r>
              <a:rPr lang="en-US" sz="900" b="0" dirty="0" err="1">
                <a:solidFill>
                  <a:srgbClr val="000000"/>
                </a:solidFill>
                <a:effectLst/>
                <a:latin typeface="Courier New" panose="02070309020205020404" pitchFamily="49" charset="0"/>
              </a:rPr>
              <a:t>reset_index</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dropna</a:t>
            </a:r>
            <a:r>
              <a:rPr lang="en-US" sz="900" b="0" dirty="0">
                <a:solidFill>
                  <a:srgbClr val="000000"/>
                </a:solidFill>
                <a:effectLst/>
                <a:latin typeface="Courier New" panose="02070309020205020404" pitchFamily="49" charset="0"/>
              </a:rPr>
              <a:t>()</a:t>
            </a:r>
          </a:p>
          <a:p>
            <a:pPr marL="476250" indent="-342900">
              <a:buFont typeface="+mj-lt"/>
              <a:buAutoNum type="arabicPeriod" startAt="32"/>
            </a:pPr>
            <a:r>
              <a:rPr lang="en-US" sz="900" b="0" dirty="0">
                <a:solidFill>
                  <a:srgbClr val="000000"/>
                </a:solidFill>
                <a:effectLst/>
                <a:latin typeface="Courier New" panose="02070309020205020404" pitchFamily="49" charset="0"/>
              </a:rPr>
              <a:t>def </a:t>
            </a:r>
            <a:r>
              <a:rPr lang="en-US" sz="900" b="0" dirty="0" err="1">
                <a:solidFill>
                  <a:srgbClr val="000000"/>
                </a:solidFill>
                <a:effectLst/>
                <a:latin typeface="Courier New" panose="02070309020205020404" pitchFamily="49" charset="0"/>
              </a:rPr>
              <a:t>compute_rev</a:t>
            </a:r>
            <a:r>
              <a:rPr lang="en-US" sz="900" b="0" dirty="0">
                <a:solidFill>
                  <a:srgbClr val="000000"/>
                </a:solidFill>
                <a:effectLst/>
                <a:latin typeface="Courier New" panose="02070309020205020404" pitchFamily="49" charset="0"/>
              </a:rPr>
              <a:t>(x):</a:t>
            </a:r>
          </a:p>
          <a:p>
            <a:pPr marL="133350" indent="0">
              <a:buNone/>
            </a:pPr>
            <a:r>
              <a:rPr lang="en-US" sz="900" b="0" dirty="0">
                <a:solidFill>
                  <a:srgbClr val="000000"/>
                </a:solidFill>
                <a:effectLst/>
                <a:latin typeface="Courier New" panose="02070309020205020404" pitchFamily="49" charset="0"/>
              </a:rPr>
              <a:t>         if x &gt; 20:</a:t>
            </a:r>
          </a:p>
          <a:p>
            <a:pPr marL="133350" indent="0">
              <a:buNone/>
            </a:pPr>
            <a:r>
              <a:rPr lang="en-US" sz="900" b="0" dirty="0">
                <a:solidFill>
                  <a:srgbClr val="000000"/>
                </a:solidFill>
                <a:effectLst/>
                <a:latin typeface="Courier New" panose="02070309020205020404" pitchFamily="49" charset="0"/>
              </a:rPr>
              <a:t>             return x*0.25</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elif</a:t>
            </a:r>
            <a:r>
              <a:rPr lang="en-US" sz="900" b="0" dirty="0">
                <a:solidFill>
                  <a:srgbClr val="000000"/>
                </a:solidFill>
                <a:effectLst/>
                <a:latin typeface="Courier New" panose="02070309020205020404" pitchFamily="49" charset="0"/>
              </a:rPr>
              <a:t> x &gt; 5:</a:t>
            </a:r>
          </a:p>
          <a:p>
            <a:pPr marL="133350" indent="0">
              <a:buNone/>
            </a:pPr>
            <a:r>
              <a:rPr lang="en-US" sz="900" b="0" dirty="0">
                <a:solidFill>
                  <a:srgbClr val="000000"/>
                </a:solidFill>
                <a:effectLst/>
                <a:latin typeface="Courier New" panose="02070309020205020404" pitchFamily="49" charset="0"/>
              </a:rPr>
              <a:t>             return x*0.15</a:t>
            </a:r>
          </a:p>
          <a:p>
            <a:pPr marL="133350" indent="0">
              <a:buNone/>
            </a:pPr>
            <a:r>
              <a:rPr lang="en-US" sz="900" b="0" dirty="0">
                <a:solidFill>
                  <a:srgbClr val="000000"/>
                </a:solidFill>
                <a:effectLst/>
                <a:latin typeface="Courier New" panose="02070309020205020404" pitchFamily="49" charset="0"/>
              </a:rPr>
              <a:t>         else:</a:t>
            </a:r>
          </a:p>
          <a:p>
            <a:pPr marL="133350" indent="0">
              <a:buNone/>
            </a:pPr>
            <a:r>
              <a:rPr lang="en-US" sz="900" b="0" dirty="0">
                <a:solidFill>
                  <a:srgbClr val="000000"/>
                </a:solidFill>
                <a:effectLst/>
                <a:latin typeface="Courier New" panose="02070309020205020404" pitchFamily="49" charset="0"/>
              </a:rPr>
              <a:t>             return x*0</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['Revenue']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cost_of_the_order</a:t>
            </a:r>
            <a:r>
              <a:rPr lang="en-US" sz="900" b="0" dirty="0">
                <a:solidFill>
                  <a:srgbClr val="000000"/>
                </a:solidFill>
                <a:effectLst/>
                <a:latin typeface="Courier New" panose="02070309020205020404" pitchFamily="49" charset="0"/>
              </a:rPr>
              <a:t>'].apply(</a:t>
            </a:r>
            <a:r>
              <a:rPr lang="en-US" sz="900" b="0" dirty="0" err="1">
                <a:solidFill>
                  <a:srgbClr val="000000"/>
                </a:solidFill>
                <a:effectLst/>
                <a:latin typeface="Courier New" panose="02070309020205020404" pitchFamily="49" charset="0"/>
              </a:rPr>
              <a:t>compute_rev</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df.head</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total_rev</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['Revenue'].sum()</a:t>
            </a:r>
          </a:p>
          <a:p>
            <a:pPr marL="133350" indent="0">
              <a:buNone/>
            </a:pPr>
            <a:r>
              <a:rPr lang="en-US" sz="900" b="0" dirty="0">
                <a:solidFill>
                  <a:srgbClr val="000000"/>
                </a:solidFill>
                <a:effectLst/>
                <a:latin typeface="Courier New" panose="02070309020205020404" pitchFamily="49" charset="0"/>
              </a:rPr>
              <a:t>     print('The net revenue is around', round(</a:t>
            </a:r>
            <a:r>
              <a:rPr lang="en-US" sz="900" b="0" dirty="0" err="1">
                <a:solidFill>
                  <a:srgbClr val="000000"/>
                </a:solidFill>
                <a:effectLst/>
                <a:latin typeface="Courier New" panose="02070309020205020404" pitchFamily="49" charset="0"/>
              </a:rPr>
              <a:t>total_rev</a:t>
            </a:r>
            <a:r>
              <a:rPr lang="en-US" sz="900" b="0" dirty="0">
                <a:solidFill>
                  <a:srgbClr val="000000"/>
                </a:solidFill>
                <a:effectLst/>
                <a:latin typeface="Courier New" panose="02070309020205020404" pitchFamily="49" charset="0"/>
              </a:rPr>
              <a:t>, 2), 'dollars')</a:t>
            </a:r>
          </a:p>
          <a:p>
            <a:pPr marL="476250" indent="-342900">
              <a:buFont typeface="+mj-lt"/>
              <a:buAutoNum type="arabicPeriod" startAt="33"/>
            </a:pP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total_time</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food_preparation_time</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delivery_time</a:t>
            </a:r>
            <a:r>
              <a:rPr lang="en-US" sz="900" b="0" dirty="0">
                <a:solidFill>
                  <a:srgbClr val="000000"/>
                </a:solidFill>
                <a:effectLst/>
                <a:latin typeface="Courier New" panose="02070309020205020404" pitchFamily="49" charset="0"/>
              </a:rPr>
              <a:t>’]</a:t>
            </a:r>
          </a:p>
          <a:p>
            <a:pPr marL="133350" indent="0">
              <a:buNone/>
            </a:pPr>
            <a:r>
              <a:rPr lang="en-US" sz="900" b="0" dirty="0">
                <a:solidFill>
                  <a:srgbClr val="000000"/>
                </a:solidFill>
                <a:effectLst/>
                <a:latin typeface="Courier New" panose="02070309020205020404" pitchFamily="49" charset="0"/>
              </a:rPr>
              <a:t>    df_delivery_greater_than_60 = </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df</a:t>
            </a:r>
            <a:r>
              <a:rPr lang="en-US" sz="900" b="0" dirty="0">
                <a:solidFill>
                  <a:srgbClr val="000000"/>
                </a:solidFill>
                <a:effectLst/>
                <a:latin typeface="Courier New" panose="02070309020205020404" pitchFamily="49" charset="0"/>
              </a:rPr>
              <a:t>['</a:t>
            </a:r>
            <a:r>
              <a:rPr lang="en-US" sz="900" b="0" dirty="0" err="1">
                <a:solidFill>
                  <a:srgbClr val="000000"/>
                </a:solidFill>
                <a:effectLst/>
                <a:latin typeface="Courier New" panose="02070309020205020404" pitchFamily="49" charset="0"/>
              </a:rPr>
              <a:t>total_time</a:t>
            </a:r>
            <a:r>
              <a:rPr lang="en-US" sz="900" b="0" dirty="0">
                <a:solidFill>
                  <a:srgbClr val="000000"/>
                </a:solidFill>
                <a:effectLst/>
                <a:latin typeface="Courier New" panose="02070309020205020404" pitchFamily="49" charset="0"/>
              </a:rPr>
              <a:t>']&gt;60]</a:t>
            </a:r>
          </a:p>
          <a:p>
            <a:pPr marL="133350" indent="0">
              <a:buNone/>
            </a:pPr>
            <a:r>
              <a:rPr lang="en-US" sz="900" b="0" dirty="0">
                <a:solidFill>
                  <a:srgbClr val="000000"/>
                </a:solidFill>
                <a:effectLst/>
                <a:latin typeface="Courier New" panose="02070309020205020404" pitchFamily="49" charset="0"/>
              </a:rPr>
              <a:t>    print('The number of total orders whose delivery time is more than 60 minutes is:', df_delivery_greater_than_60.shape[0])</a:t>
            </a:r>
          </a:p>
          <a:p>
            <a:pPr marL="133350" indent="0">
              <a:buNone/>
            </a:pPr>
            <a:r>
              <a:rPr lang="en-US" sz="900" b="0" dirty="0">
                <a:solidFill>
                  <a:srgbClr val="000000"/>
                </a:solidFill>
                <a:effectLst/>
                <a:latin typeface="Courier New" panose="02070309020205020404" pitchFamily="49" charset="0"/>
              </a:rPr>
              <a:t>    percentage = (df_delivery_greater_than_60.shape[0] / </a:t>
            </a:r>
            <a:r>
              <a:rPr lang="en-US" sz="900" b="0" dirty="0" err="1">
                <a:solidFill>
                  <a:srgbClr val="000000"/>
                </a:solidFill>
                <a:effectLst/>
                <a:latin typeface="Courier New" panose="02070309020205020404" pitchFamily="49" charset="0"/>
              </a:rPr>
              <a:t>df.shape</a:t>
            </a:r>
            <a:r>
              <a:rPr lang="en-US" sz="900" b="0" dirty="0">
                <a:solidFill>
                  <a:srgbClr val="000000"/>
                </a:solidFill>
                <a:effectLst/>
                <a:latin typeface="Courier New" panose="02070309020205020404" pitchFamily="49" charset="0"/>
              </a:rPr>
              <a:t>[0]) * 100</a:t>
            </a:r>
          </a:p>
          <a:p>
            <a:pPr marL="133350" indent="0">
              <a:buNone/>
            </a:pPr>
            <a:r>
              <a:rPr lang="en-US" sz="900" dirty="0">
                <a:solidFill>
                  <a:srgbClr val="000000"/>
                </a:solidFill>
                <a:latin typeface="Courier New" panose="02070309020205020404" pitchFamily="49" charset="0"/>
              </a:rPr>
              <a:t>    </a:t>
            </a:r>
            <a:r>
              <a:rPr lang="en-US" sz="900" b="0" dirty="0">
                <a:solidFill>
                  <a:srgbClr val="000000"/>
                </a:solidFill>
                <a:effectLst/>
                <a:latin typeface="Courier New" panose="02070309020205020404" pitchFamily="49" charset="0"/>
              </a:rPr>
              <a:t>print("Percentage of orders delivered in more than 60 minutes:", round(percentage, 2), '%')</a:t>
            </a:r>
          </a:p>
          <a:p>
            <a:pPr marL="133350" indent="0">
              <a:buNone/>
            </a:pPr>
            <a:endParaRPr lang="en-US" sz="9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815287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62" name="Google Shape;162;p32"/>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44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(3/11): Food Preparation Time</a:t>
            </a:r>
          </a:p>
        </p:txBody>
      </p:sp>
      <p:sp>
        <p:nvSpPr>
          <p:cNvPr id="119" name="Google Shape;119;p25"/>
          <p:cNvSpPr txBox="1">
            <a:spLocks noGrp="1"/>
          </p:cNvSpPr>
          <p:nvPr>
            <p:ph type="body" idx="1"/>
          </p:nvPr>
        </p:nvSpPr>
        <p:spPr>
          <a:xfrm>
            <a:off x="202550" y="861975"/>
            <a:ext cx="8629800" cy="3931968"/>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400" kern="0" dirty="0">
                <a:solidFill>
                  <a:srgbClr val="212121"/>
                </a:solidFill>
                <a:effectLst/>
                <a:latin typeface="Roboto" panose="02000000000000000000" pitchFamily="2" charset="0"/>
                <a:ea typeface="Times New Roman" panose="02020603050405020304" pitchFamily="18" charset="0"/>
              </a:rPr>
              <a:t>It takes between 20 and 35 minutes to prepare food after an order is placed, and 27 minutes on average</a:t>
            </a:r>
            <a:endParaRPr lang="en-US" sz="14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400" kern="100" dirty="0">
                <a:solidFill>
                  <a:srgbClr val="212121"/>
                </a:solidFill>
                <a:effectLst/>
                <a:latin typeface="Roboto" panose="02000000000000000000" pitchFamily="2" charset="0"/>
                <a:ea typeface="Calibri" panose="020F0502020204030204" pitchFamily="34" charset="0"/>
              </a:rPr>
              <a:t>The orders received are fairly distributed across food preparation times with peaks at 21, 26, 31, and 34 minutes, meaning relatively large numbers of orders registered preparation times around these peaks</a:t>
            </a:r>
          </a:p>
          <a:p>
            <a:pPr marL="285750" indent="-285750">
              <a:spcBef>
                <a:spcPts val="600"/>
              </a:spcBef>
              <a:spcAft>
                <a:spcPts val="450"/>
              </a:spcAft>
            </a:pPr>
            <a:r>
              <a:rPr lang="en-US" sz="1400" kern="100" dirty="0">
                <a:solidFill>
                  <a:srgbClr val="212121"/>
                </a:solidFill>
                <a:effectLst/>
                <a:latin typeface="Roboto" panose="02000000000000000000" pitchFamily="2" charset="0"/>
                <a:ea typeface="Calibri" panose="020F0502020204030204" pitchFamily="34" charset="0"/>
              </a:rPr>
              <a:t>Most orders are prepared between 23 and 31 minutes</a:t>
            </a:r>
          </a:p>
          <a:p>
            <a:pPr marL="285750" indent="-285750">
              <a:spcBef>
                <a:spcPts val="600"/>
              </a:spcBef>
              <a:spcAft>
                <a:spcPts val="450"/>
              </a:spcAft>
            </a:pPr>
            <a:r>
              <a:rPr lang="en-US" sz="1400" dirty="0">
                <a:solidFill>
                  <a:srgbClr val="000000"/>
                </a:solidFill>
              </a:rPr>
              <a:t>Half of the orders are prepared in less than 27 minutes</a:t>
            </a:r>
            <a:endParaRPr lang="en-US" sz="1400" kern="100" dirty="0">
              <a:solidFill>
                <a:srgbClr val="212121"/>
              </a:solidFill>
              <a:effectLst/>
              <a:latin typeface="Roboto" panose="02000000000000000000" pitchFamily="2" charset="0"/>
              <a:ea typeface="Calibri" panose="020F0502020204030204" pitchFamily="34" charset="0"/>
            </a:endParaRPr>
          </a:p>
          <a:p>
            <a:pPr marL="285750" indent="-285750">
              <a:spcBef>
                <a:spcPts val="600"/>
              </a:spcBef>
              <a:spcAft>
                <a:spcPts val="450"/>
              </a:spcAft>
            </a:pPr>
            <a:r>
              <a:rPr lang="en-US" sz="1400" kern="0" dirty="0">
                <a:solidFill>
                  <a:srgbClr val="212121"/>
                </a:solidFill>
                <a:effectLst/>
                <a:latin typeface="Roboto" panose="02000000000000000000" pitchFamily="2" charset="0"/>
                <a:ea typeface="Times New Roman" panose="02020603050405020304" pitchFamily="18" charset="0"/>
              </a:rPr>
              <a:t>Thai dishes have the greatest variability in preparation time whereas the least variability is registered for </a:t>
            </a:r>
            <a:r>
              <a:rPr lang="en-US" sz="1400" kern="0" dirty="0" err="1">
                <a:solidFill>
                  <a:srgbClr val="212121"/>
                </a:solidFill>
                <a:effectLst/>
                <a:latin typeface="Roboto" panose="02000000000000000000" pitchFamily="2" charset="0"/>
                <a:ea typeface="Times New Roman" panose="02020603050405020304" pitchFamily="18" charset="0"/>
              </a:rPr>
              <a:t>korean</a:t>
            </a:r>
            <a:r>
              <a:rPr lang="en-US" sz="1400" kern="0" dirty="0">
                <a:solidFill>
                  <a:srgbClr val="212121"/>
                </a:solidFill>
                <a:effectLst/>
                <a:latin typeface="Roboto" panose="02000000000000000000" pitchFamily="2" charset="0"/>
                <a:ea typeface="Times New Roman" panose="02020603050405020304" pitchFamily="18" charset="0"/>
              </a:rPr>
              <a:t> dishes</a:t>
            </a:r>
            <a:endParaRPr lang="en-US" sz="14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400" kern="0" dirty="0">
                <a:solidFill>
                  <a:srgbClr val="212121"/>
                </a:solidFill>
                <a:effectLst/>
                <a:latin typeface="Roboto" panose="02000000000000000000" pitchFamily="2" charset="0"/>
                <a:ea typeface="Times New Roman" panose="02020603050405020304" pitchFamily="18" charset="0"/>
              </a:rPr>
              <a:t>Italian and Thai dishes generally have the longest preparation time followed by Japanese and Spanish dishes whereas Korean and Vietnamese dishes are the most rapidly prepared dishes</a:t>
            </a:r>
            <a:endParaRPr lang="en-US" sz="14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2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376463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(4/11): Food delivery time</a:t>
            </a:r>
          </a:p>
        </p:txBody>
      </p:sp>
      <p:sp>
        <p:nvSpPr>
          <p:cNvPr id="119" name="Google Shape;119;p25"/>
          <p:cNvSpPr txBox="1">
            <a:spLocks noGrp="1"/>
          </p:cNvSpPr>
          <p:nvPr>
            <p:ph type="body" idx="1"/>
          </p:nvPr>
        </p:nvSpPr>
        <p:spPr>
          <a:xfrm>
            <a:off x="202550" y="861975"/>
            <a:ext cx="8629800" cy="3850198"/>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most orders are delivered in between 20 and 28 minutes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half of the orders are delivered in less than 25 minutes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The average delivery time is 24.16 minutes</a:t>
            </a:r>
            <a:endParaRPr lang="en-US" sz="1800" kern="100" dirty="0">
              <a:latin typeface="Times New Roman" panose="02020603050405020304" pitchFamily="18" charset="0"/>
              <a:ea typeface="Calibri" panose="020F0502020204030204" pitchFamily="34" charset="0"/>
            </a:endParaRPr>
          </a:p>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A total of 200 (10.54%) orders were delivered in more than 60 minutes from the time the order is placed</a:t>
            </a:r>
            <a:endParaRPr lang="en-US" sz="1800" kern="100" dirty="0">
              <a:latin typeface="Times New Roman" panose="02020603050405020304" pitchFamily="18" charset="0"/>
              <a:ea typeface="Calibri" panose="020F0502020204030204" pitchFamily="34"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Delivery time during weekdays is significantly higher than during the weekend</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Weekend delivery times tend to be more variable than weekday delivery times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On average, orders are delivered in 28 minutes on weekdays and 22 minutes on weekends</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288820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(5/11): Cost of orders</a:t>
            </a: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most orders cost between 12 and 23 dollars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half of the orders cost less than 14 dollars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555 (29.24%) orders cost above 20 dollars</a:t>
            </a:r>
            <a:endParaRPr lang="en-US" sz="1800" kern="100" dirty="0">
              <a:latin typeface="Times New Roman" panose="02020603050405020304" pitchFamily="18" charset="0"/>
              <a:ea typeface="Calibri" panose="020F0502020204030204" pitchFamily="34"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Southern dishes have the largest variability in cost whereas </a:t>
            </a:r>
            <a:r>
              <a:rPr lang="en-US" sz="1800" kern="0" dirty="0" err="1">
                <a:solidFill>
                  <a:srgbClr val="212121"/>
                </a:solidFill>
                <a:effectLst/>
                <a:latin typeface="Roboto" panose="02000000000000000000" pitchFamily="2" charset="0"/>
                <a:ea typeface="Times New Roman" panose="02020603050405020304" pitchFamily="18" charset="0"/>
              </a:rPr>
              <a:t>korean</a:t>
            </a:r>
            <a:r>
              <a:rPr lang="en-US" sz="1800" kern="0" dirty="0">
                <a:solidFill>
                  <a:srgbClr val="212121"/>
                </a:solidFill>
                <a:effectLst/>
                <a:latin typeface="Roboto" panose="02000000000000000000" pitchFamily="2" charset="0"/>
                <a:ea typeface="Times New Roman" panose="02020603050405020304" pitchFamily="18" charset="0"/>
              </a:rPr>
              <a:t> dishes are the least cost variable</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French dishes tend to be the most expensive meanwhile </a:t>
            </a:r>
            <a:r>
              <a:rPr lang="en-US" sz="1800" kern="0" dirty="0" err="1">
                <a:solidFill>
                  <a:srgbClr val="212121"/>
                </a:solidFill>
                <a:effectLst/>
                <a:latin typeface="Roboto" panose="02000000000000000000" pitchFamily="2" charset="0"/>
                <a:ea typeface="Times New Roman" panose="02020603050405020304" pitchFamily="18" charset="0"/>
              </a:rPr>
              <a:t>vietnamese</a:t>
            </a:r>
            <a:r>
              <a:rPr lang="en-US" sz="1800" kern="0" dirty="0">
                <a:solidFill>
                  <a:srgbClr val="212121"/>
                </a:solidFill>
                <a:effectLst/>
                <a:latin typeface="Roboto" panose="02000000000000000000" pitchFamily="2" charset="0"/>
                <a:ea typeface="Times New Roman" panose="02020603050405020304" pitchFamily="18" charset="0"/>
              </a:rPr>
              <a:t> dishes are the cheapest</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425319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(6/11): Ratings</a:t>
            </a: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A total of </a:t>
            </a:r>
            <a:r>
              <a:rPr lang="en-US" sz="1800" kern="100" dirty="0">
                <a:solidFill>
                  <a:srgbClr val="212121"/>
                </a:solidFill>
                <a:effectLst/>
                <a:latin typeface="Roboto" panose="02000000000000000000" pitchFamily="2" charset="0"/>
                <a:ea typeface="Calibri" panose="020F0502020204030204" pitchFamily="34" charset="0"/>
              </a:rPr>
              <a:t>736 (38.78%) orders are not rated</a:t>
            </a:r>
            <a:endParaRPr lang="en-US" sz="1800" kern="100" dirty="0">
              <a:latin typeface="Times New Roman" panose="02020603050405020304" pitchFamily="18" charset="0"/>
              <a:ea typeface="Calibri" panose="020F0502020204030204" pitchFamily="34"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Among the orders rated, most had a rating of 5 (about 580, 30.56% of all orders) followed by 4 (about 380, 20.02% of all orders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It turns out each restaurant having registered more than 50 ratings also has an average rating of over 4; only 4 (2.25%) restaurants respect these criteria and are, thus, eligible for the promotional offer: 'The Meatball Shop', 'Blue Ribbon Fried Chicken', 'Shake Shack', and 'Blue Ribbon Sushi'</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158494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4313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rPr>
              <a:t>Executive Summary: Conclusion (7/11): Revenue</a:t>
            </a: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The top 14 restaurants in terms of revenue raised between 506 and 3580 dollars each from the orders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'Shake Shack' generated the greatest amount of revenue from the orders (3580 dollars) followed by 'The Meatball Shop' (2145 dollars)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0" dirty="0">
                <a:solidFill>
                  <a:srgbClr val="212121"/>
                </a:solidFill>
                <a:effectLst/>
                <a:latin typeface="Roboto" panose="02000000000000000000" pitchFamily="2" charset="0"/>
                <a:ea typeface="Times New Roman" panose="02020603050405020304" pitchFamily="18" charset="0"/>
              </a:rPr>
              <a:t>Among the top 14 restaurants, 'Five Guys Burgers and Fries' registered the least revenue (506 dollars) followed by 'Nobu Next Door' (623 dollars)</a:t>
            </a:r>
            <a:endParaRPr lang="en-US" sz="1800" kern="100" dirty="0">
              <a:latin typeface="Times New Roman" panose="02020603050405020304" pitchFamily="18" charset="0"/>
              <a:ea typeface="Times New Roman" panose="02020603050405020304" pitchFamily="18" charset="0"/>
            </a:endParaRPr>
          </a:p>
          <a:p>
            <a:pPr marL="285750" indent="-285750">
              <a:spcBef>
                <a:spcPts val="600"/>
              </a:spcBef>
              <a:spcAft>
                <a:spcPts val="450"/>
              </a:spcAft>
            </a:pPr>
            <a:r>
              <a:rPr lang="en-US" sz="1800" kern="100" dirty="0">
                <a:solidFill>
                  <a:srgbClr val="212121"/>
                </a:solidFill>
                <a:effectLst/>
                <a:latin typeface="Roboto" panose="02000000000000000000" pitchFamily="2" charset="0"/>
                <a:ea typeface="Calibri" panose="020F0502020204030204" pitchFamily="34" charset="0"/>
              </a:rPr>
              <a:t>The revenue raised by </a:t>
            </a:r>
            <a:r>
              <a:rPr lang="en-US" sz="1800" kern="100" dirty="0" err="1">
                <a:solidFill>
                  <a:srgbClr val="212121"/>
                </a:solidFill>
                <a:effectLst/>
                <a:latin typeface="Roboto" panose="02000000000000000000" pitchFamily="2" charset="0"/>
                <a:ea typeface="Calibri" panose="020F0502020204030204" pitchFamily="34" charset="0"/>
              </a:rPr>
              <a:t>FoodHub</a:t>
            </a:r>
            <a:r>
              <a:rPr lang="en-US" sz="1800" kern="100" dirty="0">
                <a:solidFill>
                  <a:srgbClr val="212121"/>
                </a:solidFill>
                <a:effectLst/>
                <a:latin typeface="Roboto" panose="02000000000000000000" pitchFamily="2" charset="0"/>
                <a:ea typeface="Calibri" panose="020F0502020204030204" pitchFamily="34" charset="0"/>
              </a:rPr>
              <a:t> is around 6166.3 dollars</a:t>
            </a:r>
            <a:endParaRPr lang="en-US" sz="1800" kern="100" dirty="0">
              <a:effectLst/>
              <a:latin typeface="Times New Roman" panose="02020603050405020304" pitchFamily="18" charset="0"/>
              <a:ea typeface="Calibri" panose="020F0502020204030204" pitchFamily="34" charset="0"/>
            </a:endParaRPr>
          </a:p>
          <a:p>
            <a:pPr marL="285750" indent="-285750">
              <a:spcBef>
                <a:spcPts val="600"/>
              </a:spcBef>
              <a:spcAft>
                <a:spcPts val="450"/>
              </a:spcAft>
            </a:pPr>
            <a:endParaRPr lang="en-US" sz="1600" kern="0" dirty="0">
              <a:solidFill>
                <a:srgbClr val="212121"/>
              </a:solidFill>
              <a:effectLst/>
              <a:latin typeface="Roboto" panose="02000000000000000000" pitchFamily="2" charset="0"/>
              <a:ea typeface="Times New Roman" panose="02020603050405020304" pitchFamily="18" charset="0"/>
            </a:endParaRPr>
          </a:p>
        </p:txBody>
      </p:sp>
    </p:spTree>
    <p:extLst>
      <p:ext uri="{BB962C8B-B14F-4D97-AF65-F5344CB8AC3E}">
        <p14:creationId xmlns:p14="http://schemas.microsoft.com/office/powerpoint/2010/main" val="352605831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1136</TotalTime>
  <Words>3950</Words>
  <Application>Microsoft Macintosh PowerPoint</Application>
  <PresentationFormat>On-screen Show (16:9)</PresentationFormat>
  <Paragraphs>282</Paragraphs>
  <Slides>44</Slides>
  <Notes>44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Roboto</vt:lpstr>
      <vt:lpstr>Courier New</vt:lpstr>
      <vt:lpstr>Symbol</vt:lpstr>
      <vt:lpstr>Nunito ExtraBold</vt:lpstr>
      <vt:lpstr>Nunito</vt:lpstr>
      <vt:lpstr>Arial</vt:lpstr>
      <vt:lpstr>Times New Roman</vt:lpstr>
      <vt:lpstr>Calibri</vt:lpstr>
      <vt:lpstr>Nunito SemiBold</vt:lpstr>
      <vt:lpstr>Just Logo</vt:lpstr>
      <vt:lpstr>Just Logo</vt:lpstr>
      <vt:lpstr>FoodHub Data Analysis</vt:lpstr>
      <vt:lpstr>Contents / Agenda</vt:lpstr>
      <vt:lpstr>Executive Summary: Conclusion (1/11): Intro </vt:lpstr>
      <vt:lpstr>Executive Summary: Conclusion (2/11): Volume of Orders</vt:lpstr>
      <vt:lpstr>Executive Summary: Conclusion (3/11): Food Preparation Time</vt:lpstr>
      <vt:lpstr>Executive Summary: Conclusion (4/11): Food delivery time</vt:lpstr>
      <vt:lpstr>Executive Summary: Conclusion (5/11): Cost of orders</vt:lpstr>
      <vt:lpstr>Executive Summary: Conclusion (6/11): Ratings</vt:lpstr>
      <vt:lpstr>Executive Summary: Conclusion (7/11): Revenue</vt:lpstr>
      <vt:lpstr>Executive Summary: Conclusion (8/11): Food delivery time vs Rating</vt:lpstr>
      <vt:lpstr>Executive Summary: Conclusion (9/11): Food preparation time vs Rating</vt:lpstr>
      <vt:lpstr>Executive Summary: Conclusion (10/11): Cost of dishes vs Rating</vt:lpstr>
      <vt:lpstr>Executive Summary: Conclusion (11/11): Food preparation time vs Food delivery time vs Cost</vt:lpstr>
      <vt:lpstr>Executive Summary: Recommendation (1/2)</vt:lpstr>
      <vt:lpstr>Executive Summary: Recommendation (2/2)</vt:lpstr>
      <vt:lpstr>Business Problem Overview</vt:lpstr>
      <vt:lpstr>Solution Approach (1/2)</vt:lpstr>
      <vt:lpstr>Solution Approach (2/2)</vt:lpstr>
      <vt:lpstr>Data Overview (1/2): Data Shape, Datatypes, and Data Completeness</vt:lpstr>
      <vt:lpstr>Data Overview (2/2): Statistical Summary</vt:lpstr>
      <vt:lpstr>Univariate Analysis (1/6): Order ID, Customer, ID, Restaurant name, and Cuisine type</vt:lpstr>
      <vt:lpstr>Univariate Analysis (2/6): Cost of order</vt:lpstr>
      <vt:lpstr>Univariate Analysis (3/6): Day of the week</vt:lpstr>
      <vt:lpstr>Univariate Analysis (4/6): Rating</vt:lpstr>
      <vt:lpstr>Univariate Analysis (5/6): Food preparation time</vt:lpstr>
      <vt:lpstr>Univariate Analysis (6/6): Food delivery time</vt:lpstr>
      <vt:lpstr>Multivariate Analysis (1/12): Cuisine Type vs Day of the Week</vt:lpstr>
      <vt:lpstr>Multivariate Analysis (2/12): Cuisine Type vs Cost22</vt:lpstr>
      <vt:lpstr>Multivariate Analysis (3/12): Cuisine Type vs Preparation Time23</vt:lpstr>
      <vt:lpstr>Multivariate Analysis (4/12): Day of the week vs Delivery Time</vt:lpstr>
      <vt:lpstr>Multivariate Analysis (5/12): Restaurant Name vs Cost26</vt:lpstr>
      <vt:lpstr>Multivariate Analysis (6/12): Rating vs Delivery Time27</vt:lpstr>
      <vt:lpstr>Multivariate Analysis (7/12): Rating vs Preparation Time28</vt:lpstr>
      <vt:lpstr>Multivariate Analysis (8/12): Rating vs Cost29</vt:lpstr>
      <vt:lpstr>Multivariate Analysis (9/12): Cost vs Preparation Time vs Delivery Time30</vt:lpstr>
      <vt:lpstr>Multivariate Analysis (10/12): Rating vs Restaurant Name31</vt:lpstr>
      <vt:lpstr>Multivariate Analysis (11/12): Cost of orders vs FoodHub’s Revenue32</vt:lpstr>
      <vt:lpstr>Multivariate Analysis (12/12): Total Delivery Time (Delivery Time + Preparation Time)33</vt:lpstr>
      <vt:lpstr>APPENDIX</vt:lpstr>
      <vt:lpstr>Code Snippets (1/4)</vt:lpstr>
      <vt:lpstr>Code Snippets (2/4)</vt:lpstr>
      <vt:lpstr>Code Snippets (3/4)</vt:lpstr>
      <vt:lpstr>Code Snippets (4/4)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Ariel Sama</cp:lastModifiedBy>
  <cp:revision>69</cp:revision>
  <dcterms:modified xsi:type="dcterms:W3CDTF">2023-09-14T19:30:14Z</dcterms:modified>
</cp:coreProperties>
</file>