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8"/>
  </p:notesMasterIdLst>
  <p:sldIdLst>
    <p:sldId id="256" r:id="rId3"/>
    <p:sldId id="257" r:id="rId4"/>
    <p:sldId id="258" r:id="rId5"/>
    <p:sldId id="267" r:id="rId6"/>
    <p:sldId id="271" r:id="rId7"/>
    <p:sldId id="259" r:id="rId8"/>
    <p:sldId id="272" r:id="rId9"/>
    <p:sldId id="260" r:id="rId10"/>
    <p:sldId id="273" r:id="rId11"/>
    <p:sldId id="274" r:id="rId12"/>
    <p:sldId id="275" r:id="rId13"/>
    <p:sldId id="276" r:id="rId14"/>
    <p:sldId id="277" r:id="rId15"/>
    <p:sldId id="278" r:id="rId16"/>
    <p:sldId id="279" r:id="rId17"/>
    <p:sldId id="280" r:id="rId18"/>
    <p:sldId id="281" r:id="rId19"/>
    <p:sldId id="262" r:id="rId20"/>
    <p:sldId id="263" r:id="rId21"/>
    <p:sldId id="285" r:id="rId22"/>
    <p:sldId id="264" r:id="rId23"/>
    <p:sldId id="282" r:id="rId24"/>
    <p:sldId id="283" r:id="rId25"/>
    <p:sldId id="284" r:id="rId26"/>
    <p:sldId id="266"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Nunito" pitchFamily="2" charset="77"/>
      <p:regular r:id="rId33"/>
      <p:bold r:id="rId34"/>
      <p:italic r:id="rId35"/>
      <p:boldItalic r:id="rId36"/>
    </p:embeddedFont>
    <p:embeddedFont>
      <p:font typeface="Nunito ExtraBold" panose="020F0502020204030204" pitchFamily="34" charset="0"/>
      <p:bold r:id="rId37"/>
      <p:italic r:id="rId38"/>
      <p:boldItalic r:id="rId39"/>
    </p:embeddedFont>
    <p:embeddedFont>
      <p:font typeface="Nunito SemiBold"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jmNxxsqh87No3laFgKuSpmMnH9o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AFE9A6-F3A0-470E-8754-A4DA9CF43033}">
  <a:tblStyle styleId="{70AFE9A6-F3A0-470E-8754-A4DA9CF43033}"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9"/>
  </p:normalViewPr>
  <p:slideViewPr>
    <p:cSldViewPr snapToGrid="0">
      <p:cViewPr varScale="1">
        <p:scale>
          <a:sx n="120" d="100"/>
          <a:sy n="120" d="100"/>
        </p:scale>
        <p:origin x="200" y="5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customschemas.google.com/relationships/presentationmetadata" Target="meta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8.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4577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47440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97372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44724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91783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54765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46333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43607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0e9006cb6c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0ae355de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0ae355dec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5838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09deb04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209deb045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09deb04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209deb045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9742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09deb04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209deb045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60205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09deb04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209deb045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85461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25</a:t>
            </a:fld>
            <a:endParaRPr sz="1200" b="0" i="0" u="none" strike="noStrike" cap="none">
              <a:solidFill>
                <a:schemeClr val="dk1"/>
              </a:solidFill>
              <a:latin typeface="Calibri"/>
              <a:ea typeface="Calibri"/>
              <a:cs typeface="Calibri"/>
              <a:sym typeface="Calibri"/>
            </a:endParaRPr>
          </a:p>
        </p:txBody>
      </p:sp>
      <p:sp>
        <p:nvSpPr>
          <p:cNvPr id="167" name="Google Shape;167;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6403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14952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1239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e9006cb6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10e9006cb6c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2071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6" b="19151"/>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{70AFE9A6-F3A0-470E-8754-A4DA9CF43033}</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{70AFE9A6-F3A0-470E-8754-A4DA9CF43033}</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1158150" y="1412050"/>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t>E-news Landing Page Analysis</a:t>
            </a:r>
            <a:endParaRPr sz="3600" dirty="0"/>
          </a:p>
        </p:txBody>
      </p:sp>
      <p:sp>
        <p:nvSpPr>
          <p:cNvPr id="106" name="Google Shape;106;p1"/>
          <p:cNvSpPr txBox="1">
            <a:spLocks noGrp="1"/>
          </p:cNvSpPr>
          <p:nvPr>
            <p:ph type="ctrTitle"/>
          </p:nvPr>
        </p:nvSpPr>
        <p:spPr>
          <a:xfrm>
            <a:off x="1153000" y="2038575"/>
            <a:ext cx="6827700" cy="498300"/>
          </a:xfrm>
          <a:prstGeom prst="rect">
            <a:avLst/>
          </a:prstGeom>
          <a:noFill/>
          <a:ln>
            <a:noFill/>
          </a:ln>
        </p:spPr>
        <p:txBody>
          <a:bodyPr spcFirstLastPara="1" wrap="square" lIns="91425" tIns="91425" rIns="91425" bIns="91425" anchor="b" anchorCtr="0">
            <a:noAutofit/>
          </a:bodyPr>
          <a:lstStyle/>
          <a:p>
            <a:r>
              <a:rPr lang="en-US" sz="3000" b="0" dirty="0"/>
              <a:t>PGP-DSBA _ E-news Express Project</a:t>
            </a:r>
            <a:endParaRPr sz="3000" b="0" dirty="0"/>
          </a:p>
        </p:txBody>
      </p:sp>
      <p:sp>
        <p:nvSpPr>
          <p:cNvPr id="107" name="Google Shape;107;p1"/>
          <p:cNvSpPr txBox="1">
            <a:spLocks noGrp="1"/>
          </p:cNvSpPr>
          <p:nvPr>
            <p:ph type="ctrTitle"/>
          </p:nvPr>
        </p:nvSpPr>
        <p:spPr>
          <a:xfrm>
            <a:off x="1153000" y="242930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October 13, 2023</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14848"/>
            <a:ext cx="8520600" cy="387399"/>
          </a:xfrm>
          <a:prstGeom prst="rect">
            <a:avLst/>
          </a:prstGeom>
          <a:noFill/>
          <a:ln>
            <a:noFill/>
          </a:ln>
        </p:spPr>
        <p:txBody>
          <a:bodyPr spcFirstLastPara="1" wrap="square" lIns="91425" tIns="91425" rIns="91425" bIns="91425" anchor="t" anchorCtr="0">
            <a:noAutofit/>
          </a:bodyPr>
          <a:lstStyle/>
          <a:p>
            <a:r>
              <a:rPr lang="en" dirty="0">
                <a:solidFill>
                  <a:srgbClr val="000000"/>
                </a:solidFill>
              </a:rPr>
              <a:t>EDA Results: Univariate Analysis: </a:t>
            </a:r>
            <a:r>
              <a:rPr lang="en-US" b="0" i="0" dirty="0">
                <a:solidFill>
                  <a:srgbClr val="212121"/>
                </a:solidFill>
                <a:effectLst/>
                <a:latin typeface="Roboto" panose="02000000000000000000" pitchFamily="2" charset="0"/>
              </a:rPr>
              <a:t>Group, Landing page, Converted Status, Language preferred</a:t>
            </a:r>
            <a:br>
              <a:rPr lang="en-US" b="0" i="0" dirty="0">
                <a:solidFill>
                  <a:srgbClr val="212121"/>
                </a:solidFill>
                <a:effectLst/>
                <a:latin typeface="Roboto" panose="02000000000000000000" pitchFamily="2" charset="0"/>
              </a:rPr>
            </a:br>
            <a:br>
              <a:rPr lang="en-US" dirty="0">
                <a:solidFill>
                  <a:srgbClr val="000000"/>
                </a:solidFill>
              </a:rPr>
            </a:br>
            <a:endParaRPr dirty="0">
              <a:solidFill>
                <a:srgbClr val="000000"/>
              </a:solidFill>
            </a:endParaRPr>
          </a:p>
        </p:txBody>
      </p:sp>
      <p:sp>
        <p:nvSpPr>
          <p:cNvPr id="131" name="Google Shape;131;g10e9006cb6c_1_7"/>
          <p:cNvSpPr txBox="1">
            <a:spLocks noGrp="1"/>
          </p:cNvSpPr>
          <p:nvPr>
            <p:ph type="body" idx="1"/>
          </p:nvPr>
        </p:nvSpPr>
        <p:spPr>
          <a:xfrm>
            <a:off x="4901610" y="978196"/>
            <a:ext cx="4114480" cy="3739440"/>
          </a:xfrm>
          <a:prstGeom prst="rect">
            <a:avLst/>
          </a:prstGeom>
          <a:noFill/>
          <a:ln>
            <a:solidFill>
              <a:schemeClr val="accent1"/>
            </a:solidFill>
          </a:ln>
        </p:spPr>
        <p:txBody>
          <a:bodyPr spcFirstLastPara="1" wrap="square" lIns="91425" tIns="91425" rIns="91425" bIns="91425" anchor="t" anchorCtr="0">
            <a:noAutofit/>
          </a:bodyPr>
          <a:lstStyle/>
          <a:p>
            <a:pPr algn="l">
              <a:buFont typeface="Arial" panose="020B0604020202020204" pitchFamily="34" charset="0"/>
              <a:buChar char="•"/>
            </a:pPr>
            <a:r>
              <a:rPr lang="en-US" sz="1400" b="0" i="0" dirty="0">
                <a:solidFill>
                  <a:srgbClr val="212121"/>
                </a:solidFill>
                <a:effectLst/>
                <a:latin typeface="Roboto" panose="02000000000000000000" pitchFamily="2" charset="0"/>
              </a:rPr>
              <a:t>We have confirmation that the subjects are equally distributed between the control and treatment groups</a:t>
            </a:r>
          </a:p>
          <a:p>
            <a:pPr algn="l">
              <a:buFont typeface="Arial" panose="020B0604020202020204" pitchFamily="34" charset="0"/>
              <a:buChar char="•"/>
            </a:pPr>
            <a:r>
              <a:rPr lang="en-US" sz="1400" b="0" i="0" dirty="0">
                <a:solidFill>
                  <a:srgbClr val="212121"/>
                </a:solidFill>
                <a:effectLst/>
                <a:latin typeface="Roboto" panose="02000000000000000000" pitchFamily="2" charset="0"/>
              </a:rPr>
              <a:t>We also have confirmation that the subjects are equally distributed between the old and new landing pages</a:t>
            </a:r>
          </a:p>
          <a:p>
            <a:pPr algn="l">
              <a:buFont typeface="Arial" panose="020B0604020202020204" pitchFamily="34" charset="0"/>
              <a:buChar char="•"/>
            </a:pPr>
            <a:r>
              <a:rPr lang="en-US" sz="1400" b="0" i="0" dirty="0">
                <a:solidFill>
                  <a:srgbClr val="212121"/>
                </a:solidFill>
                <a:effectLst/>
                <a:latin typeface="Roboto" panose="02000000000000000000" pitchFamily="2" charset="0"/>
              </a:rPr>
              <a:t>The ratio of subjects converted to those not converted is 27:23</a:t>
            </a:r>
          </a:p>
          <a:p>
            <a:pPr algn="l">
              <a:buFont typeface="Arial" panose="020B0604020202020204" pitchFamily="34" charset="0"/>
              <a:buChar char="•"/>
            </a:pPr>
            <a:r>
              <a:rPr lang="en-US" sz="1400" b="0" i="0" dirty="0">
                <a:solidFill>
                  <a:srgbClr val="212121"/>
                </a:solidFill>
                <a:effectLst/>
                <a:latin typeface="Roboto" panose="02000000000000000000" pitchFamily="2" charset="0"/>
              </a:rPr>
              <a:t>We now have a clearer perspective on the distribution of preferred languages: Both Spanish and French are the favorite languages among the subjects (34 each) while English was the preferred language of only 32 subjects</a:t>
            </a:r>
          </a:p>
          <a:p>
            <a:pPr algn="l">
              <a:buFont typeface="Arial" panose="020B0604020202020204" pitchFamily="34" charset="0"/>
              <a:buChar char="•"/>
            </a:pPr>
            <a:endParaRPr lang="en-US" sz="1400" b="0" i="0" dirty="0">
              <a:solidFill>
                <a:srgbClr val="212121"/>
              </a:solidFill>
              <a:effectLst/>
              <a:latin typeface="Roboto" panose="02000000000000000000" pitchFamily="2" charset="0"/>
            </a:endParaRPr>
          </a:p>
          <a:p>
            <a:pPr algn="l">
              <a:buFont typeface="Arial" panose="020B0604020202020204" pitchFamily="34" charset="0"/>
              <a:buChar char="•"/>
            </a:pPr>
            <a:endParaRPr lang="en-US" sz="1400" b="0" i="0" dirty="0">
              <a:solidFill>
                <a:srgbClr val="212121"/>
              </a:solidFill>
              <a:effectLst/>
              <a:latin typeface="Roboto" panose="02000000000000000000" pitchFamily="2" charset="0"/>
            </a:endParaRPr>
          </a:p>
        </p:txBody>
      </p:sp>
      <p:sp>
        <p:nvSpPr>
          <p:cNvPr id="132" name="Google Shape;132;g10e9006cb6c_1_7"/>
          <p:cNvSpPr txBox="1"/>
          <p:nvPr/>
        </p:nvSpPr>
        <p:spPr>
          <a:xfrm>
            <a:off x="4077350" y="4717637"/>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dirty="0">
              <a:solidFill>
                <a:srgbClr val="666666"/>
              </a:solidFill>
              <a:latin typeface="Nunito"/>
              <a:ea typeface="Nunito"/>
              <a:cs typeface="Nunito"/>
              <a:sym typeface="Nunito"/>
            </a:endParaRPr>
          </a:p>
        </p:txBody>
      </p:sp>
      <p:pic>
        <p:nvPicPr>
          <p:cNvPr id="3074" name="Picture 2">
            <a:extLst>
              <a:ext uri="{FF2B5EF4-FFF2-40B4-BE49-F238E27FC236}">
                <a16:creationId xmlns:a16="http://schemas.microsoft.com/office/drawing/2014/main" id="{3D34748F-8C2B-79D6-AFD3-156D079FB4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50" y="978196"/>
            <a:ext cx="2518208" cy="178627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629A231-B526-3CC7-75BD-6F3DEB0B6D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259" y="978194"/>
            <a:ext cx="2323806" cy="178626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0174074-4007-71D1-80A0-508AF3CE4B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50" y="2764465"/>
            <a:ext cx="2514659" cy="195317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ECE1A1B-D99D-A0BC-0559-00D9080DFB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4257" y="2764465"/>
            <a:ext cx="2323805" cy="1953172"/>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84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14848"/>
            <a:ext cx="8520600" cy="387399"/>
          </a:xfrm>
          <a:prstGeom prst="rect">
            <a:avLst/>
          </a:prstGeom>
          <a:noFill/>
          <a:ln>
            <a:noFill/>
          </a:ln>
        </p:spPr>
        <p:txBody>
          <a:bodyPr spcFirstLastPara="1" wrap="square" lIns="91425" tIns="91425" rIns="91425" bIns="91425" anchor="t" anchorCtr="0">
            <a:noAutofit/>
          </a:bodyPr>
          <a:lstStyle/>
          <a:p>
            <a:r>
              <a:rPr lang="en" dirty="0">
                <a:solidFill>
                  <a:srgbClr val="000000"/>
                </a:solidFill>
              </a:rPr>
              <a:t>EDA Results: </a:t>
            </a:r>
            <a:r>
              <a:rPr lang="en-US" dirty="0">
                <a:solidFill>
                  <a:srgbClr val="000000"/>
                </a:solidFill>
              </a:rPr>
              <a:t>Bivariate Analysis</a:t>
            </a:r>
            <a:r>
              <a:rPr lang="en" dirty="0">
                <a:solidFill>
                  <a:srgbClr val="000000"/>
                </a:solidFill>
              </a:rPr>
              <a:t>: </a:t>
            </a:r>
            <a:r>
              <a:rPr lang="en-US" b="0" i="0" dirty="0">
                <a:solidFill>
                  <a:srgbClr val="212121"/>
                </a:solidFill>
                <a:effectLst/>
                <a:latin typeface="Roboto" panose="02000000000000000000" pitchFamily="2" charset="0"/>
              </a:rPr>
              <a:t>Landing page vs Time </a:t>
            </a:r>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spent on the page</a:t>
            </a: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dirty="0">
                <a:solidFill>
                  <a:srgbClr val="000000"/>
                </a:solidFill>
              </a:rPr>
            </a:br>
            <a:endParaRPr dirty="0">
              <a:solidFill>
                <a:srgbClr val="000000"/>
              </a:solidFill>
            </a:endParaRPr>
          </a:p>
        </p:txBody>
      </p:sp>
      <p:sp>
        <p:nvSpPr>
          <p:cNvPr id="131" name="Google Shape;131;g10e9006cb6c_1_7"/>
          <p:cNvSpPr txBox="1">
            <a:spLocks noGrp="1"/>
          </p:cNvSpPr>
          <p:nvPr>
            <p:ph type="body" idx="1"/>
          </p:nvPr>
        </p:nvSpPr>
        <p:spPr>
          <a:xfrm>
            <a:off x="4901610" y="978196"/>
            <a:ext cx="4114480" cy="3739440"/>
          </a:xfrm>
          <a:prstGeom prst="rect">
            <a:avLst/>
          </a:prstGeom>
          <a:noFill/>
          <a:ln>
            <a:solidFill>
              <a:schemeClr val="accent1"/>
            </a:solidFill>
          </a:ln>
        </p:spPr>
        <p:txBody>
          <a:bodyPr spcFirstLastPara="1" wrap="square" lIns="91425" tIns="91425" rIns="91425" bIns="91425" anchor="t" anchorCtr="0">
            <a:noAutofit/>
          </a:bodyPr>
          <a:lstStyle/>
          <a:p>
            <a:pPr algn="l">
              <a:buFont typeface="Arial" panose="020B0604020202020204" pitchFamily="34" charset="0"/>
              <a:buChar char="•"/>
            </a:pPr>
            <a:r>
              <a:rPr lang="en-US" sz="1600" b="0" i="0" dirty="0">
                <a:solidFill>
                  <a:srgbClr val="212121"/>
                </a:solidFill>
                <a:effectLst/>
                <a:latin typeface="Roboto" panose="02000000000000000000" pitchFamily="2" charset="0"/>
              </a:rPr>
              <a:t>Subjects assigned to the new landing page tended to spend close to two more minutes on the landing page than those assigned to the old landing page</a:t>
            </a:r>
          </a:p>
          <a:p>
            <a:pPr algn="l">
              <a:buFont typeface="Arial" panose="020B0604020202020204" pitchFamily="34" charset="0"/>
              <a:buChar char="•"/>
            </a:pPr>
            <a:r>
              <a:rPr lang="en-US" sz="1600" b="0" i="0" dirty="0">
                <a:solidFill>
                  <a:srgbClr val="212121"/>
                </a:solidFill>
                <a:effectLst/>
                <a:latin typeface="Roboto" panose="02000000000000000000" pitchFamily="2" charset="0"/>
              </a:rPr>
              <a:t>Much larger variability was observed on the time spent on the landing page by the subjects assigned to the old landing page</a:t>
            </a:r>
          </a:p>
          <a:p>
            <a:pPr algn="l">
              <a:buFont typeface="Arial" panose="020B0604020202020204" pitchFamily="34" charset="0"/>
              <a:buChar char="•"/>
            </a:pPr>
            <a:r>
              <a:rPr lang="en-US" sz="1600" b="0" i="0" dirty="0">
                <a:solidFill>
                  <a:srgbClr val="212121"/>
                </a:solidFill>
                <a:effectLst/>
                <a:latin typeface="Roboto" panose="02000000000000000000" pitchFamily="2" charset="0"/>
              </a:rPr>
              <a:t>Some outliers were registered on both sides of the distribution of the time spent on the landing page by subjects assigned to the new landing page</a:t>
            </a:r>
          </a:p>
          <a:p>
            <a:pPr algn="l">
              <a:buFont typeface="Arial" panose="020B0604020202020204" pitchFamily="34" charset="0"/>
              <a:buChar char="•"/>
            </a:pPr>
            <a:endParaRPr lang="en-US" sz="1400" b="0" i="0" dirty="0">
              <a:solidFill>
                <a:srgbClr val="212121"/>
              </a:solidFill>
              <a:effectLst/>
              <a:latin typeface="Roboto" panose="02000000000000000000" pitchFamily="2" charset="0"/>
            </a:endParaRPr>
          </a:p>
          <a:p>
            <a:pPr algn="l">
              <a:buFont typeface="Arial" panose="020B0604020202020204" pitchFamily="34" charset="0"/>
              <a:buChar char="•"/>
            </a:pPr>
            <a:endParaRPr lang="en-US" sz="1400" b="0" i="0" dirty="0">
              <a:solidFill>
                <a:srgbClr val="212121"/>
              </a:solidFill>
              <a:effectLst/>
              <a:latin typeface="Roboto" panose="02000000000000000000" pitchFamily="2" charset="0"/>
            </a:endParaRPr>
          </a:p>
        </p:txBody>
      </p:sp>
      <p:sp>
        <p:nvSpPr>
          <p:cNvPr id="132" name="Google Shape;132;g10e9006cb6c_1_7"/>
          <p:cNvSpPr txBox="1"/>
          <p:nvPr/>
        </p:nvSpPr>
        <p:spPr>
          <a:xfrm>
            <a:off x="4077350" y="4717637"/>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dirty="0">
              <a:solidFill>
                <a:srgbClr val="666666"/>
              </a:solidFill>
              <a:latin typeface="Nunito"/>
              <a:ea typeface="Nunito"/>
              <a:cs typeface="Nunito"/>
              <a:sym typeface="Nunito"/>
            </a:endParaRPr>
          </a:p>
        </p:txBody>
      </p:sp>
      <p:pic>
        <p:nvPicPr>
          <p:cNvPr id="5122" name="Picture 2">
            <a:extLst>
              <a:ext uri="{FF2B5EF4-FFF2-40B4-BE49-F238E27FC236}">
                <a16:creationId xmlns:a16="http://schemas.microsoft.com/office/drawing/2014/main" id="{51A0D164-DC15-61D3-811E-B4FC6C9D08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79" y="978196"/>
            <a:ext cx="4614531" cy="373944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0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14848"/>
            <a:ext cx="8520600" cy="387399"/>
          </a:xfrm>
          <a:prstGeom prst="rect">
            <a:avLst/>
          </a:prstGeom>
          <a:noFill/>
          <a:ln>
            <a:noFill/>
          </a:ln>
        </p:spPr>
        <p:txBody>
          <a:bodyPr spcFirstLastPara="1" wrap="square" lIns="91425" tIns="91425" rIns="91425" bIns="91425" anchor="t" anchorCtr="0">
            <a:noAutofit/>
          </a:bodyPr>
          <a:lstStyle/>
          <a:p>
            <a:r>
              <a:rPr lang="en-US" dirty="0">
                <a:solidFill>
                  <a:srgbClr val="000000"/>
                </a:solidFill>
              </a:rPr>
              <a:t>EDA Results: Bivariate Analysis: </a:t>
            </a:r>
            <a:r>
              <a:rPr lang="en-US" b="0" i="0" dirty="0">
                <a:solidFill>
                  <a:srgbClr val="212121"/>
                </a:solidFill>
                <a:effectLst/>
                <a:latin typeface="Roboto" panose="02000000000000000000" pitchFamily="2" charset="0"/>
              </a:rPr>
              <a:t>Conversion status vs </a:t>
            </a:r>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Time spent on the page</a:t>
            </a: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dirty="0">
                <a:solidFill>
                  <a:srgbClr val="000000"/>
                </a:solidFill>
              </a:rPr>
            </a:br>
            <a:endParaRPr lang="en-US" dirty="0">
              <a:solidFill>
                <a:srgbClr val="000000"/>
              </a:solidFill>
            </a:endParaRPr>
          </a:p>
        </p:txBody>
      </p:sp>
      <p:sp>
        <p:nvSpPr>
          <p:cNvPr id="131" name="Google Shape;131;g10e9006cb6c_1_7"/>
          <p:cNvSpPr txBox="1">
            <a:spLocks noGrp="1"/>
          </p:cNvSpPr>
          <p:nvPr>
            <p:ph type="body" idx="1"/>
          </p:nvPr>
        </p:nvSpPr>
        <p:spPr>
          <a:xfrm>
            <a:off x="4901610" y="978196"/>
            <a:ext cx="4114480" cy="3739440"/>
          </a:xfrm>
          <a:prstGeom prst="rect">
            <a:avLst/>
          </a:prstGeom>
          <a:noFill/>
          <a:ln>
            <a:solidFill>
              <a:schemeClr val="accent1"/>
            </a:solidFill>
          </a:ln>
        </p:spPr>
        <p:txBody>
          <a:bodyPr spcFirstLastPara="1" wrap="square" lIns="91425" tIns="91425" rIns="91425" bIns="91425" anchor="t" anchorCtr="0">
            <a:noAutofit/>
          </a:bodyPr>
          <a:lstStyle/>
          <a:p>
            <a:pPr algn="l">
              <a:buFont typeface="Arial" panose="020B0604020202020204" pitchFamily="34" charset="0"/>
              <a:buChar char="•"/>
            </a:pPr>
            <a:r>
              <a:rPr lang="en-US" sz="1600" b="0" i="0" dirty="0">
                <a:solidFill>
                  <a:srgbClr val="212121"/>
                </a:solidFill>
                <a:effectLst/>
                <a:latin typeface="Roboto" panose="02000000000000000000" pitchFamily="2" charset="0"/>
              </a:rPr>
              <a:t>Converted subjects, in general, spent over two more minutes on the landing page than unconverted ones</a:t>
            </a:r>
          </a:p>
          <a:p>
            <a:pPr algn="l">
              <a:buFont typeface="Arial" panose="020B0604020202020204" pitchFamily="34" charset="0"/>
              <a:buChar char="•"/>
            </a:pPr>
            <a:r>
              <a:rPr lang="en-US" sz="1600" b="0" i="0" dirty="0">
                <a:solidFill>
                  <a:srgbClr val="212121"/>
                </a:solidFill>
                <a:effectLst/>
                <a:latin typeface="Roboto" panose="02000000000000000000" pitchFamily="2" charset="0"/>
              </a:rPr>
              <a:t>A much larger variability of the time spent on the landing page was registered for unconverted subjects</a:t>
            </a:r>
          </a:p>
          <a:p>
            <a:pPr algn="l">
              <a:buFont typeface="Arial" panose="020B0604020202020204" pitchFamily="34" charset="0"/>
              <a:buChar char="•"/>
            </a:pPr>
            <a:r>
              <a:rPr lang="en-US" sz="1600" b="0" i="0" dirty="0">
                <a:solidFill>
                  <a:srgbClr val="212121"/>
                </a:solidFill>
                <a:effectLst/>
                <a:latin typeface="Roboto" panose="02000000000000000000" pitchFamily="2" charset="0"/>
              </a:rPr>
              <a:t>Outliers of time spent on the landing page were registered for both converted and unconverted subjects; converted subjects appear to have many more outliers</a:t>
            </a:r>
          </a:p>
        </p:txBody>
      </p:sp>
      <p:sp>
        <p:nvSpPr>
          <p:cNvPr id="132" name="Google Shape;132;g10e9006cb6c_1_7"/>
          <p:cNvSpPr txBox="1"/>
          <p:nvPr/>
        </p:nvSpPr>
        <p:spPr>
          <a:xfrm>
            <a:off x="4077350" y="4717637"/>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dirty="0">
              <a:solidFill>
                <a:srgbClr val="666666"/>
              </a:solidFill>
              <a:latin typeface="Nunito"/>
              <a:ea typeface="Nunito"/>
              <a:cs typeface="Nunito"/>
              <a:sym typeface="Nunito"/>
            </a:endParaRPr>
          </a:p>
        </p:txBody>
      </p:sp>
      <p:pic>
        <p:nvPicPr>
          <p:cNvPr id="7170" name="Picture 2">
            <a:extLst>
              <a:ext uri="{FF2B5EF4-FFF2-40B4-BE49-F238E27FC236}">
                <a16:creationId xmlns:a16="http://schemas.microsoft.com/office/drawing/2014/main" id="{A0A4F912-8D68-8C75-F62C-65C790904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50" y="978194"/>
            <a:ext cx="4699059" cy="373944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3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14848"/>
            <a:ext cx="8520600" cy="387399"/>
          </a:xfrm>
          <a:prstGeom prst="rect">
            <a:avLst/>
          </a:prstGeom>
          <a:noFill/>
          <a:ln>
            <a:noFill/>
          </a:ln>
        </p:spPr>
        <p:txBody>
          <a:bodyPr spcFirstLastPara="1" wrap="square" lIns="91425" tIns="91425" rIns="91425" bIns="91425" anchor="t" anchorCtr="0">
            <a:noAutofit/>
          </a:bodyPr>
          <a:lstStyle/>
          <a:p>
            <a:r>
              <a:rPr lang="en-US" dirty="0">
                <a:solidFill>
                  <a:srgbClr val="000000"/>
                </a:solidFill>
              </a:rPr>
              <a:t>EDA Results: Bivariate Analysis: </a:t>
            </a:r>
            <a:r>
              <a:rPr lang="en-US" b="0" i="0" dirty="0">
                <a:solidFill>
                  <a:srgbClr val="212121"/>
                </a:solidFill>
                <a:effectLst/>
                <a:latin typeface="Roboto" panose="02000000000000000000" pitchFamily="2" charset="0"/>
              </a:rPr>
              <a:t>Language preferred vs </a:t>
            </a:r>
            <a:br>
              <a:rPr lang="en-US" b="0" i="0" dirty="0">
                <a:solidFill>
                  <a:srgbClr val="212121"/>
                </a:solidFill>
                <a:effectLst/>
                <a:latin typeface="Roboto" panose="02000000000000000000" pitchFamily="2" charset="0"/>
              </a:rPr>
            </a:br>
            <a:r>
              <a:rPr lang="en-US" b="0" i="0" dirty="0">
                <a:solidFill>
                  <a:srgbClr val="212121"/>
                </a:solidFill>
                <a:effectLst/>
                <a:latin typeface="Roboto" panose="02000000000000000000" pitchFamily="2" charset="0"/>
              </a:rPr>
              <a:t>Time spent on the page</a:t>
            </a: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dirty="0">
                <a:solidFill>
                  <a:srgbClr val="000000"/>
                </a:solidFill>
              </a:rPr>
            </a:br>
            <a:endParaRPr lang="en-US" dirty="0">
              <a:solidFill>
                <a:srgbClr val="000000"/>
              </a:solidFill>
            </a:endParaRPr>
          </a:p>
        </p:txBody>
      </p:sp>
      <p:sp>
        <p:nvSpPr>
          <p:cNvPr id="131" name="Google Shape;131;g10e9006cb6c_1_7"/>
          <p:cNvSpPr txBox="1">
            <a:spLocks noGrp="1"/>
          </p:cNvSpPr>
          <p:nvPr>
            <p:ph type="body" idx="1"/>
          </p:nvPr>
        </p:nvSpPr>
        <p:spPr>
          <a:xfrm>
            <a:off x="4901610" y="978196"/>
            <a:ext cx="4114480" cy="3739440"/>
          </a:xfrm>
          <a:prstGeom prst="rect">
            <a:avLst/>
          </a:prstGeom>
          <a:noFill/>
          <a:ln>
            <a:solidFill>
              <a:schemeClr val="accent1"/>
            </a:solidFill>
          </a:ln>
        </p:spPr>
        <p:txBody>
          <a:bodyPr spcFirstLastPara="1" wrap="square" lIns="91425" tIns="91425" rIns="91425" bIns="91425" anchor="t" anchorCtr="0">
            <a:noAutofit/>
          </a:bodyPr>
          <a:lstStyle/>
          <a:p>
            <a:pPr algn="l">
              <a:buFont typeface="Arial" panose="020B0604020202020204" pitchFamily="34" charset="0"/>
              <a:buChar char="•"/>
            </a:pPr>
            <a:r>
              <a:rPr lang="en-US" sz="1200" b="0" i="0" dirty="0">
                <a:solidFill>
                  <a:srgbClr val="212121"/>
                </a:solidFill>
                <a:effectLst/>
                <a:latin typeface="Roboto" panose="02000000000000000000" pitchFamily="2" charset="0"/>
              </a:rPr>
              <a:t>Subjects having English as preferred language spent the most time on the landing page, closely followed by those whose preferred language is Spanish; the least time spent on the landing page was registered for subjects whose preferred language is French but the differences among the time spent by subjects of the three languages are a few seconds apart</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The greatest variability of time spent on the landing page was registered for subjects whose preferred language is French while the least variability was observed for Spanish subjects</a:t>
            </a:r>
          </a:p>
          <a:p>
            <a:pPr algn="l">
              <a:buFont typeface="Arial" panose="020B0604020202020204" pitchFamily="34" charset="0"/>
              <a:buChar char="•"/>
            </a:pPr>
            <a:r>
              <a:rPr lang="en-US" sz="1200" b="0" i="0" dirty="0">
                <a:solidFill>
                  <a:srgbClr val="212121"/>
                </a:solidFill>
                <a:effectLst/>
                <a:latin typeface="Roboto" panose="02000000000000000000" pitchFamily="2" charset="0"/>
              </a:rPr>
              <a:t>At least an outlier was registered to the left of the distribution of time spent on the landing page by subjects whose preferred language is Spanish</a:t>
            </a:r>
          </a:p>
        </p:txBody>
      </p:sp>
      <p:sp>
        <p:nvSpPr>
          <p:cNvPr id="132" name="Google Shape;132;g10e9006cb6c_1_7"/>
          <p:cNvSpPr txBox="1"/>
          <p:nvPr/>
        </p:nvSpPr>
        <p:spPr>
          <a:xfrm>
            <a:off x="4077350" y="4717637"/>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dirty="0">
              <a:solidFill>
                <a:srgbClr val="666666"/>
              </a:solidFill>
              <a:latin typeface="Nunito"/>
              <a:ea typeface="Nunito"/>
              <a:cs typeface="Nunito"/>
              <a:sym typeface="Nunito"/>
            </a:endParaRPr>
          </a:p>
        </p:txBody>
      </p:sp>
      <p:pic>
        <p:nvPicPr>
          <p:cNvPr id="9218" name="Picture 2">
            <a:extLst>
              <a:ext uri="{FF2B5EF4-FFF2-40B4-BE49-F238E27FC236}">
                <a16:creationId xmlns:a16="http://schemas.microsoft.com/office/drawing/2014/main" id="{EA002698-93B0-91A1-4055-15DA3B7F17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13" y="978196"/>
            <a:ext cx="4603898" cy="373944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780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14848"/>
            <a:ext cx="8520600" cy="387399"/>
          </a:xfrm>
          <a:prstGeom prst="rect">
            <a:avLst/>
          </a:prstGeom>
          <a:noFill/>
          <a:ln>
            <a:noFill/>
          </a:ln>
        </p:spPr>
        <p:txBody>
          <a:bodyPr spcFirstLastPara="1" wrap="square" lIns="91425" tIns="91425" rIns="91425" bIns="91425" anchor="t" anchorCtr="0">
            <a:noAutofit/>
          </a:bodyPr>
          <a:lstStyle/>
          <a:p>
            <a:r>
              <a:rPr lang="en-US" dirty="0">
                <a:solidFill>
                  <a:srgbClr val="000000"/>
                </a:solidFill>
              </a:rPr>
              <a:t>Hypotheses Tested and Results: Verify whether users </a:t>
            </a:r>
            <a:br>
              <a:rPr lang="en-US" dirty="0">
                <a:solidFill>
                  <a:srgbClr val="000000"/>
                </a:solidFill>
              </a:rPr>
            </a:br>
            <a:r>
              <a:rPr lang="en-US" dirty="0">
                <a:solidFill>
                  <a:srgbClr val="000000"/>
                </a:solidFill>
              </a:rPr>
              <a:t>spend more time on the new landing page than the existing landing page</a:t>
            </a:r>
            <a:br>
              <a:rPr lang="en-US" dirty="0">
                <a:solidFill>
                  <a:srgbClr val="000000"/>
                </a:solidFill>
              </a:rPr>
            </a:b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dirty="0">
                <a:solidFill>
                  <a:srgbClr val="000000"/>
                </a:solidFill>
              </a:rPr>
            </a:br>
            <a:endParaRPr lang="en-US" dirty="0">
              <a:solidFill>
                <a:srgbClr val="000000"/>
              </a:solidFill>
            </a:endParaRPr>
          </a:p>
        </p:txBody>
      </p:sp>
      <p:sp>
        <p:nvSpPr>
          <p:cNvPr id="131" name="Google Shape;131;g10e9006cb6c_1_7"/>
          <p:cNvSpPr txBox="1">
            <a:spLocks noGrp="1"/>
          </p:cNvSpPr>
          <p:nvPr>
            <p:ph type="body" idx="1"/>
          </p:nvPr>
        </p:nvSpPr>
        <p:spPr>
          <a:xfrm>
            <a:off x="4901610" y="1233373"/>
            <a:ext cx="4114480" cy="3620848"/>
          </a:xfrm>
          <a:prstGeom prst="rect">
            <a:avLst/>
          </a:prstGeom>
          <a:noFill/>
          <a:ln>
            <a:solidFill>
              <a:schemeClr val="accent1"/>
            </a:solidFill>
          </a:ln>
        </p:spPr>
        <p:txBody>
          <a:bodyPr spcFirstLastPara="1" wrap="square" lIns="91425" tIns="91425" rIns="91425" bIns="91425" anchor="t" anchorCtr="0">
            <a:noAutofit/>
          </a:bodyPr>
          <a:lstStyle/>
          <a:p>
            <a:pPr algn="l">
              <a:lnSpc>
                <a:spcPct val="100000"/>
              </a:lnSpc>
              <a:buFont typeface="Arial" panose="020B0604020202020204" pitchFamily="34" charset="0"/>
              <a:buChar char="•"/>
            </a:pPr>
            <a:r>
              <a:rPr lang="en-US" sz="1100" b="0" i="0" dirty="0">
                <a:solidFill>
                  <a:srgbClr val="212121"/>
                </a:solidFill>
                <a:effectLst/>
                <a:latin typeface="Roboto" panose="02000000000000000000" pitchFamily="2" charset="0"/>
              </a:rPr>
              <a:t>Subjects assigned to the new landing page tended to spend close to two more minutes on the landing page than those assigned to the old landing page</a:t>
            </a:r>
          </a:p>
          <a:p>
            <a:pPr algn="l">
              <a:lnSpc>
                <a:spcPct val="100000"/>
              </a:lnSpc>
              <a:buFont typeface="Arial" panose="020B0604020202020204" pitchFamily="34" charset="0"/>
              <a:buChar char="•"/>
            </a:pPr>
            <a:r>
              <a:rPr lang="en-US" sz="1100" b="0" i="0" dirty="0">
                <a:solidFill>
                  <a:srgbClr val="212121"/>
                </a:solidFill>
                <a:effectLst/>
                <a:latin typeface="Roboto" panose="02000000000000000000" pitchFamily="2" charset="0"/>
              </a:rPr>
              <a:t>Much larger variability was observed on the time spent on the landing page by the subjects assigned to the old landing page</a:t>
            </a:r>
          </a:p>
          <a:p>
            <a:pPr algn="l">
              <a:lnSpc>
                <a:spcPct val="100000"/>
              </a:lnSpc>
              <a:buFont typeface="Arial" panose="020B0604020202020204" pitchFamily="34" charset="0"/>
              <a:buChar char="•"/>
            </a:pPr>
            <a:r>
              <a:rPr lang="en-US" sz="1100" b="0" i="0" dirty="0">
                <a:solidFill>
                  <a:srgbClr val="212121"/>
                </a:solidFill>
                <a:effectLst/>
                <a:latin typeface="Roboto" panose="02000000000000000000" pitchFamily="2" charset="0"/>
              </a:rPr>
              <a:t>Some outliers were registered on both sides of the distribution of the time spent on the landing page by subjects assigned to the new landing page</a:t>
            </a:r>
          </a:p>
          <a:p>
            <a:pPr algn="l">
              <a:lnSpc>
                <a:spcPct val="100000"/>
              </a:lnSpc>
              <a:buFont typeface="Arial" panose="020B0604020202020204" pitchFamily="34" charset="0"/>
              <a:buChar char="•"/>
            </a:pPr>
            <a:r>
              <a:rPr lang="en-US" sz="1100" dirty="0">
                <a:solidFill>
                  <a:srgbClr val="212121"/>
                </a:solidFill>
                <a:latin typeface="Roboto" panose="02000000000000000000" pitchFamily="2" charset="0"/>
              </a:rPr>
              <a:t>Since t</a:t>
            </a:r>
            <a:r>
              <a:rPr lang="en-US" sz="1100" b="0" i="0" dirty="0">
                <a:solidFill>
                  <a:srgbClr val="212121"/>
                </a:solidFill>
                <a:effectLst/>
                <a:latin typeface="Roboto" panose="02000000000000000000" pitchFamily="2" charset="0"/>
              </a:rPr>
              <a:t>he p-value (about 0.01%) is less than the level of significance (𝛼 = 5%), we reject the null hypothesis; thus we have sufficient statistical evidence to conclude that users spend more time on the new landing page than on the existing one</a:t>
            </a:r>
          </a:p>
          <a:p>
            <a:pPr algn="l">
              <a:lnSpc>
                <a:spcPct val="100000"/>
              </a:lnSpc>
              <a:buFont typeface="Arial" panose="020B0604020202020204" pitchFamily="34" charset="0"/>
              <a:buChar char="•"/>
            </a:pPr>
            <a:endParaRPr lang="en-US" sz="1100" b="0" i="0" dirty="0">
              <a:solidFill>
                <a:srgbClr val="212121"/>
              </a:solidFill>
              <a:effectLst/>
              <a:latin typeface="Roboto" panose="02000000000000000000" pitchFamily="2" charset="0"/>
            </a:endParaRPr>
          </a:p>
          <a:p>
            <a:pPr algn="l">
              <a:lnSpc>
                <a:spcPct val="100000"/>
              </a:lnSpc>
              <a:buFont typeface="Arial" panose="020B0604020202020204" pitchFamily="34" charset="0"/>
              <a:buChar char="•"/>
            </a:pPr>
            <a:endParaRPr lang="en-US" sz="1100" b="0" i="0" dirty="0">
              <a:solidFill>
                <a:srgbClr val="212121"/>
              </a:solidFill>
              <a:effectLst/>
              <a:latin typeface="Roboto" panose="02000000000000000000" pitchFamily="2" charset="0"/>
            </a:endParaRPr>
          </a:p>
          <a:p>
            <a:pPr algn="l">
              <a:lnSpc>
                <a:spcPct val="100000"/>
              </a:lnSpc>
              <a:buFont typeface="Arial" panose="020B0604020202020204" pitchFamily="34" charset="0"/>
              <a:buChar char="•"/>
            </a:pPr>
            <a:endParaRPr lang="en-US" sz="1100" b="0" i="0" dirty="0">
              <a:solidFill>
                <a:srgbClr val="212121"/>
              </a:solidFill>
              <a:effectLst/>
              <a:latin typeface="Roboto" panose="02000000000000000000" pitchFamily="2" charset="0"/>
            </a:endParaRPr>
          </a:p>
        </p:txBody>
      </p:sp>
      <p:sp>
        <p:nvSpPr>
          <p:cNvPr id="132" name="Google Shape;132;g10e9006cb6c_1_7"/>
          <p:cNvSpPr txBox="1"/>
          <p:nvPr/>
        </p:nvSpPr>
        <p:spPr>
          <a:xfrm>
            <a:off x="4077350" y="4717637"/>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dirty="0">
              <a:solidFill>
                <a:srgbClr val="666666"/>
              </a:solidFill>
              <a:latin typeface="Nunito"/>
              <a:ea typeface="Nunito"/>
              <a:cs typeface="Nunito"/>
              <a:sym typeface="Nunito"/>
            </a:endParaRPr>
          </a:p>
        </p:txBody>
      </p:sp>
      <p:pic>
        <p:nvPicPr>
          <p:cNvPr id="11266" name="Picture 2">
            <a:extLst>
              <a:ext uri="{FF2B5EF4-FFF2-40B4-BE49-F238E27FC236}">
                <a16:creationId xmlns:a16="http://schemas.microsoft.com/office/drawing/2014/main" id="{BB6DDB7C-58A8-0491-1894-4470B29047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344" y="1233373"/>
            <a:ext cx="4593266" cy="362084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6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14848"/>
            <a:ext cx="7591115" cy="387399"/>
          </a:xfrm>
          <a:prstGeom prst="rect">
            <a:avLst/>
          </a:prstGeom>
          <a:noFill/>
          <a:ln>
            <a:noFill/>
          </a:ln>
        </p:spPr>
        <p:txBody>
          <a:bodyPr spcFirstLastPara="1" wrap="square" lIns="91425" tIns="91425" rIns="91425" bIns="91425" anchor="t" anchorCtr="0">
            <a:noAutofit/>
          </a:bodyPr>
          <a:lstStyle/>
          <a:p>
            <a:r>
              <a:rPr lang="en-US" sz="1600" dirty="0">
                <a:solidFill>
                  <a:srgbClr val="000000"/>
                </a:solidFill>
              </a:rPr>
              <a:t>Hypotheses Tested and Results: Verify whether the conversion rate (the proportion of users who visit the landing page and get converted) for the new page is greater than the conversion rate for the old page</a:t>
            </a:r>
            <a:br>
              <a:rPr lang="en-US" sz="1600" dirty="0">
                <a:solidFill>
                  <a:srgbClr val="000000"/>
                </a:solidFill>
              </a:rPr>
            </a:br>
            <a:br>
              <a:rPr lang="en-US" sz="1600" dirty="0">
                <a:solidFill>
                  <a:srgbClr val="000000"/>
                </a:solidFill>
              </a:rPr>
            </a:br>
            <a:br>
              <a:rPr lang="en-US" sz="1600" b="0" i="0" dirty="0">
                <a:solidFill>
                  <a:srgbClr val="212121"/>
                </a:solidFill>
                <a:effectLst/>
                <a:latin typeface="Roboto" panose="02000000000000000000" pitchFamily="2" charset="0"/>
              </a:rPr>
            </a:br>
            <a:br>
              <a:rPr lang="en-US" sz="1600" b="0" i="0" dirty="0">
                <a:solidFill>
                  <a:srgbClr val="212121"/>
                </a:solidFill>
                <a:effectLst/>
                <a:latin typeface="Roboto" panose="02000000000000000000" pitchFamily="2" charset="0"/>
              </a:rPr>
            </a:br>
            <a:br>
              <a:rPr lang="en-US" sz="1600" b="0" i="0" dirty="0">
                <a:solidFill>
                  <a:srgbClr val="212121"/>
                </a:solidFill>
                <a:effectLst/>
                <a:latin typeface="Roboto" panose="02000000000000000000" pitchFamily="2" charset="0"/>
              </a:rPr>
            </a:br>
            <a:br>
              <a:rPr lang="en-US" sz="1600" b="0" i="0" dirty="0">
                <a:solidFill>
                  <a:srgbClr val="212121"/>
                </a:solidFill>
                <a:effectLst/>
                <a:latin typeface="Roboto" panose="02000000000000000000" pitchFamily="2" charset="0"/>
              </a:rPr>
            </a:br>
            <a:br>
              <a:rPr lang="en-US" sz="1600" dirty="0">
                <a:solidFill>
                  <a:srgbClr val="000000"/>
                </a:solidFill>
              </a:rPr>
            </a:br>
            <a:endParaRPr lang="en-US" sz="1600" dirty="0">
              <a:solidFill>
                <a:srgbClr val="000000"/>
              </a:solidFill>
            </a:endParaRPr>
          </a:p>
        </p:txBody>
      </p:sp>
      <p:sp>
        <p:nvSpPr>
          <p:cNvPr id="131" name="Google Shape;131;g10e9006cb6c_1_7"/>
          <p:cNvSpPr txBox="1">
            <a:spLocks noGrp="1"/>
          </p:cNvSpPr>
          <p:nvPr>
            <p:ph type="body" idx="1"/>
          </p:nvPr>
        </p:nvSpPr>
        <p:spPr>
          <a:xfrm>
            <a:off x="4901610" y="1233373"/>
            <a:ext cx="4114480" cy="3620848"/>
          </a:xfrm>
          <a:prstGeom prst="rect">
            <a:avLst/>
          </a:prstGeom>
          <a:noFill/>
          <a:ln>
            <a:solidFill>
              <a:schemeClr val="accent1"/>
            </a:solidFill>
          </a:ln>
        </p:spPr>
        <p:txBody>
          <a:bodyPr spcFirstLastPara="1" wrap="square" lIns="91425" tIns="91425" rIns="91425" bIns="91425" anchor="t" anchorCtr="0">
            <a:noAutofit/>
          </a:bodyPr>
          <a:lstStyle/>
          <a:p>
            <a:pPr algn="l">
              <a:lnSpc>
                <a:spcPct val="100000"/>
              </a:lnSpc>
              <a:buFont typeface="Arial" panose="020B0604020202020204" pitchFamily="34" charset="0"/>
              <a:buChar char="•"/>
            </a:pPr>
            <a:r>
              <a:rPr lang="en-US" sz="1200" b="0" i="0" dirty="0">
                <a:solidFill>
                  <a:srgbClr val="212121"/>
                </a:solidFill>
                <a:effectLst/>
                <a:latin typeface="Roboto" panose="02000000000000000000" pitchFamily="2" charset="0"/>
              </a:rPr>
              <a:t>From the samples, it appears that the new landing page drove conversion, a hypothesis we will be testing shortly</a:t>
            </a:r>
          </a:p>
          <a:p>
            <a:pPr algn="l">
              <a:buFont typeface="Arial" panose="020B0604020202020204" pitchFamily="34" charset="0"/>
              <a:buChar char="•"/>
            </a:pPr>
            <a:r>
              <a:rPr lang="en-US" sz="1200" dirty="0">
                <a:solidFill>
                  <a:srgbClr val="212121"/>
                </a:solidFill>
                <a:latin typeface="Roboto" panose="02000000000000000000" pitchFamily="2" charset="0"/>
              </a:rPr>
              <a:t>Since the p-value (about 0.8%) is less than the level of significance (5%), we reject the null hypothesis; we can thus conclude that the rate of conversion for the new page is effectively larger than that for the existing page</a:t>
            </a:r>
          </a:p>
          <a:p>
            <a:pPr algn="l">
              <a:lnSpc>
                <a:spcPct val="100000"/>
              </a:lnSpc>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lnSpc>
                <a:spcPct val="100000"/>
              </a:lnSpc>
              <a:buFont typeface="Arial" panose="020B0604020202020204" pitchFamily="34" charset="0"/>
              <a:buChar char="•"/>
            </a:pPr>
            <a:endParaRPr lang="en-US" sz="1200" b="0" i="0" dirty="0">
              <a:solidFill>
                <a:srgbClr val="212121"/>
              </a:solidFill>
              <a:effectLst/>
              <a:latin typeface="Roboto" panose="02000000000000000000" pitchFamily="2" charset="0"/>
            </a:endParaRPr>
          </a:p>
          <a:p>
            <a:pPr algn="l">
              <a:lnSpc>
                <a:spcPct val="100000"/>
              </a:lnSpc>
              <a:buFont typeface="Arial" panose="020B0604020202020204" pitchFamily="34" charset="0"/>
              <a:buChar char="•"/>
            </a:pPr>
            <a:endParaRPr lang="en-US" sz="1200" b="0" i="0" dirty="0">
              <a:solidFill>
                <a:srgbClr val="212121"/>
              </a:solidFill>
              <a:effectLst/>
              <a:latin typeface="Roboto" panose="02000000000000000000" pitchFamily="2" charset="0"/>
            </a:endParaRPr>
          </a:p>
        </p:txBody>
      </p:sp>
      <p:sp>
        <p:nvSpPr>
          <p:cNvPr id="132" name="Google Shape;132;g10e9006cb6c_1_7"/>
          <p:cNvSpPr txBox="1"/>
          <p:nvPr/>
        </p:nvSpPr>
        <p:spPr>
          <a:xfrm>
            <a:off x="4077350" y="4717637"/>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dirty="0">
              <a:solidFill>
                <a:srgbClr val="666666"/>
              </a:solidFill>
              <a:latin typeface="Nunito"/>
              <a:ea typeface="Nunito"/>
              <a:cs typeface="Nunito"/>
              <a:sym typeface="Nunito"/>
            </a:endParaRPr>
          </a:p>
        </p:txBody>
      </p:sp>
      <p:pic>
        <p:nvPicPr>
          <p:cNvPr id="13314" name="Picture 2">
            <a:extLst>
              <a:ext uri="{FF2B5EF4-FFF2-40B4-BE49-F238E27FC236}">
                <a16:creationId xmlns:a16="http://schemas.microsoft.com/office/drawing/2014/main" id="{40D770EA-6BB3-A6F3-3B37-398DC19A0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345" y="1233372"/>
            <a:ext cx="4593266" cy="362084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213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14848"/>
            <a:ext cx="7591115" cy="785808"/>
          </a:xfrm>
          <a:prstGeom prst="rect">
            <a:avLst/>
          </a:prstGeom>
          <a:noFill/>
          <a:ln>
            <a:noFill/>
          </a:ln>
        </p:spPr>
        <p:txBody>
          <a:bodyPr spcFirstLastPara="1" wrap="square" lIns="91425" tIns="91425" rIns="91425" bIns="91425" anchor="t" anchorCtr="0">
            <a:noAutofit/>
          </a:bodyPr>
          <a:lstStyle/>
          <a:p>
            <a:r>
              <a:rPr lang="en-US" dirty="0">
                <a:solidFill>
                  <a:srgbClr val="000000"/>
                </a:solidFill>
              </a:rPr>
              <a:t>Hypotheses Tested and Results: Verify whether the converted status depend on the preferred language</a:t>
            </a:r>
            <a:br>
              <a:rPr lang="en-US" b="0" i="0" dirty="0">
                <a:solidFill>
                  <a:srgbClr val="D5D5D5"/>
                </a:solidFill>
                <a:effectLst/>
                <a:latin typeface="Roboto" panose="02000000000000000000" pitchFamily="2" charset="0"/>
              </a:rPr>
            </a:br>
            <a:br>
              <a:rPr lang="en-US" dirty="0">
                <a:solidFill>
                  <a:srgbClr val="000000"/>
                </a:solidFill>
              </a:rPr>
            </a:br>
            <a:br>
              <a:rPr lang="en-US" dirty="0">
                <a:solidFill>
                  <a:srgbClr val="000000"/>
                </a:solidFill>
              </a:rPr>
            </a:b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b="0" i="0" dirty="0">
                <a:solidFill>
                  <a:srgbClr val="212121"/>
                </a:solidFill>
                <a:effectLst/>
                <a:latin typeface="Roboto" panose="02000000000000000000" pitchFamily="2" charset="0"/>
              </a:rPr>
            </a:br>
            <a:br>
              <a:rPr lang="en-US" dirty="0">
                <a:solidFill>
                  <a:srgbClr val="000000"/>
                </a:solidFill>
              </a:rPr>
            </a:br>
            <a:endParaRPr lang="en-US" dirty="0">
              <a:solidFill>
                <a:srgbClr val="000000"/>
              </a:solidFill>
            </a:endParaRPr>
          </a:p>
        </p:txBody>
      </p:sp>
      <p:sp>
        <p:nvSpPr>
          <p:cNvPr id="131" name="Google Shape;131;g10e9006cb6c_1_7"/>
          <p:cNvSpPr txBox="1">
            <a:spLocks noGrp="1"/>
          </p:cNvSpPr>
          <p:nvPr>
            <p:ph type="body" idx="1"/>
          </p:nvPr>
        </p:nvSpPr>
        <p:spPr>
          <a:xfrm>
            <a:off x="4901610" y="1137684"/>
            <a:ext cx="4114480" cy="3579953"/>
          </a:xfrm>
          <a:prstGeom prst="rect">
            <a:avLst/>
          </a:prstGeom>
          <a:noFill/>
          <a:ln>
            <a:solidFill>
              <a:schemeClr val="accent1"/>
            </a:solidFill>
          </a:ln>
        </p:spPr>
        <p:txBody>
          <a:bodyPr spcFirstLastPara="1" wrap="square" lIns="91425" tIns="91425" rIns="91425" bIns="91425" anchor="t" anchorCtr="0">
            <a:noAutofit/>
          </a:bodyPr>
          <a:lstStyle/>
          <a:p>
            <a:pPr algn="l">
              <a:lnSpc>
                <a:spcPct val="100000"/>
              </a:lnSpc>
              <a:buFont typeface="Arial" panose="020B0604020202020204" pitchFamily="34" charset="0"/>
              <a:buChar char="•"/>
            </a:pPr>
            <a:r>
              <a:rPr lang="en-US" sz="1100" b="0" i="0" dirty="0">
                <a:solidFill>
                  <a:srgbClr val="212121"/>
                </a:solidFill>
                <a:effectLst/>
                <a:latin typeface="Roboto" panose="02000000000000000000" pitchFamily="2" charset="0"/>
              </a:rPr>
              <a:t>Subjects whose preferred language is English appear to register the greatest conversion rate whereas French-speaking subjects had the lowest conversion rate</a:t>
            </a:r>
          </a:p>
          <a:p>
            <a:pPr algn="l">
              <a:buFont typeface="Arial" panose="020B0604020202020204" pitchFamily="34" charset="0"/>
              <a:buChar char="•"/>
            </a:pPr>
            <a:r>
              <a:rPr lang="en-US" sz="1100" dirty="0">
                <a:solidFill>
                  <a:srgbClr val="212121"/>
                </a:solidFill>
                <a:latin typeface="Roboto" panose="02000000000000000000" pitchFamily="2" charset="0"/>
              </a:rPr>
              <a:t>Since the p-value (about 21.3%) is greater than the level of significance (𝛼 = 5%), we fail to reject the null hypothesis. Thus, contrary to our expectation drawn from the descriptive analysis of the sample, the converted status appears to be independent of the preferred language of the user; specifically at the level of significance of 5%</a:t>
            </a:r>
          </a:p>
          <a:p>
            <a:pPr algn="l">
              <a:lnSpc>
                <a:spcPct val="100000"/>
              </a:lnSpc>
              <a:buFont typeface="Arial" panose="020B0604020202020204" pitchFamily="34" charset="0"/>
              <a:buChar char="•"/>
            </a:pPr>
            <a:endParaRPr lang="en-US" sz="1100" b="0" i="0" dirty="0">
              <a:solidFill>
                <a:srgbClr val="212121"/>
              </a:solidFill>
              <a:effectLst/>
              <a:latin typeface="Roboto" panose="02000000000000000000" pitchFamily="2" charset="0"/>
            </a:endParaRPr>
          </a:p>
          <a:p>
            <a:pPr algn="l">
              <a:lnSpc>
                <a:spcPct val="100000"/>
              </a:lnSpc>
              <a:buFont typeface="Arial" panose="020B0604020202020204" pitchFamily="34" charset="0"/>
              <a:buChar char="•"/>
            </a:pPr>
            <a:endParaRPr lang="en-US" sz="1100" b="0" i="0" dirty="0">
              <a:solidFill>
                <a:srgbClr val="212121"/>
              </a:solidFill>
              <a:effectLst/>
              <a:latin typeface="Roboto" panose="02000000000000000000" pitchFamily="2" charset="0"/>
            </a:endParaRPr>
          </a:p>
          <a:p>
            <a:pPr algn="l">
              <a:lnSpc>
                <a:spcPct val="100000"/>
              </a:lnSpc>
              <a:buFont typeface="Arial" panose="020B0604020202020204" pitchFamily="34" charset="0"/>
              <a:buChar char="•"/>
            </a:pPr>
            <a:endParaRPr lang="en-US" sz="1100" b="0" i="0" dirty="0">
              <a:solidFill>
                <a:srgbClr val="212121"/>
              </a:solidFill>
              <a:effectLst/>
              <a:latin typeface="Roboto" panose="02000000000000000000" pitchFamily="2" charset="0"/>
            </a:endParaRPr>
          </a:p>
        </p:txBody>
      </p:sp>
      <p:sp>
        <p:nvSpPr>
          <p:cNvPr id="132" name="Google Shape;132;g10e9006cb6c_1_7"/>
          <p:cNvSpPr txBox="1"/>
          <p:nvPr/>
        </p:nvSpPr>
        <p:spPr>
          <a:xfrm>
            <a:off x="4077350" y="4717637"/>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dirty="0">
              <a:solidFill>
                <a:srgbClr val="666666"/>
              </a:solidFill>
              <a:latin typeface="Nunito"/>
              <a:ea typeface="Nunito"/>
              <a:cs typeface="Nunito"/>
              <a:sym typeface="Nunito"/>
            </a:endParaRPr>
          </a:p>
        </p:txBody>
      </p:sp>
      <p:pic>
        <p:nvPicPr>
          <p:cNvPr id="15362" name="Picture 2">
            <a:extLst>
              <a:ext uri="{FF2B5EF4-FFF2-40B4-BE49-F238E27FC236}">
                <a16:creationId xmlns:a16="http://schemas.microsoft.com/office/drawing/2014/main" id="{317980C0-DD38-88E2-FA51-6279140449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51" y="1137684"/>
            <a:ext cx="4699060" cy="357995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997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14848"/>
            <a:ext cx="7591115" cy="518799"/>
          </a:xfrm>
          <a:prstGeom prst="rect">
            <a:avLst/>
          </a:prstGeom>
          <a:noFill/>
          <a:ln>
            <a:noFill/>
          </a:ln>
        </p:spPr>
        <p:txBody>
          <a:bodyPr spcFirstLastPara="1" wrap="square" lIns="91425" tIns="91425" rIns="91425" bIns="91425" anchor="t" anchorCtr="0">
            <a:noAutofit/>
          </a:bodyPr>
          <a:lstStyle/>
          <a:p>
            <a:r>
              <a:rPr lang="en-US" sz="1400" dirty="0">
                <a:solidFill>
                  <a:srgbClr val="000000"/>
                </a:solidFill>
              </a:rPr>
              <a:t>Hypotheses Tested and Results: Verify whether the time spent on the new page same for the different language users</a:t>
            </a:r>
            <a:br>
              <a:rPr lang="en-US" sz="1400" dirty="0">
                <a:solidFill>
                  <a:srgbClr val="000000"/>
                </a:solidFill>
              </a:rPr>
            </a:br>
            <a:br>
              <a:rPr lang="en-US" sz="1400" b="0" i="0" dirty="0">
                <a:solidFill>
                  <a:srgbClr val="D5D5D5"/>
                </a:solidFill>
                <a:effectLst/>
                <a:latin typeface="Roboto" panose="02000000000000000000" pitchFamily="2" charset="0"/>
              </a:rPr>
            </a:br>
            <a:br>
              <a:rPr lang="en-US" sz="1400" dirty="0">
                <a:solidFill>
                  <a:srgbClr val="000000"/>
                </a:solidFill>
              </a:rPr>
            </a:br>
            <a:br>
              <a:rPr lang="en-US" sz="1400" dirty="0">
                <a:solidFill>
                  <a:srgbClr val="000000"/>
                </a:solidFill>
              </a:rPr>
            </a:br>
            <a:br>
              <a:rPr lang="en-US" sz="1400" b="0" i="0" dirty="0">
                <a:solidFill>
                  <a:srgbClr val="212121"/>
                </a:solidFill>
                <a:effectLst/>
                <a:latin typeface="Roboto" panose="02000000000000000000" pitchFamily="2" charset="0"/>
              </a:rPr>
            </a:br>
            <a:br>
              <a:rPr lang="en-US" sz="1400" b="0" i="0" dirty="0">
                <a:solidFill>
                  <a:srgbClr val="212121"/>
                </a:solidFill>
                <a:effectLst/>
                <a:latin typeface="Roboto" panose="02000000000000000000" pitchFamily="2" charset="0"/>
              </a:rPr>
            </a:br>
            <a:br>
              <a:rPr lang="en-US" sz="1400" b="0" i="0" dirty="0">
                <a:solidFill>
                  <a:srgbClr val="212121"/>
                </a:solidFill>
                <a:effectLst/>
                <a:latin typeface="Roboto" panose="02000000000000000000" pitchFamily="2" charset="0"/>
              </a:rPr>
            </a:br>
            <a:br>
              <a:rPr lang="en-US" sz="1400" b="0" i="0" dirty="0">
                <a:solidFill>
                  <a:srgbClr val="212121"/>
                </a:solidFill>
                <a:effectLst/>
                <a:latin typeface="Roboto" panose="02000000000000000000" pitchFamily="2" charset="0"/>
              </a:rPr>
            </a:br>
            <a:br>
              <a:rPr lang="en-US" sz="1400" dirty="0">
                <a:solidFill>
                  <a:srgbClr val="000000"/>
                </a:solidFill>
              </a:rPr>
            </a:br>
            <a:endParaRPr lang="en-US" sz="1400" dirty="0">
              <a:solidFill>
                <a:srgbClr val="000000"/>
              </a:solidFill>
            </a:endParaRPr>
          </a:p>
        </p:txBody>
      </p:sp>
      <p:sp>
        <p:nvSpPr>
          <p:cNvPr id="131" name="Google Shape;131;g10e9006cb6c_1_7"/>
          <p:cNvSpPr txBox="1">
            <a:spLocks noGrp="1"/>
          </p:cNvSpPr>
          <p:nvPr>
            <p:ph type="body" idx="1"/>
          </p:nvPr>
        </p:nvSpPr>
        <p:spPr>
          <a:xfrm>
            <a:off x="4901610" y="754910"/>
            <a:ext cx="4114480" cy="4040374"/>
          </a:xfrm>
          <a:prstGeom prst="rect">
            <a:avLst/>
          </a:prstGeom>
          <a:noFill/>
          <a:ln>
            <a:solidFill>
              <a:schemeClr val="accent1"/>
            </a:solidFill>
          </a:ln>
        </p:spPr>
        <p:txBody>
          <a:bodyPr spcFirstLastPara="1" wrap="square" lIns="91425" tIns="91425" rIns="91425" bIns="91425" anchor="t" anchorCtr="0">
            <a:noAutofit/>
          </a:bodyPr>
          <a:lstStyle/>
          <a:p>
            <a:pPr algn="l">
              <a:lnSpc>
                <a:spcPct val="100000"/>
              </a:lnSpc>
              <a:buFont typeface="Arial" panose="020B0604020202020204" pitchFamily="34" charset="0"/>
              <a:buChar char="•"/>
            </a:pPr>
            <a:r>
              <a:rPr lang="en-US" sz="1000" b="0" i="0" dirty="0">
                <a:solidFill>
                  <a:srgbClr val="212121"/>
                </a:solidFill>
                <a:effectLst/>
                <a:latin typeface="Roboto" panose="02000000000000000000" pitchFamily="2" charset="0"/>
              </a:rPr>
              <a:t>Among subjects assigned to the new landing page, those whose preferred language is English spent the longest time on the landing page whereas French-speaking subjects spent the shortest time on the page</a:t>
            </a:r>
          </a:p>
          <a:p>
            <a:pPr algn="l">
              <a:lnSpc>
                <a:spcPct val="100000"/>
              </a:lnSpc>
              <a:buFont typeface="Arial" panose="020B0604020202020204" pitchFamily="34" charset="0"/>
              <a:buChar char="•"/>
            </a:pPr>
            <a:r>
              <a:rPr lang="en-US" sz="1000" b="0" i="0" dirty="0">
                <a:solidFill>
                  <a:srgbClr val="212121"/>
                </a:solidFill>
                <a:effectLst/>
                <a:latin typeface="Roboto" panose="02000000000000000000" pitchFamily="2" charset="0"/>
              </a:rPr>
              <a:t>The time spent by English and Spanish subjects is left-skewed and at least a left outlier is registered for Spanish subjects; French subjects have a right-skewed time spent distribution and at least a right outlier</a:t>
            </a:r>
          </a:p>
          <a:p>
            <a:pPr algn="l">
              <a:lnSpc>
                <a:spcPct val="100000"/>
              </a:lnSpc>
              <a:buFont typeface="Arial" panose="020B0604020202020204" pitchFamily="34" charset="0"/>
              <a:buChar char="•"/>
            </a:pPr>
            <a:r>
              <a:rPr lang="en-US" sz="1000" b="0" i="0" dirty="0">
                <a:solidFill>
                  <a:srgbClr val="212121"/>
                </a:solidFill>
                <a:effectLst/>
                <a:latin typeface="Roboto" panose="02000000000000000000" pitchFamily="2" charset="0"/>
              </a:rPr>
              <a:t>The average time time spent increases from Spanish subjects through French to English subjects; however, the values are pretty close to each other</a:t>
            </a:r>
          </a:p>
          <a:p>
            <a:pPr algn="l">
              <a:lnSpc>
                <a:spcPct val="100000"/>
              </a:lnSpc>
              <a:buFont typeface="Arial" panose="020B0604020202020204" pitchFamily="34" charset="0"/>
              <a:buChar char="•"/>
            </a:pPr>
            <a:r>
              <a:rPr lang="en-US" sz="1000" b="0" i="0" dirty="0">
                <a:solidFill>
                  <a:srgbClr val="212121"/>
                </a:solidFill>
                <a:effectLst/>
                <a:latin typeface="Roboto" panose="02000000000000000000" pitchFamily="2" charset="0"/>
              </a:rPr>
              <a:t>The time spent by English subjects has the greatest variability whereas that of Spanish subjects is the least variable</a:t>
            </a:r>
          </a:p>
          <a:p>
            <a:pPr algn="l">
              <a:buFont typeface="Arial" panose="020B0604020202020204" pitchFamily="34" charset="0"/>
              <a:buChar char="•"/>
            </a:pPr>
            <a:r>
              <a:rPr lang="en-US" sz="1000" dirty="0">
                <a:solidFill>
                  <a:srgbClr val="212121"/>
                </a:solidFill>
                <a:latin typeface="Roboto" panose="02000000000000000000" pitchFamily="2" charset="0"/>
              </a:rPr>
              <a:t>Since the p-value (about 43.2%) is greater than the level of significance (𝛼 = 5%), we fail to reject the null hypothesis. So, in line with the observation obtained from the descriptive analysis of the sample (specifically that the means are close to each other), we can conclude that the average time spent on the new page is the same across different language users</a:t>
            </a:r>
            <a:endParaRPr lang="en-US" sz="1000" b="0" i="0" dirty="0">
              <a:solidFill>
                <a:srgbClr val="212121"/>
              </a:solidFill>
              <a:effectLst/>
              <a:latin typeface="Roboto" panose="02000000000000000000" pitchFamily="2" charset="0"/>
            </a:endParaRPr>
          </a:p>
          <a:p>
            <a:pPr algn="l">
              <a:lnSpc>
                <a:spcPct val="100000"/>
              </a:lnSpc>
              <a:buFont typeface="Arial" panose="020B0604020202020204" pitchFamily="34" charset="0"/>
              <a:buChar char="•"/>
            </a:pPr>
            <a:endParaRPr lang="en-US" sz="1000" b="0" i="0" dirty="0">
              <a:solidFill>
                <a:srgbClr val="212121"/>
              </a:solidFill>
              <a:effectLst/>
              <a:latin typeface="Roboto" panose="02000000000000000000" pitchFamily="2" charset="0"/>
            </a:endParaRPr>
          </a:p>
          <a:p>
            <a:pPr algn="l">
              <a:lnSpc>
                <a:spcPct val="100000"/>
              </a:lnSpc>
              <a:buFont typeface="Arial" panose="020B0604020202020204" pitchFamily="34" charset="0"/>
              <a:buChar char="•"/>
            </a:pPr>
            <a:endParaRPr lang="en-US" sz="1000" b="0" i="0" dirty="0">
              <a:solidFill>
                <a:srgbClr val="212121"/>
              </a:solidFill>
              <a:effectLst/>
              <a:latin typeface="Roboto" panose="02000000000000000000" pitchFamily="2" charset="0"/>
            </a:endParaRPr>
          </a:p>
        </p:txBody>
      </p:sp>
      <p:sp>
        <p:nvSpPr>
          <p:cNvPr id="132" name="Google Shape;132;g10e9006cb6c_1_7"/>
          <p:cNvSpPr txBox="1"/>
          <p:nvPr/>
        </p:nvSpPr>
        <p:spPr>
          <a:xfrm>
            <a:off x="4077350" y="4717637"/>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dirty="0">
              <a:solidFill>
                <a:srgbClr val="666666"/>
              </a:solidFill>
              <a:latin typeface="Nunito"/>
              <a:ea typeface="Nunito"/>
              <a:cs typeface="Nunito"/>
              <a:sym typeface="Nunito"/>
            </a:endParaRPr>
          </a:p>
        </p:txBody>
      </p:sp>
      <p:pic>
        <p:nvPicPr>
          <p:cNvPr id="17410" name="Picture 2">
            <a:extLst>
              <a:ext uri="{FF2B5EF4-FFF2-40B4-BE49-F238E27FC236}">
                <a16:creationId xmlns:a16="http://schemas.microsoft.com/office/drawing/2014/main" id="{B2039B46-86DD-2AA7-4A9D-97B83C92FA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51" y="754910"/>
            <a:ext cx="4699060" cy="404037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10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0ae355dec7_0_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Background and Contents: Data Overview</a:t>
            </a:r>
            <a:endParaRPr dirty="0">
              <a:solidFill>
                <a:srgbClr val="000000"/>
              </a:solidFill>
            </a:endParaRPr>
          </a:p>
        </p:txBody>
      </p:sp>
      <p:pic>
        <p:nvPicPr>
          <p:cNvPr id="4" name="Picture 3">
            <a:extLst>
              <a:ext uri="{FF2B5EF4-FFF2-40B4-BE49-F238E27FC236}">
                <a16:creationId xmlns:a16="http://schemas.microsoft.com/office/drawing/2014/main" id="{6B4D5FF5-06A9-F567-56CA-EA484EC77538}"/>
              </a:ext>
            </a:extLst>
          </p:cNvPr>
          <p:cNvPicPr>
            <a:picLocks noChangeAspect="1"/>
          </p:cNvPicPr>
          <p:nvPr/>
        </p:nvPicPr>
        <p:blipFill>
          <a:blip r:embed="rId3"/>
          <a:stretch>
            <a:fillRect/>
          </a:stretch>
        </p:blipFill>
        <p:spPr>
          <a:xfrm>
            <a:off x="399039" y="761743"/>
            <a:ext cx="4198670" cy="1953423"/>
          </a:xfrm>
          <a:prstGeom prst="rect">
            <a:avLst/>
          </a:prstGeom>
          <a:ln>
            <a:solidFill>
              <a:schemeClr val="accent1"/>
            </a:solidFill>
          </a:ln>
        </p:spPr>
      </p:pic>
      <p:pic>
        <p:nvPicPr>
          <p:cNvPr id="5" name="Picture 4">
            <a:extLst>
              <a:ext uri="{FF2B5EF4-FFF2-40B4-BE49-F238E27FC236}">
                <a16:creationId xmlns:a16="http://schemas.microsoft.com/office/drawing/2014/main" id="{130BC474-3B26-93CA-D81C-EF3F8D9D7D83}"/>
              </a:ext>
            </a:extLst>
          </p:cNvPr>
          <p:cNvPicPr>
            <a:picLocks noChangeAspect="1"/>
          </p:cNvPicPr>
          <p:nvPr/>
        </p:nvPicPr>
        <p:blipFill>
          <a:blip r:embed="rId4"/>
          <a:stretch>
            <a:fillRect/>
          </a:stretch>
        </p:blipFill>
        <p:spPr>
          <a:xfrm>
            <a:off x="399038" y="2516950"/>
            <a:ext cx="4198671" cy="2264721"/>
          </a:xfrm>
          <a:prstGeom prst="rect">
            <a:avLst/>
          </a:prstGeom>
          <a:noFill/>
          <a:ln>
            <a:solidFill>
              <a:schemeClr val="accent1"/>
            </a:solidFill>
          </a:ln>
        </p:spPr>
      </p:pic>
      <p:pic>
        <p:nvPicPr>
          <p:cNvPr id="6" name="Picture 5">
            <a:extLst>
              <a:ext uri="{FF2B5EF4-FFF2-40B4-BE49-F238E27FC236}">
                <a16:creationId xmlns:a16="http://schemas.microsoft.com/office/drawing/2014/main" id="{1D6124B2-2257-4795-6B57-DA7E4AB76666}"/>
              </a:ext>
            </a:extLst>
          </p:cNvPr>
          <p:cNvPicPr>
            <a:picLocks noChangeAspect="1"/>
          </p:cNvPicPr>
          <p:nvPr/>
        </p:nvPicPr>
        <p:blipFill>
          <a:blip r:embed="rId5"/>
          <a:stretch>
            <a:fillRect/>
          </a:stretch>
        </p:blipFill>
        <p:spPr>
          <a:xfrm>
            <a:off x="4597710" y="3404542"/>
            <a:ext cx="4025301" cy="1377129"/>
          </a:xfrm>
          <a:prstGeom prst="rect">
            <a:avLst/>
          </a:prstGeom>
          <a:ln>
            <a:solidFill>
              <a:schemeClr val="accent1"/>
            </a:solidFill>
          </a:ln>
        </p:spPr>
      </p:pic>
      <p:pic>
        <p:nvPicPr>
          <p:cNvPr id="7" name="Picture 6">
            <a:extLst>
              <a:ext uri="{FF2B5EF4-FFF2-40B4-BE49-F238E27FC236}">
                <a16:creationId xmlns:a16="http://schemas.microsoft.com/office/drawing/2014/main" id="{E7C0E3C2-515F-C871-6564-FEE1FCE907D3}"/>
              </a:ext>
            </a:extLst>
          </p:cNvPr>
          <p:cNvPicPr>
            <a:picLocks noChangeAspect="1"/>
          </p:cNvPicPr>
          <p:nvPr/>
        </p:nvPicPr>
        <p:blipFill>
          <a:blip r:embed="rId6"/>
          <a:stretch>
            <a:fillRect/>
          </a:stretch>
        </p:blipFill>
        <p:spPr>
          <a:xfrm>
            <a:off x="4597710" y="761743"/>
            <a:ext cx="4025301" cy="1189175"/>
          </a:xfrm>
          <a:prstGeom prst="rect">
            <a:avLst/>
          </a:prstGeom>
          <a:ln>
            <a:solidFill>
              <a:schemeClr val="accent1"/>
            </a:solidFill>
          </a:ln>
        </p:spPr>
      </p:pic>
      <p:pic>
        <p:nvPicPr>
          <p:cNvPr id="8" name="Picture 7">
            <a:extLst>
              <a:ext uri="{FF2B5EF4-FFF2-40B4-BE49-F238E27FC236}">
                <a16:creationId xmlns:a16="http://schemas.microsoft.com/office/drawing/2014/main" id="{70F8574B-0711-4E6A-366F-156C0F263873}"/>
              </a:ext>
            </a:extLst>
          </p:cNvPr>
          <p:cNvPicPr>
            <a:picLocks noChangeAspect="1"/>
          </p:cNvPicPr>
          <p:nvPr/>
        </p:nvPicPr>
        <p:blipFill>
          <a:blip r:embed="rId7"/>
          <a:stretch>
            <a:fillRect/>
          </a:stretch>
        </p:blipFill>
        <p:spPr>
          <a:xfrm>
            <a:off x="4597710" y="1784523"/>
            <a:ext cx="4025301" cy="1609226"/>
          </a:xfrm>
          <a:prstGeom prst="rect">
            <a:avLst/>
          </a:prstGeom>
          <a:ln>
            <a:solidFill>
              <a:schemeClr val="accent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
          <p:cNvSpPr txBox="1">
            <a:spLocks noGrp="1"/>
          </p:cNvSpPr>
          <p:nvPr>
            <p:ph type="body" idx="1"/>
          </p:nvPr>
        </p:nvSpPr>
        <p:spPr>
          <a:xfrm>
            <a:off x="202550" y="861975"/>
            <a:ext cx="8629800" cy="3706800"/>
          </a:xfrm>
          <a:prstGeom prst="rect">
            <a:avLst/>
          </a:prstGeom>
          <a:noFill/>
          <a:ln>
            <a:solidFill>
              <a:schemeClr val="accent1"/>
            </a:solid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Executive Summary </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Business Problem Overview </a:t>
            </a: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Solution Approach</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EDA Results</a:t>
            </a:r>
            <a:endParaRPr sz="1400" dirty="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dirty="0">
                <a:solidFill>
                  <a:srgbClr val="000000"/>
                </a:solidFill>
              </a:rPr>
              <a:t>Hypotheses Tested and Results</a:t>
            </a:r>
            <a:endParaRPr sz="1400" dirty="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dirty="0">
                <a:solidFill>
                  <a:srgbClr val="000000"/>
                </a:solidFill>
              </a:rPr>
              <a:t>Appendix</a:t>
            </a:r>
            <a:endParaRPr sz="1400"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0ae355dec7_0_0"/>
          <p:cNvSpPr txBox="1">
            <a:spLocks noGrp="1"/>
          </p:cNvSpPr>
          <p:nvPr>
            <p:ph type="title"/>
          </p:nvPr>
        </p:nvSpPr>
        <p:spPr>
          <a:xfrm>
            <a:off x="202550" y="289279"/>
            <a:ext cx="7601748" cy="80587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Data Background and Contents: Univariate and Bivariate EDA Analysis</a:t>
            </a:r>
            <a:endParaRPr dirty="0">
              <a:solidFill>
                <a:srgbClr val="000000"/>
              </a:solidFill>
            </a:endParaRPr>
          </a:p>
        </p:txBody>
      </p:sp>
      <p:pic>
        <p:nvPicPr>
          <p:cNvPr id="3" name="Picture 2">
            <a:extLst>
              <a:ext uri="{FF2B5EF4-FFF2-40B4-BE49-F238E27FC236}">
                <a16:creationId xmlns:a16="http://schemas.microsoft.com/office/drawing/2014/main" id="{34E1B8B5-3236-0168-865E-87C03AA0DC19}"/>
              </a:ext>
            </a:extLst>
          </p:cNvPr>
          <p:cNvPicPr>
            <a:picLocks noChangeAspect="1"/>
          </p:cNvPicPr>
          <p:nvPr/>
        </p:nvPicPr>
        <p:blipFill>
          <a:blip r:embed="rId3"/>
          <a:stretch>
            <a:fillRect/>
          </a:stretch>
        </p:blipFill>
        <p:spPr>
          <a:xfrm>
            <a:off x="343493" y="1347828"/>
            <a:ext cx="1517611" cy="1057253"/>
          </a:xfrm>
          <a:prstGeom prst="rect">
            <a:avLst/>
          </a:prstGeom>
          <a:ln>
            <a:solidFill>
              <a:schemeClr val="accent1"/>
            </a:solidFill>
          </a:ln>
        </p:spPr>
      </p:pic>
      <p:pic>
        <p:nvPicPr>
          <p:cNvPr id="9" name="Picture 8">
            <a:extLst>
              <a:ext uri="{FF2B5EF4-FFF2-40B4-BE49-F238E27FC236}">
                <a16:creationId xmlns:a16="http://schemas.microsoft.com/office/drawing/2014/main" id="{18521727-1F13-9FE7-71A0-5A6B530DF20F}"/>
              </a:ext>
            </a:extLst>
          </p:cNvPr>
          <p:cNvPicPr>
            <a:picLocks noChangeAspect="1"/>
          </p:cNvPicPr>
          <p:nvPr/>
        </p:nvPicPr>
        <p:blipFill>
          <a:blip r:embed="rId4"/>
          <a:stretch>
            <a:fillRect/>
          </a:stretch>
        </p:blipFill>
        <p:spPr>
          <a:xfrm>
            <a:off x="1861104" y="1347828"/>
            <a:ext cx="1749111" cy="1057253"/>
          </a:xfrm>
          <a:prstGeom prst="rect">
            <a:avLst/>
          </a:prstGeom>
          <a:ln>
            <a:solidFill>
              <a:schemeClr val="accent1"/>
            </a:solidFill>
          </a:ln>
        </p:spPr>
      </p:pic>
      <p:pic>
        <p:nvPicPr>
          <p:cNvPr id="11" name="Picture 10">
            <a:extLst>
              <a:ext uri="{FF2B5EF4-FFF2-40B4-BE49-F238E27FC236}">
                <a16:creationId xmlns:a16="http://schemas.microsoft.com/office/drawing/2014/main" id="{F51EB442-85AA-68C7-B3BB-3DC3AFCE3233}"/>
              </a:ext>
            </a:extLst>
          </p:cNvPr>
          <p:cNvPicPr>
            <a:picLocks noChangeAspect="1"/>
          </p:cNvPicPr>
          <p:nvPr/>
        </p:nvPicPr>
        <p:blipFill>
          <a:blip r:embed="rId5"/>
          <a:stretch>
            <a:fillRect/>
          </a:stretch>
        </p:blipFill>
        <p:spPr>
          <a:xfrm>
            <a:off x="1861105" y="2411579"/>
            <a:ext cx="1749112" cy="1258636"/>
          </a:xfrm>
          <a:prstGeom prst="rect">
            <a:avLst/>
          </a:prstGeom>
          <a:ln>
            <a:solidFill>
              <a:schemeClr val="accent1"/>
            </a:solidFill>
          </a:ln>
        </p:spPr>
      </p:pic>
      <p:pic>
        <p:nvPicPr>
          <p:cNvPr id="12" name="Picture 11">
            <a:extLst>
              <a:ext uri="{FF2B5EF4-FFF2-40B4-BE49-F238E27FC236}">
                <a16:creationId xmlns:a16="http://schemas.microsoft.com/office/drawing/2014/main" id="{4BD5C9BA-DCA0-627C-A9F7-A952EAD427A3}"/>
              </a:ext>
            </a:extLst>
          </p:cNvPr>
          <p:cNvPicPr>
            <a:picLocks noChangeAspect="1"/>
          </p:cNvPicPr>
          <p:nvPr/>
        </p:nvPicPr>
        <p:blipFill>
          <a:blip r:embed="rId6"/>
          <a:stretch>
            <a:fillRect/>
          </a:stretch>
        </p:blipFill>
        <p:spPr>
          <a:xfrm>
            <a:off x="343493" y="2405081"/>
            <a:ext cx="1517612" cy="1258636"/>
          </a:xfrm>
          <a:prstGeom prst="rect">
            <a:avLst/>
          </a:prstGeom>
          <a:ln>
            <a:solidFill>
              <a:schemeClr val="accent1"/>
            </a:solidFill>
          </a:ln>
        </p:spPr>
      </p:pic>
      <p:sp>
        <p:nvSpPr>
          <p:cNvPr id="13" name="Google Shape;131;g10e9006cb6c_1_7">
            <a:extLst>
              <a:ext uri="{FF2B5EF4-FFF2-40B4-BE49-F238E27FC236}">
                <a16:creationId xmlns:a16="http://schemas.microsoft.com/office/drawing/2014/main" id="{E3E71A60-FA39-7D5B-C7A8-B4DE32D10A98}"/>
              </a:ext>
            </a:extLst>
          </p:cNvPr>
          <p:cNvSpPr txBox="1">
            <a:spLocks/>
          </p:cNvSpPr>
          <p:nvPr/>
        </p:nvSpPr>
        <p:spPr>
          <a:xfrm>
            <a:off x="3625702" y="786807"/>
            <a:ext cx="5433238" cy="4067414"/>
          </a:xfrm>
          <a:prstGeom prst="rect">
            <a:avLst/>
          </a:prstGeom>
          <a:noFill/>
          <a:ln>
            <a:solidFill>
              <a:schemeClr val="accent1"/>
            </a:solid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nSpc>
                <a:spcPct val="100000"/>
              </a:lnSpc>
              <a:buFont typeface="Arial" panose="020B0604020202020204" pitchFamily="34" charset="0"/>
              <a:buChar char="•"/>
            </a:pPr>
            <a:r>
              <a:rPr lang="en-US" sz="1000" dirty="0">
                <a:solidFill>
                  <a:srgbClr val="212121"/>
                </a:solidFill>
                <a:latin typeface="Roboto" panose="02000000000000000000" pitchFamily="2" charset="0"/>
              </a:rPr>
              <a:t>Code snippets:</a:t>
            </a:r>
          </a:p>
          <a:p>
            <a:pPr marL="133350" indent="0">
              <a:lnSpc>
                <a:spcPct val="100000"/>
              </a:lnSpc>
              <a:buNone/>
            </a:pPr>
            <a:endParaRPr lang="en-US" sz="1000" dirty="0">
              <a:solidFill>
                <a:srgbClr val="212121"/>
              </a:solidFill>
              <a:latin typeface="Roboto" panose="02000000000000000000" pitchFamily="2" charset="0"/>
            </a:endParaRPr>
          </a:p>
          <a:p>
            <a:pPr marL="133350" indent="0">
              <a:lnSpc>
                <a:spcPct val="100000"/>
              </a:lnSpc>
              <a:buNone/>
            </a:pPr>
            <a:r>
              <a:rPr lang="en-US" sz="800" dirty="0">
                <a:solidFill>
                  <a:srgbClr val="212121"/>
                </a:solidFill>
                <a:latin typeface="Roboto" panose="02000000000000000000" pitchFamily="2" charset="0"/>
              </a:rPr>
              <a:t># Visual plot of time spent distribution</a:t>
            </a:r>
          </a:p>
          <a:p>
            <a:pPr marL="133350" indent="0">
              <a:buNone/>
            </a:pPr>
            <a:r>
              <a:rPr lang="en-US" sz="800" dirty="0" err="1">
                <a:solidFill>
                  <a:srgbClr val="212121"/>
                </a:solidFill>
                <a:latin typeface="Roboto" panose="02000000000000000000" pitchFamily="2" charset="0"/>
              </a:rPr>
              <a:t>sns.histplot</a:t>
            </a:r>
            <a:r>
              <a:rPr lang="en-US" sz="800" dirty="0">
                <a:solidFill>
                  <a:srgbClr val="212121"/>
                </a:solidFill>
                <a:latin typeface="Roboto" panose="02000000000000000000" pitchFamily="2" charset="0"/>
              </a:rPr>
              <a:t>(data=</a:t>
            </a:r>
            <a:r>
              <a:rPr lang="en-US" sz="800" dirty="0" err="1">
                <a:solidFill>
                  <a:srgbClr val="212121"/>
                </a:solidFill>
                <a:latin typeface="Roboto" panose="02000000000000000000" pitchFamily="2" charset="0"/>
              </a:rPr>
              <a:t>df,x</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time_spent_on_the_page</a:t>
            </a:r>
            <a:r>
              <a:rPr lang="en-US" sz="800" dirty="0">
                <a:solidFill>
                  <a:srgbClr val="212121"/>
                </a:solidFill>
                <a:latin typeface="Roboto" panose="02000000000000000000" pitchFamily="2" charset="0"/>
              </a:rPr>
              <a:t>')</a:t>
            </a:r>
          </a:p>
          <a:p>
            <a:pPr marL="133350" indent="0">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buNone/>
            </a:pPr>
            <a:r>
              <a:rPr lang="en-US" sz="800" dirty="0" err="1">
                <a:solidFill>
                  <a:srgbClr val="212121"/>
                </a:solidFill>
                <a:latin typeface="Roboto" panose="02000000000000000000" pitchFamily="2" charset="0"/>
              </a:rPr>
              <a:t>sns.boxplot</a:t>
            </a:r>
            <a:r>
              <a:rPr lang="en-US" sz="800" dirty="0">
                <a:solidFill>
                  <a:srgbClr val="212121"/>
                </a:solidFill>
                <a:latin typeface="Roboto" panose="02000000000000000000" pitchFamily="2" charset="0"/>
              </a:rPr>
              <a:t>(data=</a:t>
            </a:r>
            <a:r>
              <a:rPr lang="en-US" sz="800" dirty="0" err="1">
                <a:solidFill>
                  <a:srgbClr val="212121"/>
                </a:solidFill>
                <a:latin typeface="Roboto" panose="02000000000000000000" pitchFamily="2" charset="0"/>
              </a:rPr>
              <a:t>df,x</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time_spent_on_the_page</a:t>
            </a:r>
            <a:r>
              <a:rPr lang="en-US" sz="800" dirty="0">
                <a:solidFill>
                  <a:srgbClr val="212121"/>
                </a:solidFill>
                <a:latin typeface="Roboto" panose="02000000000000000000" pitchFamily="2" charset="0"/>
              </a:rPr>
              <a:t>')</a:t>
            </a:r>
          </a:p>
          <a:p>
            <a:pPr marL="133350" indent="0">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 number of subjects in each group</a:t>
            </a:r>
          </a:p>
          <a:p>
            <a:pPr marL="133350" indent="0">
              <a:buNone/>
            </a:pP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['group'].</a:t>
            </a:r>
            <a:r>
              <a:rPr lang="en-US" sz="800" dirty="0" err="1">
                <a:solidFill>
                  <a:srgbClr val="212121"/>
                </a:solidFill>
                <a:latin typeface="Roboto" panose="02000000000000000000" pitchFamily="2" charset="0"/>
              </a:rPr>
              <a:t>value_counts</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 visual display of groups</a:t>
            </a:r>
          </a:p>
          <a:p>
            <a:pPr marL="133350" indent="0">
              <a:buNone/>
            </a:pPr>
            <a:r>
              <a:rPr lang="en-US" sz="800" dirty="0" err="1">
                <a:solidFill>
                  <a:srgbClr val="212121"/>
                </a:solidFill>
                <a:latin typeface="Roboto" panose="02000000000000000000" pitchFamily="2" charset="0"/>
              </a:rPr>
              <a:t>sns.countplot</a:t>
            </a:r>
            <a:r>
              <a:rPr lang="en-US" sz="800" dirty="0">
                <a:solidFill>
                  <a:srgbClr val="212121"/>
                </a:solidFill>
                <a:latin typeface="Roboto" panose="02000000000000000000" pitchFamily="2" charset="0"/>
              </a:rPr>
              <a:t>(data=</a:t>
            </a:r>
            <a:r>
              <a:rPr lang="en-US" sz="800" dirty="0" err="1">
                <a:solidFill>
                  <a:srgbClr val="212121"/>
                </a:solidFill>
                <a:latin typeface="Roboto" panose="02000000000000000000" pitchFamily="2" charset="0"/>
              </a:rPr>
              <a:t>df,x</a:t>
            </a:r>
            <a:r>
              <a:rPr lang="en-US" sz="800" dirty="0">
                <a:solidFill>
                  <a:srgbClr val="212121"/>
                </a:solidFill>
                <a:latin typeface="Roboto" panose="02000000000000000000" pitchFamily="2" charset="0"/>
              </a:rPr>
              <a:t>='group')</a:t>
            </a:r>
          </a:p>
          <a:p>
            <a:pPr marL="133350" indent="0">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 number of subjects in assigned to each landing page</a:t>
            </a:r>
          </a:p>
          <a:p>
            <a:pPr marL="133350" indent="0">
              <a:buNone/>
            </a:pP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landing_page</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value_counts</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 visual display of landing page distribution</a:t>
            </a:r>
          </a:p>
          <a:p>
            <a:pPr marL="133350" indent="0">
              <a:buNone/>
            </a:pPr>
            <a:r>
              <a:rPr lang="en-US" sz="800" dirty="0" err="1">
                <a:solidFill>
                  <a:srgbClr val="212121"/>
                </a:solidFill>
                <a:latin typeface="Roboto" panose="02000000000000000000" pitchFamily="2" charset="0"/>
              </a:rPr>
              <a:t>sns.countplot</a:t>
            </a:r>
            <a:r>
              <a:rPr lang="en-US" sz="800" dirty="0">
                <a:solidFill>
                  <a:srgbClr val="212121"/>
                </a:solidFill>
                <a:latin typeface="Roboto" panose="02000000000000000000" pitchFamily="2" charset="0"/>
              </a:rPr>
              <a:t>(data=</a:t>
            </a:r>
            <a:r>
              <a:rPr lang="en-US" sz="800" dirty="0" err="1">
                <a:solidFill>
                  <a:srgbClr val="212121"/>
                </a:solidFill>
                <a:latin typeface="Roboto" panose="02000000000000000000" pitchFamily="2" charset="0"/>
              </a:rPr>
              <a:t>df,x</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landing_page</a:t>
            </a:r>
            <a:r>
              <a:rPr lang="en-US" sz="800" dirty="0">
                <a:solidFill>
                  <a:srgbClr val="212121"/>
                </a:solidFill>
                <a:latin typeface="Roboto" panose="02000000000000000000" pitchFamily="2" charset="0"/>
              </a:rPr>
              <a:t>')</a:t>
            </a:r>
          </a:p>
          <a:p>
            <a:pPr marL="133350" indent="0">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 number of converted and unconverted subjects</a:t>
            </a:r>
          </a:p>
          <a:p>
            <a:pPr marL="133350" indent="0">
              <a:buNone/>
            </a:pP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['converted'].</a:t>
            </a:r>
            <a:r>
              <a:rPr lang="en-US" sz="800" dirty="0" err="1">
                <a:solidFill>
                  <a:srgbClr val="212121"/>
                </a:solidFill>
                <a:latin typeface="Roboto" panose="02000000000000000000" pitchFamily="2" charset="0"/>
              </a:rPr>
              <a:t>value_counts</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 visual display of conversion distribution</a:t>
            </a:r>
          </a:p>
          <a:p>
            <a:pPr marL="133350" indent="0">
              <a:buNone/>
            </a:pPr>
            <a:r>
              <a:rPr lang="en-US" sz="800" dirty="0" err="1">
                <a:solidFill>
                  <a:srgbClr val="212121"/>
                </a:solidFill>
                <a:latin typeface="Roboto" panose="02000000000000000000" pitchFamily="2" charset="0"/>
              </a:rPr>
              <a:t>sns.countplot</a:t>
            </a:r>
            <a:r>
              <a:rPr lang="en-US" sz="800" dirty="0">
                <a:solidFill>
                  <a:srgbClr val="212121"/>
                </a:solidFill>
                <a:latin typeface="Roboto" panose="02000000000000000000" pitchFamily="2" charset="0"/>
              </a:rPr>
              <a:t>(data=</a:t>
            </a:r>
            <a:r>
              <a:rPr lang="en-US" sz="800" dirty="0" err="1">
                <a:solidFill>
                  <a:srgbClr val="212121"/>
                </a:solidFill>
                <a:latin typeface="Roboto" panose="02000000000000000000" pitchFamily="2" charset="0"/>
              </a:rPr>
              <a:t>df,x</a:t>
            </a:r>
            <a:r>
              <a:rPr lang="en-US" sz="800" dirty="0">
                <a:solidFill>
                  <a:srgbClr val="212121"/>
                </a:solidFill>
                <a:latin typeface="Roboto" panose="02000000000000000000" pitchFamily="2" charset="0"/>
              </a:rPr>
              <a:t>='converted')</a:t>
            </a:r>
          </a:p>
          <a:p>
            <a:pPr marL="133350" indent="0">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 number of subjects per preferred language</a:t>
            </a:r>
          </a:p>
          <a:p>
            <a:pPr marL="133350" indent="0">
              <a:buNone/>
            </a:pP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language_preferred</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value_counts</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 visual display of preferred language distribution</a:t>
            </a:r>
          </a:p>
          <a:p>
            <a:pPr marL="133350" indent="0">
              <a:buNone/>
            </a:pPr>
            <a:r>
              <a:rPr lang="en-US" sz="800" dirty="0" err="1">
                <a:solidFill>
                  <a:srgbClr val="212121"/>
                </a:solidFill>
                <a:latin typeface="Roboto" panose="02000000000000000000" pitchFamily="2" charset="0"/>
              </a:rPr>
              <a:t>sns.countplot</a:t>
            </a:r>
            <a:r>
              <a:rPr lang="en-US" sz="800" dirty="0">
                <a:solidFill>
                  <a:srgbClr val="212121"/>
                </a:solidFill>
                <a:latin typeface="Roboto" panose="02000000000000000000" pitchFamily="2" charset="0"/>
              </a:rPr>
              <a:t>(data=</a:t>
            </a:r>
            <a:r>
              <a:rPr lang="en-US" sz="800" dirty="0" err="1">
                <a:solidFill>
                  <a:srgbClr val="212121"/>
                </a:solidFill>
                <a:latin typeface="Roboto" panose="02000000000000000000" pitchFamily="2" charset="0"/>
              </a:rPr>
              <a:t>df,x</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language_preferred</a:t>
            </a:r>
            <a:r>
              <a:rPr lang="en-US" sz="800" dirty="0">
                <a:solidFill>
                  <a:srgbClr val="212121"/>
                </a:solidFill>
                <a:latin typeface="Roboto" panose="02000000000000000000" pitchFamily="2" charset="0"/>
              </a:rPr>
              <a:t>')</a:t>
            </a:r>
          </a:p>
          <a:p>
            <a:pPr marL="133350" indent="0">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#Landing page vs Time spent on the page</a:t>
            </a:r>
          </a:p>
          <a:p>
            <a:pPr marL="133350" indent="0">
              <a:buNone/>
            </a:pPr>
            <a:r>
              <a:rPr lang="en-US" sz="800" dirty="0" err="1">
                <a:solidFill>
                  <a:srgbClr val="212121"/>
                </a:solidFill>
                <a:latin typeface="Roboto" panose="02000000000000000000" pitchFamily="2" charset="0"/>
              </a:rPr>
              <a:t>plt.figure</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figsize</a:t>
            </a:r>
            <a:r>
              <a:rPr lang="en-US" sz="800" dirty="0">
                <a:solidFill>
                  <a:srgbClr val="212121"/>
                </a:solidFill>
                <a:latin typeface="Roboto" panose="02000000000000000000" pitchFamily="2" charset="0"/>
              </a:rPr>
              <a:t>=(10,6))</a:t>
            </a:r>
          </a:p>
          <a:p>
            <a:pPr marL="133350" indent="0">
              <a:buNone/>
            </a:pPr>
            <a:r>
              <a:rPr lang="en-US" sz="800" dirty="0" err="1">
                <a:solidFill>
                  <a:srgbClr val="212121"/>
                </a:solidFill>
                <a:latin typeface="Roboto" panose="02000000000000000000" pitchFamily="2" charset="0"/>
              </a:rPr>
              <a:t>sns.boxplot</a:t>
            </a:r>
            <a:r>
              <a:rPr lang="en-US" sz="800" dirty="0">
                <a:solidFill>
                  <a:srgbClr val="212121"/>
                </a:solidFill>
                <a:latin typeface="Roboto" panose="02000000000000000000" pitchFamily="2" charset="0"/>
              </a:rPr>
              <a:t>(data=</a:t>
            </a:r>
            <a:r>
              <a:rPr lang="en-US" sz="800" dirty="0" err="1">
                <a:solidFill>
                  <a:srgbClr val="212121"/>
                </a:solidFill>
                <a:latin typeface="Roboto" panose="02000000000000000000" pitchFamily="2" charset="0"/>
              </a:rPr>
              <a:t>df,x</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landing_page',y</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time_spent_on_the_page</a:t>
            </a:r>
            <a:r>
              <a:rPr lang="en-US" sz="800" dirty="0">
                <a:solidFill>
                  <a:srgbClr val="212121"/>
                </a:solidFill>
                <a:latin typeface="Roboto" panose="02000000000000000000" pitchFamily="2" charset="0"/>
              </a:rPr>
              <a:t>')</a:t>
            </a:r>
          </a:p>
          <a:p>
            <a:pPr marL="133350" indent="0">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 Conversion status vs Time spent on the page</a:t>
            </a:r>
          </a:p>
          <a:p>
            <a:pPr marL="133350" indent="0">
              <a:buNone/>
            </a:pPr>
            <a:r>
              <a:rPr lang="en-US" sz="800" dirty="0" err="1">
                <a:solidFill>
                  <a:srgbClr val="212121"/>
                </a:solidFill>
                <a:latin typeface="Roboto" panose="02000000000000000000" pitchFamily="2" charset="0"/>
              </a:rPr>
              <a:t>plt.figure</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figsize</a:t>
            </a:r>
            <a:r>
              <a:rPr lang="en-US" sz="800" dirty="0">
                <a:solidFill>
                  <a:srgbClr val="212121"/>
                </a:solidFill>
                <a:latin typeface="Roboto" panose="02000000000000000000" pitchFamily="2" charset="0"/>
              </a:rPr>
              <a:t>=(9, 9))</a:t>
            </a:r>
          </a:p>
          <a:p>
            <a:pPr marL="133350" indent="0">
              <a:buNone/>
            </a:pPr>
            <a:r>
              <a:rPr lang="en-US" sz="800" dirty="0" err="1">
                <a:solidFill>
                  <a:srgbClr val="212121"/>
                </a:solidFill>
                <a:latin typeface="Roboto" panose="02000000000000000000" pitchFamily="2" charset="0"/>
              </a:rPr>
              <a:t>sns.boxplot</a:t>
            </a:r>
            <a:r>
              <a:rPr lang="en-US" sz="800" dirty="0">
                <a:solidFill>
                  <a:srgbClr val="212121"/>
                </a:solidFill>
                <a:latin typeface="Roboto" panose="02000000000000000000" pitchFamily="2" charset="0"/>
              </a:rPr>
              <a:t>(data = </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 x = '</a:t>
            </a:r>
            <a:r>
              <a:rPr lang="en-US" sz="800" dirty="0" err="1">
                <a:solidFill>
                  <a:srgbClr val="212121"/>
                </a:solidFill>
                <a:latin typeface="Roboto" panose="02000000000000000000" pitchFamily="2" charset="0"/>
              </a:rPr>
              <a:t>time_spent_on_the_page</a:t>
            </a:r>
            <a:r>
              <a:rPr lang="en-US" sz="800" dirty="0">
                <a:solidFill>
                  <a:srgbClr val="212121"/>
                </a:solidFill>
                <a:latin typeface="Roboto" panose="02000000000000000000" pitchFamily="2" charset="0"/>
              </a:rPr>
              <a:t>', y = 'converted')</a:t>
            </a:r>
          </a:p>
          <a:p>
            <a:pPr marL="133350" indent="0">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 Language preferred vs Time spent on the page</a:t>
            </a:r>
          </a:p>
          <a:p>
            <a:pPr marL="133350" indent="0">
              <a:buNone/>
            </a:pPr>
            <a:r>
              <a:rPr lang="en-US" sz="800" dirty="0" err="1">
                <a:solidFill>
                  <a:srgbClr val="212121"/>
                </a:solidFill>
                <a:latin typeface="Roboto" panose="02000000000000000000" pitchFamily="2" charset="0"/>
              </a:rPr>
              <a:t>plt.figure</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figsize</a:t>
            </a:r>
            <a:r>
              <a:rPr lang="en-US" sz="800" dirty="0">
                <a:solidFill>
                  <a:srgbClr val="212121"/>
                </a:solidFill>
                <a:latin typeface="Roboto" panose="02000000000000000000" pitchFamily="2" charset="0"/>
              </a:rPr>
              <a:t>=(9, 9))</a:t>
            </a:r>
          </a:p>
          <a:p>
            <a:pPr marL="133350" indent="0">
              <a:buNone/>
            </a:pPr>
            <a:r>
              <a:rPr lang="en-US" sz="800" dirty="0" err="1">
                <a:solidFill>
                  <a:srgbClr val="212121"/>
                </a:solidFill>
                <a:latin typeface="Roboto" panose="02000000000000000000" pitchFamily="2" charset="0"/>
              </a:rPr>
              <a:t>sns.boxplot</a:t>
            </a:r>
            <a:r>
              <a:rPr lang="en-US" sz="800" dirty="0">
                <a:solidFill>
                  <a:srgbClr val="212121"/>
                </a:solidFill>
                <a:latin typeface="Roboto" panose="02000000000000000000" pitchFamily="2" charset="0"/>
              </a:rPr>
              <a:t>(data = </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 x = '</a:t>
            </a:r>
            <a:r>
              <a:rPr lang="en-US" sz="800" dirty="0" err="1">
                <a:solidFill>
                  <a:srgbClr val="212121"/>
                </a:solidFill>
                <a:latin typeface="Roboto" panose="02000000000000000000" pitchFamily="2" charset="0"/>
              </a:rPr>
              <a:t>time_spent_on_the_page</a:t>
            </a:r>
            <a:r>
              <a:rPr lang="en-US" sz="800" dirty="0">
                <a:solidFill>
                  <a:srgbClr val="212121"/>
                </a:solidFill>
                <a:latin typeface="Roboto" panose="02000000000000000000" pitchFamily="2" charset="0"/>
              </a:rPr>
              <a:t>', y = '</a:t>
            </a:r>
            <a:r>
              <a:rPr lang="en-US" sz="800" dirty="0" err="1">
                <a:solidFill>
                  <a:srgbClr val="212121"/>
                </a:solidFill>
                <a:latin typeface="Roboto" panose="02000000000000000000" pitchFamily="2" charset="0"/>
              </a:rPr>
              <a:t>language_preferred</a:t>
            </a:r>
            <a:r>
              <a:rPr lang="en-US" sz="800" dirty="0">
                <a:solidFill>
                  <a:srgbClr val="212121"/>
                </a:solidFill>
                <a:latin typeface="Roboto" panose="02000000000000000000" pitchFamily="2" charset="0"/>
              </a:rPr>
              <a:t>')</a:t>
            </a:r>
          </a:p>
          <a:p>
            <a:pPr marL="133350" indent="0">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buNone/>
            </a:pPr>
            <a:endParaRPr lang="en-US" sz="800" dirty="0">
              <a:solidFill>
                <a:srgbClr val="212121"/>
              </a:solidFill>
              <a:latin typeface="Roboto" panose="02000000000000000000" pitchFamily="2" charset="0"/>
            </a:endParaRPr>
          </a:p>
          <a:p>
            <a:pPr marL="133350" indent="0">
              <a:buNone/>
            </a:pPr>
            <a:endParaRPr lang="en-US" sz="800" dirty="0">
              <a:solidFill>
                <a:srgbClr val="212121"/>
              </a:solidFill>
              <a:latin typeface="Roboto" panose="02000000000000000000" pitchFamily="2" charset="0"/>
            </a:endParaRPr>
          </a:p>
          <a:p>
            <a:pPr marL="133350" indent="0">
              <a:buNone/>
            </a:pPr>
            <a:endParaRPr lang="en-US" sz="800" dirty="0">
              <a:solidFill>
                <a:srgbClr val="212121"/>
              </a:solidFill>
              <a:latin typeface="Roboto" panose="02000000000000000000" pitchFamily="2" charset="0"/>
            </a:endParaRPr>
          </a:p>
        </p:txBody>
      </p:sp>
    </p:spTree>
    <p:extLst>
      <p:ext uri="{BB962C8B-B14F-4D97-AF65-F5344CB8AC3E}">
        <p14:creationId xmlns:p14="http://schemas.microsoft.com/office/powerpoint/2010/main" val="1015420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209deb045d_0_1"/>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r>
              <a:rPr lang="en" dirty="0">
                <a:solidFill>
                  <a:srgbClr val="000000"/>
                </a:solidFill>
              </a:rPr>
              <a:t>Hypothesis Testing Details: </a:t>
            </a:r>
            <a:r>
              <a:rPr lang="en-US" dirty="0">
                <a:solidFill>
                  <a:srgbClr val="000000"/>
                </a:solidFill>
              </a:rPr>
              <a:t>Average time spent on the new landing page greater than the existing landing page?</a:t>
            </a:r>
            <a:br>
              <a:rPr lang="en-US" dirty="0">
                <a:solidFill>
                  <a:srgbClr val="000000"/>
                </a:solidFill>
              </a:rPr>
            </a:br>
            <a:endParaRPr dirty="0">
              <a:solidFill>
                <a:srgbClr val="000000"/>
              </a:solidFill>
            </a:endParaRPr>
          </a:p>
        </p:txBody>
      </p:sp>
      <p:sp>
        <p:nvSpPr>
          <p:cNvPr id="2" name="Google Shape;131;g10e9006cb6c_1_7">
            <a:extLst>
              <a:ext uri="{FF2B5EF4-FFF2-40B4-BE49-F238E27FC236}">
                <a16:creationId xmlns:a16="http://schemas.microsoft.com/office/drawing/2014/main" id="{152FA8F6-0904-FE34-130D-E270D534B619}"/>
              </a:ext>
            </a:extLst>
          </p:cNvPr>
          <p:cNvSpPr txBox="1">
            <a:spLocks/>
          </p:cNvSpPr>
          <p:nvPr/>
        </p:nvSpPr>
        <p:spPr>
          <a:xfrm>
            <a:off x="348369" y="1095155"/>
            <a:ext cx="8668039" cy="3721398"/>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nSpc>
                <a:spcPct val="100000"/>
              </a:lnSpc>
              <a:buFont typeface="Arial" panose="020B0604020202020204" pitchFamily="34" charset="0"/>
              <a:buChar char="•"/>
            </a:pPr>
            <a:r>
              <a:rPr lang="en-US" sz="1000" dirty="0">
                <a:solidFill>
                  <a:srgbClr val="212121"/>
                </a:solidFill>
                <a:latin typeface="Roboto" panose="02000000000000000000" pitchFamily="2" charset="0"/>
              </a:rPr>
              <a:t> Hypotheses:</a:t>
            </a:r>
          </a:p>
          <a:p>
            <a:pPr lvl="1">
              <a:lnSpc>
                <a:spcPct val="100000"/>
              </a:lnSpc>
              <a:spcBef>
                <a:spcPts val="300"/>
              </a:spcBef>
              <a:buFont typeface="Arial" panose="020B0604020202020204" pitchFamily="34" charset="0"/>
              <a:buChar char="•"/>
            </a:pPr>
            <a:r>
              <a:rPr lang="en-US" sz="800" dirty="0">
                <a:solidFill>
                  <a:srgbClr val="212121"/>
                </a:solidFill>
                <a:latin typeface="Roboto" panose="02000000000000000000" pitchFamily="2" charset="0"/>
              </a:rPr>
              <a:t>𝐻0: On average, users spend the same or less time on the new landing page than on the existing landing page</a:t>
            </a:r>
          </a:p>
          <a:p>
            <a:pPr lvl="1">
              <a:lnSpc>
                <a:spcPct val="100000"/>
              </a:lnSpc>
              <a:spcBef>
                <a:spcPts val="300"/>
              </a:spcBef>
              <a:buFont typeface="Arial" panose="020B0604020202020204" pitchFamily="34" charset="0"/>
              <a:buChar char="•"/>
            </a:pPr>
            <a:r>
              <a:rPr lang="en-US" sz="800" dirty="0">
                <a:solidFill>
                  <a:srgbClr val="212121"/>
                </a:solidFill>
                <a:latin typeface="Roboto" panose="02000000000000000000" pitchFamily="2" charset="0"/>
              </a:rPr>
              <a:t>𝐻𝑎: On average, users spend more time on the new landing page than on the existing landing page</a:t>
            </a:r>
          </a:p>
          <a:p>
            <a:pPr>
              <a:lnSpc>
                <a:spcPct val="100000"/>
              </a:lnSpc>
              <a:buFont typeface="Arial" panose="020B0604020202020204" pitchFamily="34" charset="0"/>
              <a:buChar char="•"/>
            </a:pPr>
            <a:r>
              <a:rPr lang="en-US" sz="1000" dirty="0">
                <a:solidFill>
                  <a:srgbClr val="212121"/>
                </a:solidFill>
                <a:latin typeface="Roboto" panose="02000000000000000000" pitchFamily="2" charset="0"/>
              </a:rPr>
              <a:t>Hypothesis Test selected: Since we are analyzing two independent samples and the population standard deviations are unknown, it would be advisable to use the independent two-sample t-test and since the sample standard deviation of the time spent on the old page is almost 1.5 times larger than that of the time spent on the new page, it can be assumed that the corresponding population standard deviations are unequal. So we will be performing </a:t>
            </a:r>
            <a:r>
              <a:rPr lang="en-US" sz="1000" b="1" dirty="0">
                <a:solidFill>
                  <a:srgbClr val="212121"/>
                </a:solidFill>
                <a:latin typeface="Roboto" panose="02000000000000000000" pitchFamily="2" charset="0"/>
              </a:rPr>
              <a:t>Welch’s t-test </a:t>
            </a:r>
            <a:r>
              <a:rPr lang="en-US" sz="1000" dirty="0">
                <a:solidFill>
                  <a:srgbClr val="212121"/>
                </a:solidFill>
                <a:latin typeface="Roboto" panose="02000000000000000000" pitchFamily="2" charset="0"/>
              </a:rPr>
              <a:t>which does not assume equal population variance</a:t>
            </a:r>
          </a:p>
          <a:p>
            <a:pPr>
              <a:lnSpc>
                <a:spcPct val="100000"/>
              </a:lnSpc>
              <a:buFont typeface="Arial" panose="020B0604020202020204" pitchFamily="34" charset="0"/>
              <a:buChar char="•"/>
            </a:pPr>
            <a:r>
              <a:rPr lang="en-US" sz="1000" dirty="0">
                <a:solidFill>
                  <a:srgbClr val="212121"/>
                </a:solidFill>
                <a:latin typeface="Roboto" panose="02000000000000000000" pitchFamily="2" charset="0"/>
              </a:rPr>
              <a:t>P-value obtained: 0.01%</a:t>
            </a:r>
          </a:p>
          <a:p>
            <a:pPr>
              <a:lnSpc>
                <a:spcPct val="100000"/>
              </a:lnSpc>
              <a:buFont typeface="Arial" panose="020B0604020202020204" pitchFamily="34" charset="0"/>
              <a:buChar char="•"/>
            </a:pPr>
            <a:r>
              <a:rPr lang="en-US" sz="1000" dirty="0">
                <a:solidFill>
                  <a:srgbClr val="212121"/>
                </a:solidFill>
                <a:latin typeface="Roboto" panose="02000000000000000000" pitchFamily="2" charset="0"/>
              </a:rPr>
              <a:t>Code snippets:</a:t>
            </a:r>
          </a:p>
          <a:p>
            <a:pPr marL="133350" indent="0">
              <a:lnSpc>
                <a:spcPct val="100000"/>
              </a:lnSpc>
              <a:buNone/>
            </a:pPr>
            <a:endParaRPr lang="en-US" sz="1000" dirty="0">
              <a:solidFill>
                <a:srgbClr val="212121"/>
              </a:solidFill>
              <a:latin typeface="Roboto" panose="02000000000000000000" pitchFamily="2" charset="0"/>
            </a:endParaRPr>
          </a:p>
          <a:p>
            <a:pPr marL="133350" indent="0">
              <a:lnSpc>
                <a:spcPct val="100000"/>
              </a:lnSpc>
              <a:buNone/>
            </a:pPr>
            <a:r>
              <a:rPr lang="en-US" sz="800" dirty="0">
                <a:solidFill>
                  <a:srgbClr val="212121"/>
                </a:solidFill>
                <a:latin typeface="Roboto" panose="02000000000000000000" pitchFamily="2" charset="0"/>
              </a:rPr>
              <a:t># visual analysis of the time spent on the new page and the time spent on the old page</a:t>
            </a:r>
          </a:p>
          <a:p>
            <a:pPr marL="133350" indent="0">
              <a:lnSpc>
                <a:spcPct val="100000"/>
              </a:lnSpc>
              <a:buNone/>
            </a:pPr>
            <a:r>
              <a:rPr lang="en-US" sz="800" dirty="0" err="1">
                <a:solidFill>
                  <a:srgbClr val="212121"/>
                </a:solidFill>
                <a:latin typeface="Roboto" panose="02000000000000000000" pitchFamily="2" charset="0"/>
              </a:rPr>
              <a:t>plt.figure</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figsize</a:t>
            </a:r>
            <a:r>
              <a:rPr lang="en-US" sz="800" dirty="0">
                <a:solidFill>
                  <a:srgbClr val="212121"/>
                </a:solidFill>
                <a:latin typeface="Roboto" panose="02000000000000000000" pitchFamily="2" charset="0"/>
              </a:rPr>
              <a:t>=(8,6))</a:t>
            </a:r>
          </a:p>
          <a:p>
            <a:pPr marL="133350" indent="0">
              <a:lnSpc>
                <a:spcPct val="100000"/>
              </a:lnSpc>
              <a:buNone/>
            </a:pPr>
            <a:r>
              <a:rPr lang="en-US" sz="800" dirty="0" err="1">
                <a:solidFill>
                  <a:srgbClr val="212121"/>
                </a:solidFill>
                <a:latin typeface="Roboto" panose="02000000000000000000" pitchFamily="2" charset="0"/>
              </a:rPr>
              <a:t>sns.boxplot</a:t>
            </a:r>
            <a:r>
              <a:rPr lang="en-US" sz="800" dirty="0">
                <a:solidFill>
                  <a:srgbClr val="212121"/>
                </a:solidFill>
                <a:latin typeface="Roboto" panose="02000000000000000000" pitchFamily="2" charset="0"/>
              </a:rPr>
              <a:t>(x = '</a:t>
            </a:r>
            <a:r>
              <a:rPr lang="en-US" sz="800" dirty="0" err="1">
                <a:solidFill>
                  <a:srgbClr val="212121"/>
                </a:solidFill>
                <a:latin typeface="Roboto" panose="02000000000000000000" pitchFamily="2" charset="0"/>
              </a:rPr>
              <a:t>landing_page</a:t>
            </a:r>
            <a:r>
              <a:rPr lang="en-US" sz="800" dirty="0">
                <a:solidFill>
                  <a:srgbClr val="212121"/>
                </a:solidFill>
                <a:latin typeface="Roboto" panose="02000000000000000000" pitchFamily="2" charset="0"/>
              </a:rPr>
              <a:t>', y = '</a:t>
            </a:r>
            <a:r>
              <a:rPr lang="en-US" sz="800" dirty="0" err="1">
                <a:solidFill>
                  <a:srgbClr val="212121"/>
                </a:solidFill>
                <a:latin typeface="Roboto" panose="02000000000000000000" pitchFamily="2" charset="0"/>
              </a:rPr>
              <a:t>time_spent_on_the_page</a:t>
            </a:r>
            <a:r>
              <a:rPr lang="en-US" sz="800" dirty="0">
                <a:solidFill>
                  <a:srgbClr val="212121"/>
                </a:solidFill>
                <a:latin typeface="Roboto" panose="02000000000000000000" pitchFamily="2" charset="0"/>
              </a:rPr>
              <a:t>', data = </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p>
          <a:p>
            <a:pPr marL="133350" indent="0">
              <a:lnSpc>
                <a:spcPct val="100000"/>
              </a:lnSpc>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lnSpc>
                <a:spcPct val="100000"/>
              </a:lnSpc>
              <a:buNone/>
            </a:pPr>
            <a:endParaRPr lang="en-US" sz="800" dirty="0">
              <a:solidFill>
                <a:srgbClr val="212121"/>
              </a:solidFill>
              <a:latin typeface="Roboto" panose="02000000000000000000" pitchFamily="2" charset="0"/>
            </a:endParaRPr>
          </a:p>
          <a:p>
            <a:pPr marL="133350" indent="0">
              <a:lnSpc>
                <a:spcPct val="100000"/>
              </a:lnSpc>
              <a:buNone/>
            </a:pP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subsetted</a:t>
            </a:r>
            <a:r>
              <a:rPr lang="en-US" sz="800" dirty="0">
                <a:solidFill>
                  <a:srgbClr val="212121"/>
                </a:solidFill>
                <a:latin typeface="Roboto" panose="02000000000000000000" pitchFamily="2" charset="0"/>
              </a:rPr>
              <a:t> data frame for new landing page users</a:t>
            </a:r>
          </a:p>
          <a:p>
            <a:pPr marL="133350" indent="0">
              <a:lnSpc>
                <a:spcPct val="100000"/>
              </a:lnSpc>
              <a:buNone/>
            </a:pPr>
            <a:r>
              <a:rPr lang="en-US" sz="800" dirty="0" err="1">
                <a:solidFill>
                  <a:srgbClr val="212121"/>
                </a:solidFill>
                <a:latin typeface="Roboto" panose="02000000000000000000" pitchFamily="2" charset="0"/>
              </a:rPr>
              <a:t>time_spent_new</a:t>
            </a:r>
            <a:r>
              <a:rPr lang="en-US" sz="800" dirty="0">
                <a:solidFill>
                  <a:srgbClr val="212121"/>
                </a:solidFill>
                <a:latin typeface="Roboto" panose="02000000000000000000" pitchFamily="2" charset="0"/>
              </a:rPr>
              <a:t> = </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landing_page</a:t>
            </a:r>
            <a:r>
              <a:rPr lang="en-US" sz="800" dirty="0">
                <a:solidFill>
                  <a:srgbClr val="212121"/>
                </a:solidFill>
                <a:latin typeface="Roboto" panose="02000000000000000000" pitchFamily="2" charset="0"/>
              </a:rPr>
              <a:t>'] == 'new']['</a:t>
            </a:r>
            <a:r>
              <a:rPr lang="en-US" sz="800" dirty="0" err="1">
                <a:solidFill>
                  <a:srgbClr val="212121"/>
                </a:solidFill>
                <a:latin typeface="Roboto" panose="02000000000000000000" pitchFamily="2" charset="0"/>
              </a:rPr>
              <a:t>time_spent_on_the_page</a:t>
            </a:r>
            <a:r>
              <a:rPr lang="en-US" sz="800" dirty="0">
                <a:solidFill>
                  <a:srgbClr val="212121"/>
                </a:solidFill>
                <a:latin typeface="Roboto" panose="02000000000000000000" pitchFamily="2" charset="0"/>
              </a:rPr>
              <a:t>']</a:t>
            </a:r>
          </a:p>
          <a:p>
            <a:pPr marL="133350" indent="0">
              <a:lnSpc>
                <a:spcPct val="100000"/>
              </a:lnSpc>
              <a:buNone/>
            </a:pPr>
            <a:br>
              <a:rPr lang="en-US" sz="800" dirty="0">
                <a:solidFill>
                  <a:srgbClr val="212121"/>
                </a:solidFill>
                <a:latin typeface="Roboto" panose="02000000000000000000" pitchFamily="2" charset="0"/>
              </a:rPr>
            </a:b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subsetted</a:t>
            </a:r>
            <a:r>
              <a:rPr lang="en-US" sz="800" dirty="0">
                <a:solidFill>
                  <a:srgbClr val="212121"/>
                </a:solidFill>
                <a:latin typeface="Roboto" panose="02000000000000000000" pitchFamily="2" charset="0"/>
              </a:rPr>
              <a:t> data frame for old landing page users</a:t>
            </a:r>
          </a:p>
          <a:p>
            <a:pPr marL="133350" indent="0">
              <a:lnSpc>
                <a:spcPct val="100000"/>
              </a:lnSpc>
              <a:buNone/>
            </a:pPr>
            <a:r>
              <a:rPr lang="en-US" sz="800" dirty="0" err="1">
                <a:solidFill>
                  <a:srgbClr val="212121"/>
                </a:solidFill>
                <a:latin typeface="Roboto" panose="02000000000000000000" pitchFamily="2" charset="0"/>
              </a:rPr>
              <a:t>time_spent_old</a:t>
            </a:r>
            <a:r>
              <a:rPr lang="en-US" sz="800" dirty="0">
                <a:solidFill>
                  <a:srgbClr val="212121"/>
                </a:solidFill>
                <a:latin typeface="Roboto" panose="02000000000000000000" pitchFamily="2" charset="0"/>
              </a:rPr>
              <a:t> = </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landing_page</a:t>
            </a:r>
            <a:r>
              <a:rPr lang="en-US" sz="800" dirty="0">
                <a:solidFill>
                  <a:srgbClr val="212121"/>
                </a:solidFill>
                <a:latin typeface="Roboto" panose="02000000000000000000" pitchFamily="2" charset="0"/>
              </a:rPr>
              <a:t>'] == 'old']['</a:t>
            </a:r>
            <a:r>
              <a:rPr lang="en-US" sz="800" dirty="0" err="1">
                <a:solidFill>
                  <a:srgbClr val="212121"/>
                </a:solidFill>
                <a:latin typeface="Roboto" panose="02000000000000000000" pitchFamily="2" charset="0"/>
              </a:rPr>
              <a:t>time_spent_on_the_page</a:t>
            </a:r>
            <a:r>
              <a:rPr lang="en-US" sz="800" dirty="0">
                <a:solidFill>
                  <a:srgbClr val="212121"/>
                </a:solidFill>
                <a:latin typeface="Roboto" panose="02000000000000000000" pitchFamily="2" charset="0"/>
              </a:rPr>
              <a:t>’]</a:t>
            </a:r>
          </a:p>
          <a:p>
            <a:pPr marL="133350" indent="0">
              <a:lnSpc>
                <a:spcPct val="100000"/>
              </a:lnSpc>
              <a:buNone/>
            </a:pPr>
            <a:endParaRPr lang="en-US" sz="800" dirty="0">
              <a:solidFill>
                <a:srgbClr val="212121"/>
              </a:solidFill>
              <a:latin typeface="Roboto" panose="02000000000000000000" pitchFamily="2" charset="0"/>
            </a:endParaRPr>
          </a:p>
          <a:p>
            <a:pPr marL="133350" indent="0">
              <a:lnSpc>
                <a:spcPct val="100000"/>
              </a:lnSpc>
              <a:buNone/>
            </a:pPr>
            <a:r>
              <a:rPr lang="en-US" sz="800" dirty="0">
                <a:solidFill>
                  <a:srgbClr val="212121"/>
                </a:solidFill>
                <a:latin typeface="Roboto" panose="02000000000000000000" pitchFamily="2" charset="0"/>
              </a:rPr>
              <a:t># import required function</a:t>
            </a:r>
          </a:p>
          <a:p>
            <a:pPr marL="133350" indent="0">
              <a:lnSpc>
                <a:spcPct val="100000"/>
              </a:lnSpc>
              <a:buNone/>
            </a:pPr>
            <a:r>
              <a:rPr lang="en-US" sz="800" dirty="0">
                <a:solidFill>
                  <a:srgbClr val="212121"/>
                </a:solidFill>
                <a:latin typeface="Roboto" panose="02000000000000000000" pitchFamily="2" charset="0"/>
              </a:rPr>
              <a:t>from </a:t>
            </a:r>
            <a:r>
              <a:rPr lang="en-US" sz="800" dirty="0" err="1">
                <a:solidFill>
                  <a:srgbClr val="212121"/>
                </a:solidFill>
                <a:latin typeface="Roboto" panose="02000000000000000000" pitchFamily="2" charset="0"/>
              </a:rPr>
              <a:t>scipy.stats</a:t>
            </a:r>
            <a:r>
              <a:rPr lang="en-US" sz="800" dirty="0">
                <a:solidFill>
                  <a:srgbClr val="212121"/>
                </a:solidFill>
                <a:latin typeface="Roboto" panose="02000000000000000000" pitchFamily="2" charset="0"/>
              </a:rPr>
              <a:t> import </a:t>
            </a:r>
            <a:r>
              <a:rPr lang="en-US" sz="800" dirty="0" err="1">
                <a:solidFill>
                  <a:srgbClr val="212121"/>
                </a:solidFill>
                <a:latin typeface="Roboto" panose="02000000000000000000" pitchFamily="2" charset="0"/>
              </a:rPr>
              <a:t>ttest_ind</a:t>
            </a:r>
            <a:endParaRPr lang="en-US" sz="800" dirty="0">
              <a:solidFill>
                <a:srgbClr val="212121"/>
              </a:solidFill>
              <a:latin typeface="Roboto" panose="02000000000000000000" pitchFamily="2" charset="0"/>
            </a:endParaRPr>
          </a:p>
          <a:p>
            <a:pPr marL="133350" indent="0">
              <a:lnSpc>
                <a:spcPct val="100000"/>
              </a:lnSpc>
              <a:buNone/>
            </a:pPr>
            <a:br>
              <a:rPr lang="en-US" sz="800" dirty="0">
                <a:solidFill>
                  <a:srgbClr val="212121"/>
                </a:solidFill>
                <a:latin typeface="Roboto" panose="02000000000000000000" pitchFamily="2" charset="0"/>
              </a:rPr>
            </a:br>
            <a:r>
              <a:rPr lang="en-US" sz="800" dirty="0">
                <a:solidFill>
                  <a:srgbClr val="212121"/>
                </a:solidFill>
                <a:latin typeface="Roboto" panose="02000000000000000000" pitchFamily="2" charset="0"/>
              </a:rPr>
              <a:t># calculation of p-value</a:t>
            </a:r>
          </a:p>
          <a:p>
            <a:pPr marL="133350" indent="0">
              <a:lnSpc>
                <a:spcPct val="100000"/>
              </a:lnSpc>
              <a:buNone/>
            </a:pPr>
            <a:r>
              <a:rPr lang="en-US" sz="800" dirty="0" err="1">
                <a:solidFill>
                  <a:srgbClr val="212121"/>
                </a:solidFill>
                <a:latin typeface="Roboto" panose="02000000000000000000" pitchFamily="2" charset="0"/>
              </a:rPr>
              <a:t>test_stat</a:t>
            </a: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p_value</a:t>
            </a:r>
            <a:r>
              <a:rPr lang="en-US" sz="800" dirty="0">
                <a:solidFill>
                  <a:srgbClr val="212121"/>
                </a:solidFill>
                <a:latin typeface="Roboto" panose="02000000000000000000" pitchFamily="2" charset="0"/>
              </a:rPr>
              <a:t> = </a:t>
            </a:r>
            <a:r>
              <a:rPr lang="en-US" sz="800" dirty="0" err="1">
                <a:solidFill>
                  <a:srgbClr val="212121"/>
                </a:solidFill>
                <a:latin typeface="Roboto" panose="02000000000000000000" pitchFamily="2" charset="0"/>
              </a:rPr>
              <a:t>ttest_ind</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time_spent_new</a:t>
            </a: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time_spent_old</a:t>
            </a: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equal_var</a:t>
            </a:r>
            <a:r>
              <a:rPr lang="en-US" sz="800" dirty="0">
                <a:solidFill>
                  <a:srgbClr val="212121"/>
                </a:solidFill>
                <a:latin typeface="Roboto" panose="02000000000000000000" pitchFamily="2" charset="0"/>
              </a:rPr>
              <a:t> = False, alternative = 'greater')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209deb045d_0_1"/>
          <p:cNvSpPr txBox="1">
            <a:spLocks noGrp="1"/>
          </p:cNvSpPr>
          <p:nvPr>
            <p:ph type="title"/>
          </p:nvPr>
        </p:nvSpPr>
        <p:spPr>
          <a:xfrm>
            <a:off x="202550" y="289279"/>
            <a:ext cx="7676176" cy="805875"/>
          </a:xfrm>
          <a:prstGeom prst="rect">
            <a:avLst/>
          </a:prstGeom>
          <a:noFill/>
          <a:ln>
            <a:noFill/>
          </a:ln>
        </p:spPr>
        <p:txBody>
          <a:bodyPr spcFirstLastPara="1" wrap="square" lIns="91425" tIns="91425" rIns="91425" bIns="91425" anchor="t" anchorCtr="0">
            <a:noAutofit/>
          </a:bodyPr>
          <a:lstStyle/>
          <a:p>
            <a:r>
              <a:rPr lang="en" sz="1600" dirty="0">
                <a:solidFill>
                  <a:srgbClr val="000000"/>
                </a:solidFill>
              </a:rPr>
              <a:t>Hypothesis Testing Details: </a:t>
            </a:r>
            <a:r>
              <a:rPr lang="en-US" sz="1600" dirty="0">
                <a:solidFill>
                  <a:srgbClr val="000000"/>
                </a:solidFill>
              </a:rPr>
              <a:t>Conversion rate (the proportion of users who visit the landing page and get converted) for the new page is greater than the conversion rate for the old page?</a:t>
            </a:r>
            <a:br>
              <a:rPr lang="en-US" sz="1600" dirty="0">
                <a:solidFill>
                  <a:srgbClr val="000000"/>
                </a:solidFill>
              </a:rPr>
            </a:br>
            <a:endParaRPr sz="1600" dirty="0">
              <a:solidFill>
                <a:srgbClr val="000000"/>
              </a:solidFill>
            </a:endParaRPr>
          </a:p>
        </p:txBody>
      </p:sp>
      <p:sp>
        <p:nvSpPr>
          <p:cNvPr id="2" name="Google Shape;131;g10e9006cb6c_1_7">
            <a:extLst>
              <a:ext uri="{FF2B5EF4-FFF2-40B4-BE49-F238E27FC236}">
                <a16:creationId xmlns:a16="http://schemas.microsoft.com/office/drawing/2014/main" id="{152FA8F6-0904-FE34-130D-E270D534B619}"/>
              </a:ext>
            </a:extLst>
          </p:cNvPr>
          <p:cNvSpPr txBox="1">
            <a:spLocks/>
          </p:cNvSpPr>
          <p:nvPr/>
        </p:nvSpPr>
        <p:spPr>
          <a:xfrm>
            <a:off x="348369" y="1095154"/>
            <a:ext cx="8668039" cy="3848985"/>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nSpc>
                <a:spcPct val="100000"/>
              </a:lnSpc>
              <a:buFont typeface="Arial" panose="020B0604020202020204" pitchFamily="34" charset="0"/>
              <a:buChar char="•"/>
            </a:pPr>
            <a:r>
              <a:rPr lang="en-US" sz="1000" dirty="0">
                <a:solidFill>
                  <a:srgbClr val="212121"/>
                </a:solidFill>
                <a:latin typeface="Roboto" panose="02000000000000000000" pitchFamily="2" charset="0"/>
              </a:rPr>
              <a:t> Hypotheses:</a:t>
            </a:r>
          </a:p>
          <a:p>
            <a:pPr lvl="1">
              <a:lnSpc>
                <a:spcPct val="100000"/>
              </a:lnSpc>
              <a:spcBef>
                <a:spcPts val="700"/>
              </a:spcBef>
              <a:spcAft>
                <a:spcPts val="600"/>
              </a:spcAft>
              <a:buFont typeface="Arial" panose="020B0604020202020204" pitchFamily="34" charset="0"/>
              <a:buChar char="•"/>
            </a:pPr>
            <a:r>
              <a:rPr lang="en-US" sz="800" b="0" i="0" dirty="0">
                <a:solidFill>
                  <a:srgbClr val="212121"/>
                </a:solidFill>
                <a:effectLst/>
                <a:latin typeface="Roboto" panose="02000000000000000000" pitchFamily="2" charset="0"/>
              </a:rPr>
              <a:t>𝐻0: The rate of conversion for the new page is less than or equal to the conversion rate for the old page</a:t>
            </a:r>
          </a:p>
          <a:p>
            <a:pPr lvl="1">
              <a:lnSpc>
                <a:spcPct val="100000"/>
              </a:lnSpc>
              <a:spcBef>
                <a:spcPts val="700"/>
              </a:spcBef>
              <a:spcAft>
                <a:spcPts val="600"/>
              </a:spcAft>
              <a:buFont typeface="Arial" panose="020B0604020202020204" pitchFamily="34" charset="0"/>
              <a:buChar char="•"/>
            </a:pPr>
            <a:r>
              <a:rPr lang="en-US" sz="800" b="0" i="0" dirty="0">
                <a:solidFill>
                  <a:srgbClr val="212121"/>
                </a:solidFill>
                <a:effectLst/>
                <a:latin typeface="Roboto" panose="02000000000000000000" pitchFamily="2" charset="0"/>
              </a:rPr>
              <a:t>𝐻𝑎: The rate of conversion for the new page is greater than the conversion rate for the old page</a:t>
            </a:r>
          </a:p>
          <a:p>
            <a:pPr algn="l">
              <a:buFont typeface="Arial" panose="020B0604020202020204" pitchFamily="34" charset="0"/>
              <a:buChar char="•"/>
            </a:pPr>
            <a:r>
              <a:rPr lang="en-US" sz="1000" dirty="0">
                <a:solidFill>
                  <a:srgbClr val="212121"/>
                </a:solidFill>
                <a:latin typeface="Roboto" panose="02000000000000000000" pitchFamily="2" charset="0"/>
              </a:rPr>
              <a:t>Hypothesis Test selected: Since we are analyzing two population proportions from independent populations, we will use </a:t>
            </a:r>
            <a:r>
              <a:rPr lang="en-US" sz="1000" b="1" dirty="0">
                <a:solidFill>
                  <a:srgbClr val="212121"/>
                </a:solidFill>
                <a:latin typeface="Roboto" panose="02000000000000000000" pitchFamily="2" charset="0"/>
              </a:rPr>
              <a:t>proportions z-test</a:t>
            </a:r>
          </a:p>
          <a:p>
            <a:pPr>
              <a:lnSpc>
                <a:spcPct val="100000"/>
              </a:lnSpc>
              <a:buFont typeface="Arial" panose="020B0604020202020204" pitchFamily="34" charset="0"/>
              <a:buChar char="•"/>
            </a:pPr>
            <a:r>
              <a:rPr lang="en-US" sz="1000" dirty="0">
                <a:solidFill>
                  <a:srgbClr val="212121"/>
                </a:solidFill>
                <a:latin typeface="Roboto" panose="02000000000000000000" pitchFamily="2" charset="0"/>
              </a:rPr>
              <a:t>P-value obtained: 0.8%</a:t>
            </a:r>
          </a:p>
          <a:p>
            <a:pPr>
              <a:lnSpc>
                <a:spcPct val="100000"/>
              </a:lnSpc>
              <a:buFont typeface="Arial" panose="020B0604020202020204" pitchFamily="34" charset="0"/>
              <a:buChar char="•"/>
            </a:pPr>
            <a:r>
              <a:rPr lang="en-US" sz="1000" dirty="0">
                <a:solidFill>
                  <a:srgbClr val="212121"/>
                </a:solidFill>
                <a:latin typeface="Roboto" panose="02000000000000000000" pitchFamily="2" charset="0"/>
              </a:rPr>
              <a:t>Code snippets:</a:t>
            </a:r>
          </a:p>
          <a:p>
            <a:pPr marL="133350" indent="0">
              <a:lnSpc>
                <a:spcPct val="100000"/>
              </a:lnSpc>
              <a:buNone/>
            </a:pPr>
            <a:endParaRPr lang="en-US" sz="1000" dirty="0">
              <a:solidFill>
                <a:srgbClr val="212121"/>
              </a:solidFill>
              <a:latin typeface="Roboto" panose="02000000000000000000" pitchFamily="2" charset="0"/>
            </a:endParaRPr>
          </a:p>
          <a:p>
            <a:pPr marL="133350" indent="0">
              <a:lnSpc>
                <a:spcPct val="100000"/>
              </a:lnSpc>
              <a:buNone/>
            </a:pPr>
            <a:r>
              <a:rPr lang="en-US" sz="800" dirty="0">
                <a:solidFill>
                  <a:srgbClr val="212121"/>
                </a:solidFill>
                <a:latin typeface="Roboto" panose="02000000000000000000" pitchFamily="2" charset="0"/>
              </a:rPr>
              <a:t># visual comparison of the conversion rate for the new page and the conversion rate for the old page</a:t>
            </a:r>
          </a:p>
          <a:p>
            <a:pPr marL="133350" indent="0">
              <a:lnSpc>
                <a:spcPct val="100000"/>
              </a:lnSpc>
              <a:buNone/>
            </a:pPr>
            <a:r>
              <a:rPr lang="en-US" sz="800" dirty="0" err="1">
                <a:solidFill>
                  <a:srgbClr val="212121"/>
                </a:solidFill>
                <a:latin typeface="Roboto" panose="02000000000000000000" pitchFamily="2" charset="0"/>
              </a:rPr>
              <a:t>pd.crosstab</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landing_page</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['converted'],normalize='index').plot(kind="bar", </a:t>
            </a:r>
            <a:r>
              <a:rPr lang="en-US" sz="800" dirty="0" err="1">
                <a:solidFill>
                  <a:srgbClr val="212121"/>
                </a:solidFill>
                <a:latin typeface="Roboto" panose="02000000000000000000" pitchFamily="2" charset="0"/>
              </a:rPr>
              <a:t>figsize</a:t>
            </a:r>
            <a:r>
              <a:rPr lang="en-US" sz="800" dirty="0">
                <a:solidFill>
                  <a:srgbClr val="212121"/>
                </a:solidFill>
                <a:latin typeface="Roboto" panose="02000000000000000000" pitchFamily="2" charset="0"/>
              </a:rPr>
              <a:t>=(6,8),stacked=True)</a:t>
            </a:r>
          </a:p>
          <a:p>
            <a:pPr marL="133350" indent="0">
              <a:lnSpc>
                <a:spcPct val="100000"/>
              </a:lnSpc>
              <a:buNone/>
            </a:pPr>
            <a:r>
              <a:rPr lang="en-US" sz="800" dirty="0" err="1">
                <a:solidFill>
                  <a:srgbClr val="212121"/>
                </a:solidFill>
                <a:latin typeface="Roboto" panose="02000000000000000000" pitchFamily="2" charset="0"/>
              </a:rPr>
              <a:t>plt.legend</a:t>
            </a:r>
            <a:r>
              <a:rPr lang="en-US" sz="800" dirty="0">
                <a:solidFill>
                  <a:srgbClr val="212121"/>
                </a:solidFill>
                <a:latin typeface="Roboto" panose="02000000000000000000" pitchFamily="2" charset="0"/>
              </a:rPr>
              <a:t>()</a:t>
            </a:r>
          </a:p>
          <a:p>
            <a:pPr marL="133350" indent="0">
              <a:lnSpc>
                <a:spcPct val="100000"/>
              </a:lnSpc>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lnSpc>
                <a:spcPct val="100000"/>
              </a:lnSpc>
              <a:buNone/>
            </a:pPr>
            <a:endParaRPr lang="en-US" sz="800" dirty="0">
              <a:solidFill>
                <a:srgbClr val="212121"/>
              </a:solidFill>
              <a:latin typeface="Roboto" panose="02000000000000000000" pitchFamily="2" charset="0"/>
            </a:endParaRPr>
          </a:p>
          <a:p>
            <a:pPr marL="133350" indent="0">
              <a:lnSpc>
                <a:spcPct val="100000"/>
              </a:lnSpc>
              <a:buNone/>
            </a:pPr>
            <a:r>
              <a:rPr lang="en-US" sz="800" dirty="0">
                <a:solidFill>
                  <a:srgbClr val="212121"/>
                </a:solidFill>
                <a:latin typeface="Roboto" panose="02000000000000000000" pitchFamily="2" charset="0"/>
              </a:rPr>
              <a:t># computation of the number of converted users in the treatment group</a:t>
            </a:r>
          </a:p>
          <a:p>
            <a:pPr marL="133350" indent="0">
              <a:lnSpc>
                <a:spcPct val="100000"/>
              </a:lnSpc>
              <a:buNone/>
            </a:pPr>
            <a:r>
              <a:rPr lang="en-US" sz="800" dirty="0" err="1">
                <a:solidFill>
                  <a:srgbClr val="212121"/>
                </a:solidFill>
                <a:latin typeface="Roboto" panose="02000000000000000000" pitchFamily="2" charset="0"/>
              </a:rPr>
              <a:t>new_converted</a:t>
            </a:r>
            <a:r>
              <a:rPr lang="en-US" sz="800" dirty="0">
                <a:solidFill>
                  <a:srgbClr val="212121"/>
                </a:solidFill>
                <a:latin typeface="Roboto" panose="02000000000000000000" pitchFamily="2" charset="0"/>
              </a:rPr>
              <a:t> = </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['group'] == 'treatment']['converted'].</a:t>
            </a:r>
            <a:r>
              <a:rPr lang="en-US" sz="800" dirty="0" err="1">
                <a:solidFill>
                  <a:srgbClr val="212121"/>
                </a:solidFill>
                <a:latin typeface="Roboto" panose="02000000000000000000" pitchFamily="2" charset="0"/>
              </a:rPr>
              <a:t>value_counts</a:t>
            </a:r>
            <a:r>
              <a:rPr lang="en-US" sz="800" dirty="0">
                <a:solidFill>
                  <a:srgbClr val="212121"/>
                </a:solidFill>
                <a:latin typeface="Roboto" panose="02000000000000000000" pitchFamily="2" charset="0"/>
              </a:rPr>
              <a:t>()['yes’]</a:t>
            </a:r>
          </a:p>
          <a:p>
            <a:pPr marL="133350" indent="0">
              <a:lnSpc>
                <a:spcPct val="100000"/>
              </a:lnSpc>
              <a:buNone/>
            </a:pPr>
            <a:endParaRPr lang="en-US" sz="800" dirty="0">
              <a:solidFill>
                <a:srgbClr val="212121"/>
              </a:solidFill>
              <a:latin typeface="Roboto" panose="02000000000000000000" pitchFamily="2" charset="0"/>
            </a:endParaRPr>
          </a:p>
          <a:p>
            <a:pPr marL="133350" indent="0">
              <a:lnSpc>
                <a:spcPct val="100000"/>
              </a:lnSpc>
              <a:buNone/>
            </a:pPr>
            <a:r>
              <a:rPr lang="en-US" sz="800" dirty="0">
                <a:solidFill>
                  <a:srgbClr val="212121"/>
                </a:solidFill>
                <a:latin typeface="Roboto" panose="02000000000000000000" pitchFamily="2" charset="0"/>
              </a:rPr>
              <a:t># computation of the number of converted users in the control group</a:t>
            </a:r>
          </a:p>
          <a:p>
            <a:pPr marL="133350" indent="0">
              <a:lnSpc>
                <a:spcPct val="100000"/>
              </a:lnSpc>
              <a:buNone/>
            </a:pPr>
            <a:r>
              <a:rPr lang="en-US" sz="800" dirty="0" err="1">
                <a:solidFill>
                  <a:srgbClr val="212121"/>
                </a:solidFill>
                <a:latin typeface="Roboto" panose="02000000000000000000" pitchFamily="2" charset="0"/>
              </a:rPr>
              <a:t>old_converted</a:t>
            </a:r>
            <a:r>
              <a:rPr lang="en-US" sz="800" dirty="0">
                <a:solidFill>
                  <a:srgbClr val="212121"/>
                </a:solidFill>
                <a:latin typeface="Roboto" panose="02000000000000000000" pitchFamily="2" charset="0"/>
              </a:rPr>
              <a:t> = </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['group'] == 'control']['converted'].</a:t>
            </a:r>
            <a:r>
              <a:rPr lang="en-US" sz="800" dirty="0" err="1">
                <a:solidFill>
                  <a:srgbClr val="212121"/>
                </a:solidFill>
                <a:latin typeface="Roboto" panose="02000000000000000000" pitchFamily="2" charset="0"/>
              </a:rPr>
              <a:t>value_counts</a:t>
            </a:r>
            <a:r>
              <a:rPr lang="en-US" sz="800" dirty="0">
                <a:solidFill>
                  <a:srgbClr val="212121"/>
                </a:solidFill>
                <a:latin typeface="Roboto" panose="02000000000000000000" pitchFamily="2" charset="0"/>
              </a:rPr>
              <a:t>()['yes’]</a:t>
            </a:r>
          </a:p>
          <a:p>
            <a:pPr marL="133350" indent="0">
              <a:lnSpc>
                <a:spcPct val="100000"/>
              </a:lnSpc>
              <a:buNone/>
            </a:pPr>
            <a:br>
              <a:rPr lang="en-US" sz="800" dirty="0">
                <a:solidFill>
                  <a:srgbClr val="212121"/>
                </a:solidFill>
                <a:latin typeface="Roboto" panose="02000000000000000000" pitchFamily="2" charset="0"/>
              </a:rPr>
            </a:br>
            <a:r>
              <a:rPr lang="en-US" sz="800" dirty="0" err="1">
                <a:solidFill>
                  <a:srgbClr val="212121"/>
                </a:solidFill>
                <a:latin typeface="Roboto" panose="02000000000000000000" pitchFamily="2" charset="0"/>
              </a:rPr>
              <a:t>n_control</a:t>
            </a:r>
            <a:r>
              <a:rPr lang="en-US" sz="800" dirty="0">
                <a:solidFill>
                  <a:srgbClr val="212121"/>
                </a:solidFill>
                <a:latin typeface="Roboto" panose="02000000000000000000" pitchFamily="2" charset="0"/>
              </a:rPr>
              <a:t> = </a:t>
            </a:r>
            <a:r>
              <a:rPr lang="en-US" sz="800" dirty="0" err="1">
                <a:solidFill>
                  <a:srgbClr val="212121"/>
                </a:solidFill>
                <a:latin typeface="Roboto" panose="02000000000000000000" pitchFamily="2" charset="0"/>
              </a:rPr>
              <a:t>df.group.value_counts</a:t>
            </a:r>
            <a:r>
              <a:rPr lang="en-US" sz="800" dirty="0">
                <a:solidFill>
                  <a:srgbClr val="212121"/>
                </a:solidFill>
                <a:latin typeface="Roboto" panose="02000000000000000000" pitchFamily="2" charset="0"/>
              </a:rPr>
              <a:t>()['control'] # total number of users in the control group</a:t>
            </a:r>
          </a:p>
          <a:p>
            <a:pPr marL="133350" indent="0">
              <a:lnSpc>
                <a:spcPct val="100000"/>
              </a:lnSpc>
              <a:buNone/>
            </a:pPr>
            <a:r>
              <a:rPr lang="en-US" sz="800" dirty="0" err="1">
                <a:solidFill>
                  <a:srgbClr val="212121"/>
                </a:solidFill>
                <a:latin typeface="Roboto" panose="02000000000000000000" pitchFamily="2" charset="0"/>
              </a:rPr>
              <a:t>n_treatment</a:t>
            </a:r>
            <a:r>
              <a:rPr lang="en-US" sz="800" dirty="0">
                <a:solidFill>
                  <a:srgbClr val="212121"/>
                </a:solidFill>
                <a:latin typeface="Roboto" panose="02000000000000000000" pitchFamily="2" charset="0"/>
              </a:rPr>
              <a:t> = </a:t>
            </a:r>
            <a:r>
              <a:rPr lang="en-US" sz="800" dirty="0" err="1">
                <a:solidFill>
                  <a:srgbClr val="212121"/>
                </a:solidFill>
                <a:latin typeface="Roboto" panose="02000000000000000000" pitchFamily="2" charset="0"/>
              </a:rPr>
              <a:t>df.group.value_counts</a:t>
            </a:r>
            <a:r>
              <a:rPr lang="en-US" sz="800" dirty="0">
                <a:solidFill>
                  <a:srgbClr val="212121"/>
                </a:solidFill>
                <a:latin typeface="Roboto" panose="02000000000000000000" pitchFamily="2" charset="0"/>
              </a:rPr>
              <a:t>()['treatment'] # total number of users in the treatment group</a:t>
            </a:r>
          </a:p>
          <a:p>
            <a:pPr marL="133350" indent="0">
              <a:lnSpc>
                <a:spcPct val="100000"/>
              </a:lnSpc>
              <a:buNone/>
            </a:pPr>
            <a:br>
              <a:rPr lang="en-US" sz="800" dirty="0">
                <a:solidFill>
                  <a:srgbClr val="212121"/>
                </a:solidFill>
                <a:latin typeface="Roboto" panose="02000000000000000000" pitchFamily="2" charset="0"/>
              </a:rPr>
            </a:br>
            <a:r>
              <a:rPr lang="en-US" sz="800" dirty="0">
                <a:solidFill>
                  <a:srgbClr val="212121"/>
                </a:solidFill>
                <a:latin typeface="Roboto" panose="02000000000000000000" pitchFamily="2" charset="0"/>
              </a:rPr>
              <a:t># import required function</a:t>
            </a:r>
          </a:p>
          <a:p>
            <a:pPr marL="133350" indent="0">
              <a:lnSpc>
                <a:spcPct val="100000"/>
              </a:lnSpc>
              <a:buNone/>
            </a:pPr>
            <a:r>
              <a:rPr lang="en-US" sz="800" dirty="0">
                <a:solidFill>
                  <a:srgbClr val="212121"/>
                </a:solidFill>
                <a:latin typeface="Roboto" panose="02000000000000000000" pitchFamily="2" charset="0"/>
              </a:rPr>
              <a:t>from </a:t>
            </a:r>
            <a:r>
              <a:rPr lang="en-US" sz="800" dirty="0" err="1">
                <a:solidFill>
                  <a:srgbClr val="212121"/>
                </a:solidFill>
                <a:latin typeface="Roboto" panose="02000000000000000000" pitchFamily="2" charset="0"/>
              </a:rPr>
              <a:t>statsmodels.stats.proportion</a:t>
            </a:r>
            <a:r>
              <a:rPr lang="en-US" sz="800" dirty="0">
                <a:solidFill>
                  <a:srgbClr val="212121"/>
                </a:solidFill>
                <a:latin typeface="Roboto" panose="02000000000000000000" pitchFamily="2" charset="0"/>
              </a:rPr>
              <a:t> import </a:t>
            </a:r>
            <a:r>
              <a:rPr lang="en-US" sz="800" dirty="0" err="1">
                <a:solidFill>
                  <a:srgbClr val="212121"/>
                </a:solidFill>
                <a:latin typeface="Roboto" panose="02000000000000000000" pitchFamily="2" charset="0"/>
              </a:rPr>
              <a:t>proportions_ztest</a:t>
            </a:r>
            <a:endParaRPr lang="en-US" sz="800" dirty="0">
              <a:solidFill>
                <a:srgbClr val="212121"/>
              </a:solidFill>
              <a:latin typeface="Roboto" panose="02000000000000000000" pitchFamily="2" charset="0"/>
            </a:endParaRPr>
          </a:p>
          <a:p>
            <a:pPr marL="133350" indent="0">
              <a:lnSpc>
                <a:spcPct val="100000"/>
              </a:lnSpc>
              <a:buNone/>
            </a:pPr>
            <a:br>
              <a:rPr lang="en-US" sz="800" dirty="0">
                <a:solidFill>
                  <a:srgbClr val="212121"/>
                </a:solidFill>
                <a:latin typeface="Roboto" panose="02000000000000000000" pitchFamily="2" charset="0"/>
              </a:rPr>
            </a:br>
            <a:r>
              <a:rPr lang="en-US" sz="800" dirty="0">
                <a:solidFill>
                  <a:srgbClr val="212121"/>
                </a:solidFill>
                <a:latin typeface="Roboto" panose="02000000000000000000" pitchFamily="2" charset="0"/>
              </a:rPr>
              <a:t># computation of the p-value</a:t>
            </a:r>
          </a:p>
          <a:p>
            <a:pPr marL="133350" indent="0">
              <a:lnSpc>
                <a:spcPct val="100000"/>
              </a:lnSpc>
              <a:buNone/>
            </a:pPr>
            <a:r>
              <a:rPr lang="en-US" sz="800" dirty="0" err="1">
                <a:solidFill>
                  <a:srgbClr val="212121"/>
                </a:solidFill>
                <a:latin typeface="Roboto" panose="02000000000000000000" pitchFamily="2" charset="0"/>
              </a:rPr>
              <a:t>test_stat</a:t>
            </a: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p_value</a:t>
            </a:r>
            <a:r>
              <a:rPr lang="en-US" sz="800" dirty="0">
                <a:solidFill>
                  <a:srgbClr val="212121"/>
                </a:solidFill>
                <a:latin typeface="Roboto" panose="02000000000000000000" pitchFamily="2" charset="0"/>
              </a:rPr>
              <a:t> = </a:t>
            </a:r>
            <a:r>
              <a:rPr lang="en-US" sz="800" dirty="0" err="1">
                <a:solidFill>
                  <a:srgbClr val="212121"/>
                </a:solidFill>
                <a:latin typeface="Roboto" panose="02000000000000000000" pitchFamily="2" charset="0"/>
              </a:rPr>
              <a:t>proportions_ztest</a:t>
            </a: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new_converted</a:t>
            </a: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old_converted</a:t>
            </a:r>
            <a:r>
              <a:rPr lang="en-US" sz="800" dirty="0">
                <a:solidFill>
                  <a:srgbClr val="212121"/>
                </a:solidFill>
                <a:latin typeface="Roboto" panose="02000000000000000000" pitchFamily="2" charset="0"/>
              </a:rPr>
              <a:t>] , [</a:t>
            </a:r>
            <a:r>
              <a:rPr lang="en-US" sz="800" dirty="0" err="1">
                <a:solidFill>
                  <a:srgbClr val="212121"/>
                </a:solidFill>
                <a:latin typeface="Roboto" panose="02000000000000000000" pitchFamily="2" charset="0"/>
              </a:rPr>
              <a:t>n_treatment</a:t>
            </a: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n_control</a:t>
            </a:r>
            <a:r>
              <a:rPr lang="en-US" sz="800" dirty="0">
                <a:solidFill>
                  <a:srgbClr val="212121"/>
                </a:solidFill>
                <a:latin typeface="Roboto" panose="02000000000000000000" pitchFamily="2" charset="0"/>
              </a:rPr>
              <a:t>], alternative ='larger')</a:t>
            </a:r>
          </a:p>
        </p:txBody>
      </p:sp>
    </p:spTree>
    <p:extLst>
      <p:ext uri="{BB962C8B-B14F-4D97-AF65-F5344CB8AC3E}">
        <p14:creationId xmlns:p14="http://schemas.microsoft.com/office/powerpoint/2010/main" val="284295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209deb045d_0_1"/>
          <p:cNvSpPr txBox="1">
            <a:spLocks noGrp="1"/>
          </p:cNvSpPr>
          <p:nvPr>
            <p:ph type="title"/>
          </p:nvPr>
        </p:nvSpPr>
        <p:spPr>
          <a:xfrm>
            <a:off x="202550" y="289279"/>
            <a:ext cx="7676176" cy="805875"/>
          </a:xfrm>
          <a:prstGeom prst="rect">
            <a:avLst/>
          </a:prstGeom>
          <a:noFill/>
          <a:ln>
            <a:noFill/>
          </a:ln>
        </p:spPr>
        <p:txBody>
          <a:bodyPr spcFirstLastPara="1" wrap="square" lIns="91425" tIns="91425" rIns="91425" bIns="91425" anchor="t" anchorCtr="0">
            <a:noAutofit/>
          </a:bodyPr>
          <a:lstStyle/>
          <a:p>
            <a:r>
              <a:rPr lang="en" sz="1600" dirty="0">
                <a:solidFill>
                  <a:srgbClr val="000000"/>
                </a:solidFill>
              </a:rPr>
              <a:t>Hypothesis Testing Details: </a:t>
            </a:r>
            <a:r>
              <a:rPr lang="en-US" sz="1600" dirty="0">
                <a:solidFill>
                  <a:srgbClr val="000000"/>
                </a:solidFill>
              </a:rPr>
              <a:t>Converted status depends on the preferred language?</a:t>
            </a:r>
            <a:br>
              <a:rPr lang="en-US" sz="1600" dirty="0">
                <a:solidFill>
                  <a:srgbClr val="000000"/>
                </a:solidFill>
              </a:rPr>
            </a:br>
            <a:endParaRPr sz="1600" dirty="0">
              <a:solidFill>
                <a:srgbClr val="000000"/>
              </a:solidFill>
            </a:endParaRPr>
          </a:p>
        </p:txBody>
      </p:sp>
      <p:sp>
        <p:nvSpPr>
          <p:cNvPr id="2" name="Google Shape;131;g10e9006cb6c_1_7">
            <a:extLst>
              <a:ext uri="{FF2B5EF4-FFF2-40B4-BE49-F238E27FC236}">
                <a16:creationId xmlns:a16="http://schemas.microsoft.com/office/drawing/2014/main" id="{152FA8F6-0904-FE34-130D-E270D534B619}"/>
              </a:ext>
            </a:extLst>
          </p:cNvPr>
          <p:cNvSpPr txBox="1">
            <a:spLocks/>
          </p:cNvSpPr>
          <p:nvPr/>
        </p:nvSpPr>
        <p:spPr>
          <a:xfrm>
            <a:off x="348369" y="1095154"/>
            <a:ext cx="8668039" cy="3848985"/>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nSpc>
                <a:spcPct val="100000"/>
              </a:lnSpc>
              <a:buFont typeface="Arial" panose="020B0604020202020204" pitchFamily="34" charset="0"/>
              <a:buChar char="•"/>
            </a:pPr>
            <a:r>
              <a:rPr lang="en-US" sz="1000" dirty="0">
                <a:solidFill>
                  <a:srgbClr val="212121"/>
                </a:solidFill>
                <a:latin typeface="Roboto" panose="02000000000000000000" pitchFamily="2" charset="0"/>
              </a:rPr>
              <a:t> Hypotheses:</a:t>
            </a:r>
          </a:p>
          <a:p>
            <a:pPr lvl="1">
              <a:lnSpc>
                <a:spcPct val="100000"/>
              </a:lnSpc>
              <a:spcBef>
                <a:spcPts val="700"/>
              </a:spcBef>
              <a:spcAft>
                <a:spcPts val="600"/>
              </a:spcAft>
              <a:buFont typeface="Arial" panose="020B0604020202020204" pitchFamily="34" charset="0"/>
              <a:buChar char="•"/>
            </a:pPr>
            <a:r>
              <a:rPr lang="en-US" sz="800" b="0" i="0" dirty="0">
                <a:solidFill>
                  <a:srgbClr val="212121"/>
                </a:solidFill>
                <a:effectLst/>
                <a:latin typeface="Roboto" panose="02000000000000000000" pitchFamily="2" charset="0"/>
              </a:rPr>
              <a:t>𝐻0: The converted status of a user is independent of their preferred language</a:t>
            </a:r>
          </a:p>
          <a:p>
            <a:pPr lvl="1">
              <a:lnSpc>
                <a:spcPct val="100000"/>
              </a:lnSpc>
              <a:spcBef>
                <a:spcPts val="700"/>
              </a:spcBef>
              <a:spcAft>
                <a:spcPts val="600"/>
              </a:spcAft>
              <a:buFont typeface="Arial" panose="020B0604020202020204" pitchFamily="34" charset="0"/>
              <a:buChar char="•"/>
            </a:pPr>
            <a:r>
              <a:rPr lang="en-US" sz="800" b="0" i="0" dirty="0">
                <a:solidFill>
                  <a:srgbClr val="212121"/>
                </a:solidFill>
                <a:effectLst/>
                <a:latin typeface="Roboto" panose="02000000000000000000" pitchFamily="2" charset="0"/>
              </a:rPr>
              <a:t>𝐻𝑎: The converted status of users is dependent on their preferred language</a:t>
            </a:r>
          </a:p>
          <a:p>
            <a:pPr algn="l">
              <a:buFont typeface="Arial" panose="020B0604020202020204" pitchFamily="34" charset="0"/>
              <a:buChar char="•"/>
            </a:pPr>
            <a:r>
              <a:rPr lang="en-US" sz="1000" dirty="0">
                <a:solidFill>
                  <a:srgbClr val="212121"/>
                </a:solidFill>
                <a:latin typeface="Roboto" panose="02000000000000000000" pitchFamily="2" charset="0"/>
              </a:rPr>
              <a:t>Hypothesis Test selected: Since we are dealing with a problem of analyzing the independence of two categorical variables and the number in each cell is greater than 5, we will be using </a:t>
            </a:r>
            <a:r>
              <a:rPr lang="en-US" sz="1000" b="1" dirty="0">
                <a:solidFill>
                  <a:srgbClr val="212121"/>
                </a:solidFill>
                <a:latin typeface="Roboto" panose="02000000000000000000" pitchFamily="2" charset="0"/>
              </a:rPr>
              <a:t>chi-square test of independence</a:t>
            </a:r>
          </a:p>
          <a:p>
            <a:pPr>
              <a:lnSpc>
                <a:spcPct val="100000"/>
              </a:lnSpc>
              <a:buFont typeface="Arial" panose="020B0604020202020204" pitchFamily="34" charset="0"/>
              <a:buChar char="•"/>
            </a:pPr>
            <a:r>
              <a:rPr lang="en-US" sz="1000" dirty="0">
                <a:solidFill>
                  <a:srgbClr val="212121"/>
                </a:solidFill>
                <a:latin typeface="Roboto" panose="02000000000000000000" pitchFamily="2" charset="0"/>
              </a:rPr>
              <a:t>P-value obtained: 21.3%</a:t>
            </a:r>
          </a:p>
          <a:p>
            <a:pPr>
              <a:lnSpc>
                <a:spcPct val="100000"/>
              </a:lnSpc>
              <a:buFont typeface="Arial" panose="020B0604020202020204" pitchFamily="34" charset="0"/>
              <a:buChar char="•"/>
            </a:pPr>
            <a:r>
              <a:rPr lang="en-US" sz="1000" dirty="0">
                <a:solidFill>
                  <a:srgbClr val="212121"/>
                </a:solidFill>
                <a:latin typeface="Roboto" panose="02000000000000000000" pitchFamily="2" charset="0"/>
              </a:rPr>
              <a:t>Code snippets:</a:t>
            </a:r>
          </a:p>
          <a:p>
            <a:pPr marL="133350" indent="0">
              <a:lnSpc>
                <a:spcPct val="100000"/>
              </a:lnSpc>
              <a:buNone/>
            </a:pPr>
            <a:endParaRPr lang="en-US" sz="1000" dirty="0">
              <a:solidFill>
                <a:srgbClr val="212121"/>
              </a:solidFill>
              <a:latin typeface="Roboto" panose="02000000000000000000" pitchFamily="2" charset="0"/>
            </a:endParaRPr>
          </a:p>
          <a:p>
            <a:pPr marL="133350" indent="0">
              <a:lnSpc>
                <a:spcPct val="100000"/>
              </a:lnSpc>
              <a:buNone/>
            </a:pPr>
            <a:r>
              <a:rPr lang="en-US" sz="800" dirty="0">
                <a:solidFill>
                  <a:srgbClr val="212121"/>
                </a:solidFill>
                <a:latin typeface="Roboto" panose="02000000000000000000" pitchFamily="2" charset="0"/>
              </a:rPr>
              <a:t># Visual plot of the dependency between conversion status and preferred </a:t>
            </a:r>
            <a:r>
              <a:rPr lang="en-US" sz="800" dirty="0" err="1">
                <a:solidFill>
                  <a:srgbClr val="212121"/>
                </a:solidFill>
                <a:latin typeface="Roboto" panose="02000000000000000000" pitchFamily="2" charset="0"/>
              </a:rPr>
              <a:t>langauge</a:t>
            </a:r>
            <a:endParaRPr lang="en-US" sz="800" dirty="0">
              <a:solidFill>
                <a:srgbClr val="212121"/>
              </a:solidFill>
              <a:latin typeface="Roboto" panose="02000000000000000000" pitchFamily="2" charset="0"/>
            </a:endParaRPr>
          </a:p>
          <a:p>
            <a:pPr marL="133350" indent="0">
              <a:lnSpc>
                <a:spcPct val="100000"/>
              </a:lnSpc>
              <a:buNone/>
            </a:pPr>
            <a:r>
              <a:rPr lang="en-US" sz="800" dirty="0" err="1">
                <a:solidFill>
                  <a:srgbClr val="212121"/>
                </a:solidFill>
                <a:latin typeface="Roboto" panose="02000000000000000000" pitchFamily="2" charset="0"/>
              </a:rPr>
              <a:t>pd.crosstab</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language_preferred</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['converted'],normalize='index').plot(kind="bar", </a:t>
            </a:r>
            <a:r>
              <a:rPr lang="en-US" sz="800" dirty="0" err="1">
                <a:solidFill>
                  <a:srgbClr val="212121"/>
                </a:solidFill>
                <a:latin typeface="Roboto" panose="02000000000000000000" pitchFamily="2" charset="0"/>
              </a:rPr>
              <a:t>figsize</a:t>
            </a:r>
            <a:r>
              <a:rPr lang="en-US" sz="800" dirty="0">
                <a:solidFill>
                  <a:srgbClr val="212121"/>
                </a:solidFill>
                <a:latin typeface="Roboto" panose="02000000000000000000" pitchFamily="2" charset="0"/>
              </a:rPr>
              <a:t>=(6,8), stacked=True)</a:t>
            </a:r>
          </a:p>
          <a:p>
            <a:pPr marL="133350" indent="0">
              <a:lnSpc>
                <a:spcPct val="100000"/>
              </a:lnSpc>
              <a:buNone/>
            </a:pPr>
            <a:r>
              <a:rPr lang="en-US" sz="800" dirty="0" err="1">
                <a:solidFill>
                  <a:srgbClr val="212121"/>
                </a:solidFill>
                <a:latin typeface="Roboto" panose="02000000000000000000" pitchFamily="2" charset="0"/>
              </a:rPr>
              <a:t>plt.legend</a:t>
            </a:r>
            <a:r>
              <a:rPr lang="en-US" sz="800" dirty="0">
                <a:solidFill>
                  <a:srgbClr val="212121"/>
                </a:solidFill>
                <a:latin typeface="Roboto" panose="02000000000000000000" pitchFamily="2" charset="0"/>
              </a:rPr>
              <a:t>()</a:t>
            </a:r>
          </a:p>
          <a:p>
            <a:pPr marL="133350" indent="0">
              <a:lnSpc>
                <a:spcPct val="100000"/>
              </a:lnSpc>
              <a:buNone/>
            </a:pPr>
            <a:r>
              <a:rPr lang="en-US" sz="800" dirty="0" err="1">
                <a:solidFill>
                  <a:srgbClr val="212121"/>
                </a:solidFill>
                <a:latin typeface="Roboto" panose="02000000000000000000" pitchFamily="2" charset="0"/>
              </a:rPr>
              <a:t>plt.show</a:t>
            </a:r>
            <a:r>
              <a:rPr lang="en-US" sz="800" dirty="0">
                <a:solidFill>
                  <a:srgbClr val="212121"/>
                </a:solidFill>
                <a:latin typeface="Roboto" panose="02000000000000000000" pitchFamily="2" charset="0"/>
              </a:rPr>
              <a:t>()</a:t>
            </a:r>
          </a:p>
          <a:p>
            <a:pPr marL="133350" indent="0">
              <a:lnSpc>
                <a:spcPct val="100000"/>
              </a:lnSpc>
              <a:buNone/>
            </a:pPr>
            <a:endParaRPr lang="en-US" sz="800" dirty="0">
              <a:solidFill>
                <a:srgbClr val="212121"/>
              </a:solidFill>
              <a:latin typeface="Roboto" panose="02000000000000000000" pitchFamily="2" charset="0"/>
            </a:endParaRPr>
          </a:p>
          <a:p>
            <a:pPr marL="133350" indent="0">
              <a:buNone/>
            </a:pPr>
            <a:r>
              <a:rPr lang="en-US" sz="800" dirty="0">
                <a:solidFill>
                  <a:srgbClr val="212121"/>
                </a:solidFill>
                <a:latin typeface="Roboto" panose="02000000000000000000" pitchFamily="2" charset="0"/>
              </a:rPr>
              <a:t># creation of contingency table showing the distribution of the two categorical variables</a:t>
            </a:r>
          </a:p>
          <a:p>
            <a:pPr marL="133350" indent="0">
              <a:buNone/>
            </a:pPr>
            <a:r>
              <a:rPr lang="en-US" sz="800" dirty="0" err="1">
                <a:solidFill>
                  <a:srgbClr val="212121"/>
                </a:solidFill>
                <a:latin typeface="Roboto" panose="02000000000000000000" pitchFamily="2" charset="0"/>
              </a:rPr>
              <a:t>contingency_table</a:t>
            </a:r>
            <a:r>
              <a:rPr lang="en-US" sz="800" dirty="0">
                <a:solidFill>
                  <a:srgbClr val="212121"/>
                </a:solidFill>
                <a:latin typeface="Roboto" panose="02000000000000000000" pitchFamily="2" charset="0"/>
              </a:rPr>
              <a:t> = </a:t>
            </a:r>
            <a:r>
              <a:rPr lang="en-US" sz="800" dirty="0" err="1">
                <a:solidFill>
                  <a:srgbClr val="212121"/>
                </a:solidFill>
                <a:latin typeface="Roboto" panose="02000000000000000000" pitchFamily="2" charset="0"/>
              </a:rPr>
              <a:t>pd.crosstab</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a:t>
            </a:r>
            <a:r>
              <a:rPr lang="en-US" sz="800" dirty="0" err="1">
                <a:solidFill>
                  <a:srgbClr val="212121"/>
                </a:solidFill>
                <a:latin typeface="Roboto" panose="02000000000000000000" pitchFamily="2" charset="0"/>
              </a:rPr>
              <a:t>language_preferred</a:t>
            </a: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df</a:t>
            </a:r>
            <a:r>
              <a:rPr lang="en-US" sz="800" dirty="0">
                <a:solidFill>
                  <a:srgbClr val="212121"/>
                </a:solidFill>
                <a:latin typeface="Roboto" panose="02000000000000000000" pitchFamily="2" charset="0"/>
              </a:rPr>
              <a:t>['converted'])</a:t>
            </a:r>
          </a:p>
          <a:p>
            <a:pPr marL="133350" indent="0">
              <a:lnSpc>
                <a:spcPct val="100000"/>
              </a:lnSpc>
              <a:buNone/>
            </a:pPr>
            <a:br>
              <a:rPr lang="en-US" sz="800" dirty="0">
                <a:solidFill>
                  <a:srgbClr val="212121"/>
                </a:solidFill>
                <a:latin typeface="Roboto" panose="02000000000000000000" pitchFamily="2" charset="0"/>
              </a:rPr>
            </a:br>
            <a:r>
              <a:rPr lang="en-US" sz="800" dirty="0">
                <a:solidFill>
                  <a:srgbClr val="212121"/>
                </a:solidFill>
                <a:latin typeface="Roboto" panose="02000000000000000000" pitchFamily="2" charset="0"/>
              </a:rPr>
              <a:t># import required function</a:t>
            </a:r>
          </a:p>
          <a:p>
            <a:pPr marL="133350" indent="0">
              <a:lnSpc>
                <a:spcPct val="100000"/>
              </a:lnSpc>
              <a:buNone/>
            </a:pPr>
            <a:r>
              <a:rPr lang="en-US" sz="800" dirty="0">
                <a:solidFill>
                  <a:srgbClr val="212121"/>
                </a:solidFill>
                <a:latin typeface="Roboto" panose="02000000000000000000" pitchFamily="2" charset="0"/>
              </a:rPr>
              <a:t>from </a:t>
            </a:r>
            <a:r>
              <a:rPr lang="en-US" sz="800" dirty="0" err="1">
                <a:solidFill>
                  <a:srgbClr val="212121"/>
                </a:solidFill>
                <a:latin typeface="Roboto" panose="02000000000000000000" pitchFamily="2" charset="0"/>
              </a:rPr>
              <a:t>scipy.stats</a:t>
            </a:r>
            <a:r>
              <a:rPr lang="en-US" sz="800" dirty="0">
                <a:solidFill>
                  <a:srgbClr val="212121"/>
                </a:solidFill>
                <a:latin typeface="Roboto" panose="02000000000000000000" pitchFamily="2" charset="0"/>
              </a:rPr>
              <a:t> import chi2_contingency</a:t>
            </a:r>
          </a:p>
          <a:p>
            <a:pPr marL="133350" indent="0">
              <a:lnSpc>
                <a:spcPct val="100000"/>
              </a:lnSpc>
              <a:buNone/>
            </a:pPr>
            <a:br>
              <a:rPr lang="en-US" sz="800" dirty="0">
                <a:solidFill>
                  <a:srgbClr val="212121"/>
                </a:solidFill>
                <a:latin typeface="Roboto" panose="02000000000000000000" pitchFamily="2" charset="0"/>
              </a:rPr>
            </a:br>
            <a:r>
              <a:rPr lang="en-US" sz="800" dirty="0">
                <a:solidFill>
                  <a:srgbClr val="212121"/>
                </a:solidFill>
                <a:latin typeface="Roboto" panose="02000000000000000000" pitchFamily="2" charset="0"/>
              </a:rPr>
              <a:t># computation of the p-value</a:t>
            </a:r>
          </a:p>
          <a:p>
            <a:pPr marL="133350" indent="0">
              <a:lnSpc>
                <a:spcPct val="100000"/>
              </a:lnSpc>
              <a:buNone/>
            </a:pPr>
            <a:r>
              <a:rPr lang="en-US" sz="800" dirty="0">
                <a:solidFill>
                  <a:srgbClr val="212121"/>
                </a:solidFill>
                <a:latin typeface="Roboto" panose="02000000000000000000" pitchFamily="2" charset="0"/>
              </a:rPr>
              <a:t>chi2, </a:t>
            </a:r>
            <a:r>
              <a:rPr lang="en-US" sz="800" dirty="0" err="1">
                <a:solidFill>
                  <a:srgbClr val="212121"/>
                </a:solidFill>
                <a:latin typeface="Roboto" panose="02000000000000000000" pitchFamily="2" charset="0"/>
              </a:rPr>
              <a:t>p_value</a:t>
            </a: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dof</a:t>
            </a:r>
            <a:r>
              <a:rPr lang="en-US" sz="800" dirty="0">
                <a:solidFill>
                  <a:srgbClr val="212121"/>
                </a:solidFill>
                <a:latin typeface="Roboto" panose="02000000000000000000" pitchFamily="2" charset="0"/>
              </a:rPr>
              <a:t>, </a:t>
            </a:r>
            <a:r>
              <a:rPr lang="en-US" sz="800" dirty="0" err="1">
                <a:solidFill>
                  <a:srgbClr val="212121"/>
                </a:solidFill>
                <a:latin typeface="Roboto" panose="02000000000000000000" pitchFamily="2" charset="0"/>
              </a:rPr>
              <a:t>exp_freq</a:t>
            </a:r>
            <a:r>
              <a:rPr lang="en-US" sz="800" dirty="0">
                <a:solidFill>
                  <a:srgbClr val="212121"/>
                </a:solidFill>
                <a:latin typeface="Roboto" panose="02000000000000000000" pitchFamily="2" charset="0"/>
              </a:rPr>
              <a:t> = chi2_contingency(</a:t>
            </a:r>
            <a:r>
              <a:rPr lang="en-US" sz="800" dirty="0" err="1">
                <a:solidFill>
                  <a:srgbClr val="212121"/>
                </a:solidFill>
                <a:latin typeface="Roboto" panose="02000000000000000000" pitchFamily="2" charset="0"/>
              </a:rPr>
              <a:t>contingency_table</a:t>
            </a:r>
            <a:r>
              <a:rPr lang="en-US" sz="800" dirty="0">
                <a:solidFill>
                  <a:srgbClr val="212121"/>
                </a:solidFill>
                <a:latin typeface="Roboto" panose="02000000000000000000" pitchFamily="2" charset="0"/>
              </a:rPr>
              <a:t>)</a:t>
            </a:r>
          </a:p>
        </p:txBody>
      </p:sp>
    </p:spTree>
    <p:extLst>
      <p:ext uri="{BB962C8B-B14F-4D97-AF65-F5344CB8AC3E}">
        <p14:creationId xmlns:p14="http://schemas.microsoft.com/office/powerpoint/2010/main" val="613953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209deb045d_0_1"/>
          <p:cNvSpPr txBox="1">
            <a:spLocks noGrp="1"/>
          </p:cNvSpPr>
          <p:nvPr>
            <p:ph type="title"/>
          </p:nvPr>
        </p:nvSpPr>
        <p:spPr>
          <a:xfrm>
            <a:off x="202550" y="289279"/>
            <a:ext cx="7676176" cy="805875"/>
          </a:xfrm>
          <a:prstGeom prst="rect">
            <a:avLst/>
          </a:prstGeom>
          <a:noFill/>
          <a:ln>
            <a:noFill/>
          </a:ln>
        </p:spPr>
        <p:txBody>
          <a:bodyPr spcFirstLastPara="1" wrap="square" lIns="91425" tIns="91425" rIns="91425" bIns="91425" anchor="t" anchorCtr="0">
            <a:noAutofit/>
          </a:bodyPr>
          <a:lstStyle/>
          <a:p>
            <a:r>
              <a:rPr lang="en" sz="1800" dirty="0">
                <a:solidFill>
                  <a:srgbClr val="000000"/>
                </a:solidFill>
              </a:rPr>
              <a:t>Hypothesis Testing Details: </a:t>
            </a:r>
            <a:r>
              <a:rPr lang="en-US" sz="1800" dirty="0">
                <a:solidFill>
                  <a:srgbClr val="000000"/>
                </a:solidFill>
              </a:rPr>
              <a:t>Time spent on the new page same for the different language users?</a:t>
            </a:r>
            <a:br>
              <a:rPr lang="en-US" sz="1800" dirty="0">
                <a:solidFill>
                  <a:srgbClr val="000000"/>
                </a:solidFill>
              </a:rPr>
            </a:br>
            <a:endParaRPr sz="1800" dirty="0">
              <a:solidFill>
                <a:srgbClr val="000000"/>
              </a:solidFill>
            </a:endParaRPr>
          </a:p>
        </p:txBody>
      </p:sp>
      <p:sp>
        <p:nvSpPr>
          <p:cNvPr id="2" name="Google Shape;131;g10e9006cb6c_1_7">
            <a:extLst>
              <a:ext uri="{FF2B5EF4-FFF2-40B4-BE49-F238E27FC236}">
                <a16:creationId xmlns:a16="http://schemas.microsoft.com/office/drawing/2014/main" id="{152FA8F6-0904-FE34-130D-E270D534B619}"/>
              </a:ext>
            </a:extLst>
          </p:cNvPr>
          <p:cNvSpPr txBox="1">
            <a:spLocks/>
          </p:cNvSpPr>
          <p:nvPr/>
        </p:nvSpPr>
        <p:spPr>
          <a:xfrm>
            <a:off x="348369" y="893133"/>
            <a:ext cx="8668039" cy="4114802"/>
          </a:xfrm>
          <a:prstGeom prst="rect">
            <a:avLst/>
          </a:prstGeom>
          <a:noFill/>
          <a:ln>
            <a:solidFill>
              <a:schemeClr val="accent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a:lnSpc>
                <a:spcPct val="100000"/>
              </a:lnSpc>
              <a:buFont typeface="Arial" panose="020B0604020202020204" pitchFamily="34" charset="0"/>
              <a:buChar char="•"/>
            </a:pPr>
            <a:r>
              <a:rPr lang="en-US" sz="900" dirty="0">
                <a:solidFill>
                  <a:srgbClr val="212121"/>
                </a:solidFill>
                <a:latin typeface="Roboto" panose="02000000000000000000" pitchFamily="2" charset="0"/>
              </a:rPr>
              <a:t> Hypotheses:</a:t>
            </a:r>
          </a:p>
          <a:p>
            <a:pPr lvl="1">
              <a:lnSpc>
                <a:spcPct val="100000"/>
              </a:lnSpc>
              <a:spcBef>
                <a:spcPts val="700"/>
              </a:spcBef>
              <a:spcAft>
                <a:spcPts val="600"/>
              </a:spcAft>
              <a:buFont typeface="Arial" panose="020B0604020202020204" pitchFamily="34" charset="0"/>
              <a:buChar char="•"/>
            </a:pPr>
            <a:r>
              <a:rPr lang="en-US" sz="700" b="0" i="0" dirty="0">
                <a:solidFill>
                  <a:srgbClr val="212121"/>
                </a:solidFill>
                <a:effectLst/>
                <a:latin typeface="Roboto" panose="02000000000000000000" pitchFamily="2" charset="0"/>
              </a:rPr>
              <a:t>𝐻0: The time spent on the new page is the same for the different language users?</a:t>
            </a:r>
          </a:p>
          <a:p>
            <a:pPr lvl="1">
              <a:lnSpc>
                <a:spcPct val="100000"/>
              </a:lnSpc>
              <a:spcBef>
                <a:spcPts val="700"/>
              </a:spcBef>
              <a:spcAft>
                <a:spcPts val="600"/>
              </a:spcAft>
              <a:buFont typeface="Arial" panose="020B0604020202020204" pitchFamily="34" charset="0"/>
              <a:buChar char="•"/>
            </a:pPr>
            <a:r>
              <a:rPr lang="en-US" sz="700" b="0" i="0" dirty="0">
                <a:solidFill>
                  <a:srgbClr val="212121"/>
                </a:solidFill>
                <a:effectLst/>
                <a:latin typeface="Roboto" panose="02000000000000000000" pitchFamily="2" charset="0"/>
              </a:rPr>
              <a:t>𝐻𝑎: The time spent on the new page is different for at least one group of language users?</a:t>
            </a:r>
          </a:p>
          <a:p>
            <a:pPr algn="l">
              <a:buFont typeface="Arial" panose="020B0604020202020204" pitchFamily="34" charset="0"/>
              <a:buChar char="•"/>
            </a:pPr>
            <a:r>
              <a:rPr lang="en-US" sz="900" dirty="0">
                <a:solidFill>
                  <a:srgbClr val="212121"/>
                </a:solidFill>
                <a:latin typeface="Roboto" panose="02000000000000000000" pitchFamily="2" charset="0"/>
              </a:rPr>
              <a:t>Hypothesis Test selected: Assuming that the time spent on the new page has a normal distribution and that the variances for the three language groups are the same (of course, these are not strict assumptions as observed from the samples; we are considering approximations for practical purposes here; alternatively, we could have verified these assumptions using the </a:t>
            </a:r>
            <a:r>
              <a:rPr lang="en-US" sz="900" b="1" dirty="0">
                <a:solidFill>
                  <a:srgbClr val="212121"/>
                </a:solidFill>
                <a:latin typeface="Roboto" panose="02000000000000000000" pitchFamily="2" charset="0"/>
              </a:rPr>
              <a:t>Shapiro-Wilk</a:t>
            </a:r>
            <a:r>
              <a:rPr lang="en-US" sz="900" dirty="0">
                <a:solidFill>
                  <a:srgbClr val="212121"/>
                </a:solidFill>
                <a:latin typeface="Roboto" panose="02000000000000000000" pitchFamily="2" charset="0"/>
              </a:rPr>
              <a:t> and </a:t>
            </a:r>
            <a:r>
              <a:rPr lang="en-US" sz="900" b="1" dirty="0" err="1">
                <a:solidFill>
                  <a:srgbClr val="212121"/>
                </a:solidFill>
                <a:latin typeface="Roboto" panose="02000000000000000000" pitchFamily="2" charset="0"/>
              </a:rPr>
              <a:t>Levene's</a:t>
            </a:r>
            <a:r>
              <a:rPr lang="en-US" sz="900" b="1" dirty="0">
                <a:solidFill>
                  <a:srgbClr val="212121"/>
                </a:solidFill>
                <a:latin typeface="Roboto" panose="02000000000000000000" pitchFamily="2" charset="0"/>
              </a:rPr>
              <a:t> tests </a:t>
            </a:r>
            <a:r>
              <a:rPr lang="en-US" sz="900" dirty="0">
                <a:solidFill>
                  <a:srgbClr val="212121"/>
                </a:solidFill>
                <a:latin typeface="Roboto" panose="02000000000000000000" pitchFamily="2" charset="0"/>
              </a:rPr>
              <a:t>respectively), we will be using the </a:t>
            </a:r>
            <a:r>
              <a:rPr lang="en-US" sz="900" b="1" dirty="0">
                <a:solidFill>
                  <a:srgbClr val="212121"/>
                </a:solidFill>
                <a:latin typeface="Roboto" panose="02000000000000000000" pitchFamily="2" charset="0"/>
              </a:rPr>
              <a:t>one-way ANOVA </a:t>
            </a:r>
            <a:r>
              <a:rPr lang="en-US" sz="900" dirty="0">
                <a:solidFill>
                  <a:srgbClr val="212121"/>
                </a:solidFill>
                <a:latin typeface="Roboto" panose="02000000000000000000" pitchFamily="2" charset="0"/>
              </a:rPr>
              <a:t>test to evaluate the hypothesis that the time spent on the new page is the same across different language users</a:t>
            </a:r>
          </a:p>
          <a:p>
            <a:pPr>
              <a:lnSpc>
                <a:spcPct val="100000"/>
              </a:lnSpc>
              <a:buFont typeface="Arial" panose="020B0604020202020204" pitchFamily="34" charset="0"/>
              <a:buChar char="•"/>
            </a:pPr>
            <a:r>
              <a:rPr lang="en-US" sz="900" dirty="0">
                <a:solidFill>
                  <a:srgbClr val="212121"/>
                </a:solidFill>
                <a:latin typeface="Roboto" panose="02000000000000000000" pitchFamily="2" charset="0"/>
              </a:rPr>
              <a:t>P-value obtained: 43.2%</a:t>
            </a:r>
          </a:p>
          <a:p>
            <a:pPr>
              <a:lnSpc>
                <a:spcPct val="100000"/>
              </a:lnSpc>
              <a:buFont typeface="Arial" panose="020B0604020202020204" pitchFamily="34" charset="0"/>
              <a:buChar char="•"/>
            </a:pPr>
            <a:r>
              <a:rPr lang="en-US" sz="900" dirty="0">
                <a:solidFill>
                  <a:srgbClr val="212121"/>
                </a:solidFill>
                <a:latin typeface="Roboto" panose="02000000000000000000" pitchFamily="2" charset="0"/>
              </a:rPr>
              <a:t>Code snippets:</a:t>
            </a:r>
            <a:endParaRPr lang="en-US" sz="1000" dirty="0">
              <a:solidFill>
                <a:srgbClr val="212121"/>
              </a:solidFill>
              <a:latin typeface="Roboto" panose="02000000000000000000" pitchFamily="2" charset="0"/>
            </a:endParaRPr>
          </a:p>
          <a:p>
            <a:pPr marL="133350" indent="0">
              <a:lnSpc>
                <a:spcPct val="100000"/>
              </a:lnSpc>
              <a:buNone/>
            </a:pPr>
            <a:endParaRPr lang="en-US" sz="600" dirty="0">
              <a:solidFill>
                <a:srgbClr val="212121"/>
              </a:solidFill>
              <a:latin typeface="Roboto" panose="02000000000000000000" pitchFamily="2" charset="0"/>
            </a:endParaRPr>
          </a:p>
          <a:p>
            <a:pPr marL="133350" indent="0">
              <a:lnSpc>
                <a:spcPct val="100000"/>
              </a:lnSpc>
              <a:buNone/>
            </a:pPr>
            <a:r>
              <a:rPr lang="en-US" sz="600" dirty="0">
                <a:solidFill>
                  <a:srgbClr val="212121"/>
                </a:solidFill>
                <a:latin typeface="Roboto" panose="02000000000000000000" pitchFamily="2" charset="0"/>
              </a:rPr>
              <a:t># new </a:t>
            </a:r>
            <a:r>
              <a:rPr lang="en-US" sz="600" dirty="0" err="1">
                <a:solidFill>
                  <a:srgbClr val="212121"/>
                </a:solidFill>
                <a:latin typeface="Roboto" panose="02000000000000000000" pitchFamily="2" charset="0"/>
              </a:rPr>
              <a:t>DataFrame</a:t>
            </a:r>
            <a:r>
              <a:rPr lang="en-US" sz="600" dirty="0">
                <a:solidFill>
                  <a:srgbClr val="212121"/>
                </a:solidFill>
                <a:latin typeface="Roboto" panose="02000000000000000000" pitchFamily="2" charset="0"/>
              </a:rPr>
              <a:t> for users who got served the new page</a:t>
            </a:r>
          </a:p>
          <a:p>
            <a:pPr marL="133350" indent="0">
              <a:lnSpc>
                <a:spcPct val="100000"/>
              </a:lnSpc>
              <a:buNone/>
            </a:pPr>
            <a:r>
              <a:rPr lang="en-US" sz="600" dirty="0" err="1">
                <a:solidFill>
                  <a:srgbClr val="212121"/>
                </a:solidFill>
                <a:latin typeface="Roboto" panose="02000000000000000000" pitchFamily="2" charset="0"/>
              </a:rPr>
              <a:t>df_new</a:t>
            </a:r>
            <a:r>
              <a:rPr lang="en-US" sz="600" dirty="0">
                <a:solidFill>
                  <a:srgbClr val="212121"/>
                </a:solidFill>
                <a:latin typeface="Roboto" panose="02000000000000000000" pitchFamily="2" charset="0"/>
              </a:rPr>
              <a:t> = </a:t>
            </a:r>
            <a:r>
              <a:rPr lang="en-US" sz="600" dirty="0" err="1">
                <a:solidFill>
                  <a:srgbClr val="212121"/>
                </a:solidFill>
                <a:latin typeface="Roboto" panose="02000000000000000000" pitchFamily="2" charset="0"/>
              </a:rPr>
              <a:t>df</a:t>
            </a:r>
            <a:r>
              <a:rPr lang="en-US" sz="600" dirty="0">
                <a:solidFill>
                  <a:srgbClr val="212121"/>
                </a:solidFill>
                <a:latin typeface="Roboto" panose="02000000000000000000" pitchFamily="2" charset="0"/>
              </a:rPr>
              <a:t>[</a:t>
            </a:r>
            <a:r>
              <a:rPr lang="en-US" sz="600" dirty="0" err="1">
                <a:solidFill>
                  <a:srgbClr val="212121"/>
                </a:solidFill>
                <a:latin typeface="Roboto" panose="02000000000000000000" pitchFamily="2" charset="0"/>
              </a:rPr>
              <a:t>df</a:t>
            </a:r>
            <a:r>
              <a:rPr lang="en-US" sz="600" dirty="0">
                <a:solidFill>
                  <a:srgbClr val="212121"/>
                </a:solidFill>
                <a:latin typeface="Roboto" panose="02000000000000000000" pitchFamily="2" charset="0"/>
              </a:rPr>
              <a:t>['</a:t>
            </a:r>
            <a:r>
              <a:rPr lang="en-US" sz="600" dirty="0" err="1">
                <a:solidFill>
                  <a:srgbClr val="212121"/>
                </a:solidFill>
                <a:latin typeface="Roboto" panose="02000000000000000000" pitchFamily="2" charset="0"/>
              </a:rPr>
              <a:t>landing_page</a:t>
            </a:r>
            <a:r>
              <a:rPr lang="en-US" sz="600" dirty="0">
                <a:solidFill>
                  <a:srgbClr val="212121"/>
                </a:solidFill>
                <a:latin typeface="Roboto" panose="02000000000000000000" pitchFamily="2" charset="0"/>
              </a:rPr>
              <a:t>'] == 'new']</a:t>
            </a:r>
          </a:p>
          <a:p>
            <a:pPr marL="133350" indent="0">
              <a:lnSpc>
                <a:spcPct val="100000"/>
              </a:lnSpc>
              <a:buNone/>
            </a:pPr>
            <a:endParaRPr lang="en-US" sz="600" dirty="0">
              <a:solidFill>
                <a:srgbClr val="212121"/>
              </a:solidFill>
              <a:latin typeface="Roboto" panose="02000000000000000000" pitchFamily="2" charset="0"/>
            </a:endParaRPr>
          </a:p>
          <a:p>
            <a:pPr marL="133350" indent="0">
              <a:buNone/>
            </a:pPr>
            <a:r>
              <a:rPr lang="en-US" sz="600" dirty="0">
                <a:solidFill>
                  <a:srgbClr val="212121"/>
                </a:solidFill>
                <a:latin typeface="Roboto" panose="02000000000000000000" pitchFamily="2" charset="0"/>
              </a:rPr>
              <a:t># visual plot of the time spent on the new page for different language users</a:t>
            </a:r>
          </a:p>
          <a:p>
            <a:pPr marL="133350" indent="0">
              <a:buNone/>
            </a:pPr>
            <a:r>
              <a:rPr lang="en-US" sz="600" dirty="0" err="1">
                <a:solidFill>
                  <a:srgbClr val="212121"/>
                </a:solidFill>
                <a:latin typeface="Roboto" panose="02000000000000000000" pitchFamily="2" charset="0"/>
              </a:rPr>
              <a:t>plt.figure</a:t>
            </a:r>
            <a:r>
              <a:rPr lang="en-US" sz="600" dirty="0">
                <a:solidFill>
                  <a:srgbClr val="212121"/>
                </a:solidFill>
                <a:latin typeface="Roboto" panose="02000000000000000000" pitchFamily="2" charset="0"/>
              </a:rPr>
              <a:t>(</a:t>
            </a:r>
            <a:r>
              <a:rPr lang="en-US" sz="600" dirty="0" err="1">
                <a:solidFill>
                  <a:srgbClr val="212121"/>
                </a:solidFill>
                <a:latin typeface="Roboto" panose="02000000000000000000" pitchFamily="2" charset="0"/>
              </a:rPr>
              <a:t>figsize</a:t>
            </a:r>
            <a:r>
              <a:rPr lang="en-US" sz="600" dirty="0">
                <a:solidFill>
                  <a:srgbClr val="212121"/>
                </a:solidFill>
                <a:latin typeface="Roboto" panose="02000000000000000000" pitchFamily="2" charset="0"/>
              </a:rPr>
              <a:t>=(8,8))</a:t>
            </a:r>
          </a:p>
          <a:p>
            <a:pPr marL="133350" indent="0">
              <a:buNone/>
            </a:pPr>
            <a:r>
              <a:rPr lang="en-US" sz="600" dirty="0" err="1">
                <a:solidFill>
                  <a:srgbClr val="212121"/>
                </a:solidFill>
                <a:latin typeface="Roboto" panose="02000000000000000000" pitchFamily="2" charset="0"/>
              </a:rPr>
              <a:t>sns.boxplot</a:t>
            </a:r>
            <a:r>
              <a:rPr lang="en-US" sz="600" dirty="0">
                <a:solidFill>
                  <a:srgbClr val="212121"/>
                </a:solidFill>
                <a:latin typeface="Roboto" panose="02000000000000000000" pitchFamily="2" charset="0"/>
              </a:rPr>
              <a:t>(x = '</a:t>
            </a:r>
            <a:r>
              <a:rPr lang="en-US" sz="600" dirty="0" err="1">
                <a:solidFill>
                  <a:srgbClr val="212121"/>
                </a:solidFill>
                <a:latin typeface="Roboto" panose="02000000000000000000" pitchFamily="2" charset="0"/>
              </a:rPr>
              <a:t>time_spent_on_the_page</a:t>
            </a:r>
            <a:r>
              <a:rPr lang="en-US" sz="600" dirty="0">
                <a:solidFill>
                  <a:srgbClr val="212121"/>
                </a:solidFill>
                <a:latin typeface="Roboto" panose="02000000000000000000" pitchFamily="2" charset="0"/>
              </a:rPr>
              <a:t>', y = '</a:t>
            </a:r>
            <a:r>
              <a:rPr lang="en-US" sz="600" dirty="0" err="1">
                <a:solidFill>
                  <a:srgbClr val="212121"/>
                </a:solidFill>
                <a:latin typeface="Roboto" panose="02000000000000000000" pitchFamily="2" charset="0"/>
              </a:rPr>
              <a:t>language_preferred</a:t>
            </a:r>
            <a:r>
              <a:rPr lang="en-US" sz="600" dirty="0">
                <a:solidFill>
                  <a:srgbClr val="212121"/>
                </a:solidFill>
                <a:latin typeface="Roboto" panose="02000000000000000000" pitchFamily="2" charset="0"/>
              </a:rPr>
              <a:t>', </a:t>
            </a:r>
            <a:r>
              <a:rPr lang="en-US" sz="600" dirty="0" err="1">
                <a:solidFill>
                  <a:srgbClr val="212121"/>
                </a:solidFill>
                <a:latin typeface="Roboto" panose="02000000000000000000" pitchFamily="2" charset="0"/>
              </a:rPr>
              <a:t>showmeans</a:t>
            </a:r>
            <a:r>
              <a:rPr lang="en-US" sz="600" dirty="0">
                <a:solidFill>
                  <a:srgbClr val="212121"/>
                </a:solidFill>
                <a:latin typeface="Roboto" panose="02000000000000000000" pitchFamily="2" charset="0"/>
              </a:rPr>
              <a:t> = True, data = </a:t>
            </a:r>
            <a:r>
              <a:rPr lang="en-US" sz="600" dirty="0" err="1">
                <a:solidFill>
                  <a:srgbClr val="212121"/>
                </a:solidFill>
                <a:latin typeface="Roboto" panose="02000000000000000000" pitchFamily="2" charset="0"/>
              </a:rPr>
              <a:t>df_new</a:t>
            </a:r>
            <a:r>
              <a:rPr lang="en-US" sz="600" dirty="0">
                <a:solidFill>
                  <a:srgbClr val="212121"/>
                </a:solidFill>
                <a:latin typeface="Roboto" panose="02000000000000000000" pitchFamily="2" charset="0"/>
              </a:rPr>
              <a:t>)</a:t>
            </a:r>
          </a:p>
          <a:p>
            <a:pPr marL="133350" indent="0">
              <a:buNone/>
            </a:pPr>
            <a:r>
              <a:rPr lang="en-US" sz="600" dirty="0" err="1">
                <a:solidFill>
                  <a:srgbClr val="212121"/>
                </a:solidFill>
                <a:latin typeface="Roboto" panose="02000000000000000000" pitchFamily="2" charset="0"/>
              </a:rPr>
              <a:t>plt.title</a:t>
            </a:r>
            <a:r>
              <a:rPr lang="en-US" sz="600" dirty="0">
                <a:solidFill>
                  <a:srgbClr val="212121"/>
                </a:solidFill>
                <a:latin typeface="Roboto" panose="02000000000000000000" pitchFamily="2" charset="0"/>
              </a:rPr>
              <a:t>("Time Spent vs Language Preferred for New Landing Page")</a:t>
            </a:r>
          </a:p>
          <a:p>
            <a:pPr marL="133350" indent="0">
              <a:buNone/>
            </a:pPr>
            <a:r>
              <a:rPr lang="en-US" sz="600" dirty="0" err="1">
                <a:solidFill>
                  <a:srgbClr val="212121"/>
                </a:solidFill>
                <a:latin typeface="Roboto" panose="02000000000000000000" pitchFamily="2" charset="0"/>
              </a:rPr>
              <a:t>plt.show</a:t>
            </a:r>
            <a:r>
              <a:rPr lang="en-US" sz="600" dirty="0">
                <a:solidFill>
                  <a:srgbClr val="212121"/>
                </a:solidFill>
                <a:latin typeface="Roboto" panose="02000000000000000000" pitchFamily="2" charset="0"/>
              </a:rPr>
              <a:t>()</a:t>
            </a:r>
          </a:p>
          <a:p>
            <a:pPr marL="133350" indent="0">
              <a:lnSpc>
                <a:spcPct val="100000"/>
              </a:lnSpc>
              <a:buNone/>
            </a:pPr>
            <a:br>
              <a:rPr lang="en-US" sz="600" dirty="0">
                <a:solidFill>
                  <a:srgbClr val="212121"/>
                </a:solidFill>
                <a:latin typeface="Roboto" panose="02000000000000000000" pitchFamily="2" charset="0"/>
              </a:rPr>
            </a:br>
            <a:r>
              <a:rPr lang="en-US" sz="600" dirty="0">
                <a:solidFill>
                  <a:srgbClr val="212121"/>
                </a:solidFill>
                <a:latin typeface="Roboto" panose="02000000000000000000" pitchFamily="2" charset="0"/>
              </a:rPr>
              <a:t># computation of the mean time spent on the new page for different language users</a:t>
            </a:r>
          </a:p>
          <a:p>
            <a:pPr marL="133350" indent="0">
              <a:lnSpc>
                <a:spcPct val="100000"/>
              </a:lnSpc>
              <a:buNone/>
            </a:pPr>
            <a:r>
              <a:rPr lang="en-US" sz="600" dirty="0" err="1">
                <a:solidFill>
                  <a:srgbClr val="212121"/>
                </a:solidFill>
                <a:latin typeface="Roboto" panose="02000000000000000000" pitchFamily="2" charset="0"/>
              </a:rPr>
              <a:t>df_new.groupby</a:t>
            </a:r>
            <a:r>
              <a:rPr lang="en-US" sz="600" dirty="0">
                <a:solidFill>
                  <a:srgbClr val="212121"/>
                </a:solidFill>
                <a:latin typeface="Roboto" panose="02000000000000000000" pitchFamily="2" charset="0"/>
              </a:rPr>
              <a:t>(['</a:t>
            </a:r>
            <a:r>
              <a:rPr lang="en-US" sz="600" dirty="0" err="1">
                <a:solidFill>
                  <a:srgbClr val="212121"/>
                </a:solidFill>
                <a:latin typeface="Roboto" panose="02000000000000000000" pitchFamily="2" charset="0"/>
              </a:rPr>
              <a:t>language_preferred</a:t>
            </a:r>
            <a:r>
              <a:rPr lang="en-US" sz="600" dirty="0">
                <a:solidFill>
                  <a:srgbClr val="212121"/>
                </a:solidFill>
                <a:latin typeface="Roboto" panose="02000000000000000000" pitchFamily="2" charset="0"/>
              </a:rPr>
              <a:t>'])['</a:t>
            </a:r>
            <a:r>
              <a:rPr lang="en-US" sz="600" dirty="0" err="1">
                <a:solidFill>
                  <a:srgbClr val="212121"/>
                </a:solidFill>
                <a:latin typeface="Roboto" panose="02000000000000000000" pitchFamily="2" charset="0"/>
              </a:rPr>
              <a:t>time_spent_on_the_page</a:t>
            </a:r>
            <a:r>
              <a:rPr lang="en-US" sz="600" dirty="0">
                <a:solidFill>
                  <a:srgbClr val="212121"/>
                </a:solidFill>
                <a:latin typeface="Roboto" panose="02000000000000000000" pitchFamily="2" charset="0"/>
              </a:rPr>
              <a:t>'].mean()</a:t>
            </a:r>
          </a:p>
          <a:p>
            <a:pPr marL="133350" indent="0">
              <a:lnSpc>
                <a:spcPct val="100000"/>
              </a:lnSpc>
              <a:buNone/>
            </a:pPr>
            <a:br>
              <a:rPr lang="en-US" sz="600" dirty="0">
                <a:solidFill>
                  <a:srgbClr val="212121"/>
                </a:solidFill>
                <a:latin typeface="Roboto" panose="02000000000000000000" pitchFamily="2" charset="0"/>
              </a:rPr>
            </a:br>
            <a:r>
              <a:rPr lang="en-US" sz="600" dirty="0">
                <a:solidFill>
                  <a:srgbClr val="212121"/>
                </a:solidFill>
                <a:latin typeface="Roboto" panose="02000000000000000000" pitchFamily="2" charset="0"/>
              </a:rPr>
              <a:t># </a:t>
            </a:r>
            <a:r>
              <a:rPr lang="en-US" sz="600" dirty="0" err="1">
                <a:solidFill>
                  <a:srgbClr val="212121"/>
                </a:solidFill>
                <a:latin typeface="Roboto" panose="02000000000000000000" pitchFamily="2" charset="0"/>
              </a:rPr>
              <a:t>subsetted</a:t>
            </a:r>
            <a:r>
              <a:rPr lang="en-US" sz="600" dirty="0">
                <a:solidFill>
                  <a:srgbClr val="212121"/>
                </a:solidFill>
                <a:latin typeface="Roboto" panose="02000000000000000000" pitchFamily="2" charset="0"/>
              </a:rPr>
              <a:t> data frame of the time spent on the new page by English language users</a:t>
            </a:r>
          </a:p>
          <a:p>
            <a:pPr marL="133350" indent="0">
              <a:lnSpc>
                <a:spcPct val="100000"/>
              </a:lnSpc>
              <a:buNone/>
            </a:pPr>
            <a:r>
              <a:rPr lang="en-US" sz="600" dirty="0" err="1">
                <a:solidFill>
                  <a:srgbClr val="212121"/>
                </a:solidFill>
                <a:latin typeface="Roboto" panose="02000000000000000000" pitchFamily="2" charset="0"/>
              </a:rPr>
              <a:t>time_spent_English</a:t>
            </a:r>
            <a:r>
              <a:rPr lang="en-US" sz="600" dirty="0">
                <a:solidFill>
                  <a:srgbClr val="212121"/>
                </a:solidFill>
                <a:latin typeface="Roboto" panose="02000000000000000000" pitchFamily="2" charset="0"/>
              </a:rPr>
              <a:t> = </a:t>
            </a:r>
            <a:r>
              <a:rPr lang="en-US" sz="600" dirty="0" err="1">
                <a:solidFill>
                  <a:srgbClr val="212121"/>
                </a:solidFill>
                <a:latin typeface="Roboto" panose="02000000000000000000" pitchFamily="2" charset="0"/>
              </a:rPr>
              <a:t>df_new</a:t>
            </a:r>
            <a:r>
              <a:rPr lang="en-US" sz="600" dirty="0">
                <a:solidFill>
                  <a:srgbClr val="212121"/>
                </a:solidFill>
                <a:latin typeface="Roboto" panose="02000000000000000000" pitchFamily="2" charset="0"/>
              </a:rPr>
              <a:t>[</a:t>
            </a:r>
            <a:r>
              <a:rPr lang="en-US" sz="600" dirty="0" err="1">
                <a:solidFill>
                  <a:srgbClr val="212121"/>
                </a:solidFill>
                <a:latin typeface="Roboto" panose="02000000000000000000" pitchFamily="2" charset="0"/>
              </a:rPr>
              <a:t>df_new</a:t>
            </a:r>
            <a:r>
              <a:rPr lang="en-US" sz="600" dirty="0">
                <a:solidFill>
                  <a:srgbClr val="212121"/>
                </a:solidFill>
                <a:latin typeface="Roboto" panose="02000000000000000000" pitchFamily="2" charset="0"/>
              </a:rPr>
              <a:t>['</a:t>
            </a:r>
            <a:r>
              <a:rPr lang="en-US" sz="600" dirty="0" err="1">
                <a:solidFill>
                  <a:srgbClr val="212121"/>
                </a:solidFill>
                <a:latin typeface="Roboto" panose="02000000000000000000" pitchFamily="2" charset="0"/>
              </a:rPr>
              <a:t>language_preferred</a:t>
            </a:r>
            <a:r>
              <a:rPr lang="en-US" sz="600" dirty="0">
                <a:solidFill>
                  <a:srgbClr val="212121"/>
                </a:solidFill>
                <a:latin typeface="Roboto" panose="02000000000000000000" pitchFamily="2" charset="0"/>
              </a:rPr>
              <a:t>']=="English"]['</a:t>
            </a:r>
            <a:r>
              <a:rPr lang="en-US" sz="600" dirty="0" err="1">
                <a:solidFill>
                  <a:srgbClr val="212121"/>
                </a:solidFill>
                <a:latin typeface="Roboto" panose="02000000000000000000" pitchFamily="2" charset="0"/>
              </a:rPr>
              <a:t>time_spent_on_the_page</a:t>
            </a:r>
            <a:r>
              <a:rPr lang="en-US" sz="600" dirty="0">
                <a:solidFill>
                  <a:srgbClr val="212121"/>
                </a:solidFill>
                <a:latin typeface="Roboto" panose="02000000000000000000" pitchFamily="2" charset="0"/>
              </a:rPr>
              <a:t>’]</a:t>
            </a:r>
          </a:p>
          <a:p>
            <a:pPr marL="133350" indent="0">
              <a:lnSpc>
                <a:spcPct val="100000"/>
              </a:lnSpc>
              <a:buNone/>
            </a:pPr>
            <a:endParaRPr lang="en-US" sz="600" dirty="0">
              <a:solidFill>
                <a:srgbClr val="212121"/>
              </a:solidFill>
              <a:latin typeface="Roboto" panose="02000000000000000000" pitchFamily="2" charset="0"/>
            </a:endParaRPr>
          </a:p>
          <a:p>
            <a:pPr marL="133350" indent="0">
              <a:lnSpc>
                <a:spcPct val="100000"/>
              </a:lnSpc>
              <a:buNone/>
            </a:pPr>
            <a:r>
              <a:rPr lang="en-US" sz="600" dirty="0">
                <a:solidFill>
                  <a:srgbClr val="212121"/>
                </a:solidFill>
                <a:latin typeface="Roboto" panose="02000000000000000000" pitchFamily="2" charset="0"/>
              </a:rPr>
              <a:t># </a:t>
            </a:r>
            <a:r>
              <a:rPr lang="en-US" sz="600" dirty="0" err="1">
                <a:solidFill>
                  <a:srgbClr val="212121"/>
                </a:solidFill>
                <a:latin typeface="Roboto" panose="02000000000000000000" pitchFamily="2" charset="0"/>
              </a:rPr>
              <a:t>subsetted</a:t>
            </a:r>
            <a:r>
              <a:rPr lang="en-US" sz="600" dirty="0">
                <a:solidFill>
                  <a:srgbClr val="212121"/>
                </a:solidFill>
                <a:latin typeface="Roboto" panose="02000000000000000000" pitchFamily="2" charset="0"/>
              </a:rPr>
              <a:t> data frames of the time spent on the new page by French and Spanish language users</a:t>
            </a:r>
          </a:p>
          <a:p>
            <a:pPr marL="133350" indent="0">
              <a:lnSpc>
                <a:spcPct val="100000"/>
              </a:lnSpc>
              <a:buNone/>
            </a:pPr>
            <a:r>
              <a:rPr lang="en-US" sz="600" dirty="0" err="1">
                <a:solidFill>
                  <a:srgbClr val="212121"/>
                </a:solidFill>
                <a:latin typeface="Roboto" panose="02000000000000000000" pitchFamily="2" charset="0"/>
              </a:rPr>
              <a:t>time_spent_French</a:t>
            </a:r>
            <a:r>
              <a:rPr lang="en-US" sz="600" dirty="0">
                <a:solidFill>
                  <a:srgbClr val="212121"/>
                </a:solidFill>
                <a:latin typeface="Roboto" panose="02000000000000000000" pitchFamily="2" charset="0"/>
              </a:rPr>
              <a:t> = </a:t>
            </a:r>
            <a:r>
              <a:rPr lang="en-US" sz="600" dirty="0" err="1">
                <a:solidFill>
                  <a:srgbClr val="212121"/>
                </a:solidFill>
                <a:latin typeface="Roboto" panose="02000000000000000000" pitchFamily="2" charset="0"/>
              </a:rPr>
              <a:t>df_new</a:t>
            </a:r>
            <a:r>
              <a:rPr lang="en-US" sz="600" dirty="0">
                <a:solidFill>
                  <a:srgbClr val="212121"/>
                </a:solidFill>
                <a:latin typeface="Roboto" panose="02000000000000000000" pitchFamily="2" charset="0"/>
              </a:rPr>
              <a:t>[</a:t>
            </a:r>
            <a:r>
              <a:rPr lang="en-US" sz="600" dirty="0" err="1">
                <a:solidFill>
                  <a:srgbClr val="212121"/>
                </a:solidFill>
                <a:latin typeface="Roboto" panose="02000000000000000000" pitchFamily="2" charset="0"/>
              </a:rPr>
              <a:t>df_new</a:t>
            </a:r>
            <a:r>
              <a:rPr lang="en-US" sz="600" dirty="0">
                <a:solidFill>
                  <a:srgbClr val="212121"/>
                </a:solidFill>
                <a:latin typeface="Roboto" panose="02000000000000000000" pitchFamily="2" charset="0"/>
              </a:rPr>
              <a:t>['</a:t>
            </a:r>
            <a:r>
              <a:rPr lang="en-US" sz="600" dirty="0" err="1">
                <a:solidFill>
                  <a:srgbClr val="212121"/>
                </a:solidFill>
                <a:latin typeface="Roboto" panose="02000000000000000000" pitchFamily="2" charset="0"/>
              </a:rPr>
              <a:t>language_preferred</a:t>
            </a:r>
            <a:r>
              <a:rPr lang="en-US" sz="600" dirty="0">
                <a:solidFill>
                  <a:srgbClr val="212121"/>
                </a:solidFill>
                <a:latin typeface="Roboto" panose="02000000000000000000" pitchFamily="2" charset="0"/>
              </a:rPr>
              <a:t>']== "French"]['</a:t>
            </a:r>
            <a:r>
              <a:rPr lang="en-US" sz="600" dirty="0" err="1">
                <a:solidFill>
                  <a:srgbClr val="212121"/>
                </a:solidFill>
                <a:latin typeface="Roboto" panose="02000000000000000000" pitchFamily="2" charset="0"/>
              </a:rPr>
              <a:t>time_spent_on_the_page</a:t>
            </a:r>
            <a:r>
              <a:rPr lang="en-US" sz="600" dirty="0">
                <a:solidFill>
                  <a:srgbClr val="212121"/>
                </a:solidFill>
                <a:latin typeface="Roboto" panose="02000000000000000000" pitchFamily="2" charset="0"/>
              </a:rPr>
              <a:t>’] </a:t>
            </a:r>
          </a:p>
          <a:p>
            <a:pPr marL="133350" indent="0">
              <a:lnSpc>
                <a:spcPct val="100000"/>
              </a:lnSpc>
              <a:buNone/>
            </a:pPr>
            <a:r>
              <a:rPr lang="en-US" sz="600" dirty="0" err="1">
                <a:solidFill>
                  <a:srgbClr val="212121"/>
                </a:solidFill>
                <a:latin typeface="Roboto" panose="02000000000000000000" pitchFamily="2" charset="0"/>
              </a:rPr>
              <a:t>time_spent_Spanish</a:t>
            </a:r>
            <a:r>
              <a:rPr lang="en-US" sz="600" dirty="0">
                <a:solidFill>
                  <a:srgbClr val="212121"/>
                </a:solidFill>
                <a:latin typeface="Roboto" panose="02000000000000000000" pitchFamily="2" charset="0"/>
              </a:rPr>
              <a:t> = </a:t>
            </a:r>
            <a:r>
              <a:rPr lang="en-US" sz="600" dirty="0" err="1">
                <a:solidFill>
                  <a:srgbClr val="212121"/>
                </a:solidFill>
                <a:latin typeface="Roboto" panose="02000000000000000000" pitchFamily="2" charset="0"/>
              </a:rPr>
              <a:t>df_new</a:t>
            </a:r>
            <a:r>
              <a:rPr lang="en-US" sz="600" dirty="0">
                <a:solidFill>
                  <a:srgbClr val="212121"/>
                </a:solidFill>
                <a:latin typeface="Roboto" panose="02000000000000000000" pitchFamily="2" charset="0"/>
              </a:rPr>
              <a:t>[</a:t>
            </a:r>
            <a:r>
              <a:rPr lang="en-US" sz="600" dirty="0" err="1">
                <a:solidFill>
                  <a:srgbClr val="212121"/>
                </a:solidFill>
                <a:latin typeface="Roboto" panose="02000000000000000000" pitchFamily="2" charset="0"/>
              </a:rPr>
              <a:t>df_new</a:t>
            </a:r>
            <a:r>
              <a:rPr lang="en-US" sz="600" dirty="0">
                <a:solidFill>
                  <a:srgbClr val="212121"/>
                </a:solidFill>
                <a:latin typeface="Roboto" panose="02000000000000000000" pitchFamily="2" charset="0"/>
              </a:rPr>
              <a:t>['</a:t>
            </a:r>
            <a:r>
              <a:rPr lang="en-US" sz="600" dirty="0" err="1">
                <a:solidFill>
                  <a:srgbClr val="212121"/>
                </a:solidFill>
                <a:latin typeface="Roboto" panose="02000000000000000000" pitchFamily="2" charset="0"/>
              </a:rPr>
              <a:t>language_preferred</a:t>
            </a:r>
            <a:r>
              <a:rPr lang="en-US" sz="600" dirty="0">
                <a:solidFill>
                  <a:srgbClr val="212121"/>
                </a:solidFill>
                <a:latin typeface="Roboto" panose="02000000000000000000" pitchFamily="2" charset="0"/>
              </a:rPr>
              <a:t>']== "Spanish"]['</a:t>
            </a:r>
            <a:r>
              <a:rPr lang="en-US" sz="600" dirty="0" err="1">
                <a:solidFill>
                  <a:srgbClr val="212121"/>
                </a:solidFill>
                <a:latin typeface="Roboto" panose="02000000000000000000" pitchFamily="2" charset="0"/>
              </a:rPr>
              <a:t>time_spent_on_the_page</a:t>
            </a:r>
            <a:r>
              <a:rPr lang="en-US" sz="600" dirty="0">
                <a:solidFill>
                  <a:srgbClr val="212121"/>
                </a:solidFill>
                <a:latin typeface="Roboto" panose="02000000000000000000" pitchFamily="2" charset="0"/>
              </a:rPr>
              <a:t>’]</a:t>
            </a:r>
          </a:p>
          <a:p>
            <a:pPr marL="133350" indent="0">
              <a:lnSpc>
                <a:spcPct val="100000"/>
              </a:lnSpc>
              <a:buNone/>
            </a:pPr>
            <a:endParaRPr lang="en-US" sz="600" dirty="0">
              <a:solidFill>
                <a:srgbClr val="212121"/>
              </a:solidFill>
              <a:latin typeface="Roboto" panose="02000000000000000000" pitchFamily="2" charset="0"/>
            </a:endParaRPr>
          </a:p>
          <a:p>
            <a:pPr marL="133350" indent="0">
              <a:lnSpc>
                <a:spcPct val="100000"/>
              </a:lnSpc>
              <a:buNone/>
            </a:pPr>
            <a:r>
              <a:rPr lang="en-US" sz="600" dirty="0">
                <a:solidFill>
                  <a:srgbClr val="212121"/>
                </a:solidFill>
                <a:latin typeface="Roboto" panose="02000000000000000000" pitchFamily="2" charset="0"/>
              </a:rPr>
              <a:t># import the required function</a:t>
            </a:r>
          </a:p>
          <a:p>
            <a:pPr marL="133350" indent="0">
              <a:lnSpc>
                <a:spcPct val="100000"/>
              </a:lnSpc>
              <a:buNone/>
            </a:pPr>
            <a:r>
              <a:rPr lang="en-US" sz="600" dirty="0">
                <a:solidFill>
                  <a:srgbClr val="212121"/>
                </a:solidFill>
                <a:latin typeface="Roboto" panose="02000000000000000000" pitchFamily="2" charset="0"/>
              </a:rPr>
              <a:t>from </a:t>
            </a:r>
            <a:r>
              <a:rPr lang="en-US" sz="600" dirty="0" err="1">
                <a:solidFill>
                  <a:srgbClr val="212121"/>
                </a:solidFill>
                <a:latin typeface="Roboto" panose="02000000000000000000" pitchFamily="2" charset="0"/>
              </a:rPr>
              <a:t>scipy.stats</a:t>
            </a:r>
            <a:r>
              <a:rPr lang="en-US" sz="600" dirty="0">
                <a:solidFill>
                  <a:srgbClr val="212121"/>
                </a:solidFill>
                <a:latin typeface="Roboto" panose="02000000000000000000" pitchFamily="2" charset="0"/>
              </a:rPr>
              <a:t> import </a:t>
            </a:r>
            <a:r>
              <a:rPr lang="en-US" sz="600" dirty="0" err="1">
                <a:solidFill>
                  <a:srgbClr val="212121"/>
                </a:solidFill>
                <a:latin typeface="Roboto" panose="02000000000000000000" pitchFamily="2" charset="0"/>
              </a:rPr>
              <a:t>f_oneway</a:t>
            </a:r>
            <a:endParaRPr lang="en-US" sz="600" dirty="0">
              <a:solidFill>
                <a:srgbClr val="212121"/>
              </a:solidFill>
              <a:latin typeface="Roboto" panose="02000000000000000000" pitchFamily="2" charset="0"/>
            </a:endParaRPr>
          </a:p>
          <a:p>
            <a:pPr marL="133350" indent="0">
              <a:lnSpc>
                <a:spcPct val="100000"/>
              </a:lnSpc>
              <a:buNone/>
            </a:pPr>
            <a:endParaRPr lang="en-US" sz="600" dirty="0">
              <a:solidFill>
                <a:srgbClr val="212121"/>
              </a:solidFill>
              <a:latin typeface="Roboto" panose="02000000000000000000" pitchFamily="2" charset="0"/>
            </a:endParaRPr>
          </a:p>
          <a:p>
            <a:pPr marL="133350" indent="0">
              <a:lnSpc>
                <a:spcPct val="100000"/>
              </a:lnSpc>
              <a:buNone/>
            </a:pPr>
            <a:r>
              <a:rPr lang="en-US" sz="600" dirty="0">
                <a:solidFill>
                  <a:srgbClr val="212121"/>
                </a:solidFill>
                <a:latin typeface="Roboto" panose="02000000000000000000" pitchFamily="2" charset="0"/>
              </a:rPr>
              <a:t># computation of the p-value</a:t>
            </a:r>
          </a:p>
          <a:p>
            <a:pPr marL="133350" indent="0">
              <a:lnSpc>
                <a:spcPct val="100000"/>
              </a:lnSpc>
              <a:buNone/>
            </a:pPr>
            <a:r>
              <a:rPr lang="en-US" sz="600" dirty="0" err="1">
                <a:solidFill>
                  <a:srgbClr val="212121"/>
                </a:solidFill>
                <a:latin typeface="Roboto" panose="02000000000000000000" pitchFamily="2" charset="0"/>
              </a:rPr>
              <a:t>test_stat</a:t>
            </a:r>
            <a:r>
              <a:rPr lang="en-US" sz="600" dirty="0">
                <a:solidFill>
                  <a:srgbClr val="212121"/>
                </a:solidFill>
                <a:latin typeface="Roboto" panose="02000000000000000000" pitchFamily="2" charset="0"/>
              </a:rPr>
              <a:t>, </a:t>
            </a:r>
            <a:r>
              <a:rPr lang="en-US" sz="600" dirty="0" err="1">
                <a:solidFill>
                  <a:srgbClr val="212121"/>
                </a:solidFill>
                <a:latin typeface="Roboto" panose="02000000000000000000" pitchFamily="2" charset="0"/>
              </a:rPr>
              <a:t>p_value</a:t>
            </a:r>
            <a:r>
              <a:rPr lang="en-US" sz="600" dirty="0">
                <a:solidFill>
                  <a:srgbClr val="212121"/>
                </a:solidFill>
                <a:latin typeface="Roboto" panose="02000000000000000000" pitchFamily="2" charset="0"/>
              </a:rPr>
              <a:t> = </a:t>
            </a:r>
            <a:r>
              <a:rPr lang="en-US" sz="600" dirty="0" err="1">
                <a:solidFill>
                  <a:srgbClr val="212121"/>
                </a:solidFill>
                <a:latin typeface="Roboto" panose="02000000000000000000" pitchFamily="2" charset="0"/>
              </a:rPr>
              <a:t>f_oneway</a:t>
            </a:r>
            <a:r>
              <a:rPr lang="en-US" sz="600" dirty="0">
                <a:solidFill>
                  <a:srgbClr val="212121"/>
                </a:solidFill>
                <a:latin typeface="Roboto" panose="02000000000000000000" pitchFamily="2" charset="0"/>
              </a:rPr>
              <a:t> (</a:t>
            </a:r>
            <a:r>
              <a:rPr lang="en-US" sz="600" dirty="0" err="1">
                <a:solidFill>
                  <a:srgbClr val="212121"/>
                </a:solidFill>
                <a:latin typeface="Roboto" panose="02000000000000000000" pitchFamily="2" charset="0"/>
              </a:rPr>
              <a:t>time_spent_English</a:t>
            </a:r>
            <a:r>
              <a:rPr lang="en-US" sz="600" dirty="0">
                <a:solidFill>
                  <a:srgbClr val="212121"/>
                </a:solidFill>
                <a:latin typeface="Roboto" panose="02000000000000000000" pitchFamily="2" charset="0"/>
              </a:rPr>
              <a:t>, </a:t>
            </a:r>
            <a:r>
              <a:rPr lang="en-US" sz="600" dirty="0" err="1">
                <a:solidFill>
                  <a:srgbClr val="212121"/>
                </a:solidFill>
                <a:latin typeface="Roboto" panose="02000000000000000000" pitchFamily="2" charset="0"/>
              </a:rPr>
              <a:t>time_spent_French</a:t>
            </a:r>
            <a:r>
              <a:rPr lang="en-US" sz="600" dirty="0">
                <a:solidFill>
                  <a:srgbClr val="212121"/>
                </a:solidFill>
                <a:latin typeface="Roboto" panose="02000000000000000000" pitchFamily="2" charset="0"/>
              </a:rPr>
              <a:t>, </a:t>
            </a:r>
            <a:r>
              <a:rPr lang="en-US" sz="600" dirty="0" err="1">
                <a:solidFill>
                  <a:srgbClr val="212121"/>
                </a:solidFill>
                <a:latin typeface="Roboto" panose="02000000000000000000" pitchFamily="2" charset="0"/>
              </a:rPr>
              <a:t>time_spent_Spanish</a:t>
            </a:r>
            <a:r>
              <a:rPr lang="en-US" sz="600" dirty="0">
                <a:solidFill>
                  <a:srgbClr val="212121"/>
                </a:solidFill>
                <a:latin typeface="Roboto" panose="02000000000000000000" pitchFamily="2" charset="0"/>
              </a:rPr>
              <a:t>)</a:t>
            </a:r>
            <a:endParaRPr lang="en-US" sz="800" dirty="0">
              <a:solidFill>
                <a:srgbClr val="212121"/>
              </a:solidFill>
              <a:latin typeface="Roboto" panose="02000000000000000000" pitchFamily="2" charset="0"/>
            </a:endParaRPr>
          </a:p>
        </p:txBody>
      </p:sp>
    </p:spTree>
    <p:extLst>
      <p:ext uri="{BB962C8B-B14F-4D97-AF65-F5344CB8AC3E}">
        <p14:creationId xmlns:p14="http://schemas.microsoft.com/office/powerpoint/2010/main" val="2678265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70" name="Google Shape;170;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8"/>
            <a:ext cx="7574289" cy="740531"/>
          </a:xfrm>
          <a:prstGeom prst="rect">
            <a:avLst/>
          </a:prstGeom>
          <a:noFill/>
          <a:ln>
            <a:noFill/>
          </a:ln>
        </p:spPr>
        <p:txBody>
          <a:bodyPr spcFirstLastPara="1" wrap="square" lIns="91425" tIns="91425" rIns="91425" bIns="91425" anchor="t" anchorCtr="0">
            <a:noAutofit/>
          </a:bodyPr>
          <a:lstStyle/>
          <a:p>
            <a:r>
              <a:rPr lang="en" dirty="0">
                <a:solidFill>
                  <a:srgbClr val="000000"/>
                </a:solidFill>
              </a:rPr>
              <a:t>Executive Summary: Conclusion (1/2): </a:t>
            </a:r>
            <a:r>
              <a:rPr lang="en-US" dirty="0">
                <a:solidFill>
                  <a:srgbClr val="000000"/>
                </a:solidFill>
              </a:rPr>
              <a:t>Exploratory Data Analysis of the Sampled Subjects</a:t>
            </a:r>
            <a:br>
              <a:rPr lang="en-US" dirty="0">
                <a:solidFill>
                  <a:srgbClr val="000000"/>
                </a:solidFill>
              </a:rPr>
            </a:br>
            <a:r>
              <a:rPr lang="en" dirty="0">
                <a:solidFill>
                  <a:srgbClr val="000000"/>
                </a:solidFill>
              </a:rPr>
              <a:t> </a:t>
            </a:r>
            <a:endParaRPr dirty="0">
              <a:solidFill>
                <a:srgbClr val="000000"/>
              </a:solidFill>
            </a:endParaRPr>
          </a:p>
        </p:txBody>
      </p:sp>
      <p:sp>
        <p:nvSpPr>
          <p:cNvPr id="119" name="Google Shape;119;g10e9006cb6c_1_2"/>
          <p:cNvSpPr txBox="1">
            <a:spLocks noGrp="1"/>
          </p:cNvSpPr>
          <p:nvPr>
            <p:ph type="body" idx="1"/>
          </p:nvPr>
        </p:nvSpPr>
        <p:spPr>
          <a:xfrm>
            <a:off x="202550" y="1066167"/>
            <a:ext cx="8629800" cy="3706800"/>
          </a:xfrm>
          <a:prstGeom prst="rect">
            <a:avLst/>
          </a:prstGeom>
          <a:noFill/>
          <a:ln>
            <a:solidFill>
              <a:schemeClr val="accent1"/>
            </a:solidFill>
          </a:ln>
        </p:spPr>
        <p:txBody>
          <a:bodyPr spcFirstLastPara="1" wrap="square" lIns="91425" tIns="91425" rIns="91425" bIns="91425" anchor="t" anchorCtr="0">
            <a:noAutofit/>
          </a:bodyPr>
          <a:lstStyle/>
          <a:p>
            <a:pPr indent="-317500">
              <a:lnSpc>
                <a:spcPct val="100000"/>
              </a:lnSpc>
              <a:spcBef>
                <a:spcPts val="400"/>
              </a:spcBef>
              <a:spcAft>
                <a:spcPts val="400"/>
              </a:spcAft>
              <a:buClr>
                <a:srgbClr val="000000"/>
              </a:buClr>
              <a:buSzPts val="1400"/>
            </a:pPr>
            <a:r>
              <a:rPr lang="en-US" sz="1100" dirty="0">
                <a:solidFill>
                  <a:srgbClr val="000000"/>
                </a:solidFill>
              </a:rPr>
              <a:t>On average, the subjects spent about 5 minutes 23 seconds (5.38 minutes) on the landing pages</a:t>
            </a:r>
          </a:p>
          <a:p>
            <a:pPr indent="-317500">
              <a:lnSpc>
                <a:spcPct val="100000"/>
              </a:lnSpc>
              <a:spcBef>
                <a:spcPts val="400"/>
              </a:spcBef>
              <a:spcAft>
                <a:spcPts val="400"/>
              </a:spcAft>
              <a:buClr>
                <a:srgbClr val="000000"/>
              </a:buClr>
              <a:buSzPts val="1400"/>
            </a:pPr>
            <a:r>
              <a:rPr lang="en-US" sz="1100" dirty="0">
                <a:solidFill>
                  <a:srgbClr val="000000"/>
                </a:solidFill>
              </a:rPr>
              <a:t>The spread of the time spent on the landing page is characterized by a range from about 11 seconds (0.19 minutes) to 10 minutes 42 seconds (10.71 minutes) and a standard deviation of about 2 minutes 23 seconds (2.38 minutes)</a:t>
            </a:r>
          </a:p>
          <a:p>
            <a:pPr indent="-317500">
              <a:lnSpc>
                <a:spcPct val="100000"/>
              </a:lnSpc>
              <a:spcBef>
                <a:spcPts val="400"/>
              </a:spcBef>
              <a:spcAft>
                <a:spcPts val="400"/>
              </a:spcAft>
              <a:buClr>
                <a:srgbClr val="000000"/>
              </a:buClr>
              <a:buSzPts val="1400"/>
            </a:pPr>
            <a:r>
              <a:rPr lang="en-US" sz="1100" dirty="0">
                <a:solidFill>
                  <a:srgbClr val="000000"/>
                </a:solidFill>
              </a:rPr>
              <a:t>The randomly selected subjects generated an approximately normal distribution of the time spent on the landing pages</a:t>
            </a:r>
          </a:p>
          <a:p>
            <a:pPr indent="-317500">
              <a:lnSpc>
                <a:spcPct val="100000"/>
              </a:lnSpc>
              <a:spcBef>
                <a:spcPts val="400"/>
              </a:spcBef>
              <a:spcAft>
                <a:spcPts val="400"/>
              </a:spcAft>
              <a:buClr>
                <a:srgbClr val="000000"/>
              </a:buClr>
              <a:buSzPts val="1400"/>
            </a:pPr>
            <a:r>
              <a:rPr lang="en-US" sz="1100" dirty="0">
                <a:solidFill>
                  <a:srgbClr val="000000"/>
                </a:solidFill>
              </a:rPr>
              <a:t>The number of subjects converted is slightly greater (54%) than those not converted</a:t>
            </a:r>
          </a:p>
          <a:p>
            <a:pPr indent="-317500">
              <a:lnSpc>
                <a:spcPct val="100000"/>
              </a:lnSpc>
              <a:spcBef>
                <a:spcPts val="400"/>
              </a:spcBef>
              <a:spcAft>
                <a:spcPts val="400"/>
              </a:spcAft>
              <a:buClr>
                <a:srgbClr val="000000"/>
              </a:buClr>
              <a:buSzPts val="1400"/>
            </a:pPr>
            <a:r>
              <a:rPr lang="en-US" sz="1100" dirty="0">
                <a:solidFill>
                  <a:srgbClr val="000000"/>
                </a:solidFill>
              </a:rPr>
              <a:t>Half of the subjects spent between 4 and 7 minutes on the landing pages and half also spent more 5 minutes</a:t>
            </a:r>
          </a:p>
          <a:p>
            <a:pPr indent="-317500">
              <a:lnSpc>
                <a:spcPct val="100000"/>
              </a:lnSpc>
              <a:spcBef>
                <a:spcPts val="400"/>
              </a:spcBef>
              <a:spcAft>
                <a:spcPts val="400"/>
              </a:spcAft>
              <a:buClr>
                <a:srgbClr val="000000"/>
              </a:buClr>
              <a:buSzPts val="1400"/>
            </a:pPr>
            <a:r>
              <a:rPr lang="en-US" sz="1100" dirty="0">
                <a:solidFill>
                  <a:srgbClr val="000000"/>
                </a:solidFill>
              </a:rPr>
              <a:t>The ratio of subjects converted to those not converted is 27:23</a:t>
            </a:r>
          </a:p>
          <a:p>
            <a:pPr indent="-317500">
              <a:lnSpc>
                <a:spcPct val="100000"/>
              </a:lnSpc>
              <a:spcBef>
                <a:spcPts val="400"/>
              </a:spcBef>
              <a:spcAft>
                <a:spcPts val="400"/>
              </a:spcAft>
              <a:buClr>
                <a:srgbClr val="000000"/>
              </a:buClr>
              <a:buSzPts val="1400"/>
            </a:pPr>
            <a:r>
              <a:rPr lang="en-US" sz="1100" dirty="0">
                <a:solidFill>
                  <a:srgbClr val="000000"/>
                </a:solidFill>
              </a:rPr>
              <a:t>Both Spanish and French are the favorite languages among the subjects (34 each) while English was the preferred language of only 32 subjects</a:t>
            </a:r>
          </a:p>
          <a:p>
            <a:pPr indent="-317500">
              <a:lnSpc>
                <a:spcPct val="100000"/>
              </a:lnSpc>
              <a:spcBef>
                <a:spcPts val="400"/>
              </a:spcBef>
              <a:spcAft>
                <a:spcPts val="400"/>
              </a:spcAft>
              <a:buClr>
                <a:srgbClr val="000000"/>
              </a:buClr>
              <a:buSzPts val="1400"/>
            </a:pPr>
            <a:r>
              <a:rPr lang="en-US" sz="1100" dirty="0">
                <a:solidFill>
                  <a:srgbClr val="000000"/>
                </a:solidFill>
              </a:rPr>
              <a:t>Subjects assigned to the new landing page tended to spend close to two more minutes on the landing page than those assigned to the old landing page</a:t>
            </a:r>
          </a:p>
          <a:p>
            <a:pPr indent="-317500">
              <a:lnSpc>
                <a:spcPct val="100000"/>
              </a:lnSpc>
              <a:spcBef>
                <a:spcPts val="400"/>
              </a:spcBef>
              <a:spcAft>
                <a:spcPts val="400"/>
              </a:spcAft>
              <a:buClr>
                <a:srgbClr val="000000"/>
              </a:buClr>
              <a:buSzPts val="1400"/>
            </a:pPr>
            <a:r>
              <a:rPr lang="en-US" sz="1100" dirty="0">
                <a:solidFill>
                  <a:srgbClr val="000000"/>
                </a:solidFill>
              </a:rPr>
              <a:t>Converted subjects, in general, spent over two more minutes on the landing page than unconverted ones</a:t>
            </a:r>
          </a:p>
          <a:p>
            <a:pPr indent="-317500">
              <a:lnSpc>
                <a:spcPct val="100000"/>
              </a:lnSpc>
              <a:spcBef>
                <a:spcPts val="400"/>
              </a:spcBef>
              <a:spcAft>
                <a:spcPts val="400"/>
              </a:spcAft>
              <a:buClr>
                <a:srgbClr val="000000"/>
              </a:buClr>
              <a:buSzPts val="1400"/>
            </a:pPr>
            <a:r>
              <a:rPr lang="en-US" sz="1100" dirty="0">
                <a:solidFill>
                  <a:srgbClr val="000000"/>
                </a:solidFill>
              </a:rPr>
              <a:t>Subjects having English as preferred language spent the most time on the landing page, closely followed by those whose preferred language is Spanish; the least time spent on the landing page was registered for subjects whose preferred language is French but the differences among the time spent by subjects of the three languages are a few seconds apart</a:t>
            </a:r>
          </a:p>
          <a:p>
            <a:pPr indent="-317500">
              <a:lnSpc>
                <a:spcPct val="100000"/>
              </a:lnSpc>
              <a:spcBef>
                <a:spcPts val="400"/>
              </a:spcBef>
              <a:spcAft>
                <a:spcPts val="400"/>
              </a:spcAft>
              <a:buClr>
                <a:srgbClr val="000000"/>
              </a:buClr>
              <a:buSzPts val="1400"/>
            </a:pPr>
            <a:endParaRPr lang="en-US" sz="11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8"/>
            <a:ext cx="7592044" cy="740531"/>
          </a:xfrm>
          <a:prstGeom prst="rect">
            <a:avLst/>
          </a:prstGeom>
          <a:noFill/>
          <a:ln>
            <a:noFill/>
          </a:ln>
        </p:spPr>
        <p:txBody>
          <a:bodyPr spcFirstLastPara="1" wrap="square" lIns="91425" tIns="91425" rIns="91425" bIns="91425" anchor="t" anchorCtr="0">
            <a:noAutofit/>
          </a:bodyPr>
          <a:lstStyle/>
          <a:p>
            <a:r>
              <a:rPr lang="en" dirty="0">
                <a:solidFill>
                  <a:srgbClr val="000000"/>
                </a:solidFill>
              </a:rPr>
              <a:t>Executive Summary: Conclusion (2/2): Result of </a:t>
            </a:r>
            <a:r>
              <a:rPr lang="en-US" dirty="0">
                <a:solidFill>
                  <a:srgbClr val="000000"/>
                </a:solidFill>
              </a:rPr>
              <a:t>Inferential Evaluation of Key Statistical Hypotheses</a:t>
            </a:r>
            <a:br>
              <a:rPr lang="en-US" dirty="0">
                <a:solidFill>
                  <a:srgbClr val="000000"/>
                </a:solidFill>
              </a:rPr>
            </a:br>
            <a:endParaRPr dirty="0">
              <a:solidFill>
                <a:srgbClr val="000000"/>
              </a:solidFill>
            </a:endParaRPr>
          </a:p>
        </p:txBody>
      </p:sp>
      <p:sp>
        <p:nvSpPr>
          <p:cNvPr id="119" name="Google Shape;119;g10e9006cb6c_1_2"/>
          <p:cNvSpPr txBox="1">
            <a:spLocks noGrp="1"/>
          </p:cNvSpPr>
          <p:nvPr>
            <p:ph type="body" idx="1"/>
          </p:nvPr>
        </p:nvSpPr>
        <p:spPr>
          <a:xfrm>
            <a:off x="257100" y="1129321"/>
            <a:ext cx="8629800" cy="2783460"/>
          </a:xfrm>
          <a:prstGeom prst="rect">
            <a:avLst/>
          </a:prstGeom>
          <a:noFill/>
          <a:ln>
            <a:solidFill>
              <a:schemeClr val="accent1"/>
            </a:solidFill>
          </a:ln>
        </p:spPr>
        <p:txBody>
          <a:bodyPr spcFirstLastPara="1" wrap="square" lIns="91425" tIns="91425" rIns="91425" bIns="91425" anchor="t" anchorCtr="0">
            <a:noAutofit/>
          </a:bodyPr>
          <a:lstStyle/>
          <a:p>
            <a:pPr algn="l">
              <a:buFont typeface="Arial" panose="020B0604020202020204" pitchFamily="34" charset="0"/>
              <a:buChar char="•"/>
            </a:pPr>
            <a:r>
              <a:rPr lang="en-US" sz="1800" dirty="0">
                <a:solidFill>
                  <a:srgbClr val="000000"/>
                </a:solidFill>
              </a:rPr>
              <a:t>On average, users spend more time on the new landing page than on the existing one</a:t>
            </a:r>
          </a:p>
          <a:p>
            <a:pPr algn="l">
              <a:buFont typeface="Arial" panose="020B0604020202020204" pitchFamily="34" charset="0"/>
              <a:buChar char="•"/>
            </a:pPr>
            <a:r>
              <a:rPr lang="en-US" sz="1800" dirty="0">
                <a:solidFill>
                  <a:srgbClr val="000000"/>
                </a:solidFill>
              </a:rPr>
              <a:t>The rate of conversion for the new page is effectively larger than that for the existing page</a:t>
            </a:r>
          </a:p>
          <a:p>
            <a:pPr algn="l">
              <a:buFont typeface="Arial" panose="020B0604020202020204" pitchFamily="34" charset="0"/>
              <a:buChar char="•"/>
            </a:pPr>
            <a:r>
              <a:rPr lang="en-US" sz="1800" dirty="0">
                <a:solidFill>
                  <a:srgbClr val="000000"/>
                </a:solidFill>
              </a:rPr>
              <a:t>The converted status appears to be independent of the preferred language of the user; specifically at the level of significance of 5%</a:t>
            </a:r>
          </a:p>
          <a:p>
            <a:pPr algn="l">
              <a:buFont typeface="Arial" panose="020B0604020202020204" pitchFamily="34" charset="0"/>
              <a:buChar char="•"/>
            </a:pPr>
            <a:r>
              <a:rPr lang="en-US" sz="1800" dirty="0">
                <a:solidFill>
                  <a:srgbClr val="000000"/>
                </a:solidFill>
              </a:rPr>
              <a:t>The average time spent on the new page is the same across different language users</a:t>
            </a:r>
          </a:p>
        </p:txBody>
      </p:sp>
    </p:spTree>
    <p:extLst>
      <p:ext uri="{BB962C8B-B14F-4D97-AF65-F5344CB8AC3E}">
        <p14:creationId xmlns:p14="http://schemas.microsoft.com/office/powerpoint/2010/main" val="410577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10e9006cb6c_1_2"/>
          <p:cNvSpPr txBox="1">
            <a:spLocks noGrp="1"/>
          </p:cNvSpPr>
          <p:nvPr>
            <p:ph type="title"/>
          </p:nvPr>
        </p:nvSpPr>
        <p:spPr>
          <a:xfrm>
            <a:off x="202550" y="289278"/>
            <a:ext cx="7592044" cy="483079"/>
          </a:xfrm>
          <a:prstGeom prst="rect">
            <a:avLst/>
          </a:prstGeom>
          <a:noFill/>
          <a:ln>
            <a:noFill/>
          </a:ln>
        </p:spPr>
        <p:txBody>
          <a:bodyPr spcFirstLastPara="1" wrap="square" lIns="91425" tIns="91425" rIns="91425" bIns="91425" anchor="t" anchorCtr="0">
            <a:noAutofit/>
          </a:bodyPr>
          <a:lstStyle/>
          <a:p>
            <a:r>
              <a:rPr lang="en-US" dirty="0">
                <a:solidFill>
                  <a:srgbClr val="000000"/>
                </a:solidFill>
              </a:rPr>
              <a:t>Executive Summary: Business Recommendations</a:t>
            </a:r>
            <a:endParaRPr lang="en-US" sz="1600" dirty="0">
              <a:solidFill>
                <a:srgbClr val="000000"/>
              </a:solidFill>
            </a:endParaRPr>
          </a:p>
        </p:txBody>
      </p:sp>
      <p:sp>
        <p:nvSpPr>
          <p:cNvPr id="119" name="Google Shape;119;g10e9006cb6c_1_2"/>
          <p:cNvSpPr txBox="1">
            <a:spLocks noGrp="1"/>
          </p:cNvSpPr>
          <p:nvPr>
            <p:ph type="body" idx="1"/>
          </p:nvPr>
        </p:nvSpPr>
        <p:spPr>
          <a:xfrm>
            <a:off x="202550" y="967664"/>
            <a:ext cx="8629800" cy="2731100"/>
          </a:xfrm>
          <a:prstGeom prst="rect">
            <a:avLst/>
          </a:prstGeom>
          <a:noFill/>
          <a:ln>
            <a:solidFill>
              <a:schemeClr val="accent1"/>
            </a:solidFill>
          </a:ln>
        </p:spPr>
        <p:txBody>
          <a:bodyPr spcFirstLastPara="1" wrap="square" lIns="91425" tIns="91425" rIns="91425" bIns="91425" anchor="t" anchorCtr="0">
            <a:noAutofit/>
          </a:bodyPr>
          <a:lstStyle/>
          <a:p>
            <a:pPr algn="l">
              <a:buFont typeface="Arial" panose="020B0604020202020204" pitchFamily="34" charset="0"/>
              <a:buChar char="•"/>
            </a:pPr>
            <a:r>
              <a:rPr lang="en-US" sz="1400" dirty="0">
                <a:solidFill>
                  <a:srgbClr val="000000"/>
                </a:solidFill>
              </a:rPr>
              <a:t>We have successfully determined that the new page generates greater engagement by ensuring longer time spent on the page and a greater rate of conversion; so the business might effectively drive increased subscriber acquisition by deploying and continuously ameliorating the new page</a:t>
            </a:r>
          </a:p>
          <a:p>
            <a:pPr algn="l">
              <a:buFont typeface="Arial" panose="020B0604020202020204" pitchFamily="34" charset="0"/>
              <a:buChar char="•"/>
            </a:pPr>
            <a:r>
              <a:rPr lang="en-US" sz="1400" dirty="0">
                <a:solidFill>
                  <a:srgbClr val="000000"/>
                </a:solidFill>
              </a:rPr>
              <a:t>We also uncovered that the language choices of the subjects have little or no bearing on the time spent on the new page or conversion rate of users; so language choice might not be a critical business factor for growth</a:t>
            </a:r>
          </a:p>
          <a:p>
            <a:pPr algn="l">
              <a:buFont typeface="Arial" panose="020B0604020202020204" pitchFamily="34" charset="0"/>
              <a:buChar char="•"/>
            </a:pPr>
            <a:r>
              <a:rPr lang="en-US" sz="1400" dirty="0">
                <a:solidFill>
                  <a:srgbClr val="000000"/>
                </a:solidFill>
              </a:rPr>
              <a:t>By testing and exploring other factors and design considerations, E-news Express may identify other factors that might drive growth and ameliorate customer experience</a:t>
            </a:r>
          </a:p>
          <a:p>
            <a:pPr indent="-317500">
              <a:lnSpc>
                <a:spcPct val="100000"/>
              </a:lnSpc>
              <a:spcBef>
                <a:spcPts val="400"/>
              </a:spcBef>
              <a:spcAft>
                <a:spcPts val="400"/>
              </a:spcAft>
              <a:buClr>
                <a:srgbClr val="000000"/>
              </a:buClr>
              <a:buSzPts val="1400"/>
            </a:pPr>
            <a:endParaRPr lang="en-US" sz="1400" dirty="0">
              <a:solidFill>
                <a:srgbClr val="000000"/>
              </a:solidFill>
            </a:endParaRPr>
          </a:p>
        </p:txBody>
      </p:sp>
    </p:spTree>
    <p:extLst>
      <p:ext uri="{BB962C8B-B14F-4D97-AF65-F5344CB8AC3E}">
        <p14:creationId xmlns:p14="http://schemas.microsoft.com/office/powerpoint/2010/main" val="187055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Business Problem Overview</a:t>
            </a:r>
            <a:endParaRPr dirty="0">
              <a:solidFill>
                <a:srgbClr val="000000"/>
              </a:solidFill>
            </a:endParaRPr>
          </a:p>
        </p:txBody>
      </p:sp>
      <p:sp>
        <p:nvSpPr>
          <p:cNvPr id="125" name="Google Shape;125;p3"/>
          <p:cNvSpPr txBox="1">
            <a:spLocks noGrp="1"/>
          </p:cNvSpPr>
          <p:nvPr>
            <p:ph type="body" idx="1"/>
          </p:nvPr>
        </p:nvSpPr>
        <p:spPr>
          <a:xfrm>
            <a:off x="202550" y="861975"/>
            <a:ext cx="8629800" cy="3706800"/>
          </a:xfrm>
          <a:prstGeom prst="rect">
            <a:avLst/>
          </a:prstGeom>
          <a:noFill/>
          <a:ln>
            <a:solidFill>
              <a:schemeClr val="accent1"/>
            </a:solid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400" dirty="0">
                <a:solidFill>
                  <a:srgbClr val="000000"/>
                </a:solidFill>
              </a:rPr>
              <a:t>E-news Express, an online news portal, has been faced with attrition of its monthly subscriber base for the last couple of months compared to last year. The company’s management is of the opinion that the trend is a result of inadequate design of the landing page, thus not sufficiently attractive to hold users long enough for them to make a decision that registers as a conversion.</a:t>
            </a:r>
          </a:p>
          <a:p>
            <a:pPr marL="139700" lvl="0" indent="0" algn="l" rtl="0">
              <a:lnSpc>
                <a:spcPct val="115000"/>
              </a:lnSpc>
              <a:spcBef>
                <a:spcPts val="1000"/>
              </a:spcBef>
              <a:spcAft>
                <a:spcPts val="0"/>
              </a:spcAft>
              <a:buClr>
                <a:srgbClr val="000000"/>
              </a:buClr>
              <a:buSzPts val="1400"/>
              <a:buNone/>
            </a:pPr>
            <a:r>
              <a:rPr lang="en-US" sz="1400" dirty="0">
                <a:solidFill>
                  <a:srgbClr val="000000"/>
                </a:solidFill>
              </a:rPr>
              <a:t>After, getting the design team to create a new page with a revamped outline and renewed content in an effort to expand its business and drive growth by acquiring new subscribers, management reached out to the Data Science Team to evaluate the success of this page redesign and its potential business impact.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Solution Approach</a:t>
            </a:r>
            <a:endParaRPr dirty="0">
              <a:solidFill>
                <a:srgbClr val="000000"/>
              </a:solidFill>
            </a:endParaRPr>
          </a:p>
        </p:txBody>
      </p:sp>
      <p:sp>
        <p:nvSpPr>
          <p:cNvPr id="125" name="Google Shape;125;p3"/>
          <p:cNvSpPr txBox="1">
            <a:spLocks noGrp="1"/>
          </p:cNvSpPr>
          <p:nvPr>
            <p:ph type="body" idx="1"/>
          </p:nvPr>
        </p:nvSpPr>
        <p:spPr>
          <a:xfrm>
            <a:off x="202550" y="861975"/>
            <a:ext cx="8629800" cy="3706800"/>
          </a:xfrm>
          <a:prstGeom prst="rect">
            <a:avLst/>
          </a:prstGeom>
          <a:noFill/>
          <a:ln>
            <a:solidFill>
              <a:schemeClr val="accent1"/>
            </a:solid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US" sz="1400" dirty="0">
                <a:solidFill>
                  <a:srgbClr val="000000"/>
                </a:solidFill>
              </a:rPr>
              <a:t>The Data Science Team carried out an A/B testing experiment. The experiment was carried out on a sample of 100 subjects split evenly between two groups: The treatment group was assigned to the new landing page and the control group assigned to the old landing page. The group, time spent on the landing page, the conversion status of the subject, the landing page, and the preferred language were registered for each subject. The data thus collected was then analyzed using the following steps to uncover key business insights:</a:t>
            </a:r>
          </a:p>
          <a:p>
            <a:pPr marL="482600" lvl="0" indent="-342900" algn="l" rtl="0">
              <a:lnSpc>
                <a:spcPct val="115000"/>
              </a:lnSpc>
              <a:spcBef>
                <a:spcPts val="1000"/>
              </a:spcBef>
              <a:spcAft>
                <a:spcPts val="0"/>
              </a:spcAft>
              <a:buClr>
                <a:srgbClr val="000000"/>
              </a:buClr>
              <a:buSzPts val="1400"/>
              <a:buFont typeface="+mj-lt"/>
              <a:buAutoNum type="arabicPeriod"/>
            </a:pPr>
            <a:r>
              <a:rPr lang="en-US" sz="1400" dirty="0">
                <a:solidFill>
                  <a:srgbClr val="000000"/>
                </a:solidFill>
              </a:rPr>
              <a:t>Exploratory Data Analysis of the Sample</a:t>
            </a:r>
          </a:p>
          <a:p>
            <a:pPr marL="482600" lvl="0" indent="-342900" algn="l" rtl="0">
              <a:lnSpc>
                <a:spcPct val="115000"/>
              </a:lnSpc>
              <a:spcBef>
                <a:spcPts val="1000"/>
              </a:spcBef>
              <a:spcAft>
                <a:spcPts val="0"/>
              </a:spcAft>
              <a:buClr>
                <a:srgbClr val="000000"/>
              </a:buClr>
              <a:buSzPts val="1400"/>
              <a:buFont typeface="+mj-lt"/>
              <a:buAutoNum type="arabicPeriod"/>
            </a:pPr>
            <a:r>
              <a:rPr lang="en-US" sz="1400" dirty="0">
                <a:solidFill>
                  <a:srgbClr val="000000"/>
                </a:solidFill>
              </a:rPr>
              <a:t>Evaluation of Key Hypotheses using Inferential Statistics</a:t>
            </a:r>
          </a:p>
        </p:txBody>
      </p:sp>
    </p:spTree>
    <p:extLst>
      <p:ext uri="{BB962C8B-B14F-4D97-AF65-F5344CB8AC3E}">
        <p14:creationId xmlns:p14="http://schemas.microsoft.com/office/powerpoint/2010/main" val="1693149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14848"/>
            <a:ext cx="8520600" cy="38739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000000"/>
                </a:solidFill>
              </a:rPr>
              <a:t>EDA Results: Data Overview</a:t>
            </a:r>
            <a:endParaRPr dirty="0">
              <a:solidFill>
                <a:srgbClr val="000000"/>
              </a:solidFill>
            </a:endParaRPr>
          </a:p>
        </p:txBody>
      </p:sp>
      <p:sp>
        <p:nvSpPr>
          <p:cNvPr id="131" name="Google Shape;131;g10e9006cb6c_1_7"/>
          <p:cNvSpPr txBox="1">
            <a:spLocks noGrp="1"/>
          </p:cNvSpPr>
          <p:nvPr>
            <p:ph type="body" idx="1"/>
          </p:nvPr>
        </p:nvSpPr>
        <p:spPr>
          <a:xfrm>
            <a:off x="116958" y="903767"/>
            <a:ext cx="8899131" cy="3813869"/>
          </a:xfrm>
          <a:prstGeom prst="rect">
            <a:avLst/>
          </a:prstGeom>
          <a:noFill/>
          <a:ln>
            <a:solidFill>
              <a:schemeClr val="accent1"/>
            </a:solid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000000"/>
              </a:buClr>
              <a:buSzPts val="1400"/>
              <a:buChar char="●"/>
            </a:pPr>
            <a:r>
              <a:rPr lang="en-US" sz="1200" dirty="0">
                <a:solidFill>
                  <a:srgbClr val="000000"/>
                </a:solidFill>
              </a:rPr>
              <a:t>Each entry contains the user id, the group to which the subject belongs (control or treatment), the landing page to which they were assigned, the time spent on the page, status information on whether they were converted or not, and their preferred language.</a:t>
            </a:r>
          </a:p>
          <a:p>
            <a:pPr marL="457200" lvl="0" indent="-317500" algn="l" rtl="0">
              <a:lnSpc>
                <a:spcPct val="115000"/>
              </a:lnSpc>
              <a:spcBef>
                <a:spcPts val="0"/>
              </a:spcBef>
              <a:spcAft>
                <a:spcPts val="0"/>
              </a:spcAft>
              <a:buClr>
                <a:srgbClr val="000000"/>
              </a:buClr>
              <a:buSzPts val="1400"/>
              <a:buChar char="●"/>
            </a:pPr>
            <a:r>
              <a:rPr lang="en-US" sz="1200" dirty="0">
                <a:solidFill>
                  <a:srgbClr val="000000"/>
                </a:solidFill>
              </a:rPr>
              <a:t>The data appears to consist of a sample of 100 entries</a:t>
            </a:r>
          </a:p>
          <a:p>
            <a:pPr marL="457200" lvl="0" indent="-317500" algn="l" rtl="0">
              <a:lnSpc>
                <a:spcPct val="115000"/>
              </a:lnSpc>
              <a:spcBef>
                <a:spcPts val="0"/>
              </a:spcBef>
              <a:spcAft>
                <a:spcPts val="0"/>
              </a:spcAft>
              <a:buClr>
                <a:srgbClr val="000000"/>
              </a:buClr>
              <a:buSzPts val="1400"/>
              <a:buChar char="●"/>
            </a:pPr>
            <a:r>
              <a:rPr lang="en-US" sz="1200" dirty="0">
                <a:solidFill>
                  <a:srgbClr val="000000"/>
                </a:solidFill>
              </a:rPr>
              <a:t>The data collected contains 4 categorical columns (group, </a:t>
            </a:r>
            <a:r>
              <a:rPr lang="en-US" sz="1200" dirty="0" err="1">
                <a:solidFill>
                  <a:srgbClr val="000000"/>
                </a:solidFill>
              </a:rPr>
              <a:t>landing_page</a:t>
            </a:r>
            <a:r>
              <a:rPr lang="en-US" sz="1200" dirty="0">
                <a:solidFill>
                  <a:srgbClr val="000000"/>
                </a:solidFill>
              </a:rPr>
              <a:t>, converted, and </a:t>
            </a:r>
            <a:r>
              <a:rPr lang="en-US" sz="1200" dirty="0" err="1">
                <a:solidFill>
                  <a:srgbClr val="000000"/>
                </a:solidFill>
              </a:rPr>
              <a:t>language_preferred</a:t>
            </a:r>
            <a:r>
              <a:rPr lang="en-US" sz="1200" dirty="0">
                <a:solidFill>
                  <a:srgbClr val="000000"/>
                </a:solidFill>
              </a:rPr>
              <a:t>) and 2 numerical columns (</a:t>
            </a:r>
            <a:r>
              <a:rPr lang="en-US" sz="1200" dirty="0" err="1">
                <a:solidFill>
                  <a:srgbClr val="000000"/>
                </a:solidFill>
              </a:rPr>
              <a:t>user_id</a:t>
            </a:r>
            <a:r>
              <a:rPr lang="en-US" sz="1200" dirty="0">
                <a:solidFill>
                  <a:srgbClr val="000000"/>
                </a:solidFill>
              </a:rPr>
              <a:t> containing integer values and </a:t>
            </a:r>
            <a:r>
              <a:rPr lang="en-US" sz="1200" dirty="0" err="1">
                <a:solidFill>
                  <a:srgbClr val="000000"/>
                </a:solidFill>
              </a:rPr>
              <a:t>time_spent_on_the_page</a:t>
            </a:r>
            <a:r>
              <a:rPr lang="en-US" sz="1200" dirty="0">
                <a:solidFill>
                  <a:srgbClr val="000000"/>
                </a:solidFill>
              </a:rPr>
              <a:t> containing float values)</a:t>
            </a:r>
          </a:p>
          <a:p>
            <a:pPr marL="457200" lvl="0" indent="-317500" algn="l" rtl="0">
              <a:lnSpc>
                <a:spcPct val="115000"/>
              </a:lnSpc>
              <a:spcBef>
                <a:spcPts val="0"/>
              </a:spcBef>
              <a:spcAft>
                <a:spcPts val="0"/>
              </a:spcAft>
              <a:buClr>
                <a:srgbClr val="000000"/>
              </a:buClr>
              <a:buSzPts val="1400"/>
              <a:buChar char="●"/>
            </a:pPr>
            <a:r>
              <a:rPr lang="en-US" sz="1200" dirty="0">
                <a:solidFill>
                  <a:srgbClr val="000000"/>
                </a:solidFill>
              </a:rPr>
              <a:t>The user id is a unique identifier; thus no interesting insight can be gained from statistical analysis of its values</a:t>
            </a:r>
          </a:p>
          <a:p>
            <a:pPr marL="457200" lvl="0" indent="-317500" algn="l" rtl="0">
              <a:lnSpc>
                <a:spcPct val="115000"/>
              </a:lnSpc>
              <a:spcBef>
                <a:spcPts val="0"/>
              </a:spcBef>
              <a:spcAft>
                <a:spcPts val="0"/>
              </a:spcAft>
              <a:buClr>
                <a:srgbClr val="000000"/>
              </a:buClr>
              <a:buSzPts val="1400"/>
              <a:buChar char="●"/>
            </a:pPr>
            <a:r>
              <a:rPr lang="en-US" sz="1200" dirty="0">
                <a:solidFill>
                  <a:srgbClr val="000000"/>
                </a:solidFill>
              </a:rPr>
              <a:t>The subjects spent about 5 minutes 23 seconds (5.38 minutes) on average on the landing pages</a:t>
            </a:r>
          </a:p>
          <a:p>
            <a:pPr marL="457200" lvl="0" indent="-317500" algn="l" rtl="0">
              <a:lnSpc>
                <a:spcPct val="115000"/>
              </a:lnSpc>
              <a:spcBef>
                <a:spcPts val="0"/>
              </a:spcBef>
              <a:spcAft>
                <a:spcPts val="0"/>
              </a:spcAft>
              <a:buClr>
                <a:srgbClr val="000000"/>
              </a:buClr>
              <a:buSzPts val="1400"/>
              <a:buChar char="●"/>
            </a:pPr>
            <a:r>
              <a:rPr lang="en-US" sz="1200" dirty="0">
                <a:solidFill>
                  <a:srgbClr val="000000"/>
                </a:solidFill>
              </a:rPr>
              <a:t>The spread of the time spent on the landing pages is characterized by a range from about 11 seconds (0.19 minutes) to 10 minutes 42 seconds (10.71 minutes) and a standard deviation of about 2 minutes 23 seconds (2.38 minutes)</a:t>
            </a:r>
          </a:p>
          <a:p>
            <a:pPr marL="457200" lvl="0" indent="-317500" algn="l" rtl="0">
              <a:lnSpc>
                <a:spcPct val="115000"/>
              </a:lnSpc>
              <a:spcBef>
                <a:spcPts val="0"/>
              </a:spcBef>
              <a:spcAft>
                <a:spcPts val="0"/>
              </a:spcAft>
              <a:buClr>
                <a:srgbClr val="000000"/>
              </a:buClr>
              <a:buSzPts val="1400"/>
              <a:buChar char="●"/>
            </a:pPr>
            <a:r>
              <a:rPr lang="en-US" sz="1200" dirty="0">
                <a:solidFill>
                  <a:srgbClr val="000000"/>
                </a:solidFill>
              </a:rPr>
              <a:t>The average and median time spent on the landing pages are close, suggesting that the distribution is at least slightly normal</a:t>
            </a:r>
          </a:p>
          <a:p>
            <a:pPr marL="457200" lvl="0" indent="-317500" algn="l" rtl="0">
              <a:lnSpc>
                <a:spcPct val="115000"/>
              </a:lnSpc>
              <a:spcBef>
                <a:spcPts val="0"/>
              </a:spcBef>
              <a:spcAft>
                <a:spcPts val="0"/>
              </a:spcAft>
              <a:buClr>
                <a:srgbClr val="000000"/>
              </a:buClr>
              <a:buSzPts val="1400"/>
              <a:buChar char="●"/>
            </a:pPr>
            <a:r>
              <a:rPr lang="en-US" sz="1200" dirty="0">
                <a:solidFill>
                  <a:srgbClr val="000000"/>
                </a:solidFill>
              </a:rPr>
              <a:t>The number of subjects converted is slightly greater (54%) than those not converted</a:t>
            </a:r>
          </a:p>
          <a:p>
            <a:pPr marL="457200" lvl="0" indent="-317500" algn="l" rtl="0">
              <a:lnSpc>
                <a:spcPct val="115000"/>
              </a:lnSpc>
              <a:spcBef>
                <a:spcPts val="0"/>
              </a:spcBef>
              <a:spcAft>
                <a:spcPts val="0"/>
              </a:spcAft>
              <a:buClr>
                <a:srgbClr val="000000"/>
              </a:buClr>
              <a:buSzPts val="1400"/>
              <a:buChar char="●"/>
            </a:pPr>
            <a:r>
              <a:rPr lang="en-US" sz="1200" dirty="0">
                <a:solidFill>
                  <a:srgbClr val="000000"/>
                </a:solidFill>
              </a:rPr>
              <a:t>From an initial analysis, the most preferred language among the 3 registered languages appears to be Spanish (34%)</a:t>
            </a:r>
          </a:p>
        </p:txBody>
      </p:sp>
      <p:sp>
        <p:nvSpPr>
          <p:cNvPr id="132" name="Google Shape;132;g10e9006cb6c_1_7"/>
          <p:cNvSpPr txBox="1"/>
          <p:nvPr/>
        </p:nvSpPr>
        <p:spPr>
          <a:xfrm>
            <a:off x="4077350" y="4717637"/>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dirty="0">
              <a:solidFill>
                <a:srgbClr val="666666"/>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0e9006cb6c_1_7"/>
          <p:cNvSpPr txBox="1">
            <a:spLocks noGrp="1"/>
          </p:cNvSpPr>
          <p:nvPr>
            <p:ph type="title"/>
          </p:nvPr>
        </p:nvSpPr>
        <p:spPr>
          <a:xfrm>
            <a:off x="202550" y="214848"/>
            <a:ext cx="8520600" cy="387399"/>
          </a:xfrm>
          <a:prstGeom prst="rect">
            <a:avLst/>
          </a:prstGeom>
          <a:noFill/>
          <a:ln>
            <a:noFill/>
          </a:ln>
        </p:spPr>
        <p:txBody>
          <a:bodyPr spcFirstLastPara="1" wrap="square" lIns="91425" tIns="91425" rIns="91425" bIns="91425" anchor="t" anchorCtr="0">
            <a:noAutofit/>
          </a:bodyPr>
          <a:lstStyle/>
          <a:p>
            <a:r>
              <a:rPr lang="en" dirty="0">
                <a:solidFill>
                  <a:srgbClr val="000000"/>
                </a:solidFill>
              </a:rPr>
              <a:t>EDA Results: Univariate Analysis: </a:t>
            </a:r>
            <a:r>
              <a:rPr lang="en-US" dirty="0">
                <a:solidFill>
                  <a:srgbClr val="000000"/>
                </a:solidFill>
              </a:rPr>
              <a:t>Time spent on the page</a:t>
            </a:r>
            <a:br>
              <a:rPr lang="en-US" dirty="0">
                <a:solidFill>
                  <a:srgbClr val="000000"/>
                </a:solidFill>
              </a:rPr>
            </a:br>
            <a:endParaRPr dirty="0">
              <a:solidFill>
                <a:srgbClr val="000000"/>
              </a:solidFill>
            </a:endParaRPr>
          </a:p>
        </p:txBody>
      </p:sp>
      <p:sp>
        <p:nvSpPr>
          <p:cNvPr id="131" name="Google Shape;131;g10e9006cb6c_1_7"/>
          <p:cNvSpPr txBox="1">
            <a:spLocks noGrp="1"/>
          </p:cNvSpPr>
          <p:nvPr>
            <p:ph type="body" idx="1"/>
          </p:nvPr>
        </p:nvSpPr>
        <p:spPr>
          <a:xfrm>
            <a:off x="5125218" y="676679"/>
            <a:ext cx="3890871" cy="4040957"/>
          </a:xfrm>
          <a:prstGeom prst="rect">
            <a:avLst/>
          </a:prstGeom>
          <a:noFill/>
          <a:ln>
            <a:solidFill>
              <a:schemeClr val="accent1"/>
            </a:solidFill>
          </a:ln>
        </p:spPr>
        <p:txBody>
          <a:bodyPr spcFirstLastPara="1" wrap="square" lIns="91425" tIns="91425" rIns="91425" bIns="91425" anchor="t" anchorCtr="0">
            <a:noAutofit/>
          </a:bodyPr>
          <a:lstStyle/>
          <a:p>
            <a:pPr algn="l">
              <a:buFont typeface="Arial" panose="020B0604020202020204" pitchFamily="34" charset="0"/>
              <a:buChar char="•"/>
            </a:pPr>
            <a:r>
              <a:rPr lang="en-US" sz="1600" b="0" i="0" dirty="0">
                <a:solidFill>
                  <a:srgbClr val="212121"/>
                </a:solidFill>
                <a:effectLst/>
                <a:latin typeface="Roboto" panose="02000000000000000000" pitchFamily="2" charset="0"/>
              </a:rPr>
              <a:t>We have confirmation that the distribution of the time spent on the landing pages is approximately normal</a:t>
            </a:r>
          </a:p>
          <a:p>
            <a:pPr algn="l">
              <a:buFont typeface="Arial" panose="020B0604020202020204" pitchFamily="34" charset="0"/>
              <a:buChar char="•"/>
            </a:pPr>
            <a:r>
              <a:rPr lang="en-US" sz="1600" b="0" i="0" dirty="0">
                <a:solidFill>
                  <a:srgbClr val="212121"/>
                </a:solidFill>
                <a:effectLst/>
                <a:latin typeface="Roboto" panose="02000000000000000000" pitchFamily="2" charset="0"/>
              </a:rPr>
              <a:t>The time spent on the landing pages has no outliers</a:t>
            </a:r>
          </a:p>
          <a:p>
            <a:pPr algn="l">
              <a:buFont typeface="Arial" panose="020B0604020202020204" pitchFamily="34" charset="0"/>
              <a:buChar char="•"/>
            </a:pPr>
            <a:r>
              <a:rPr lang="en-US" sz="1600" b="0" i="0" dirty="0">
                <a:solidFill>
                  <a:srgbClr val="212121"/>
                </a:solidFill>
                <a:effectLst/>
                <a:latin typeface="Roboto" panose="02000000000000000000" pitchFamily="2" charset="0"/>
              </a:rPr>
              <a:t>Half of the subjects spent between 4 and 7 minutes on the landing pages and half also spent more 5 minutes</a:t>
            </a:r>
          </a:p>
        </p:txBody>
      </p:sp>
      <p:sp>
        <p:nvSpPr>
          <p:cNvPr id="132" name="Google Shape;132;g10e9006cb6c_1_7"/>
          <p:cNvSpPr txBox="1"/>
          <p:nvPr/>
        </p:nvSpPr>
        <p:spPr>
          <a:xfrm>
            <a:off x="4077350" y="4717637"/>
            <a:ext cx="50106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 sz="1200" b="0" i="1" u="sng" strike="noStrike" cap="none" dirty="0">
                <a:solidFill>
                  <a:schemeClr val="hlink"/>
                </a:solidFill>
                <a:latin typeface="Nunito"/>
                <a:ea typeface="Nunito"/>
                <a:cs typeface="Nunito"/>
                <a:sym typeface="Nunito"/>
                <a:hlinkClick r:id="rId3" action="ppaction://hlinksldjump"/>
              </a:rPr>
              <a:t>Link to Appendix slide on data background check</a:t>
            </a:r>
            <a:endParaRPr sz="1200" b="0" i="1" u="none" strike="noStrike" cap="none" dirty="0">
              <a:solidFill>
                <a:srgbClr val="666666"/>
              </a:solidFill>
              <a:latin typeface="Nunito"/>
              <a:ea typeface="Nunito"/>
              <a:cs typeface="Nunito"/>
              <a:sym typeface="Nunito"/>
            </a:endParaRPr>
          </a:p>
        </p:txBody>
      </p:sp>
      <p:pic>
        <p:nvPicPr>
          <p:cNvPr id="1026" name="Picture 2">
            <a:extLst>
              <a:ext uri="{FF2B5EF4-FFF2-40B4-BE49-F238E27FC236}">
                <a16:creationId xmlns:a16="http://schemas.microsoft.com/office/drawing/2014/main" id="{E1FC29AB-5334-49B0-9B7D-EFDDDA34E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49" y="676678"/>
            <a:ext cx="4922669" cy="201335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86E5FDB-FB90-AB63-78F0-FCAB153283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50" y="2704278"/>
            <a:ext cx="4922668" cy="201335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8454037"/>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3900</Words>
  <Application>Microsoft Macintosh PowerPoint</Application>
  <PresentationFormat>On-screen Show (16:9)</PresentationFormat>
  <Paragraphs>250</Paragraphs>
  <Slides>25</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Calibri</vt:lpstr>
      <vt:lpstr>Nunito ExtraBold</vt:lpstr>
      <vt:lpstr>Nunito</vt:lpstr>
      <vt:lpstr>Arial</vt:lpstr>
      <vt:lpstr>Nunito SemiBold</vt:lpstr>
      <vt:lpstr>Roboto</vt:lpstr>
      <vt:lpstr>Just Logo</vt:lpstr>
      <vt:lpstr>Just Logo</vt:lpstr>
      <vt:lpstr>E-news Landing Page Analysis</vt:lpstr>
      <vt:lpstr>Contents / Agenda</vt:lpstr>
      <vt:lpstr>Executive Summary: Conclusion (1/2): Exploratory Data Analysis of the Sampled Subjects  </vt:lpstr>
      <vt:lpstr>Executive Summary: Conclusion (2/2): Result of Inferential Evaluation of Key Statistical Hypotheses </vt:lpstr>
      <vt:lpstr>Executive Summary: Business Recommendations</vt:lpstr>
      <vt:lpstr>Business Problem Overview</vt:lpstr>
      <vt:lpstr>Solution Approach</vt:lpstr>
      <vt:lpstr>EDA Results: Data Overview</vt:lpstr>
      <vt:lpstr>EDA Results: Univariate Analysis: Time spent on the page </vt:lpstr>
      <vt:lpstr>EDA Results: Univariate Analysis: Group, Landing page, Converted Status, Language preferred  </vt:lpstr>
      <vt:lpstr>EDA Results: Bivariate Analysis: Landing page vs Time  spent on the page   </vt:lpstr>
      <vt:lpstr>EDA Results: Bivariate Analysis: Conversion status vs  Time spent on the page   </vt:lpstr>
      <vt:lpstr>EDA Results: Bivariate Analysis: Language preferred vs  Time spent on the page    </vt:lpstr>
      <vt:lpstr>Hypotheses Tested and Results: Verify whether users  spend more time on the new landing page than the existing landing page      </vt:lpstr>
      <vt:lpstr>Hypotheses Tested and Results: Verify whether the conversion rate (the proportion of users who visit the landing page and get converted) for the new page is greater than the conversion rate for the old page       </vt:lpstr>
      <vt:lpstr>Hypotheses Tested and Results: Verify whether the converted status depend on the preferred language        </vt:lpstr>
      <vt:lpstr>Hypotheses Tested and Results: Verify whether the time spent on the new page same for the different language users         </vt:lpstr>
      <vt:lpstr>APPENDIX</vt:lpstr>
      <vt:lpstr>Data Background and Contents: Data Overview</vt:lpstr>
      <vt:lpstr>Data Background and Contents: Univariate and Bivariate EDA Analysis</vt:lpstr>
      <vt:lpstr>Hypothesis Testing Details: Average time spent on the new landing page greater than the existing landing page? </vt:lpstr>
      <vt:lpstr>Hypothesis Testing Details: Conversion rate (the proportion of users who visit the landing page and get converted) for the new page is greater than the conversion rate for the old page? </vt:lpstr>
      <vt:lpstr>Hypothesis Testing Details: Converted status depends on the preferred language? </vt:lpstr>
      <vt:lpstr>Hypothesis Testing Details: Time spent on the new page same for the different language users?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Ariel Sama</cp:lastModifiedBy>
  <cp:revision>39</cp:revision>
  <dcterms:modified xsi:type="dcterms:W3CDTF">2023-10-13T22:16:16Z</dcterms:modified>
</cp:coreProperties>
</file>