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8"/>
  </p:notesMasterIdLst>
  <p:sldIdLst>
    <p:sldId id="259" r:id="rId2"/>
    <p:sldId id="258" r:id="rId3"/>
    <p:sldId id="264" r:id="rId4"/>
    <p:sldId id="263" r:id="rId5"/>
    <p:sldId id="261" r:id="rId6"/>
    <p:sldId id="266" r:id="rId7"/>
    <p:sldId id="265" r:id="rId8"/>
    <p:sldId id="267" r:id="rId9"/>
    <p:sldId id="268" r:id="rId10"/>
    <p:sldId id="269" r:id="rId11"/>
    <p:sldId id="270" r:id="rId12"/>
    <p:sldId id="271" r:id="rId13"/>
    <p:sldId id="272" r:id="rId14"/>
    <p:sldId id="273" r:id="rId15"/>
    <p:sldId id="274" r:id="rId16"/>
    <p:sldId id="276"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953" autoAdjust="0"/>
  </p:normalViewPr>
  <p:slideViewPr>
    <p:cSldViewPr>
      <p:cViewPr varScale="1">
        <p:scale>
          <a:sx n="67" d="100"/>
          <a:sy n="67" d="100"/>
        </p:scale>
        <p:origin x="-52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248CC0B-D7F4-4524-BE53-3550404A413C}" type="datetimeFigureOut">
              <a:rPr lang="en-US" smtClean="0"/>
              <a:pPr/>
              <a:t>8/16/2025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5F0DB2-AE1B-4EC4-8670-AE13543F1AF4}"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D5F0DB2-AE1B-4EC4-8670-AE13543F1AF4}" type="slidenum">
              <a:rPr lang="en-US" smtClean="0"/>
              <a:pPr/>
              <a:t>4</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9E7ED7CB-5FCA-4A2A-A424-2C5C11A63249}" type="datetimeFigureOut">
              <a:rPr lang="en-US" smtClean="0"/>
              <a:pPr/>
              <a:t>8/16/2025</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27980358-048F-4E90-A1BA-506E6D1EF27A}"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E7ED7CB-5FCA-4A2A-A424-2C5C11A63249}" type="datetimeFigureOut">
              <a:rPr lang="en-US" smtClean="0"/>
              <a:pPr/>
              <a:t>8/16/2025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7980358-048F-4E90-A1BA-506E6D1EF27A}"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E7ED7CB-5FCA-4A2A-A424-2C5C11A63249}" type="datetimeFigureOut">
              <a:rPr lang="en-US" smtClean="0"/>
              <a:pPr/>
              <a:t>8/16/2025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7980358-048F-4E90-A1BA-506E6D1EF27A}"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E7ED7CB-5FCA-4A2A-A424-2C5C11A63249}" type="datetimeFigureOut">
              <a:rPr lang="en-US" smtClean="0"/>
              <a:pPr/>
              <a:t>8/16/2025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7980358-048F-4E90-A1BA-506E6D1EF27A}"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E7ED7CB-5FCA-4A2A-A424-2C5C11A63249}" type="datetimeFigureOut">
              <a:rPr lang="en-US" smtClean="0"/>
              <a:pPr/>
              <a:t>8/16/2025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7980358-048F-4E90-A1BA-506E6D1EF27A}"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E7ED7CB-5FCA-4A2A-A424-2C5C11A63249}" type="datetimeFigureOut">
              <a:rPr lang="en-US" smtClean="0"/>
              <a:pPr/>
              <a:t>8/16/2025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7980358-048F-4E90-A1BA-506E6D1EF27A}"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E7ED7CB-5FCA-4A2A-A424-2C5C11A63249}" type="datetimeFigureOut">
              <a:rPr lang="en-US" smtClean="0"/>
              <a:pPr/>
              <a:t>8/16/2025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7980358-048F-4E90-A1BA-506E6D1EF27A}"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E7ED7CB-5FCA-4A2A-A424-2C5C11A63249}" type="datetimeFigureOut">
              <a:rPr lang="en-US" smtClean="0"/>
              <a:pPr/>
              <a:t>8/16/2025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7980358-048F-4E90-A1BA-506E6D1EF27A}"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7ED7CB-5FCA-4A2A-A424-2C5C11A63249}" type="datetimeFigureOut">
              <a:rPr lang="en-US" smtClean="0"/>
              <a:pPr/>
              <a:t>8/16/2025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7980358-048F-4E90-A1BA-506E6D1EF27A}"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E7ED7CB-5FCA-4A2A-A424-2C5C11A63249}" type="datetimeFigureOut">
              <a:rPr lang="en-US" smtClean="0"/>
              <a:pPr/>
              <a:t>8/16/2025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7980358-048F-4E90-A1BA-506E6D1EF27A}"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E7ED7CB-5FCA-4A2A-A424-2C5C11A63249}" type="datetimeFigureOut">
              <a:rPr lang="en-US" smtClean="0"/>
              <a:pPr/>
              <a:t>8/16/2025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27980358-048F-4E90-A1BA-506E6D1EF27A}" type="slidenum">
              <a:rPr lang="en-US" smtClean="0"/>
              <a:pPr/>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E7ED7CB-5FCA-4A2A-A424-2C5C11A63249}" type="datetimeFigureOut">
              <a:rPr lang="en-US" smtClean="0"/>
              <a:pPr/>
              <a:t>8/16/2025</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7980358-048F-4E90-A1BA-506E6D1EF27A}"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pony.ai/" TargetMode="External"/><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hyperlink" Target="http://www.tableau.com/" TargetMode="External"/><Relationship Id="rId2" Type="http://schemas.openxmlformats.org/officeDocument/2006/relationships/hyperlink" Target="http://www.researchgate.net/" TargetMode="External"/><Relationship Id="rId1" Type="http://schemas.openxmlformats.org/officeDocument/2006/relationships/slideLayout" Target="../slideLayouts/slideLayout7.xml"/><Relationship Id="rId6" Type="http://schemas.openxmlformats.org/officeDocument/2006/relationships/hyperlink" Target="http://www.github.net/" TargetMode="External"/><Relationship Id="rId5" Type="http://schemas.openxmlformats.org/officeDocument/2006/relationships/hyperlink" Target="http://www.who.int/" TargetMode="External"/><Relationship Id="rId4" Type="http://schemas.openxmlformats.org/officeDocument/2006/relationships/hyperlink" Target="http://www.google.com/"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US" dirty="0" smtClean="0">
                <a:latin typeface="Castellar" pitchFamily="18" charset="0"/>
              </a:rPr>
              <a:t>INTRODUCTION TO MACHINE LEARNING</a:t>
            </a:r>
            <a:endParaRPr lang="en-US" dirty="0">
              <a:latin typeface="Castellar" pitchFamily="18" charset="0"/>
            </a:endParaRPr>
          </a:p>
        </p:txBody>
      </p:sp>
      <p:sp>
        <p:nvSpPr>
          <p:cNvPr id="3" name="Subtitle 2"/>
          <p:cNvSpPr>
            <a:spLocks noGrp="1"/>
          </p:cNvSpPr>
          <p:nvPr>
            <p:ph type="subTitle" idx="1"/>
          </p:nvPr>
        </p:nvSpPr>
        <p:spPr>
          <a:xfrm>
            <a:off x="533400" y="3581400"/>
            <a:ext cx="7854696" cy="1752600"/>
          </a:xfrm>
        </p:spPr>
        <p:txBody>
          <a:bodyPr>
            <a:normAutofit fontScale="92500" lnSpcReduction="20000"/>
          </a:bodyPr>
          <a:lstStyle/>
          <a:p>
            <a:pPr algn="l"/>
            <a:r>
              <a:rPr lang="en-US" b="1" dirty="0" smtClean="0">
                <a:solidFill>
                  <a:schemeClr val="bg2">
                    <a:lumMod val="25000"/>
                  </a:schemeClr>
                </a:solidFill>
              </a:rPr>
              <a:t>CONTENT:-</a:t>
            </a:r>
          </a:p>
          <a:p>
            <a:pPr algn="just">
              <a:buFont typeface="Wingdings" pitchFamily="2" charset="2"/>
              <a:buChar char="Ø"/>
            </a:pPr>
            <a:r>
              <a:rPr lang="en-US" sz="1800" dirty="0" smtClean="0"/>
              <a:t> </a:t>
            </a:r>
            <a:r>
              <a:rPr lang="en-US" sz="2400" dirty="0" smtClean="0">
                <a:solidFill>
                  <a:srgbClr val="00B0F0"/>
                </a:solidFill>
              </a:rPr>
              <a:t>UNDERSATAND THE CONTEXT BETWEEN MACHINE                LEARNING  AND  EXPERT  SYSTEM</a:t>
            </a:r>
          </a:p>
          <a:p>
            <a:pPr algn="l">
              <a:buFont typeface="Wingdings" pitchFamily="2" charset="2"/>
              <a:buChar char="Ø"/>
            </a:pPr>
            <a:r>
              <a:rPr lang="en-US" sz="2400" dirty="0" smtClean="0">
                <a:solidFill>
                  <a:srgbClr val="00B0F0"/>
                </a:solidFill>
              </a:rPr>
              <a:t>HOW  MACHINE  LEARNING  SOLVES  PROBLEMS</a:t>
            </a:r>
          </a:p>
          <a:p>
            <a:pPr algn="l">
              <a:buFont typeface="Wingdings" pitchFamily="2" charset="2"/>
              <a:buChar char="Ø"/>
            </a:pPr>
            <a:r>
              <a:rPr lang="en-US" sz="2400" dirty="0" smtClean="0">
                <a:solidFill>
                  <a:srgbClr val="00B0F0"/>
                </a:solidFill>
              </a:rPr>
              <a:t>EXAMPLE   OF  MACHINE  LEARNING  IN  REAL  LIFE</a:t>
            </a:r>
          </a:p>
          <a:p>
            <a:pPr algn="l">
              <a:buFont typeface="Wingdings" pitchFamily="2" charset="2"/>
              <a:buChar char="Ø"/>
            </a:pPr>
            <a:endParaRPr lang="en-US" dirty="0" smtClean="0"/>
          </a:p>
          <a:p>
            <a:pPr algn="l">
              <a:buFont typeface="Wingdings" pitchFamily="2" charset="2"/>
              <a:buChar char="Ø"/>
            </a:pPr>
            <a:endParaRPr lang="en-US" dirty="0"/>
          </a:p>
        </p:txBody>
      </p:sp>
      <p:sp>
        <p:nvSpPr>
          <p:cNvPr id="6" name="TextBox 5"/>
          <p:cNvSpPr txBox="1"/>
          <p:nvPr/>
        </p:nvSpPr>
        <p:spPr>
          <a:xfrm>
            <a:off x="5257800" y="5334000"/>
            <a:ext cx="3124200" cy="923330"/>
          </a:xfrm>
          <a:prstGeom prst="rect">
            <a:avLst/>
          </a:prstGeom>
          <a:noFill/>
        </p:spPr>
        <p:txBody>
          <a:bodyPr wrap="square" rtlCol="0">
            <a:spAutoFit/>
          </a:bodyPr>
          <a:lstStyle/>
          <a:p>
            <a:pPr algn="r"/>
            <a:r>
              <a:rPr lang="en-US" dirty="0" smtClean="0"/>
              <a:t>BY: Satyam Sharma</a:t>
            </a:r>
          </a:p>
          <a:p>
            <a:pPr algn="r"/>
            <a:r>
              <a:rPr lang="en-US" dirty="0" smtClean="0"/>
              <a:t> </a:t>
            </a:r>
          </a:p>
          <a:p>
            <a:pPr algn="r"/>
            <a:endParaRPr lang="en-US" dirty="0"/>
          </a:p>
        </p:txBody>
      </p:sp>
    </p:spTree>
  </p:cSld>
  <p:clrMapOvr>
    <a:masterClrMapping/>
  </p:clrMapOvr>
  <p:transition>
    <p:wheel spokes="3"/>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990600"/>
            <a:ext cx="8001000" cy="707886"/>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en-US" sz="2000" b="1" dirty="0" smtClean="0">
                <a:ln w="1905">
                  <a:solidFill>
                    <a:schemeClr val="tx1"/>
                  </a:solidFill>
                </a:ln>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Black" pitchFamily="34" charset="0"/>
              </a:rPr>
              <a:t>EXAMPLE   OF  MACHINE  LEARNING  IN  REAL  LIFE</a:t>
            </a:r>
          </a:p>
          <a:p>
            <a:endParaRPr lang="en-US" sz="2000" b="1" dirty="0">
              <a:ln w="1905">
                <a:solidFill>
                  <a:schemeClr val="tx1"/>
                </a:solidFill>
              </a:ln>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Black" pitchFamily="34" charset="0"/>
            </a:endParaRPr>
          </a:p>
        </p:txBody>
      </p:sp>
      <p:sp>
        <p:nvSpPr>
          <p:cNvPr id="4" name="TextBox 3"/>
          <p:cNvSpPr txBox="1"/>
          <p:nvPr/>
        </p:nvSpPr>
        <p:spPr>
          <a:xfrm>
            <a:off x="609600" y="1981200"/>
            <a:ext cx="5867400" cy="1569660"/>
          </a:xfrm>
          <a:prstGeom prst="rect">
            <a:avLst/>
          </a:prstGeom>
          <a:noFill/>
        </p:spPr>
        <p:txBody>
          <a:bodyPr wrap="square" rtlCol="0">
            <a:spAutoFit/>
          </a:bodyPr>
          <a:lstStyle/>
          <a:p>
            <a:pPr marL="457200" indent="-457200">
              <a:buAutoNum type="arabicPeriod"/>
            </a:pPr>
            <a:r>
              <a:rPr lang="en-US" sz="1600" b="1" u="sng" dirty="0" smtClean="0"/>
              <a:t>Email automation and spam filtering</a:t>
            </a:r>
          </a:p>
          <a:p>
            <a:pPr marL="457200" indent="-457200"/>
            <a:r>
              <a:rPr lang="en-US" sz="1600" dirty="0" smtClean="0"/>
              <a:t>       While your inbox seems relatively boring, machine learning influences its function behind the scenes. Email automation is a direct result of successful machine learning, and one function that goes most unnoticed is spam filtering</a:t>
            </a:r>
            <a:endParaRPr lang="en-US" sz="1600" b="1" u="sng" dirty="0" smtClean="0"/>
          </a:p>
          <a:p>
            <a:endParaRPr lang="en-US" sz="1600" dirty="0"/>
          </a:p>
        </p:txBody>
      </p:sp>
      <p:sp>
        <p:nvSpPr>
          <p:cNvPr id="24578" name="AutoShape 2" descr="A standard process of Email spam filtering system b) Client Side and Enterprise Level Spam Filtering Methods A client can send or receive an email by just one clicking through an ISP. Client level spam filtering provides some frameworks for the individual client to secure mail transmission. A client can easily filter spam through these several existing frameworks by installing on PC. This framework can interact with MUA (Mail user agent) and filtering the client inbox by composing, accepting and managing the messages [2]. Enterprise level spam filtering is a process where provided frameworks are installing on mail server which interacts with the MTA for classifying the received messages or mail in order to categorize the spam message on the network. By this system, a user on that network can filter the spam by installing appropriate system [21, 22] more efficiently. By far most; current spam filtering frameworks use principle based scoring procedures. An arrangement of guidelines is connected to a message and calculate a score based principles that are valid for the message. The message wil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4580" name="AutoShape 4" descr="A standard process of Email spam filtering system b) Client Side and Enterprise Level Spam Filtering Methods A client can send or receive an email by just one clicking through an ISP. Client level spam filtering provides some frameworks for the individual client to secure mail transmission. A client can easily filter spam through these several existing frameworks by installing on PC. This framework can interact with MUA (Mail user agent) and filtering the client inbox by composing, accepting and managing the messages [2]. Enterprise level spam filtering is a process where provided frameworks are installing on mail server which interacts with the MTA for classifying the received messages or mail in order to categorize the spam message on the network. By this system, a user on that network can filter the spam by installing appropriate system [21, 22] more efficiently. By far most; current spam filtering frameworks use principle based scoring procedures. An arrangement of guidelines is connected to a message and calculate a score based principles that are valid for the message. The message wil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4582" name="AutoShape 6" descr="https://www.researchgate.net/profile/Hanif-Bhuiyan-2/publication/332865507/figure/fig1/AS:755062997536769@1557032455199/A-standard-process-of-Email-spam-filtering-system-b-Client-Side-and-Enterprise-Level.pp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24583" name="Picture 7"/>
          <p:cNvPicPr>
            <a:picLocks noChangeAspect="1" noChangeArrowheads="1"/>
          </p:cNvPicPr>
          <p:nvPr/>
        </p:nvPicPr>
        <p:blipFill>
          <a:blip r:embed="rId2" cstate="print"/>
          <a:srcRect l="9375" t="17708" r="6250" b="9375"/>
          <a:stretch>
            <a:fillRect/>
          </a:stretch>
        </p:blipFill>
        <p:spPr bwMode="auto">
          <a:xfrm>
            <a:off x="609600" y="3352800"/>
            <a:ext cx="7239000" cy="3276600"/>
          </a:xfrm>
          <a:prstGeom prst="snip2DiagRect">
            <a:avLst/>
          </a:prstGeom>
          <a:solidFill>
            <a:srgbClr val="FFFFFF">
              <a:shade val="85000"/>
            </a:srgbClr>
          </a:solidFill>
          <a:ln w="88900" cap="sq">
            <a:solidFill>
              <a:srgbClr val="FFFFFF"/>
            </a:solidFill>
            <a:miter lim="800000"/>
          </a:ln>
          <a:effectLst>
            <a:glow rad="101600">
              <a:schemeClr val="accent6">
                <a:satMod val="175000"/>
                <a:alpha val="40000"/>
              </a:schemeClr>
            </a:glow>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9" name="TextBox 8"/>
          <p:cNvSpPr txBox="1"/>
          <p:nvPr/>
        </p:nvSpPr>
        <p:spPr>
          <a:xfrm>
            <a:off x="7010400" y="1981200"/>
            <a:ext cx="1752600" cy="1200329"/>
          </a:xfrm>
          <a:prstGeom prst="rect">
            <a:avLst/>
          </a:prstGeom>
          <a:noFill/>
        </p:spPr>
        <p:txBody>
          <a:bodyPr wrap="square" rtlCol="0">
            <a:spAutoFit/>
          </a:bodyPr>
          <a:lstStyle/>
          <a:p>
            <a:r>
              <a:rPr lang="en-US" b="1" dirty="0" smtClean="0"/>
              <a:t>USED BY:</a:t>
            </a:r>
          </a:p>
          <a:p>
            <a:r>
              <a:rPr lang="en-US" dirty="0" smtClean="0"/>
              <a:t>Gmail, Yahoo Mail, and Outlook</a:t>
            </a:r>
            <a:endParaRPr lang="en-US" dirty="0"/>
          </a:p>
        </p:txBody>
      </p:sp>
    </p:spTree>
  </p:cSld>
  <p:clrMapOvr>
    <a:masterClrMapping/>
  </p:clrMapOvr>
  <p:transition>
    <p:wheel spokes="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 Same Side Corner Rectangle 4"/>
          <p:cNvSpPr/>
          <p:nvPr/>
        </p:nvSpPr>
        <p:spPr>
          <a:xfrm>
            <a:off x="228600" y="914400"/>
            <a:ext cx="5029200" cy="1676400"/>
          </a:xfrm>
          <a:prstGeom prst="round2Same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 name="TextBox 1"/>
          <p:cNvSpPr txBox="1"/>
          <p:nvPr/>
        </p:nvSpPr>
        <p:spPr>
          <a:xfrm>
            <a:off x="304800" y="1066800"/>
            <a:ext cx="4191000" cy="1477328"/>
          </a:xfrm>
          <a:prstGeom prst="rect">
            <a:avLst/>
          </a:prstGeom>
          <a:noFill/>
        </p:spPr>
        <p:txBody>
          <a:bodyPr wrap="square" rtlCol="0">
            <a:spAutoFit/>
          </a:bodyPr>
          <a:lstStyle/>
          <a:p>
            <a:pPr marL="342900" indent="-342900">
              <a:buAutoNum type="arabicPeriod"/>
            </a:pPr>
            <a:r>
              <a:rPr lang="en-US" b="1" dirty="0" smtClean="0"/>
              <a:t>Facial recognition</a:t>
            </a:r>
          </a:p>
          <a:p>
            <a:pPr marL="342900" indent="-342900"/>
            <a:r>
              <a:rPr lang="en-US" dirty="0" smtClean="0"/>
              <a:t>      Facial recognition models employ a multi-step architecture to identify and verify individuals based on their unique facial features</a:t>
            </a:r>
            <a:endParaRPr lang="en-US" dirty="0"/>
          </a:p>
        </p:txBody>
      </p:sp>
      <p:pic>
        <p:nvPicPr>
          <p:cNvPr id="25602" name="Picture 2"/>
          <p:cNvPicPr>
            <a:picLocks noChangeAspect="1" noChangeArrowheads="1"/>
          </p:cNvPicPr>
          <p:nvPr/>
        </p:nvPicPr>
        <p:blipFill>
          <a:blip r:embed="rId2" cstate="print"/>
          <a:srcRect l="6250" t="21875" r="6250" b="15625"/>
          <a:stretch>
            <a:fillRect/>
          </a:stretch>
        </p:blipFill>
        <p:spPr bwMode="auto">
          <a:xfrm>
            <a:off x="838200" y="2819400"/>
            <a:ext cx="7467600" cy="38100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4" name="TextBox 3"/>
          <p:cNvSpPr txBox="1"/>
          <p:nvPr/>
        </p:nvSpPr>
        <p:spPr>
          <a:xfrm>
            <a:off x="5715000" y="1066800"/>
            <a:ext cx="2895600" cy="1477328"/>
          </a:xfrm>
          <a:prstGeom prst="rect">
            <a:avLst/>
          </a:prstGeom>
          <a:noFill/>
        </p:spPr>
        <p:txBody>
          <a:bodyPr wrap="square" rtlCol="0">
            <a:spAutoFit/>
          </a:bodyPr>
          <a:lstStyle/>
          <a:p>
            <a:r>
              <a:rPr lang="en-US" b="1" dirty="0" smtClean="0"/>
              <a:t>USED BY |:</a:t>
            </a:r>
          </a:p>
          <a:p>
            <a:r>
              <a:rPr lang="en-US" dirty="0" smtClean="0"/>
              <a:t>Google ,Face book , Apple</a:t>
            </a:r>
          </a:p>
          <a:p>
            <a:r>
              <a:rPr lang="en-US" dirty="0" smtClean="0"/>
              <a:t> Amazon, Androids</a:t>
            </a:r>
          </a:p>
          <a:p>
            <a:endParaRPr lang="en-US" dirty="0" smtClean="0"/>
          </a:p>
          <a:p>
            <a:endParaRPr lang="en-US" dirty="0"/>
          </a:p>
        </p:txBody>
      </p:sp>
    </p:spTree>
  </p:cSld>
  <p:clrMapOvr>
    <a:masterClrMapping/>
  </p:clrMapOvr>
  <p:transition>
    <p:wheel spokes="2"/>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 Same Side Corner Rectangle 4"/>
          <p:cNvSpPr/>
          <p:nvPr/>
        </p:nvSpPr>
        <p:spPr>
          <a:xfrm>
            <a:off x="304800" y="914400"/>
            <a:ext cx="4800600" cy="1600200"/>
          </a:xfrm>
          <a:prstGeom prst="round2Same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26626" name="Picture 2"/>
          <p:cNvPicPr>
            <a:picLocks noChangeAspect="1" noChangeArrowheads="1"/>
          </p:cNvPicPr>
          <p:nvPr/>
        </p:nvPicPr>
        <p:blipFill>
          <a:blip r:embed="rId2" cstate="print">
            <a:lum bright="-20000" contrast="30000"/>
          </a:blip>
          <a:srcRect l="7031" t="19792" r="6250" b="13542"/>
          <a:stretch>
            <a:fillRect/>
          </a:stretch>
        </p:blipFill>
        <p:spPr bwMode="auto">
          <a:xfrm>
            <a:off x="685800" y="2819400"/>
            <a:ext cx="7620000" cy="3505200"/>
          </a:xfrm>
          <a:prstGeom prst="round2DiagRect">
            <a:avLst>
              <a:gd name="adj1" fmla="val 16667"/>
              <a:gd name="adj2" fmla="val 0"/>
            </a:avLst>
          </a:prstGeom>
          <a:ln w="88900" cap="sq">
            <a:solidFill>
              <a:srgbClr val="FFFFFF"/>
            </a:solidFill>
            <a:miter lim="800000"/>
          </a:ln>
          <a:effectLst>
            <a:glow rad="139700">
              <a:schemeClr val="accent6">
                <a:satMod val="175000"/>
                <a:alpha val="40000"/>
              </a:schemeClr>
            </a:glow>
            <a:outerShdw blurRad="254000" algn="tl" rotWithShape="0">
              <a:srgbClr val="000000">
                <a:alpha val="43000"/>
              </a:srgbClr>
            </a:outerShdw>
          </a:effectLst>
        </p:spPr>
      </p:pic>
      <p:sp>
        <p:nvSpPr>
          <p:cNvPr id="3" name="TextBox 2"/>
          <p:cNvSpPr txBox="1"/>
          <p:nvPr/>
        </p:nvSpPr>
        <p:spPr>
          <a:xfrm>
            <a:off x="457200" y="914400"/>
            <a:ext cx="3962400" cy="2862322"/>
          </a:xfrm>
          <a:prstGeom prst="rect">
            <a:avLst/>
          </a:prstGeom>
          <a:noFill/>
        </p:spPr>
        <p:txBody>
          <a:bodyPr wrap="square" rtlCol="0">
            <a:spAutoFit/>
          </a:bodyPr>
          <a:lstStyle/>
          <a:p>
            <a:r>
              <a:rPr lang="en-US" b="1" dirty="0" smtClean="0"/>
              <a:t> 3. Social media optimization:</a:t>
            </a:r>
          </a:p>
          <a:p>
            <a:r>
              <a:rPr lang="en-US" dirty="0" smtClean="0"/>
              <a:t>architecture firm involves strategically using social media platforms to enhance online presence, attract clients, and showcase design work.</a:t>
            </a:r>
          </a:p>
          <a:p>
            <a:endParaRPr lang="en-US" dirty="0" smtClean="0"/>
          </a:p>
          <a:p>
            <a:endParaRPr lang="en-US" dirty="0" smtClean="0"/>
          </a:p>
          <a:p>
            <a:endParaRPr lang="en-US" dirty="0" smtClean="0"/>
          </a:p>
          <a:p>
            <a:endParaRPr lang="en-US" dirty="0" smtClean="0"/>
          </a:p>
          <a:p>
            <a:endParaRPr lang="en-US" dirty="0"/>
          </a:p>
        </p:txBody>
      </p:sp>
      <p:sp>
        <p:nvSpPr>
          <p:cNvPr id="4" name="TextBox 3"/>
          <p:cNvSpPr txBox="1"/>
          <p:nvPr/>
        </p:nvSpPr>
        <p:spPr>
          <a:xfrm>
            <a:off x="6096000" y="990600"/>
            <a:ext cx="2667000" cy="1200329"/>
          </a:xfrm>
          <a:prstGeom prst="rect">
            <a:avLst/>
          </a:prstGeom>
          <a:noFill/>
        </p:spPr>
        <p:txBody>
          <a:bodyPr wrap="square" rtlCol="0">
            <a:spAutoFit/>
          </a:bodyPr>
          <a:lstStyle/>
          <a:p>
            <a:r>
              <a:rPr lang="en-US" b="1" dirty="0" smtClean="0"/>
              <a:t>Used by :</a:t>
            </a:r>
          </a:p>
          <a:p>
            <a:r>
              <a:rPr lang="en-US" dirty="0" smtClean="0"/>
              <a:t>Face book, Twitter, and Instagram</a:t>
            </a:r>
            <a:endParaRPr lang="en-US" b="1" dirty="0" smtClean="0"/>
          </a:p>
          <a:p>
            <a:endParaRPr lang="en-US" dirty="0"/>
          </a:p>
        </p:txBody>
      </p:sp>
    </p:spTree>
  </p:cSld>
  <p:clrMapOvr>
    <a:masterClrMapping/>
  </p:clrMapOvr>
  <p:transition>
    <p:wheel spokes="3"/>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 Same Side Corner Rectangle 4"/>
          <p:cNvSpPr/>
          <p:nvPr/>
        </p:nvSpPr>
        <p:spPr>
          <a:xfrm>
            <a:off x="609600" y="914400"/>
            <a:ext cx="5791200" cy="1981200"/>
          </a:xfrm>
          <a:prstGeom prst="round2Same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27650" name="Picture 2" descr="System-On-Chip Architecture For ADS In Electric Vehicles - Pioneering Minds"/>
          <p:cNvPicPr>
            <a:picLocks noChangeAspect="1" noChangeArrowheads="1"/>
          </p:cNvPicPr>
          <p:nvPr/>
        </p:nvPicPr>
        <p:blipFill>
          <a:blip r:embed="rId2" cstate="print"/>
          <a:srcRect/>
          <a:stretch>
            <a:fillRect/>
          </a:stretch>
        </p:blipFill>
        <p:spPr bwMode="auto">
          <a:xfrm>
            <a:off x="990600" y="3200400"/>
            <a:ext cx="6781800" cy="365760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3" name="TextBox 2"/>
          <p:cNvSpPr txBox="1"/>
          <p:nvPr/>
        </p:nvSpPr>
        <p:spPr>
          <a:xfrm>
            <a:off x="609600" y="914400"/>
            <a:ext cx="5943600" cy="2031325"/>
          </a:xfrm>
          <a:prstGeom prst="rect">
            <a:avLst/>
          </a:prstGeom>
          <a:noFill/>
        </p:spPr>
        <p:txBody>
          <a:bodyPr wrap="square" rtlCol="0">
            <a:spAutoFit/>
          </a:bodyPr>
          <a:lstStyle/>
          <a:p>
            <a:r>
              <a:rPr lang="en-US" b="1" dirty="0" smtClean="0">
                <a:latin typeface="Arial Black" pitchFamily="34" charset="0"/>
              </a:rPr>
              <a:t>4</a:t>
            </a:r>
            <a:r>
              <a:rPr lang="en-US" b="1" dirty="0" smtClean="0"/>
              <a:t>.Self-driving cars model: </a:t>
            </a:r>
            <a:r>
              <a:rPr lang="en-US" dirty="0" smtClean="0"/>
              <a:t>combine hardware (sensors like radar, and cameras, along with powerful computers and actuators controlling steering, brakes, and acceleration) and software (perception, localization, planning, and control algorithms, often enhanced by AI and machine learning) to perceive their surroundings, make decisions, and navigate autonomously.</a:t>
            </a:r>
            <a:endParaRPr lang="en-US" dirty="0"/>
          </a:p>
        </p:txBody>
      </p:sp>
      <p:sp>
        <p:nvSpPr>
          <p:cNvPr id="4" name="TextBox 3"/>
          <p:cNvSpPr txBox="1"/>
          <p:nvPr/>
        </p:nvSpPr>
        <p:spPr>
          <a:xfrm>
            <a:off x="6934200" y="1066800"/>
            <a:ext cx="1905000" cy="1477328"/>
          </a:xfrm>
          <a:prstGeom prst="rect">
            <a:avLst/>
          </a:prstGeom>
          <a:noFill/>
        </p:spPr>
        <p:txBody>
          <a:bodyPr wrap="square" rtlCol="0">
            <a:spAutoFit/>
          </a:bodyPr>
          <a:lstStyle/>
          <a:p>
            <a:r>
              <a:rPr lang="en-US" b="1" dirty="0" smtClean="0"/>
              <a:t>Used by:</a:t>
            </a:r>
          </a:p>
          <a:p>
            <a:r>
              <a:rPr lang="en-US" dirty="0" smtClean="0"/>
              <a:t>Waymo and Tesla, Cruise, Zoox, </a:t>
            </a:r>
            <a:r>
              <a:rPr lang="en-US" dirty="0" smtClean="0">
                <a:hlinkClick r:id="rId3"/>
              </a:rPr>
              <a:t>Pony.AI</a:t>
            </a:r>
            <a:r>
              <a:rPr lang="en-US" dirty="0" smtClean="0"/>
              <a:t>, Aurora, AutoX</a:t>
            </a:r>
            <a:endParaRPr lang="en-US" b="1" dirty="0"/>
          </a:p>
        </p:txBody>
      </p:sp>
    </p:spTree>
  </p:cSld>
  <p:clrMapOvr>
    <a:masterClrMapping/>
  </p:clrMapOvr>
  <p:transition>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 Same Side Corner Rectangle 7"/>
          <p:cNvSpPr/>
          <p:nvPr/>
        </p:nvSpPr>
        <p:spPr>
          <a:xfrm>
            <a:off x="381000" y="990600"/>
            <a:ext cx="4724400" cy="2057400"/>
          </a:xfrm>
          <a:prstGeom prst="round2Same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 name="TextBox 2"/>
          <p:cNvSpPr txBox="1"/>
          <p:nvPr/>
        </p:nvSpPr>
        <p:spPr>
          <a:xfrm>
            <a:off x="457200" y="990600"/>
            <a:ext cx="4876800" cy="2308324"/>
          </a:xfrm>
          <a:prstGeom prst="rect">
            <a:avLst/>
          </a:prstGeom>
          <a:noFill/>
        </p:spPr>
        <p:txBody>
          <a:bodyPr wrap="square" rtlCol="0">
            <a:spAutoFit/>
          </a:bodyPr>
          <a:lstStyle/>
          <a:p>
            <a:r>
              <a:rPr lang="en-US" dirty="0" smtClean="0"/>
              <a:t>5. </a:t>
            </a:r>
            <a:r>
              <a:rPr lang="en-US" b="1" dirty="0" smtClean="0"/>
              <a:t>Healthcare: </a:t>
            </a:r>
            <a:r>
              <a:rPr lang="en-US" dirty="0" smtClean="0"/>
              <a:t>ARIA (Automated Retinal Image Analysis)</a:t>
            </a:r>
          </a:p>
          <a:p>
            <a:endParaRPr lang="en-US" b="1" dirty="0" smtClean="0"/>
          </a:p>
          <a:p>
            <a:r>
              <a:rPr lang="en-US" b="1" dirty="0" smtClean="0"/>
              <a:t>Used For:</a:t>
            </a:r>
            <a:r>
              <a:rPr lang="en-US" dirty="0" smtClean="0"/>
              <a:t> Automatically detecting </a:t>
            </a:r>
            <a:r>
              <a:rPr lang="en-US" b="1" dirty="0" smtClean="0"/>
              <a:t>diabetic retinopathy</a:t>
            </a:r>
            <a:r>
              <a:rPr lang="en-US" dirty="0" smtClean="0"/>
              <a:t> from retinal images — a leading cause of blindness.</a:t>
            </a:r>
          </a:p>
          <a:p>
            <a:endParaRPr lang="en-US" b="1" dirty="0" smtClean="0"/>
          </a:p>
          <a:p>
            <a:endParaRPr lang="en-US" b="1" dirty="0"/>
          </a:p>
        </p:txBody>
      </p:sp>
      <p:pic>
        <p:nvPicPr>
          <p:cNvPr id="28675" name="Picture 3"/>
          <p:cNvPicPr>
            <a:picLocks noChangeAspect="1" noChangeArrowheads="1"/>
          </p:cNvPicPr>
          <p:nvPr/>
        </p:nvPicPr>
        <p:blipFill>
          <a:blip r:embed="rId2" cstate="print">
            <a:lum bright="-10000" contrast="20000"/>
          </a:blip>
          <a:srcRect/>
          <a:stretch>
            <a:fillRect/>
          </a:stretch>
        </p:blipFill>
        <p:spPr bwMode="auto">
          <a:xfrm>
            <a:off x="5334000" y="2514600"/>
            <a:ext cx="3506787" cy="150495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28677" name="Picture 5" descr="https://media.springernature.com/lw685/springer-static/image/art%3A10.1186%2Fs12911-024-02646-5/MediaObjects/12911_2024_2646_Fig4_HTML.png"/>
          <p:cNvPicPr>
            <a:picLocks noChangeAspect="1" noChangeArrowheads="1"/>
          </p:cNvPicPr>
          <p:nvPr/>
        </p:nvPicPr>
        <p:blipFill>
          <a:blip r:embed="rId3" cstate="print"/>
          <a:srcRect/>
          <a:stretch>
            <a:fillRect/>
          </a:stretch>
        </p:blipFill>
        <p:spPr bwMode="auto">
          <a:xfrm>
            <a:off x="0" y="3200400"/>
            <a:ext cx="5181599" cy="3657600"/>
          </a:xfrm>
          <a:prstGeom prst="rect">
            <a:avLst/>
          </a:prstGeom>
          <a:noFill/>
        </p:spPr>
      </p:pic>
      <p:pic>
        <p:nvPicPr>
          <p:cNvPr id="28678" name="Picture 6"/>
          <p:cNvPicPr>
            <a:picLocks noChangeAspect="1" noChangeArrowheads="1"/>
          </p:cNvPicPr>
          <p:nvPr/>
        </p:nvPicPr>
        <p:blipFill>
          <a:blip r:embed="rId4" cstate="print">
            <a:lum contrast="20000"/>
          </a:blip>
          <a:srcRect/>
          <a:stretch>
            <a:fillRect/>
          </a:stretch>
        </p:blipFill>
        <p:spPr bwMode="auto">
          <a:xfrm>
            <a:off x="5200650" y="838200"/>
            <a:ext cx="3943350" cy="1362075"/>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cSld>
  <p:clrMapOvr>
    <a:masterClrMapping/>
  </p:clrMapOvr>
  <p:transition>
    <p:wedg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1066800"/>
            <a:ext cx="4495800" cy="2554545"/>
          </a:xfrm>
          <a:prstGeom prst="rect">
            <a:avLst/>
          </a:prstGeom>
          <a:noFill/>
        </p:spPr>
        <p:txBody>
          <a:bodyPr wrap="square" rtlCol="0">
            <a:spAutoFit/>
          </a:bodyPr>
          <a:lstStyle/>
          <a:p>
            <a:r>
              <a:rPr lang="en-US" sz="2000" b="1" dirty="0" smtClean="0"/>
              <a:t>Reference:</a:t>
            </a:r>
          </a:p>
          <a:p>
            <a:endParaRPr lang="en-US" sz="2000" b="1" dirty="0" smtClean="0"/>
          </a:p>
          <a:p>
            <a:pPr>
              <a:buFont typeface="Wingdings" pitchFamily="2" charset="2"/>
              <a:buChar char="ü"/>
            </a:pPr>
            <a:r>
              <a:rPr lang="en-US" sz="2000" dirty="0" smtClean="0">
                <a:hlinkClick r:id="rId2"/>
              </a:rPr>
              <a:t>www.researchgate.net</a:t>
            </a:r>
            <a:endParaRPr lang="en-US" sz="2000" dirty="0" smtClean="0"/>
          </a:p>
          <a:p>
            <a:pPr>
              <a:buFont typeface="Wingdings" pitchFamily="2" charset="2"/>
              <a:buChar char="ü"/>
            </a:pPr>
            <a:r>
              <a:rPr lang="en-US" sz="2000" dirty="0" smtClean="0">
                <a:hlinkClick r:id="rId3"/>
              </a:rPr>
              <a:t>www.tableau.com</a:t>
            </a:r>
            <a:endParaRPr lang="en-US" sz="2000" dirty="0" smtClean="0"/>
          </a:p>
          <a:p>
            <a:pPr>
              <a:buFont typeface="Wingdings" pitchFamily="2" charset="2"/>
              <a:buChar char="ü"/>
            </a:pPr>
            <a:r>
              <a:rPr lang="en-US" sz="2000" dirty="0" smtClean="0">
                <a:hlinkClick r:id="rId4"/>
              </a:rPr>
              <a:t>www.google.com</a:t>
            </a:r>
            <a:endParaRPr lang="en-US" sz="2000" dirty="0" smtClean="0"/>
          </a:p>
          <a:p>
            <a:pPr>
              <a:buFont typeface="Wingdings" pitchFamily="2" charset="2"/>
              <a:buChar char="ü"/>
            </a:pPr>
            <a:r>
              <a:rPr lang="en-US" sz="2000" dirty="0" smtClean="0">
                <a:hlinkClick r:id="rId5"/>
              </a:rPr>
              <a:t>www.who.int</a:t>
            </a:r>
            <a:endParaRPr lang="en-US" sz="2000" dirty="0" smtClean="0"/>
          </a:p>
          <a:p>
            <a:pPr>
              <a:buFont typeface="Wingdings" pitchFamily="2" charset="2"/>
              <a:buChar char="ü"/>
            </a:pPr>
            <a:r>
              <a:rPr lang="en-US" sz="2000" dirty="0" smtClean="0">
                <a:hlinkClick r:id="rId6"/>
              </a:rPr>
              <a:t>www.github.net</a:t>
            </a:r>
            <a:endParaRPr lang="en-US" sz="2000" dirty="0" smtClean="0"/>
          </a:p>
          <a:p>
            <a:pPr>
              <a:buFont typeface="Wingdings" pitchFamily="2" charset="2"/>
              <a:buChar char="ü"/>
            </a:pPr>
            <a:endParaRPr lang="en-US" sz="2000" dirty="0" smtClean="0"/>
          </a:p>
        </p:txBody>
      </p:sp>
      <p:sp>
        <p:nvSpPr>
          <p:cNvPr id="3" name="TextBox 2"/>
          <p:cNvSpPr txBox="1"/>
          <p:nvPr/>
        </p:nvSpPr>
        <p:spPr>
          <a:xfrm>
            <a:off x="533400" y="3733800"/>
            <a:ext cx="3429000" cy="2031325"/>
          </a:xfrm>
          <a:prstGeom prst="rect">
            <a:avLst/>
          </a:prstGeom>
          <a:noFill/>
        </p:spPr>
        <p:txBody>
          <a:bodyPr wrap="square" rtlCol="0">
            <a:spAutoFit/>
          </a:bodyPr>
          <a:lstStyle/>
          <a:p>
            <a:r>
              <a:rPr lang="en-US" b="1" dirty="0" smtClean="0"/>
              <a:t>LLM &amp; AI USED :</a:t>
            </a:r>
          </a:p>
          <a:p>
            <a:pPr>
              <a:buFont typeface="Wingdings" pitchFamily="2" charset="2"/>
              <a:buChar char="v"/>
            </a:pPr>
            <a:endParaRPr lang="en-US" b="1" dirty="0" smtClean="0"/>
          </a:p>
          <a:p>
            <a:pPr>
              <a:buFont typeface="Wingdings" pitchFamily="2" charset="2"/>
              <a:buChar char="v"/>
            </a:pPr>
            <a:r>
              <a:rPr lang="en-US" dirty="0" smtClean="0">
                <a:solidFill>
                  <a:srgbClr val="0070C0"/>
                </a:solidFill>
              </a:rPr>
              <a:t>CHATGPT</a:t>
            </a:r>
          </a:p>
          <a:p>
            <a:pPr>
              <a:buFont typeface="Wingdings" pitchFamily="2" charset="2"/>
              <a:buChar char="v"/>
            </a:pPr>
            <a:r>
              <a:rPr lang="en-US" dirty="0" smtClean="0">
                <a:solidFill>
                  <a:srgbClr val="0070C0"/>
                </a:solidFill>
              </a:rPr>
              <a:t>DEEPSEEK</a:t>
            </a:r>
          </a:p>
          <a:p>
            <a:pPr>
              <a:buFont typeface="Wingdings" pitchFamily="2" charset="2"/>
              <a:buChar char="v"/>
            </a:pPr>
            <a:r>
              <a:rPr lang="en-US" dirty="0" smtClean="0">
                <a:solidFill>
                  <a:srgbClr val="0070C0"/>
                </a:solidFill>
              </a:rPr>
              <a:t>BLACKBOX</a:t>
            </a:r>
          </a:p>
          <a:p>
            <a:pPr>
              <a:buFont typeface="Wingdings" pitchFamily="2" charset="2"/>
              <a:buChar char="v"/>
            </a:pPr>
            <a:r>
              <a:rPr lang="en-US" dirty="0" smtClean="0">
                <a:solidFill>
                  <a:srgbClr val="0070C0"/>
                </a:solidFill>
              </a:rPr>
              <a:t>GEMINI</a:t>
            </a:r>
          </a:p>
          <a:p>
            <a:pPr>
              <a:buFont typeface="Wingdings" pitchFamily="2" charset="2"/>
              <a:buChar char="v"/>
            </a:pPr>
            <a:r>
              <a:rPr lang="en-US" dirty="0" smtClean="0">
                <a:solidFill>
                  <a:srgbClr val="0070C0"/>
                </a:solidFill>
              </a:rPr>
              <a:t>DEEPAI</a:t>
            </a:r>
            <a:endParaRPr lang="en-US" dirty="0">
              <a:solidFill>
                <a:srgbClr val="0070C0"/>
              </a:solidFill>
            </a:endParaRPr>
          </a:p>
        </p:txBody>
      </p:sp>
    </p:spTree>
  </p:cSld>
  <p:clrMapOvr>
    <a:masterClrMapping/>
  </p:clrMapOvr>
  <p:transition>
    <p:randomBa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600" dirty="0" smtClean="0">
                <a:solidFill>
                  <a:srgbClr val="FF0000"/>
                </a:solidFill>
                <a:latin typeface="Castellar" pitchFamily="18" charset="0"/>
              </a:rPr>
              <a:t>INTRODUCTION TO MACHINE LEARNING</a:t>
            </a:r>
            <a:endParaRPr lang="en-US" sz="1600" dirty="0">
              <a:solidFill>
                <a:srgbClr val="FF0000"/>
              </a:solidFill>
            </a:endParaRPr>
          </a:p>
        </p:txBody>
      </p:sp>
      <p:sp>
        <p:nvSpPr>
          <p:cNvPr id="3" name="Text Placeholder 2"/>
          <p:cNvSpPr>
            <a:spLocks noGrp="1"/>
          </p:cNvSpPr>
          <p:nvPr>
            <p:ph type="body" sz="half" idx="2"/>
          </p:nvPr>
        </p:nvSpPr>
        <p:spPr/>
        <p:txBody>
          <a:bodyPr>
            <a:normAutofit/>
          </a:bodyPr>
          <a:lstStyle/>
          <a:p>
            <a:r>
              <a:rPr lang="en-US" sz="1600" dirty="0" smtClean="0">
                <a:solidFill>
                  <a:srgbClr val="002060"/>
                </a:solidFill>
              </a:rPr>
              <a:t>MADE BY </a:t>
            </a:r>
          </a:p>
          <a:p>
            <a:r>
              <a:rPr lang="en-US" sz="1600" dirty="0" smtClean="0">
                <a:solidFill>
                  <a:srgbClr val="002060"/>
                </a:solidFill>
              </a:rPr>
              <a:t>SATYAM </a:t>
            </a:r>
            <a:r>
              <a:rPr lang="en-US" sz="1600" dirty="0" smtClean="0">
                <a:solidFill>
                  <a:srgbClr val="002060"/>
                </a:solidFill>
              </a:rPr>
              <a:t>SHARMA</a:t>
            </a:r>
            <a:endParaRPr lang="en-US" sz="1600" dirty="0" smtClean="0">
              <a:solidFill>
                <a:srgbClr val="002060"/>
              </a:solidFill>
            </a:endParaRPr>
          </a:p>
        </p:txBody>
      </p:sp>
      <p:pic>
        <p:nvPicPr>
          <p:cNvPr id="5" name="Picture Placeholder 4" descr="Untitled.png"/>
          <p:cNvPicPr>
            <a:picLocks noGrp="1" noChangeAspect="1"/>
          </p:cNvPicPr>
          <p:nvPr>
            <p:ph type="pic" idx="1"/>
          </p:nvPr>
        </p:nvPicPr>
        <p:blipFill>
          <a:blip r:embed="rId2" cstate="print"/>
          <a:srcRect l="16943" r="16943"/>
          <a:stretch>
            <a:fillRect/>
          </a:stretch>
        </p:blipFill>
        <p:spPr>
          <a:xfrm rot="420000">
            <a:off x="3253221" y="1199052"/>
            <a:ext cx="5075291" cy="3931920"/>
          </a:xfrm>
        </p:spPr>
      </p:pic>
    </p:spTree>
  </p:cSld>
  <p:clrMapOvr>
    <a:masterClrMapping/>
  </p:clrMapOvr>
  <p:transition>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914400"/>
            <a:ext cx="7772400" cy="707886"/>
          </a:xfrm>
          <a:prstGeom prst="rect">
            <a:avLst/>
          </a:prstGeom>
          <a:noFill/>
        </p:spPr>
        <p:txBody>
          <a:bodyPr wrap="square" rtlCol="0">
            <a:spAutoFit/>
          </a:bodyPr>
          <a:lstStyle/>
          <a:p>
            <a:r>
              <a:rPr lang="en-US" sz="20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UNDERSTANDING THE CONTEXT BETWEEN MACHINE                LEARNING AND EXPERT SYSTEM</a:t>
            </a:r>
            <a:endParaRPr lang="en-US" sz="20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ndParaRPr>
          </a:p>
        </p:txBody>
      </p:sp>
      <p:sp>
        <p:nvSpPr>
          <p:cNvPr id="4" name="Rounded Rectangle 3"/>
          <p:cNvSpPr/>
          <p:nvPr/>
        </p:nvSpPr>
        <p:spPr>
          <a:xfrm>
            <a:off x="457200" y="1828800"/>
            <a:ext cx="8153400" cy="2057400"/>
          </a:xfrm>
          <a:prstGeom prst="roundRect">
            <a:avLst/>
          </a:prstGeom>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ounded Rectangle 4"/>
          <p:cNvSpPr/>
          <p:nvPr/>
        </p:nvSpPr>
        <p:spPr>
          <a:xfrm>
            <a:off x="381000" y="4191000"/>
            <a:ext cx="8305800" cy="2362200"/>
          </a:xfrm>
          <a:prstGeom prst="roundRect">
            <a:avLst/>
          </a:prstGeom>
          <a:effectLst>
            <a:glow rad="2286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609600" y="1981200"/>
            <a:ext cx="7848600" cy="1938992"/>
          </a:xfrm>
          <a:prstGeom prst="rect">
            <a:avLst/>
          </a:prstGeom>
          <a:noFill/>
        </p:spPr>
        <p:txBody>
          <a:bodyPr wrap="square" rtlCol="0">
            <a:spAutoFit/>
          </a:bodyPr>
          <a:lstStyle/>
          <a:p>
            <a:r>
              <a:rPr lang="en-US" sz="2400" dirty="0" smtClean="0"/>
              <a:t>Machine Learning is a branch of Artificial Intelligence that enables systems to learn from data, identify patterns, and make decisions without being explicitly programmed. ML algorithms improve them by adapting to every new exposed data</a:t>
            </a:r>
            <a:endParaRPr lang="en-US" sz="2400" dirty="0"/>
          </a:p>
        </p:txBody>
      </p:sp>
      <p:sp>
        <p:nvSpPr>
          <p:cNvPr id="7" name="TextBox 6"/>
          <p:cNvSpPr txBox="1"/>
          <p:nvPr/>
        </p:nvSpPr>
        <p:spPr>
          <a:xfrm>
            <a:off x="609600" y="4419600"/>
            <a:ext cx="7924800" cy="1569660"/>
          </a:xfrm>
          <a:prstGeom prst="rect">
            <a:avLst/>
          </a:prstGeom>
          <a:noFill/>
        </p:spPr>
        <p:txBody>
          <a:bodyPr wrap="square" rtlCol="0">
            <a:spAutoFit/>
          </a:bodyPr>
          <a:lstStyle/>
          <a:p>
            <a:r>
              <a:rPr lang="en-US" sz="2400" dirty="0" smtClean="0"/>
              <a:t>An Expert System is a computer program that simulates the decision making ability of a human expert. It uses a predefined set of rules and knowledge to analyze data and solve problems in a specific domain.</a:t>
            </a:r>
            <a:endParaRPr lang="en-US" sz="2400" dirty="0"/>
          </a:p>
        </p:txBody>
      </p:sp>
    </p:spTree>
  </p:cSld>
  <p:clrMapOvr>
    <a:masterClrMapping/>
  </p:clrMapOvr>
  <p:transition>
    <p:strips dir="l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24400" y="914400"/>
            <a:ext cx="4114800" cy="83820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sp>
        <p:nvSpPr>
          <p:cNvPr id="4" name="Rectangle 3"/>
          <p:cNvSpPr/>
          <p:nvPr/>
        </p:nvSpPr>
        <p:spPr>
          <a:xfrm>
            <a:off x="304800" y="914400"/>
            <a:ext cx="4114800" cy="83820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cxnSp>
        <p:nvCxnSpPr>
          <p:cNvPr id="6" name="Straight Connector 5"/>
          <p:cNvCxnSpPr/>
          <p:nvPr/>
        </p:nvCxnSpPr>
        <p:spPr>
          <a:xfrm>
            <a:off x="4572000" y="1981200"/>
            <a:ext cx="0" cy="4572000"/>
          </a:xfrm>
          <a:prstGeom prst="line">
            <a:avLst/>
          </a:prstGeom>
        </p:spPr>
        <p:style>
          <a:lnRef idx="3">
            <a:schemeClr val="dk1"/>
          </a:lnRef>
          <a:fillRef idx="0">
            <a:schemeClr val="dk1"/>
          </a:fillRef>
          <a:effectRef idx="2">
            <a:schemeClr val="dk1"/>
          </a:effectRef>
          <a:fontRef idx="minor">
            <a:schemeClr val="tx1"/>
          </a:fontRef>
        </p:style>
      </p:cxnSp>
      <p:sp>
        <p:nvSpPr>
          <p:cNvPr id="13" name="TextBox 12"/>
          <p:cNvSpPr txBox="1"/>
          <p:nvPr/>
        </p:nvSpPr>
        <p:spPr>
          <a:xfrm>
            <a:off x="381000" y="990600"/>
            <a:ext cx="4038600" cy="523220"/>
          </a:xfrm>
          <a:prstGeom prst="rect">
            <a:avLst/>
          </a:prstGeom>
          <a:noFill/>
        </p:spPr>
        <p:txBody>
          <a:bodyPr wrap="square" rtlCol="0">
            <a:spAutoFit/>
          </a:bodyPr>
          <a:lstStyle/>
          <a:p>
            <a:r>
              <a:rPr lang="en-US"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Machine learning  </a:t>
            </a:r>
            <a:endParaRPr 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14" name="TextBox 13"/>
          <p:cNvSpPr txBox="1"/>
          <p:nvPr/>
        </p:nvSpPr>
        <p:spPr>
          <a:xfrm>
            <a:off x="4800600" y="990600"/>
            <a:ext cx="3962400" cy="584775"/>
          </a:xfrm>
          <a:prstGeom prst="rect">
            <a:avLst/>
          </a:prstGeom>
          <a:noFill/>
        </p:spPr>
        <p:txBody>
          <a:bodyPr wrap="square" rtlCol="0">
            <a:spAutoFit/>
          </a:bodyPr>
          <a:lstStyle/>
          <a:p>
            <a:r>
              <a:rPr lang="en-US" sz="32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Expert system</a:t>
            </a:r>
            <a:endParaRPr lang="en-US" sz="32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12" name="Rectangle 11"/>
          <p:cNvSpPr/>
          <p:nvPr/>
        </p:nvSpPr>
        <p:spPr>
          <a:xfrm>
            <a:off x="0" y="1905000"/>
            <a:ext cx="4343400" cy="5078313"/>
          </a:xfrm>
          <a:prstGeom prst="rect">
            <a:avLst/>
          </a:prstGeom>
        </p:spPr>
        <p:txBody>
          <a:bodyPr wrap="square">
            <a:spAutoFit/>
          </a:bodyPr>
          <a:lstStyle/>
          <a:p>
            <a:r>
              <a:rPr lang="en-US" dirty="0" smtClean="0"/>
              <a:t>🧠 </a:t>
            </a:r>
            <a:r>
              <a:rPr lang="en-US" b="1" u="sng" dirty="0" smtClean="0"/>
              <a:t>Components of a Machine Learning </a:t>
            </a:r>
          </a:p>
          <a:p>
            <a:endParaRPr lang="en-US" b="1" dirty="0" smtClean="0"/>
          </a:p>
          <a:p>
            <a:r>
              <a:rPr lang="en-US" b="1" dirty="0" smtClean="0"/>
              <a:t>📚 Dataset :  </a:t>
            </a:r>
            <a:r>
              <a:rPr lang="en-US" dirty="0" smtClean="0"/>
              <a:t>Includes </a:t>
            </a:r>
            <a:r>
              <a:rPr lang="en-US" dirty="0" smtClean="0">
                <a:solidFill>
                  <a:srgbClr val="FF0000"/>
                </a:solidFill>
              </a:rPr>
              <a:t>input</a:t>
            </a:r>
            <a:r>
              <a:rPr lang="en-US" dirty="0" smtClean="0"/>
              <a:t> data</a:t>
            </a:r>
          </a:p>
          <a:p>
            <a:endParaRPr lang="en-US" b="1" dirty="0" smtClean="0"/>
          </a:p>
          <a:p>
            <a:r>
              <a:rPr lang="en-US" dirty="0" smtClean="0"/>
              <a:t>🧩 </a:t>
            </a:r>
            <a:r>
              <a:rPr lang="en-US" b="1" dirty="0" smtClean="0"/>
              <a:t>Features : </a:t>
            </a:r>
            <a:r>
              <a:rPr lang="en-US" dirty="0" smtClean="0"/>
              <a:t>Individual measurable properties of the data.</a:t>
            </a:r>
          </a:p>
          <a:p>
            <a:endParaRPr lang="en-US" b="1" dirty="0" smtClean="0"/>
          </a:p>
          <a:p>
            <a:r>
              <a:rPr lang="en-US" dirty="0" smtClean="0"/>
              <a:t>🔹</a:t>
            </a:r>
            <a:r>
              <a:rPr lang="en-US" b="1" dirty="0" smtClean="0"/>
              <a:t>Algorithm: </a:t>
            </a:r>
            <a:r>
              <a:rPr lang="en-US" dirty="0" smtClean="0"/>
              <a:t>Examples: Decision Trees,</a:t>
            </a:r>
            <a:endParaRPr lang="en-US" b="1" dirty="0" smtClean="0"/>
          </a:p>
          <a:p>
            <a:endParaRPr lang="en-US" b="1" dirty="0" smtClean="0"/>
          </a:p>
          <a:p>
            <a:r>
              <a:rPr lang="en-US" dirty="0" smtClean="0"/>
              <a:t>⚙</a:t>
            </a:r>
            <a:r>
              <a:rPr lang="en-US" b="1" dirty="0" smtClean="0"/>
              <a:t>Training: </a:t>
            </a:r>
            <a:r>
              <a:rPr lang="en-US" dirty="0" smtClean="0"/>
              <a:t>The process of feeding data </a:t>
            </a:r>
            <a:endParaRPr lang="en-US" b="1" dirty="0" smtClean="0"/>
          </a:p>
          <a:p>
            <a:endParaRPr lang="en-US" dirty="0" smtClean="0"/>
          </a:p>
          <a:p>
            <a:r>
              <a:rPr lang="en-US" b="1" dirty="0" smtClean="0"/>
              <a:t>📈 Testing/ Validation: </a:t>
            </a:r>
            <a:r>
              <a:rPr lang="en-US" dirty="0" smtClean="0"/>
              <a:t>Evaluating the trained model</a:t>
            </a:r>
            <a:endParaRPr lang="en-US" b="1" dirty="0" smtClean="0"/>
          </a:p>
          <a:p>
            <a:endParaRPr lang="en-US" dirty="0" smtClean="0"/>
          </a:p>
          <a:p>
            <a:r>
              <a:rPr lang="en-US" b="1" dirty="0" smtClean="0"/>
              <a:t>🔁 Optimizer: </a:t>
            </a:r>
            <a:r>
              <a:rPr lang="en-US" dirty="0" smtClean="0"/>
              <a:t>Algorithm used to minimize wrong model's predictions</a:t>
            </a:r>
            <a:endParaRPr lang="en-US" b="1" dirty="0" smtClean="0"/>
          </a:p>
          <a:p>
            <a:endParaRPr lang="en-US" dirty="0" smtClean="0"/>
          </a:p>
          <a:p>
            <a:r>
              <a:rPr lang="en-US" b="1" dirty="0" smtClean="0"/>
              <a:t>🔁 Feedback  : </a:t>
            </a:r>
            <a:r>
              <a:rPr lang="en-US" dirty="0" smtClean="0"/>
              <a:t>Help the model to learn</a:t>
            </a:r>
            <a:endParaRPr lang="en-US" b="1" dirty="0"/>
          </a:p>
        </p:txBody>
      </p:sp>
      <p:sp>
        <p:nvSpPr>
          <p:cNvPr id="15" name="Rectangle 14"/>
          <p:cNvSpPr/>
          <p:nvPr/>
        </p:nvSpPr>
        <p:spPr>
          <a:xfrm>
            <a:off x="4758184" y="1981200"/>
            <a:ext cx="4385816" cy="4801314"/>
          </a:xfrm>
          <a:prstGeom prst="rect">
            <a:avLst/>
          </a:prstGeom>
        </p:spPr>
        <p:txBody>
          <a:bodyPr wrap="square">
            <a:spAutoFit/>
          </a:bodyPr>
          <a:lstStyle/>
          <a:p>
            <a:r>
              <a:rPr lang="en-US" dirty="0" smtClean="0"/>
              <a:t>🧠 </a:t>
            </a:r>
            <a:r>
              <a:rPr lang="en-US" b="1" u="sng" dirty="0" smtClean="0"/>
              <a:t>Components of a Machine Learning</a:t>
            </a:r>
          </a:p>
          <a:p>
            <a:endParaRPr lang="en-US" b="1" u="sng" dirty="0" smtClean="0"/>
          </a:p>
          <a:p>
            <a:r>
              <a:rPr lang="en-US" b="1" dirty="0" smtClean="0"/>
              <a:t>👤 Non-expert User: </a:t>
            </a:r>
            <a:r>
              <a:rPr lang="en-US" dirty="0" smtClean="0"/>
              <a:t>Interacts with the system to ask </a:t>
            </a:r>
            <a:r>
              <a:rPr lang="en-US" dirty="0" smtClean="0">
                <a:solidFill>
                  <a:srgbClr val="FF0000"/>
                </a:solidFill>
              </a:rPr>
              <a:t>queries</a:t>
            </a:r>
          </a:p>
          <a:p>
            <a:endParaRPr lang="en-US" b="1" u="sng" dirty="0" smtClean="0"/>
          </a:p>
          <a:p>
            <a:r>
              <a:rPr lang="en-US" b="1" dirty="0" smtClean="0"/>
              <a:t>💬 User Interface:</a:t>
            </a:r>
            <a:r>
              <a:rPr lang="en-US" dirty="0" smtClean="0"/>
              <a:t> </a:t>
            </a:r>
            <a:r>
              <a:rPr lang="en-US" dirty="0" smtClean="0">
                <a:solidFill>
                  <a:srgbClr val="FF0000"/>
                </a:solidFill>
              </a:rPr>
              <a:t>communication layer </a:t>
            </a:r>
            <a:r>
              <a:rPr lang="en-US" dirty="0" smtClean="0"/>
              <a:t>between the user and the expert system.</a:t>
            </a:r>
          </a:p>
          <a:p>
            <a:endParaRPr lang="en-US" b="1" u="sng" dirty="0" smtClean="0"/>
          </a:p>
          <a:p>
            <a:r>
              <a:rPr lang="en-US" b="1" dirty="0" smtClean="0"/>
              <a:t>🔄 Inference Engine:</a:t>
            </a:r>
            <a:r>
              <a:rPr lang="en-US" dirty="0" smtClean="0"/>
              <a:t> Applies </a:t>
            </a:r>
            <a:r>
              <a:rPr lang="en-US" dirty="0" smtClean="0">
                <a:solidFill>
                  <a:srgbClr val="FF0000"/>
                </a:solidFill>
              </a:rPr>
              <a:t>logic and rules</a:t>
            </a:r>
            <a:r>
              <a:rPr lang="en-US" dirty="0" smtClean="0"/>
              <a:t> based on the user query</a:t>
            </a:r>
            <a:endParaRPr lang="en-US" b="1" dirty="0" smtClean="0"/>
          </a:p>
          <a:p>
            <a:endParaRPr lang="en-US" b="1" u="sng" dirty="0" smtClean="0"/>
          </a:p>
          <a:p>
            <a:r>
              <a:rPr lang="en-US" b="1" dirty="0" smtClean="0"/>
              <a:t>📚 Knowledge Base: </a:t>
            </a:r>
            <a:r>
              <a:rPr lang="en-US" dirty="0" smtClean="0"/>
              <a:t>Stores </a:t>
            </a:r>
            <a:r>
              <a:rPr lang="en-US" dirty="0" smtClean="0">
                <a:solidFill>
                  <a:srgbClr val="FF0000"/>
                </a:solidFill>
              </a:rPr>
              <a:t>facts and rules</a:t>
            </a:r>
            <a:r>
              <a:rPr lang="en-US" dirty="0" smtClean="0"/>
              <a:t> that represent expert knowledge.</a:t>
            </a:r>
          </a:p>
          <a:p>
            <a:endParaRPr lang="en-US" b="1" u="sng" dirty="0" smtClean="0"/>
          </a:p>
          <a:p>
            <a:r>
              <a:rPr lang="en-US" b="1" dirty="0" smtClean="0"/>
              <a:t>👨‍🔬 Human Expert:</a:t>
            </a:r>
            <a:r>
              <a:rPr lang="en-US" dirty="0" smtClean="0"/>
              <a:t> Provides the</a:t>
            </a:r>
            <a:r>
              <a:rPr lang="en-US" dirty="0" smtClean="0">
                <a:solidFill>
                  <a:srgbClr val="FF0000"/>
                </a:solidFill>
              </a:rPr>
              <a:t> initial knowledge </a:t>
            </a:r>
            <a:r>
              <a:rPr lang="en-US" dirty="0" smtClean="0"/>
              <a:t>(rules, facts) to the system.</a:t>
            </a:r>
            <a:endParaRPr lang="en-US" b="1" dirty="0" smtClean="0"/>
          </a:p>
          <a:p>
            <a:r>
              <a:rPr lang="en-US" b="1" u="sng" dirty="0" smtClean="0"/>
              <a:t> </a:t>
            </a:r>
          </a:p>
        </p:txBody>
      </p:sp>
    </p:spTree>
  </p:cSld>
  <p:clrMapOvr>
    <a:masterClrMapping/>
  </p:clrMapOvr>
  <p:transition>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24400" y="914400"/>
            <a:ext cx="4114800" cy="83820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sp>
        <p:nvSpPr>
          <p:cNvPr id="4" name="Rectangle 3"/>
          <p:cNvSpPr/>
          <p:nvPr/>
        </p:nvSpPr>
        <p:spPr>
          <a:xfrm>
            <a:off x="304800" y="914400"/>
            <a:ext cx="4114800" cy="838200"/>
          </a:xfrm>
          <a:prstGeom prst="rect">
            <a:avLst/>
          </a:prstGeom>
          <a:effectLst>
            <a:glow rad="101600">
              <a:srgbClr val="FFFF00">
                <a:alpha val="60000"/>
              </a:srgbClr>
            </a:glow>
            <a:outerShdw blurRad="57150" dist="38100" dir="5400000" algn="ctr" rotWithShape="0">
              <a:schemeClr val="accent3">
                <a:shade val="9000"/>
                <a:satMod val="105000"/>
                <a:alpha val="48000"/>
              </a:schemeClr>
            </a:outerShdw>
          </a:effectLst>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cxnSp>
        <p:nvCxnSpPr>
          <p:cNvPr id="6" name="Straight Connector 5"/>
          <p:cNvCxnSpPr/>
          <p:nvPr/>
        </p:nvCxnSpPr>
        <p:spPr>
          <a:xfrm>
            <a:off x="4419600" y="1981200"/>
            <a:ext cx="0" cy="4572000"/>
          </a:xfrm>
          <a:prstGeom prst="line">
            <a:avLst/>
          </a:prstGeom>
        </p:spPr>
        <p:style>
          <a:lnRef idx="3">
            <a:schemeClr val="dk1"/>
          </a:lnRef>
          <a:fillRef idx="0">
            <a:schemeClr val="dk1"/>
          </a:fillRef>
          <a:effectRef idx="2">
            <a:schemeClr val="dk1"/>
          </a:effectRef>
          <a:fontRef idx="minor">
            <a:schemeClr val="tx1"/>
          </a:fontRef>
        </p:style>
      </p:cxnSp>
      <p:sp>
        <p:nvSpPr>
          <p:cNvPr id="13" name="TextBox 12"/>
          <p:cNvSpPr txBox="1"/>
          <p:nvPr/>
        </p:nvSpPr>
        <p:spPr>
          <a:xfrm>
            <a:off x="381000" y="990600"/>
            <a:ext cx="4038600" cy="523220"/>
          </a:xfrm>
          <a:prstGeom prst="rect">
            <a:avLst/>
          </a:prstGeom>
          <a:noFill/>
        </p:spPr>
        <p:txBody>
          <a:bodyPr wrap="square" rtlCol="0">
            <a:spAutoFit/>
          </a:bodyPr>
          <a:lstStyle/>
          <a:p>
            <a:r>
              <a:rPr lang="en-US"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Machine learning  </a:t>
            </a:r>
            <a:endParaRPr 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14" name="TextBox 13"/>
          <p:cNvSpPr txBox="1"/>
          <p:nvPr/>
        </p:nvSpPr>
        <p:spPr>
          <a:xfrm>
            <a:off x="4800600" y="990600"/>
            <a:ext cx="3962400" cy="584775"/>
          </a:xfrm>
          <a:prstGeom prst="rect">
            <a:avLst/>
          </a:prstGeom>
          <a:noFill/>
        </p:spPr>
        <p:txBody>
          <a:bodyPr wrap="square" rtlCol="0">
            <a:spAutoFit/>
          </a:bodyPr>
          <a:lstStyle/>
          <a:p>
            <a:r>
              <a:rPr lang="en-US" sz="32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Expert system</a:t>
            </a:r>
            <a:endParaRPr lang="en-US" sz="32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10" name="TextBox 9"/>
          <p:cNvSpPr txBox="1"/>
          <p:nvPr/>
        </p:nvSpPr>
        <p:spPr>
          <a:xfrm>
            <a:off x="0" y="1981201"/>
            <a:ext cx="4419600" cy="5847755"/>
          </a:xfrm>
          <a:prstGeom prst="rect">
            <a:avLst/>
          </a:prstGeom>
          <a:noFill/>
        </p:spPr>
        <p:txBody>
          <a:bodyPr wrap="square" rtlCol="0">
            <a:spAutoFit/>
          </a:bodyPr>
          <a:lstStyle/>
          <a:p>
            <a:pPr>
              <a:buFont typeface="Wingdings" pitchFamily="2" charset="2"/>
              <a:buChar char="§"/>
            </a:pPr>
            <a:r>
              <a:rPr lang="en-US" sz="2000" dirty="0" smtClean="0">
                <a:latin typeface="Arial Rounded MT Bold" pitchFamily="34" charset="0"/>
              </a:rPr>
              <a:t>A system that learns from data to make predictions or decisions</a:t>
            </a:r>
          </a:p>
          <a:p>
            <a:pPr>
              <a:buFont typeface="Wingdings" pitchFamily="2" charset="2"/>
              <a:buChar char="§"/>
            </a:pPr>
            <a:endParaRPr lang="en-US" sz="2000" dirty="0" smtClean="0">
              <a:latin typeface="Arial Rounded MT Bold" pitchFamily="34" charset="0"/>
            </a:endParaRPr>
          </a:p>
          <a:p>
            <a:pPr>
              <a:buFont typeface="Wingdings" pitchFamily="2" charset="2"/>
              <a:buChar char="§"/>
            </a:pPr>
            <a:r>
              <a:rPr lang="en-US" sz="2000" dirty="0" smtClean="0">
                <a:latin typeface="Arial Rounded MT Bold" pitchFamily="34" charset="0"/>
              </a:rPr>
              <a:t>Learns patterns automatically from data</a:t>
            </a:r>
          </a:p>
          <a:p>
            <a:pPr>
              <a:buFont typeface="Wingdings" pitchFamily="2" charset="2"/>
              <a:buChar char="§"/>
            </a:pPr>
            <a:endParaRPr lang="en-US" sz="2000" dirty="0" smtClean="0">
              <a:latin typeface="Arial Rounded MT Bold" pitchFamily="34" charset="0"/>
            </a:endParaRPr>
          </a:p>
          <a:p>
            <a:pPr>
              <a:buFont typeface="Wingdings" pitchFamily="2" charset="2"/>
              <a:buChar char="§"/>
            </a:pPr>
            <a:r>
              <a:rPr lang="en-US" sz="2000" dirty="0" smtClean="0">
                <a:latin typeface="Arial Rounded MT Bold" pitchFamily="34" charset="0"/>
              </a:rPr>
              <a:t>Self-learning; improves over time</a:t>
            </a:r>
          </a:p>
          <a:p>
            <a:pPr>
              <a:buFont typeface="Wingdings" pitchFamily="2" charset="2"/>
              <a:buChar char="§"/>
            </a:pPr>
            <a:endParaRPr lang="en-US" sz="2000" dirty="0" smtClean="0">
              <a:latin typeface="Arial Rounded MT Bold" pitchFamily="34" charset="0"/>
            </a:endParaRPr>
          </a:p>
          <a:p>
            <a:pPr>
              <a:buFont typeface="Wingdings" pitchFamily="2" charset="2"/>
              <a:buChar char="§"/>
            </a:pPr>
            <a:r>
              <a:rPr lang="en-US" sz="2000" dirty="0" smtClean="0">
                <a:latin typeface="Arial Rounded MT Bold" pitchFamily="34" charset="0"/>
              </a:rPr>
              <a:t>Uses statistical and probabilistic models</a:t>
            </a:r>
          </a:p>
          <a:p>
            <a:pPr>
              <a:buFont typeface="Wingdings" pitchFamily="2" charset="2"/>
              <a:buChar char="§"/>
            </a:pPr>
            <a:endParaRPr lang="en-US" sz="2000" dirty="0" smtClean="0">
              <a:latin typeface="Arial Rounded MT Bold" pitchFamily="34" charset="0"/>
            </a:endParaRPr>
          </a:p>
          <a:p>
            <a:pPr>
              <a:buFont typeface="Wingdings" pitchFamily="2" charset="2"/>
              <a:buChar char="§"/>
            </a:pPr>
            <a:r>
              <a:rPr lang="en-US" sz="2000" dirty="0" smtClean="0">
                <a:latin typeface="Arial Rounded MT Bold" pitchFamily="34" charset="0"/>
              </a:rPr>
              <a:t>Improves with more training and feedback</a:t>
            </a:r>
          </a:p>
          <a:p>
            <a:pPr>
              <a:buFont typeface="Wingdings" pitchFamily="2" charset="2"/>
              <a:buChar char="§"/>
            </a:pPr>
            <a:endParaRPr lang="en-US" sz="2000" dirty="0" smtClean="0">
              <a:latin typeface="Arial Rounded MT Bold" pitchFamily="34" charset="0"/>
            </a:endParaRPr>
          </a:p>
          <a:p>
            <a:pPr>
              <a:buFont typeface="Wingdings" pitchFamily="2" charset="2"/>
              <a:buChar char="§"/>
            </a:pPr>
            <a:r>
              <a:rPr lang="en-US" sz="2000" dirty="0" smtClean="0">
                <a:latin typeface="Arial Rounded MT Bold" pitchFamily="34" charset="0"/>
              </a:rPr>
              <a:t>Examples: Face Recognition, Spam Detection</a:t>
            </a:r>
          </a:p>
          <a:p>
            <a:pPr>
              <a:buFont typeface="Wingdings" pitchFamily="2" charset="2"/>
              <a:buChar char="§"/>
            </a:pPr>
            <a:endParaRPr lang="en-US" dirty="0" smtClean="0">
              <a:latin typeface="Arial Rounded MT Bold" pitchFamily="34" charset="0"/>
            </a:endParaRPr>
          </a:p>
          <a:p>
            <a:pPr>
              <a:buFont typeface="Wingdings" pitchFamily="2" charset="2"/>
              <a:buChar char="§"/>
            </a:pPr>
            <a:endParaRPr lang="en-US" dirty="0" smtClean="0">
              <a:latin typeface="Arial Rounded MT Bold" pitchFamily="34" charset="0"/>
            </a:endParaRPr>
          </a:p>
          <a:p>
            <a:pPr>
              <a:buFont typeface="Wingdings" pitchFamily="2" charset="2"/>
              <a:buChar char="§"/>
            </a:pPr>
            <a:endParaRPr lang="en-US" dirty="0">
              <a:latin typeface="Arial Rounded MT Bold" pitchFamily="34" charset="0"/>
            </a:endParaRPr>
          </a:p>
        </p:txBody>
      </p:sp>
      <p:sp>
        <p:nvSpPr>
          <p:cNvPr id="11" name="TextBox 10"/>
          <p:cNvSpPr txBox="1"/>
          <p:nvPr/>
        </p:nvSpPr>
        <p:spPr>
          <a:xfrm>
            <a:off x="4495800" y="1981200"/>
            <a:ext cx="4648200" cy="5092958"/>
          </a:xfrm>
          <a:prstGeom prst="rect">
            <a:avLst/>
          </a:prstGeom>
          <a:noFill/>
        </p:spPr>
        <p:txBody>
          <a:bodyPr wrap="square" rtlCol="0">
            <a:spAutoFit/>
          </a:bodyPr>
          <a:lstStyle/>
          <a:p>
            <a:pPr>
              <a:buFont typeface="Wingdings" pitchFamily="2" charset="2"/>
              <a:buChar char="§"/>
            </a:pPr>
            <a:r>
              <a:rPr lang="en-US" sz="2000" dirty="0" smtClean="0">
                <a:latin typeface="Arial Rounded MT Bold" pitchFamily="34" charset="0"/>
              </a:rPr>
              <a:t>A rule-based system that mimics human expert reasoning</a:t>
            </a:r>
          </a:p>
          <a:p>
            <a:pPr>
              <a:buFont typeface="Wingdings" pitchFamily="2" charset="2"/>
              <a:buChar char="§"/>
            </a:pPr>
            <a:endParaRPr lang="en-US" sz="2000" dirty="0" smtClean="0">
              <a:latin typeface="Arial Rounded MT Bold" pitchFamily="34" charset="0"/>
            </a:endParaRPr>
          </a:p>
          <a:p>
            <a:pPr>
              <a:buFont typeface="Wingdings" pitchFamily="2" charset="2"/>
              <a:buChar char="§"/>
            </a:pPr>
            <a:r>
              <a:rPr lang="en-US" sz="2000" dirty="0" smtClean="0">
                <a:latin typeface="Arial Rounded MT Bold" pitchFamily="34" charset="0"/>
              </a:rPr>
              <a:t>Human experts provide rules manually</a:t>
            </a:r>
          </a:p>
          <a:p>
            <a:pPr>
              <a:buFont typeface="Wingdings" pitchFamily="2" charset="2"/>
              <a:buChar char="§"/>
            </a:pPr>
            <a:endParaRPr lang="en-US" sz="2000" dirty="0" smtClean="0">
              <a:latin typeface="Arial Rounded MT Bold" pitchFamily="34" charset="0"/>
            </a:endParaRPr>
          </a:p>
          <a:p>
            <a:pPr>
              <a:buFont typeface="Wingdings" pitchFamily="2" charset="2"/>
              <a:buChar char="§"/>
            </a:pPr>
            <a:r>
              <a:rPr lang="en-US" sz="2000" dirty="0" smtClean="0">
                <a:latin typeface="Arial Rounded MT Bold" pitchFamily="34" charset="0"/>
              </a:rPr>
              <a:t>No learning; static knowledge</a:t>
            </a:r>
          </a:p>
          <a:p>
            <a:pPr>
              <a:buFont typeface="Wingdings" pitchFamily="2" charset="2"/>
              <a:buChar char="§"/>
            </a:pPr>
            <a:endParaRPr lang="en-US" sz="2000" dirty="0" smtClean="0">
              <a:latin typeface="Arial Rounded MT Bold" pitchFamily="34" charset="0"/>
            </a:endParaRPr>
          </a:p>
          <a:p>
            <a:pPr>
              <a:buFont typeface="Wingdings" pitchFamily="2" charset="2"/>
              <a:buChar char="§"/>
            </a:pPr>
            <a:r>
              <a:rPr lang="en-US" sz="2000" dirty="0" smtClean="0">
                <a:latin typeface="Arial Rounded MT Bold" pitchFamily="34" charset="0"/>
              </a:rPr>
              <a:t>Uses logic and rules (if-then statements)</a:t>
            </a:r>
          </a:p>
          <a:p>
            <a:pPr>
              <a:buFont typeface="Wingdings" pitchFamily="2" charset="2"/>
              <a:buChar char="§"/>
            </a:pPr>
            <a:endParaRPr lang="en-US" sz="2000" dirty="0" smtClean="0">
              <a:latin typeface="Arial Rounded MT Bold" pitchFamily="34" charset="0"/>
            </a:endParaRPr>
          </a:p>
          <a:p>
            <a:pPr>
              <a:buFont typeface="Wingdings" pitchFamily="2" charset="2"/>
              <a:buChar char="§"/>
            </a:pPr>
            <a:r>
              <a:rPr lang="en-US" sz="2000" dirty="0" smtClean="0">
                <a:latin typeface="Arial Rounded MT Bold" pitchFamily="34" charset="0"/>
              </a:rPr>
              <a:t>Stays the same unless manually changed</a:t>
            </a:r>
          </a:p>
          <a:p>
            <a:pPr>
              <a:buFont typeface="Wingdings" pitchFamily="2" charset="2"/>
              <a:buChar char="§"/>
            </a:pPr>
            <a:endParaRPr lang="en-US" sz="2000" dirty="0" smtClean="0">
              <a:latin typeface="Arial Rounded MT Bold" pitchFamily="34" charset="0"/>
            </a:endParaRPr>
          </a:p>
          <a:p>
            <a:pPr>
              <a:buFont typeface="Wingdings" pitchFamily="2" charset="2"/>
              <a:buChar char="§"/>
            </a:pPr>
            <a:r>
              <a:rPr lang="en-US" sz="2000" dirty="0" smtClean="0">
                <a:latin typeface="Arial Rounded MT Bold" pitchFamily="34" charset="0"/>
              </a:rPr>
              <a:t>MYCIN (medical diagnosis), DENDRAL (chemistry)</a:t>
            </a:r>
          </a:p>
        </p:txBody>
      </p:sp>
    </p:spTree>
  </p:cSld>
  <p:clrMapOvr>
    <a:masterClrMapping/>
  </p:clrMapOvr>
  <p:transition>
    <p:pull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24400" y="914400"/>
            <a:ext cx="4114800" cy="83820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sp>
        <p:nvSpPr>
          <p:cNvPr id="4" name="Rectangle 3"/>
          <p:cNvSpPr/>
          <p:nvPr/>
        </p:nvSpPr>
        <p:spPr>
          <a:xfrm>
            <a:off x="304800" y="914400"/>
            <a:ext cx="4114800" cy="83820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cxnSp>
        <p:nvCxnSpPr>
          <p:cNvPr id="6" name="Straight Connector 5"/>
          <p:cNvCxnSpPr/>
          <p:nvPr/>
        </p:nvCxnSpPr>
        <p:spPr>
          <a:xfrm>
            <a:off x="4572000" y="1981200"/>
            <a:ext cx="0" cy="4572000"/>
          </a:xfrm>
          <a:prstGeom prst="line">
            <a:avLst/>
          </a:prstGeom>
        </p:spPr>
        <p:style>
          <a:lnRef idx="3">
            <a:schemeClr val="dk1"/>
          </a:lnRef>
          <a:fillRef idx="0">
            <a:schemeClr val="dk1"/>
          </a:fillRef>
          <a:effectRef idx="2">
            <a:schemeClr val="dk1"/>
          </a:effectRef>
          <a:fontRef idx="minor">
            <a:schemeClr val="tx1"/>
          </a:fontRef>
        </p:style>
      </p:cxnSp>
      <p:pic>
        <p:nvPicPr>
          <p:cNvPr id="1026" name="Picture 2"/>
          <p:cNvPicPr>
            <a:picLocks noChangeAspect="1" noChangeArrowheads="1"/>
          </p:cNvPicPr>
          <p:nvPr/>
        </p:nvPicPr>
        <p:blipFill>
          <a:blip r:embed="rId2" cstate="print"/>
          <a:srcRect l="37500" t="38542" r="7031" b="32291"/>
          <a:stretch>
            <a:fillRect/>
          </a:stretch>
        </p:blipFill>
        <p:spPr bwMode="auto">
          <a:xfrm>
            <a:off x="4724400" y="2286000"/>
            <a:ext cx="4419600" cy="2438400"/>
          </a:xfrm>
          <a:prstGeom prst="rect">
            <a:avLst/>
          </a:prstGeom>
          <a:noFill/>
          <a:ln w="9525">
            <a:noFill/>
            <a:miter lim="800000"/>
            <a:headEnd/>
            <a:tailEnd/>
          </a:ln>
        </p:spPr>
      </p:pic>
      <p:pic>
        <p:nvPicPr>
          <p:cNvPr id="1028" name="Picture 4" descr="Supervised and Unsupervised learning - GeeksforGeeks"/>
          <p:cNvPicPr>
            <a:picLocks noChangeAspect="1" noChangeArrowheads="1"/>
          </p:cNvPicPr>
          <p:nvPr/>
        </p:nvPicPr>
        <p:blipFill>
          <a:blip r:embed="rId3" cstate="print"/>
          <a:srcRect b="7895"/>
          <a:stretch>
            <a:fillRect/>
          </a:stretch>
        </p:blipFill>
        <p:spPr bwMode="auto">
          <a:xfrm>
            <a:off x="152400" y="2057400"/>
            <a:ext cx="4343400" cy="2667000"/>
          </a:xfrm>
          <a:prstGeom prst="rect">
            <a:avLst/>
          </a:prstGeom>
          <a:noFill/>
        </p:spPr>
      </p:pic>
      <p:pic>
        <p:nvPicPr>
          <p:cNvPr id="1030" name="Picture 6" descr="What is Unsupervised Learning? - GeeksforGeeks"/>
          <p:cNvPicPr>
            <a:picLocks noChangeAspect="1" noChangeArrowheads="1"/>
          </p:cNvPicPr>
          <p:nvPr/>
        </p:nvPicPr>
        <p:blipFill>
          <a:blip r:embed="rId4" cstate="print"/>
          <a:srcRect b="9836"/>
          <a:stretch>
            <a:fillRect/>
          </a:stretch>
        </p:blipFill>
        <p:spPr bwMode="auto">
          <a:xfrm>
            <a:off x="228600" y="4762500"/>
            <a:ext cx="4114800" cy="2095500"/>
          </a:xfrm>
          <a:prstGeom prst="rect">
            <a:avLst/>
          </a:prstGeom>
          <a:noFill/>
        </p:spPr>
      </p:pic>
      <p:sp>
        <p:nvSpPr>
          <p:cNvPr id="13" name="TextBox 12"/>
          <p:cNvSpPr txBox="1"/>
          <p:nvPr/>
        </p:nvSpPr>
        <p:spPr>
          <a:xfrm>
            <a:off x="381000" y="990600"/>
            <a:ext cx="4038600" cy="523220"/>
          </a:xfrm>
          <a:prstGeom prst="rect">
            <a:avLst/>
          </a:prstGeom>
          <a:noFill/>
        </p:spPr>
        <p:txBody>
          <a:bodyPr wrap="square" rtlCol="0">
            <a:spAutoFit/>
          </a:bodyPr>
          <a:lstStyle/>
          <a:p>
            <a:r>
              <a:rPr lang="en-US"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Machine learning  </a:t>
            </a:r>
            <a:endParaRPr 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14" name="TextBox 13"/>
          <p:cNvSpPr txBox="1"/>
          <p:nvPr/>
        </p:nvSpPr>
        <p:spPr>
          <a:xfrm>
            <a:off x="4800600" y="990600"/>
            <a:ext cx="3962400" cy="584775"/>
          </a:xfrm>
          <a:prstGeom prst="rect">
            <a:avLst/>
          </a:prstGeom>
          <a:noFill/>
        </p:spPr>
        <p:txBody>
          <a:bodyPr wrap="square" rtlCol="0">
            <a:spAutoFit/>
          </a:bodyPr>
          <a:lstStyle/>
          <a:p>
            <a:r>
              <a:rPr lang="en-US" sz="32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Expert system</a:t>
            </a:r>
            <a:endParaRPr lang="en-US" sz="32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cSld>
  <p:clrMapOvr>
    <a:masterClrMapping/>
  </p:clrMapOvr>
  <p:transition>
    <p:cover dir="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838200"/>
            <a:ext cx="8305800" cy="914400"/>
          </a:xfrm>
          <a:ln>
            <a:solidFill>
              <a:schemeClr val="tx1"/>
            </a:solidFill>
          </a:ln>
          <a:scene3d>
            <a:camera prst="perspectiveRelaxedModerately"/>
            <a:lightRig rig="glow" dir="tl">
              <a:rot lat="0" lon="0" rev="900000"/>
            </a:lightRig>
          </a:scene3d>
          <a:sp3d prstMaterial="powder">
            <a:bevelT w="25400" h="38100"/>
          </a:sp3d>
        </p:spPr>
        <p:style>
          <a:lnRef idx="0">
            <a:schemeClr val="accent4"/>
          </a:lnRef>
          <a:fillRef idx="3">
            <a:schemeClr val="accent4"/>
          </a:fillRef>
          <a:effectRef idx="3">
            <a:schemeClr val="accent4"/>
          </a:effectRef>
          <a:fontRef idx="minor">
            <a:schemeClr val="lt1"/>
          </a:fontRef>
        </p:style>
        <p:txBody>
          <a:bodyPr>
            <a:noAutofit/>
            <a:scene3d>
              <a:camera prst="perspectiveRelaxedModerately"/>
              <a:lightRig rig="freezing" dir="t">
                <a:rot lat="0" lon="0" rev="5640000"/>
              </a:lightRig>
            </a:scene3d>
            <a:sp3d prstMaterial="flat">
              <a:contourClr>
                <a:schemeClr val="tx2"/>
              </a:contourClr>
            </a:sp3d>
          </a:bodyPr>
          <a:lstStyle/>
          <a:p>
            <a:pPr algn="ctr"/>
            <a:r>
              <a:rPr lang="en-US" sz="3200" b="1" u="sng" dirty="0" smtClean="0"/>
              <a:t>HOW MACHINE LEARNING SOLVES PROBLEMS</a:t>
            </a:r>
            <a:endParaRPr lang="en-US" sz="3200" b="1" u="sng" dirty="0"/>
          </a:p>
        </p:txBody>
      </p:sp>
      <p:sp>
        <p:nvSpPr>
          <p:cNvPr id="5" name="Oval Callout 4"/>
          <p:cNvSpPr/>
          <p:nvPr/>
        </p:nvSpPr>
        <p:spPr>
          <a:xfrm>
            <a:off x="8534400" y="457200"/>
            <a:ext cx="609600" cy="457200"/>
          </a:xfrm>
          <a:prstGeom prst="wedgeEllipseCallout">
            <a:avLst/>
          </a:prstGeom>
          <a:ln>
            <a:solidFill>
              <a:schemeClr val="tx1"/>
            </a:solid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pic>
        <p:nvPicPr>
          <p:cNvPr id="6" name="Picture 5" descr="ChatGPT Image Jul 30, 2025, 09_20_55 PM.png"/>
          <p:cNvPicPr>
            <a:picLocks noChangeAspect="1"/>
          </p:cNvPicPr>
          <p:nvPr/>
        </p:nvPicPr>
        <p:blipFill>
          <a:blip r:embed="rId2" cstate="print">
            <a:lum bright="-20000" contrast="30000"/>
          </a:blip>
          <a:srcRect l="3540" t="21538" r="3540"/>
          <a:stretch>
            <a:fillRect/>
          </a:stretch>
        </p:blipFill>
        <p:spPr>
          <a:xfrm>
            <a:off x="152400" y="2057400"/>
            <a:ext cx="8686800" cy="4800600"/>
          </a:xfrm>
          <a:prstGeom prst="snip2DiagRect">
            <a:avLst/>
          </a:prstGeom>
          <a:solidFill>
            <a:srgbClr val="FFFFFF">
              <a:shade val="85000"/>
            </a:srgbClr>
          </a:solidFill>
          <a:ln w="88900" cap="sq">
            <a:solidFill>
              <a:srgbClr val="FFFF00"/>
            </a:solidFill>
            <a:miter lim="800000"/>
          </a:ln>
          <a:effectLst>
            <a:glow rad="228600">
              <a:schemeClr val="accent4">
                <a:satMod val="175000"/>
                <a:alpha val="40000"/>
              </a:schemeClr>
            </a:glow>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ransition>
    <p:strips dir="l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Curved Connector 26"/>
          <p:cNvCxnSpPr>
            <a:endCxn id="13" idx="2"/>
          </p:cNvCxnSpPr>
          <p:nvPr/>
        </p:nvCxnSpPr>
        <p:spPr>
          <a:xfrm>
            <a:off x="2590801" y="4876801"/>
            <a:ext cx="4076699" cy="1206281"/>
          </a:xfrm>
          <a:prstGeom prst="curvedConnector4">
            <a:avLst>
              <a:gd name="adj1" fmla="val 30841"/>
              <a:gd name="adj2" fmla="val 118951"/>
            </a:avLst>
          </a:prstGeom>
        </p:spPr>
        <p:style>
          <a:lnRef idx="3">
            <a:schemeClr val="accent3"/>
          </a:lnRef>
          <a:fillRef idx="0">
            <a:schemeClr val="accent3"/>
          </a:fillRef>
          <a:effectRef idx="2">
            <a:schemeClr val="accent3"/>
          </a:effectRef>
          <a:fontRef idx="minor">
            <a:schemeClr val="tx1"/>
          </a:fontRef>
        </p:style>
      </p:cxnSp>
      <p:cxnSp>
        <p:nvCxnSpPr>
          <p:cNvPr id="19" name="Shape 18"/>
          <p:cNvCxnSpPr>
            <a:stCxn id="5" idx="2"/>
            <a:endCxn id="6" idx="3"/>
          </p:cNvCxnSpPr>
          <p:nvPr/>
        </p:nvCxnSpPr>
        <p:spPr>
          <a:xfrm rot="5400000">
            <a:off x="5105519" y="2590919"/>
            <a:ext cx="456962" cy="2438400"/>
          </a:xfrm>
          <a:prstGeom prst="curvedConnector2">
            <a:avLst/>
          </a:prstGeom>
        </p:spPr>
        <p:style>
          <a:lnRef idx="3">
            <a:schemeClr val="accent3"/>
          </a:lnRef>
          <a:fillRef idx="0">
            <a:schemeClr val="accent3"/>
          </a:fillRef>
          <a:effectRef idx="2">
            <a:schemeClr val="accent3"/>
          </a:effectRef>
          <a:fontRef idx="minor">
            <a:schemeClr val="tx1"/>
          </a:fontRef>
        </p:style>
      </p:cxnSp>
      <p:sp>
        <p:nvSpPr>
          <p:cNvPr id="2" name="Rounded Rectangle 1"/>
          <p:cNvSpPr/>
          <p:nvPr/>
        </p:nvSpPr>
        <p:spPr>
          <a:xfrm>
            <a:off x="457200" y="1066800"/>
            <a:ext cx="3124200" cy="15240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lang="en-US" dirty="0"/>
          </a:p>
        </p:txBody>
      </p:sp>
      <p:sp>
        <p:nvSpPr>
          <p:cNvPr id="3" name="TextBox 2"/>
          <p:cNvSpPr txBox="1"/>
          <p:nvPr/>
        </p:nvSpPr>
        <p:spPr>
          <a:xfrm>
            <a:off x="533400" y="1219200"/>
            <a:ext cx="2895600" cy="1569660"/>
          </a:xfrm>
          <a:prstGeom prst="rect">
            <a:avLst/>
          </a:prstGeom>
          <a:noFill/>
        </p:spPr>
        <p:txBody>
          <a:bodyPr wrap="square" rtlCol="0">
            <a:spAutoFit/>
          </a:bodyPr>
          <a:lstStyle/>
          <a:p>
            <a:r>
              <a:rPr lang="en-US" sz="1400" dirty="0" smtClean="0"/>
              <a:t>🔁 </a:t>
            </a:r>
            <a:r>
              <a:rPr lang="en-US" sz="1400" b="1" dirty="0" smtClean="0"/>
              <a:t>1. Problem Identification</a:t>
            </a:r>
          </a:p>
          <a:p>
            <a:r>
              <a:rPr lang="en-US" sz="1400" dirty="0" smtClean="0"/>
              <a:t>Understand what you're trying to solve.</a:t>
            </a:r>
          </a:p>
          <a:p>
            <a:r>
              <a:rPr lang="en-US" sz="1400" dirty="0" smtClean="0"/>
              <a:t>Example: Is this email spam? Will this customer leave? What is in this image?</a:t>
            </a:r>
          </a:p>
          <a:p>
            <a:endParaRPr lang="en-US" sz="1200" dirty="0"/>
          </a:p>
        </p:txBody>
      </p:sp>
      <p:sp>
        <p:nvSpPr>
          <p:cNvPr id="4" name="Rounded Rectangle 3"/>
          <p:cNvSpPr/>
          <p:nvPr/>
        </p:nvSpPr>
        <p:spPr>
          <a:xfrm>
            <a:off x="4953000" y="1905000"/>
            <a:ext cx="3124200" cy="152400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dirty="0"/>
          </a:p>
        </p:txBody>
      </p:sp>
      <p:sp>
        <p:nvSpPr>
          <p:cNvPr id="5" name="TextBox 4"/>
          <p:cNvSpPr txBox="1"/>
          <p:nvPr/>
        </p:nvSpPr>
        <p:spPr>
          <a:xfrm>
            <a:off x="5105400" y="1981200"/>
            <a:ext cx="2895600" cy="1600438"/>
          </a:xfrm>
          <a:prstGeom prst="rect">
            <a:avLst/>
          </a:prstGeom>
          <a:noFill/>
        </p:spPr>
        <p:txBody>
          <a:bodyPr wrap="square" rtlCol="0">
            <a:spAutoFit/>
          </a:bodyPr>
          <a:lstStyle/>
          <a:p>
            <a:r>
              <a:rPr lang="en-US" sz="1400" dirty="0" smtClean="0"/>
              <a:t>📊 </a:t>
            </a:r>
            <a:r>
              <a:rPr lang="en-US" sz="1400" b="1" dirty="0" smtClean="0"/>
              <a:t>2.Data Collection</a:t>
            </a:r>
          </a:p>
          <a:p>
            <a:r>
              <a:rPr lang="en-US" sz="1400" dirty="0" smtClean="0"/>
              <a:t>Gather relevant data related to the problem.</a:t>
            </a:r>
          </a:p>
          <a:p>
            <a:r>
              <a:rPr lang="en-US" sz="1400" dirty="0" smtClean="0"/>
              <a:t>Example: Emails labeled as "spam" or "not spam", customer purchase history, etc</a:t>
            </a:r>
          </a:p>
          <a:p>
            <a:endParaRPr lang="en-US" sz="1400" dirty="0"/>
          </a:p>
        </p:txBody>
      </p:sp>
      <p:sp>
        <p:nvSpPr>
          <p:cNvPr id="6" name="Rounded Rectangle 5"/>
          <p:cNvSpPr/>
          <p:nvPr/>
        </p:nvSpPr>
        <p:spPr>
          <a:xfrm>
            <a:off x="914400" y="3200400"/>
            <a:ext cx="3200400" cy="1676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ounded Rectangle 6"/>
          <p:cNvSpPr/>
          <p:nvPr/>
        </p:nvSpPr>
        <p:spPr>
          <a:xfrm>
            <a:off x="4876800" y="4191000"/>
            <a:ext cx="3581400" cy="175260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dirty="0"/>
          </a:p>
        </p:txBody>
      </p:sp>
      <p:sp>
        <p:nvSpPr>
          <p:cNvPr id="8" name="TextBox 7"/>
          <p:cNvSpPr txBox="1"/>
          <p:nvPr/>
        </p:nvSpPr>
        <p:spPr>
          <a:xfrm>
            <a:off x="1066800" y="3124200"/>
            <a:ext cx="2971800" cy="1846659"/>
          </a:xfrm>
          <a:prstGeom prst="rect">
            <a:avLst/>
          </a:prstGeom>
          <a:noFill/>
        </p:spPr>
        <p:txBody>
          <a:bodyPr wrap="square" rtlCol="0">
            <a:spAutoFit/>
          </a:bodyPr>
          <a:lstStyle/>
          <a:p>
            <a:r>
              <a:rPr lang="en-US" sz="1600" b="1" dirty="0" smtClean="0"/>
              <a:t>Data Preparation :</a:t>
            </a:r>
          </a:p>
          <a:p>
            <a:r>
              <a:rPr lang="en-US" sz="1600" dirty="0" smtClean="0"/>
              <a:t>Clean the data: remove duplicates, handle missing values.</a:t>
            </a:r>
          </a:p>
          <a:p>
            <a:r>
              <a:rPr lang="en-US" sz="1600" dirty="0" smtClean="0"/>
              <a:t>Convert it into a format suitable for ML (e.g., numbers, tokens)</a:t>
            </a:r>
          </a:p>
          <a:p>
            <a:endParaRPr lang="en-US" dirty="0"/>
          </a:p>
        </p:txBody>
      </p:sp>
      <p:sp>
        <p:nvSpPr>
          <p:cNvPr id="9" name="Round Single Corner Rectangle 8"/>
          <p:cNvSpPr/>
          <p:nvPr/>
        </p:nvSpPr>
        <p:spPr>
          <a:xfrm>
            <a:off x="457200" y="5486400"/>
            <a:ext cx="1524000" cy="990600"/>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 Single Corner Rectangle 9"/>
          <p:cNvSpPr/>
          <p:nvPr/>
        </p:nvSpPr>
        <p:spPr>
          <a:xfrm rot="10800000">
            <a:off x="2743200" y="5486400"/>
            <a:ext cx="1524000" cy="990600"/>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p>
        </p:txBody>
      </p:sp>
      <p:sp>
        <p:nvSpPr>
          <p:cNvPr id="11" name="TextBox 10"/>
          <p:cNvSpPr txBox="1"/>
          <p:nvPr/>
        </p:nvSpPr>
        <p:spPr>
          <a:xfrm>
            <a:off x="457200" y="5562600"/>
            <a:ext cx="1447800" cy="830997"/>
          </a:xfrm>
          <a:prstGeom prst="rect">
            <a:avLst/>
          </a:prstGeom>
          <a:noFill/>
        </p:spPr>
        <p:txBody>
          <a:bodyPr wrap="square" rtlCol="0">
            <a:spAutoFit/>
          </a:bodyPr>
          <a:lstStyle/>
          <a:p>
            <a:r>
              <a:rPr lang="en-US" sz="1600" b="1" dirty="0" smtClean="0"/>
              <a:t>Training  set</a:t>
            </a:r>
          </a:p>
          <a:p>
            <a:endParaRPr lang="en-US" sz="1600" b="1" dirty="0" smtClean="0"/>
          </a:p>
          <a:p>
            <a:r>
              <a:rPr lang="en-US" sz="1600" b="1" dirty="0" smtClean="0"/>
              <a:t>70 – 80 %  </a:t>
            </a:r>
            <a:endParaRPr lang="en-US" sz="1600" b="1" dirty="0"/>
          </a:p>
        </p:txBody>
      </p:sp>
      <p:sp>
        <p:nvSpPr>
          <p:cNvPr id="12" name="TextBox 11"/>
          <p:cNvSpPr txBox="1"/>
          <p:nvPr/>
        </p:nvSpPr>
        <p:spPr>
          <a:xfrm>
            <a:off x="2819400" y="5562600"/>
            <a:ext cx="1371600" cy="738664"/>
          </a:xfrm>
          <a:prstGeom prst="rect">
            <a:avLst/>
          </a:prstGeom>
          <a:noFill/>
        </p:spPr>
        <p:txBody>
          <a:bodyPr wrap="square" rtlCol="0">
            <a:spAutoFit/>
          </a:bodyPr>
          <a:lstStyle/>
          <a:p>
            <a:r>
              <a:rPr lang="en-US" sz="1400" b="1" dirty="0" smtClean="0"/>
              <a:t>TESTING  set</a:t>
            </a:r>
          </a:p>
          <a:p>
            <a:endParaRPr lang="en-US" sz="1400" b="1" dirty="0" smtClean="0"/>
          </a:p>
          <a:p>
            <a:r>
              <a:rPr lang="en-US" sz="1400" b="1" dirty="0" smtClean="0"/>
              <a:t>70 – 80 %  </a:t>
            </a:r>
          </a:p>
        </p:txBody>
      </p:sp>
      <p:sp>
        <p:nvSpPr>
          <p:cNvPr id="13" name="TextBox 12"/>
          <p:cNvSpPr txBox="1"/>
          <p:nvPr/>
        </p:nvSpPr>
        <p:spPr>
          <a:xfrm>
            <a:off x="5105400" y="4267200"/>
            <a:ext cx="3124200" cy="1815882"/>
          </a:xfrm>
          <a:prstGeom prst="rect">
            <a:avLst/>
          </a:prstGeom>
          <a:noFill/>
        </p:spPr>
        <p:txBody>
          <a:bodyPr wrap="square" rtlCol="0">
            <a:spAutoFit/>
          </a:bodyPr>
          <a:lstStyle/>
          <a:p>
            <a:r>
              <a:rPr lang="en-US" sz="1600" b="1" dirty="0" smtClean="0"/>
              <a:t>4. Feature Selection</a:t>
            </a:r>
          </a:p>
          <a:p>
            <a:r>
              <a:rPr lang="en-US" sz="1600" dirty="0" smtClean="0"/>
              <a:t>Identify the key variables (features) in the data</a:t>
            </a:r>
          </a:p>
          <a:p>
            <a:r>
              <a:rPr lang="en-US" sz="1600" dirty="0" smtClean="0"/>
              <a:t>Example: Email contains “win a prize”, customer visited site 5 times, etc.</a:t>
            </a:r>
          </a:p>
          <a:p>
            <a:endParaRPr lang="en-US" sz="1600" dirty="0"/>
          </a:p>
        </p:txBody>
      </p:sp>
      <p:cxnSp>
        <p:nvCxnSpPr>
          <p:cNvPr id="15" name="Curved Connector 14"/>
          <p:cNvCxnSpPr/>
          <p:nvPr/>
        </p:nvCxnSpPr>
        <p:spPr>
          <a:xfrm>
            <a:off x="3581400" y="1524000"/>
            <a:ext cx="1295400" cy="990600"/>
          </a:xfrm>
          <a:prstGeom prst="curvedConnector3">
            <a:avLst>
              <a:gd name="adj1" fmla="val 50000"/>
            </a:avLst>
          </a:prstGeom>
        </p:spPr>
        <p:style>
          <a:lnRef idx="3">
            <a:schemeClr val="accent3"/>
          </a:lnRef>
          <a:fillRef idx="0">
            <a:schemeClr val="accent3"/>
          </a:fillRef>
          <a:effectRef idx="2">
            <a:schemeClr val="accent3"/>
          </a:effectRef>
          <a:fontRef idx="minor">
            <a:schemeClr val="tx1"/>
          </a:fontRef>
        </p:style>
      </p:cxnSp>
      <p:cxnSp>
        <p:nvCxnSpPr>
          <p:cNvPr id="31" name="Straight Arrow Connector 30"/>
          <p:cNvCxnSpPr>
            <a:stCxn id="8" idx="2"/>
          </p:cNvCxnSpPr>
          <p:nvPr/>
        </p:nvCxnSpPr>
        <p:spPr>
          <a:xfrm flipH="1">
            <a:off x="1295400" y="4970859"/>
            <a:ext cx="1257300" cy="439341"/>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3" name="Straight Arrow Connector 32"/>
          <p:cNvCxnSpPr>
            <a:stCxn id="8" idx="2"/>
            <a:endCxn id="10" idx="2"/>
          </p:cNvCxnSpPr>
          <p:nvPr/>
        </p:nvCxnSpPr>
        <p:spPr>
          <a:xfrm>
            <a:off x="2552700" y="4970859"/>
            <a:ext cx="952500" cy="515541"/>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7" name="Shape 36"/>
          <p:cNvCxnSpPr>
            <a:stCxn id="7" idx="3"/>
          </p:cNvCxnSpPr>
          <p:nvPr/>
        </p:nvCxnSpPr>
        <p:spPr>
          <a:xfrm flipH="1">
            <a:off x="7543800" y="5067300"/>
            <a:ext cx="914400" cy="1790700"/>
          </a:xfrm>
          <a:prstGeom prst="curvedConnector4">
            <a:avLst>
              <a:gd name="adj1" fmla="val -25000"/>
              <a:gd name="adj2" fmla="val 74468"/>
            </a:avLst>
          </a:prstGeom>
        </p:spPr>
        <p:style>
          <a:lnRef idx="3">
            <a:schemeClr val="accent3"/>
          </a:lnRef>
          <a:fillRef idx="0">
            <a:schemeClr val="accent3"/>
          </a:fillRef>
          <a:effectRef idx="2">
            <a:schemeClr val="accent3"/>
          </a:effectRef>
          <a:fontRef idx="minor">
            <a:schemeClr val="tx1"/>
          </a:fontRef>
        </p:style>
      </p:cxnSp>
    </p:spTree>
  </p:cSld>
  <p:clrMapOvr>
    <a:masterClrMapping/>
  </p:clrMapOvr>
  <p:transition>
    <p:strips/>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685800" y="1371600"/>
            <a:ext cx="3048000" cy="15240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3" name="Rounded Rectangle 2"/>
          <p:cNvSpPr/>
          <p:nvPr/>
        </p:nvSpPr>
        <p:spPr>
          <a:xfrm>
            <a:off x="5410200" y="1981200"/>
            <a:ext cx="3048000" cy="15240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p>
        </p:txBody>
      </p:sp>
      <p:sp>
        <p:nvSpPr>
          <p:cNvPr id="4" name="Rounded Rectangle 3"/>
          <p:cNvSpPr/>
          <p:nvPr/>
        </p:nvSpPr>
        <p:spPr>
          <a:xfrm>
            <a:off x="1066800" y="4114800"/>
            <a:ext cx="3048000" cy="152400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5" name="Rounded Rectangle 4"/>
          <p:cNvSpPr/>
          <p:nvPr/>
        </p:nvSpPr>
        <p:spPr>
          <a:xfrm>
            <a:off x="5410200" y="4038600"/>
            <a:ext cx="3048000" cy="24384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p>
        </p:txBody>
      </p:sp>
      <p:cxnSp>
        <p:nvCxnSpPr>
          <p:cNvPr id="7" name="Shape 6"/>
          <p:cNvCxnSpPr>
            <a:endCxn id="2" idx="0"/>
          </p:cNvCxnSpPr>
          <p:nvPr/>
        </p:nvCxnSpPr>
        <p:spPr>
          <a:xfrm>
            <a:off x="1219200" y="762000"/>
            <a:ext cx="990600" cy="609600"/>
          </a:xfrm>
          <a:prstGeom prst="curvedConnector2">
            <a:avLst/>
          </a:prstGeom>
        </p:spPr>
        <p:style>
          <a:lnRef idx="3">
            <a:schemeClr val="accent3"/>
          </a:lnRef>
          <a:fillRef idx="0">
            <a:schemeClr val="accent3"/>
          </a:fillRef>
          <a:effectRef idx="2">
            <a:schemeClr val="accent3"/>
          </a:effectRef>
          <a:fontRef idx="minor">
            <a:schemeClr val="tx1"/>
          </a:fontRef>
        </p:style>
      </p:cxnSp>
      <p:cxnSp>
        <p:nvCxnSpPr>
          <p:cNvPr id="9" name="Shape 8"/>
          <p:cNvCxnSpPr>
            <a:stCxn id="2" idx="3"/>
            <a:endCxn id="3" idx="0"/>
          </p:cNvCxnSpPr>
          <p:nvPr/>
        </p:nvCxnSpPr>
        <p:spPr>
          <a:xfrm flipV="1">
            <a:off x="3733800" y="1981200"/>
            <a:ext cx="3200400" cy="152400"/>
          </a:xfrm>
          <a:prstGeom prst="curvedConnector4">
            <a:avLst>
              <a:gd name="adj1" fmla="val 26190"/>
              <a:gd name="adj2" fmla="val 650000"/>
            </a:avLst>
          </a:prstGeom>
        </p:spPr>
        <p:style>
          <a:lnRef idx="3">
            <a:schemeClr val="accent3"/>
          </a:lnRef>
          <a:fillRef idx="0">
            <a:schemeClr val="accent3"/>
          </a:fillRef>
          <a:effectRef idx="2">
            <a:schemeClr val="accent3"/>
          </a:effectRef>
          <a:fontRef idx="minor">
            <a:schemeClr val="tx1"/>
          </a:fontRef>
        </p:style>
      </p:cxnSp>
      <p:cxnSp>
        <p:nvCxnSpPr>
          <p:cNvPr id="11" name="Curved Connector 10"/>
          <p:cNvCxnSpPr>
            <a:stCxn id="3" idx="2"/>
            <a:endCxn id="4" idx="0"/>
          </p:cNvCxnSpPr>
          <p:nvPr/>
        </p:nvCxnSpPr>
        <p:spPr>
          <a:xfrm rot="5400000">
            <a:off x="4457700" y="1638300"/>
            <a:ext cx="609600" cy="4343400"/>
          </a:xfrm>
          <a:prstGeom prst="curvedConnector3">
            <a:avLst>
              <a:gd name="adj1" fmla="val 37705"/>
            </a:avLst>
          </a:prstGeom>
        </p:spPr>
        <p:style>
          <a:lnRef idx="3">
            <a:schemeClr val="accent3"/>
          </a:lnRef>
          <a:fillRef idx="0">
            <a:schemeClr val="accent3"/>
          </a:fillRef>
          <a:effectRef idx="2">
            <a:schemeClr val="accent3"/>
          </a:effectRef>
          <a:fontRef idx="minor">
            <a:schemeClr val="tx1"/>
          </a:fontRef>
        </p:style>
      </p:cxnSp>
      <p:cxnSp>
        <p:nvCxnSpPr>
          <p:cNvPr id="17" name="Curved Connector 16"/>
          <p:cNvCxnSpPr>
            <a:stCxn id="4" idx="3"/>
            <a:endCxn id="5" idx="1"/>
          </p:cNvCxnSpPr>
          <p:nvPr/>
        </p:nvCxnSpPr>
        <p:spPr>
          <a:xfrm>
            <a:off x="4114800" y="4876800"/>
            <a:ext cx="1295400" cy="381000"/>
          </a:xfrm>
          <a:prstGeom prst="curvedConnector3">
            <a:avLst>
              <a:gd name="adj1" fmla="val 50000"/>
            </a:avLst>
          </a:prstGeom>
        </p:spPr>
        <p:style>
          <a:lnRef idx="3">
            <a:schemeClr val="accent3"/>
          </a:lnRef>
          <a:fillRef idx="0">
            <a:schemeClr val="accent3"/>
          </a:fillRef>
          <a:effectRef idx="2">
            <a:schemeClr val="accent3"/>
          </a:effectRef>
          <a:fontRef idx="minor">
            <a:schemeClr val="tx1"/>
          </a:fontRef>
        </p:style>
      </p:cxnSp>
      <p:sp>
        <p:nvSpPr>
          <p:cNvPr id="18" name="TextBox 17"/>
          <p:cNvSpPr txBox="1"/>
          <p:nvPr/>
        </p:nvSpPr>
        <p:spPr>
          <a:xfrm>
            <a:off x="838200" y="1524000"/>
            <a:ext cx="2743200" cy="1384995"/>
          </a:xfrm>
          <a:prstGeom prst="rect">
            <a:avLst/>
          </a:prstGeom>
          <a:noFill/>
        </p:spPr>
        <p:txBody>
          <a:bodyPr wrap="square" rtlCol="0">
            <a:spAutoFit/>
          </a:bodyPr>
          <a:lstStyle/>
          <a:p>
            <a:r>
              <a:rPr lang="en-US" sz="1400" b="1" dirty="0" smtClean="0"/>
              <a:t>🧠 5. Model Selection</a:t>
            </a:r>
          </a:p>
          <a:p>
            <a:r>
              <a:rPr lang="en-US" sz="1400" dirty="0" smtClean="0"/>
              <a:t>Choose a machine learning algorithm:</a:t>
            </a:r>
          </a:p>
          <a:p>
            <a:pPr>
              <a:buFont typeface="Arial" pitchFamily="34" charset="0"/>
              <a:buChar char="•"/>
            </a:pPr>
            <a:r>
              <a:rPr lang="en-US" sz="1400" dirty="0" smtClean="0"/>
              <a:t>🧠 Decision Tree</a:t>
            </a:r>
          </a:p>
          <a:p>
            <a:pPr>
              <a:buFont typeface="Arial" pitchFamily="34" charset="0"/>
              <a:buChar char="•"/>
            </a:pPr>
            <a:r>
              <a:rPr lang="en-US" sz="1400" dirty="0" smtClean="0"/>
              <a:t>📈 Linear Regression</a:t>
            </a:r>
          </a:p>
          <a:p>
            <a:pPr>
              <a:buFont typeface="Arial" pitchFamily="34" charset="0"/>
              <a:buChar char="•"/>
            </a:pPr>
            <a:r>
              <a:rPr lang="en-US" sz="1400" dirty="0" smtClean="0"/>
              <a:t>🔗 Neural Networks</a:t>
            </a:r>
          </a:p>
        </p:txBody>
      </p:sp>
      <p:sp>
        <p:nvSpPr>
          <p:cNvPr id="19" name="TextBox 18"/>
          <p:cNvSpPr txBox="1"/>
          <p:nvPr/>
        </p:nvSpPr>
        <p:spPr>
          <a:xfrm>
            <a:off x="5562600" y="2133600"/>
            <a:ext cx="2743200" cy="1384995"/>
          </a:xfrm>
          <a:prstGeom prst="rect">
            <a:avLst/>
          </a:prstGeom>
          <a:noFill/>
        </p:spPr>
        <p:txBody>
          <a:bodyPr wrap="square" rtlCol="0">
            <a:spAutoFit/>
          </a:bodyPr>
          <a:lstStyle/>
          <a:p>
            <a:r>
              <a:rPr lang="en-US" sz="1400" b="1" dirty="0" smtClean="0"/>
              <a:t>⚙️ 6. Training the Model</a:t>
            </a:r>
          </a:p>
          <a:p>
            <a:pPr>
              <a:buFont typeface="Arial" pitchFamily="34" charset="0"/>
              <a:buChar char="•"/>
            </a:pPr>
            <a:r>
              <a:rPr lang="en-US" sz="1400" dirty="0" smtClean="0"/>
              <a:t>Feed training data into the model.</a:t>
            </a:r>
          </a:p>
          <a:p>
            <a:pPr>
              <a:buFont typeface="Arial" pitchFamily="34" charset="0"/>
              <a:buChar char="•"/>
            </a:pPr>
            <a:r>
              <a:rPr lang="en-US" sz="1400" dirty="0" smtClean="0"/>
              <a:t>The model adjusts its internal parameters to reduce errors (using a </a:t>
            </a:r>
            <a:r>
              <a:rPr lang="en-US" sz="1400" b="1" dirty="0" smtClean="0"/>
              <a:t>optimizer</a:t>
            </a:r>
            <a:r>
              <a:rPr lang="en-US" sz="1400" dirty="0" smtClean="0"/>
              <a:t>).</a:t>
            </a:r>
          </a:p>
        </p:txBody>
      </p:sp>
      <p:sp>
        <p:nvSpPr>
          <p:cNvPr id="20" name="TextBox 19"/>
          <p:cNvSpPr txBox="1"/>
          <p:nvPr/>
        </p:nvSpPr>
        <p:spPr>
          <a:xfrm>
            <a:off x="1143000" y="4191000"/>
            <a:ext cx="2819400" cy="1661993"/>
          </a:xfrm>
          <a:prstGeom prst="rect">
            <a:avLst/>
          </a:prstGeom>
          <a:noFill/>
        </p:spPr>
        <p:txBody>
          <a:bodyPr wrap="square" rtlCol="0">
            <a:spAutoFit/>
          </a:bodyPr>
          <a:lstStyle/>
          <a:p>
            <a:r>
              <a:rPr lang="en-US" sz="1400" b="1" dirty="0" smtClean="0"/>
              <a:t>📈 7. Evaluation</a:t>
            </a:r>
          </a:p>
          <a:p>
            <a:r>
              <a:rPr lang="en-US" sz="1400" dirty="0" smtClean="0"/>
              <a:t>Test the model on new data.</a:t>
            </a:r>
          </a:p>
          <a:p>
            <a:r>
              <a:rPr lang="en-US" sz="1400" dirty="0" smtClean="0"/>
              <a:t>Metrics used:</a:t>
            </a:r>
          </a:p>
          <a:p>
            <a:pPr>
              <a:buFont typeface="Arial" pitchFamily="34" charset="0"/>
              <a:buChar char="•"/>
            </a:pPr>
            <a:r>
              <a:rPr lang="en-US" sz="1400" dirty="0" smtClean="0"/>
              <a:t>Accuracy ✅</a:t>
            </a:r>
          </a:p>
          <a:p>
            <a:pPr>
              <a:buFont typeface="Arial" pitchFamily="34" charset="0"/>
              <a:buChar char="•"/>
            </a:pPr>
            <a:r>
              <a:rPr lang="en-US" sz="1400" dirty="0" smtClean="0"/>
              <a:t>Precision 🎯</a:t>
            </a:r>
          </a:p>
          <a:p>
            <a:pPr>
              <a:buFont typeface="Arial" pitchFamily="34" charset="0"/>
              <a:buChar char="•"/>
            </a:pPr>
            <a:r>
              <a:rPr lang="en-US" sz="1400" dirty="0" smtClean="0"/>
              <a:t>F1 Score </a:t>
            </a:r>
          </a:p>
          <a:p>
            <a:endParaRPr lang="en-US" dirty="0"/>
          </a:p>
        </p:txBody>
      </p:sp>
      <p:sp>
        <p:nvSpPr>
          <p:cNvPr id="23" name="TextBox 22"/>
          <p:cNvSpPr txBox="1"/>
          <p:nvPr/>
        </p:nvSpPr>
        <p:spPr>
          <a:xfrm>
            <a:off x="5638800" y="4191000"/>
            <a:ext cx="2514600" cy="2308324"/>
          </a:xfrm>
          <a:prstGeom prst="rect">
            <a:avLst/>
          </a:prstGeom>
          <a:noFill/>
        </p:spPr>
        <p:txBody>
          <a:bodyPr wrap="square" rtlCol="0">
            <a:spAutoFit/>
          </a:bodyPr>
          <a:lstStyle/>
          <a:p>
            <a:r>
              <a:rPr lang="en-US" sz="1600" dirty="0" smtClean="0"/>
              <a:t>🧪 </a:t>
            </a:r>
            <a:r>
              <a:rPr lang="en-US" sz="1600" b="1" dirty="0" smtClean="0"/>
              <a:t>8. Prediction</a:t>
            </a:r>
          </a:p>
          <a:p>
            <a:r>
              <a:rPr lang="en-US" sz="1600" dirty="0" smtClean="0"/>
              <a:t>Example: Predicting customer churn, stock prices, or language translation.</a:t>
            </a:r>
          </a:p>
          <a:p>
            <a:r>
              <a:rPr lang="en-US" sz="1600" dirty="0" smtClean="0"/>
              <a:t>🔁 </a:t>
            </a:r>
            <a:r>
              <a:rPr lang="en-US" sz="1600" b="1" dirty="0" smtClean="0"/>
              <a:t>9. Feedback and Improvement</a:t>
            </a:r>
          </a:p>
          <a:p>
            <a:r>
              <a:rPr lang="en-US" sz="1600" dirty="0" smtClean="0"/>
              <a:t>Real-world use provides feedback.</a:t>
            </a:r>
            <a:endParaRPr lang="en-US" sz="1600" dirty="0"/>
          </a:p>
        </p:txBody>
      </p:sp>
    </p:spTree>
  </p:cSld>
  <p:clrMapOvr>
    <a:masterClrMapping/>
  </p:clrMapOvr>
  <p:transition>
    <p:strips dir="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609600" y="1600202"/>
          <a:ext cx="7543800" cy="5029198"/>
        </p:xfrm>
        <a:graphic>
          <a:graphicData uri="http://schemas.openxmlformats.org/drawingml/2006/table">
            <a:tbl>
              <a:tblPr/>
              <a:tblGrid>
                <a:gridCol w="3771900"/>
                <a:gridCol w="3771900"/>
              </a:tblGrid>
              <a:tr h="428016">
                <a:tc>
                  <a:txBody>
                    <a:bodyPr/>
                    <a:lstStyle/>
                    <a:p>
                      <a:r>
                        <a:rPr lang="en-US" sz="1700" dirty="0"/>
                        <a:t>Step</a:t>
                      </a:r>
                    </a:p>
                  </a:txBody>
                  <a:tcPr marL="86468" marR="86468" marT="43234" marB="43234" anchor="ctr">
                    <a:lnL>
                      <a:noFill/>
                    </a:lnL>
                    <a:lnR>
                      <a:noFill/>
                    </a:lnR>
                    <a:lnT>
                      <a:noFill/>
                    </a:lnT>
                    <a:lnB>
                      <a:noFill/>
                    </a:lnB>
                  </a:tcPr>
                </a:tc>
                <a:tc>
                  <a:txBody>
                    <a:bodyPr/>
                    <a:lstStyle/>
                    <a:p>
                      <a:r>
                        <a:rPr lang="en-US" sz="1700" dirty="0"/>
                        <a:t>Description</a:t>
                      </a:r>
                    </a:p>
                  </a:txBody>
                  <a:tcPr marL="86468" marR="86468" marT="43234" marB="43234" anchor="ctr">
                    <a:lnL>
                      <a:noFill/>
                    </a:lnL>
                    <a:lnR>
                      <a:noFill/>
                    </a:lnR>
                    <a:lnT>
                      <a:noFill/>
                    </a:lnT>
                    <a:lnB>
                      <a:noFill/>
                    </a:lnB>
                  </a:tcPr>
                </a:tc>
              </a:tr>
              <a:tr h="428016">
                <a:tc>
                  <a:txBody>
                    <a:bodyPr/>
                    <a:lstStyle/>
                    <a:p>
                      <a:r>
                        <a:rPr lang="en-US" sz="1700" b="1" dirty="0"/>
                        <a:t>Problem</a:t>
                      </a:r>
                      <a:endParaRPr lang="en-US" sz="1700" dirty="0"/>
                    </a:p>
                  </a:txBody>
                  <a:tcPr marL="86468" marR="86468" marT="43234" marB="43234" anchor="ctr">
                    <a:lnL>
                      <a:noFill/>
                    </a:lnL>
                    <a:lnR>
                      <a:noFill/>
                    </a:lnR>
                    <a:lnT>
                      <a:noFill/>
                    </a:lnT>
                    <a:lnB>
                      <a:noFill/>
                    </a:lnB>
                  </a:tcPr>
                </a:tc>
                <a:tc>
                  <a:txBody>
                    <a:bodyPr/>
                    <a:lstStyle/>
                    <a:p>
                      <a:r>
                        <a:rPr lang="en-US" sz="1700" dirty="0"/>
                        <a:t>Is this email spam?</a:t>
                      </a:r>
                    </a:p>
                  </a:txBody>
                  <a:tcPr marL="86468" marR="86468" marT="43234" marB="43234" anchor="ctr">
                    <a:lnL>
                      <a:noFill/>
                    </a:lnL>
                    <a:lnR>
                      <a:noFill/>
                    </a:lnR>
                    <a:lnT>
                      <a:noFill/>
                    </a:lnT>
                    <a:lnB>
                      <a:noFill/>
                    </a:lnB>
                  </a:tcPr>
                </a:tc>
              </a:tr>
              <a:tr h="749030">
                <a:tc>
                  <a:txBody>
                    <a:bodyPr/>
                    <a:lstStyle/>
                    <a:p>
                      <a:r>
                        <a:rPr lang="en-US" sz="1700" b="1" dirty="0"/>
                        <a:t>Data</a:t>
                      </a:r>
                      <a:endParaRPr lang="en-US" sz="1700" dirty="0"/>
                    </a:p>
                  </a:txBody>
                  <a:tcPr marL="86468" marR="86468" marT="43234" marB="43234" anchor="ctr">
                    <a:lnL>
                      <a:noFill/>
                    </a:lnL>
                    <a:lnR>
                      <a:noFill/>
                    </a:lnR>
                    <a:lnT>
                      <a:noFill/>
                    </a:lnT>
                    <a:lnB>
                      <a:noFill/>
                    </a:lnB>
                  </a:tcPr>
                </a:tc>
                <a:tc>
                  <a:txBody>
                    <a:bodyPr/>
                    <a:lstStyle/>
                    <a:p>
                      <a:r>
                        <a:rPr lang="en-US" sz="1700" dirty="0"/>
                        <a:t>Thousands of emails labeled as spam/not spam</a:t>
                      </a:r>
                    </a:p>
                  </a:txBody>
                  <a:tcPr marL="86468" marR="86468" marT="43234" marB="43234" anchor="ctr">
                    <a:lnL>
                      <a:noFill/>
                    </a:lnL>
                    <a:lnR>
                      <a:noFill/>
                    </a:lnR>
                    <a:lnT>
                      <a:noFill/>
                    </a:lnT>
                    <a:lnB>
                      <a:noFill/>
                    </a:lnB>
                  </a:tcPr>
                </a:tc>
              </a:tr>
              <a:tr h="749030">
                <a:tc>
                  <a:txBody>
                    <a:bodyPr/>
                    <a:lstStyle/>
                    <a:p>
                      <a:r>
                        <a:rPr lang="en-US" sz="1700" b="1" dirty="0"/>
                        <a:t>Features</a:t>
                      </a:r>
                      <a:endParaRPr lang="en-US" sz="1700" dirty="0"/>
                    </a:p>
                  </a:txBody>
                  <a:tcPr marL="86468" marR="86468" marT="43234" marB="43234" anchor="ctr">
                    <a:lnL>
                      <a:noFill/>
                    </a:lnL>
                    <a:lnR>
                      <a:noFill/>
                    </a:lnR>
                    <a:lnT>
                      <a:noFill/>
                    </a:lnT>
                    <a:lnB>
                      <a:noFill/>
                    </a:lnB>
                  </a:tcPr>
                </a:tc>
                <a:tc>
                  <a:txBody>
                    <a:bodyPr/>
                    <a:lstStyle/>
                    <a:p>
                      <a:r>
                        <a:rPr lang="en-US" sz="1700" dirty="0"/>
                        <a:t>Keywords, sender, email structure</a:t>
                      </a:r>
                    </a:p>
                  </a:txBody>
                  <a:tcPr marL="86468" marR="86468" marT="43234" marB="43234" anchor="ctr">
                    <a:lnL>
                      <a:noFill/>
                    </a:lnL>
                    <a:lnR>
                      <a:noFill/>
                    </a:lnR>
                    <a:lnT>
                      <a:noFill/>
                    </a:lnT>
                    <a:lnB>
                      <a:noFill/>
                    </a:lnB>
                  </a:tcPr>
                </a:tc>
              </a:tr>
              <a:tr h="428016">
                <a:tc>
                  <a:txBody>
                    <a:bodyPr/>
                    <a:lstStyle/>
                    <a:p>
                      <a:r>
                        <a:rPr lang="en-US" sz="1700" b="1" dirty="0"/>
                        <a:t>Model</a:t>
                      </a:r>
                      <a:endParaRPr lang="en-US" sz="1700" dirty="0"/>
                    </a:p>
                  </a:txBody>
                  <a:tcPr marL="86468" marR="86468" marT="43234" marB="43234" anchor="ctr">
                    <a:lnL>
                      <a:noFill/>
                    </a:lnL>
                    <a:lnR>
                      <a:noFill/>
                    </a:lnR>
                    <a:lnT>
                      <a:noFill/>
                    </a:lnT>
                    <a:lnB>
                      <a:noFill/>
                    </a:lnB>
                  </a:tcPr>
                </a:tc>
                <a:tc>
                  <a:txBody>
                    <a:bodyPr/>
                    <a:lstStyle/>
                    <a:p>
                      <a:r>
                        <a:rPr lang="en-US" sz="1700" dirty="0"/>
                        <a:t>Logistic Regression</a:t>
                      </a:r>
                    </a:p>
                  </a:txBody>
                  <a:tcPr marL="86468" marR="86468" marT="43234" marB="43234" anchor="ctr">
                    <a:lnL>
                      <a:noFill/>
                    </a:lnL>
                    <a:lnR>
                      <a:noFill/>
                    </a:lnR>
                    <a:lnT>
                      <a:noFill/>
                    </a:lnT>
                    <a:lnB>
                      <a:noFill/>
                    </a:lnB>
                  </a:tcPr>
                </a:tc>
              </a:tr>
              <a:tr h="749030">
                <a:tc>
                  <a:txBody>
                    <a:bodyPr/>
                    <a:lstStyle/>
                    <a:p>
                      <a:r>
                        <a:rPr lang="en-US" sz="1700" b="1" dirty="0"/>
                        <a:t>Training</a:t>
                      </a:r>
                      <a:endParaRPr lang="en-US" sz="1700" dirty="0"/>
                    </a:p>
                  </a:txBody>
                  <a:tcPr marL="86468" marR="86468" marT="43234" marB="43234" anchor="ctr">
                    <a:lnL>
                      <a:noFill/>
                    </a:lnL>
                    <a:lnR>
                      <a:noFill/>
                    </a:lnR>
                    <a:lnT>
                      <a:noFill/>
                    </a:lnT>
                    <a:lnB>
                      <a:noFill/>
                    </a:lnB>
                  </a:tcPr>
                </a:tc>
                <a:tc>
                  <a:txBody>
                    <a:bodyPr/>
                    <a:lstStyle/>
                    <a:p>
                      <a:r>
                        <a:rPr lang="en-US" sz="1700" dirty="0"/>
                        <a:t>Model learns patterns of spam emails</a:t>
                      </a:r>
                    </a:p>
                  </a:txBody>
                  <a:tcPr marL="86468" marR="86468" marT="43234" marB="43234" anchor="ctr">
                    <a:lnL>
                      <a:noFill/>
                    </a:lnL>
                    <a:lnR>
                      <a:noFill/>
                    </a:lnR>
                    <a:lnT>
                      <a:noFill/>
                    </a:lnT>
                    <a:lnB>
                      <a:noFill/>
                    </a:lnB>
                  </a:tcPr>
                </a:tc>
              </a:tr>
              <a:tr h="749030">
                <a:tc>
                  <a:txBody>
                    <a:bodyPr/>
                    <a:lstStyle/>
                    <a:p>
                      <a:r>
                        <a:rPr lang="en-US" sz="1700" b="1" dirty="0"/>
                        <a:t>Prediction</a:t>
                      </a:r>
                      <a:endParaRPr lang="en-US" sz="1700" dirty="0"/>
                    </a:p>
                  </a:txBody>
                  <a:tcPr marL="86468" marR="86468" marT="43234" marB="43234" anchor="ctr">
                    <a:lnL>
                      <a:noFill/>
                    </a:lnL>
                    <a:lnR>
                      <a:noFill/>
                    </a:lnR>
                    <a:lnT>
                      <a:noFill/>
                    </a:lnT>
                    <a:lnB>
                      <a:noFill/>
                    </a:lnB>
                  </a:tcPr>
                </a:tc>
                <a:tc>
                  <a:txBody>
                    <a:bodyPr/>
                    <a:lstStyle/>
                    <a:p>
                      <a:r>
                        <a:rPr lang="en-US" sz="1700" dirty="0"/>
                        <a:t>New emails classified as spam or not</a:t>
                      </a:r>
                    </a:p>
                  </a:txBody>
                  <a:tcPr marL="86468" marR="86468" marT="43234" marB="43234" anchor="ctr">
                    <a:lnL>
                      <a:noFill/>
                    </a:lnL>
                    <a:lnR>
                      <a:noFill/>
                    </a:lnR>
                    <a:lnT>
                      <a:noFill/>
                    </a:lnT>
                    <a:lnB>
                      <a:noFill/>
                    </a:lnB>
                  </a:tcPr>
                </a:tc>
              </a:tr>
              <a:tr h="749030">
                <a:tc>
                  <a:txBody>
                    <a:bodyPr/>
                    <a:lstStyle/>
                    <a:p>
                      <a:r>
                        <a:rPr lang="en-US" sz="1700" b="1" dirty="0"/>
                        <a:t>Feedback</a:t>
                      </a:r>
                      <a:endParaRPr lang="en-US" sz="1700" dirty="0"/>
                    </a:p>
                  </a:txBody>
                  <a:tcPr marL="86468" marR="86468" marT="43234" marB="43234" anchor="ctr">
                    <a:lnL>
                      <a:noFill/>
                    </a:lnL>
                    <a:lnR>
                      <a:noFill/>
                    </a:lnR>
                    <a:lnT>
                      <a:noFill/>
                    </a:lnT>
                    <a:lnB>
                      <a:noFill/>
                    </a:lnB>
                  </a:tcPr>
                </a:tc>
                <a:tc>
                  <a:txBody>
                    <a:bodyPr/>
                    <a:lstStyle/>
                    <a:p>
                      <a:r>
                        <a:rPr lang="en-US" sz="1700" dirty="0"/>
                        <a:t>Users mark wrong predictions; model improves</a:t>
                      </a:r>
                    </a:p>
                  </a:txBody>
                  <a:tcPr marL="86468" marR="86468" marT="43234" marB="43234" anchor="ctr">
                    <a:lnL>
                      <a:noFill/>
                    </a:lnL>
                    <a:lnR>
                      <a:noFill/>
                    </a:lnR>
                    <a:lnT>
                      <a:noFill/>
                    </a:lnT>
                    <a:lnB>
                      <a:noFill/>
                    </a:lnB>
                  </a:tcPr>
                </a:tc>
              </a:tr>
            </a:tbl>
          </a:graphicData>
        </a:graphic>
      </p:graphicFrame>
      <p:sp>
        <p:nvSpPr>
          <p:cNvPr id="3" name="Snip Diagonal Corner Rectangle 2"/>
          <p:cNvSpPr/>
          <p:nvPr/>
        </p:nvSpPr>
        <p:spPr>
          <a:xfrm>
            <a:off x="685800" y="838200"/>
            <a:ext cx="6934200" cy="609600"/>
          </a:xfrm>
          <a:prstGeom prst="snip2Diag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effectLst>
                <a:glow rad="228600">
                  <a:schemeClr val="accent2">
                    <a:satMod val="175000"/>
                    <a:alpha val="40000"/>
                  </a:schemeClr>
                </a:glow>
              </a:effectLst>
            </a:endParaRPr>
          </a:p>
        </p:txBody>
      </p:sp>
      <p:sp>
        <p:nvSpPr>
          <p:cNvPr id="4" name="TextBox 3"/>
          <p:cNvSpPr txBox="1"/>
          <p:nvPr/>
        </p:nvSpPr>
        <p:spPr>
          <a:xfrm>
            <a:off x="838200" y="914400"/>
            <a:ext cx="6705600" cy="46166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2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Example: How ML Solves Spam Detection</a:t>
            </a:r>
            <a:endParaRPr lang="en-US" sz="2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transition>
    <p:strips dir="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463</TotalTime>
  <Words>797</Words>
  <Application>Microsoft Office PowerPoint</Application>
  <PresentationFormat>On-screen Show (4:3)</PresentationFormat>
  <Paragraphs>161</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Flow</vt:lpstr>
      <vt:lpstr>INTRODUCTION TO MACHINE LEARNING</vt:lpstr>
      <vt:lpstr>Slide 2</vt:lpstr>
      <vt:lpstr>Slide 3</vt:lpstr>
      <vt:lpstr>Slide 4</vt:lpstr>
      <vt:lpstr>Slide 5</vt:lpstr>
      <vt:lpstr>HOW MACHINE LEARNING SOLVES PROBLEMS</vt:lpstr>
      <vt:lpstr>Slide 7</vt:lpstr>
      <vt:lpstr>Slide 8</vt:lpstr>
      <vt:lpstr>Slide 9</vt:lpstr>
      <vt:lpstr>Slide 10</vt:lpstr>
      <vt:lpstr>Slide 11</vt:lpstr>
      <vt:lpstr>Slide 12</vt:lpstr>
      <vt:lpstr>Slide 13</vt:lpstr>
      <vt:lpstr>Slide 14</vt:lpstr>
      <vt:lpstr>Slide 15</vt:lpstr>
      <vt:lpstr>INTRODUCTION TO MACHINE LEARNING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kuldeep</dc:creator>
  <cp:lastModifiedBy>kuldeep</cp:lastModifiedBy>
  <cp:revision>44</cp:revision>
  <dcterms:created xsi:type="dcterms:W3CDTF">2025-07-28T18:10:37Z</dcterms:created>
  <dcterms:modified xsi:type="dcterms:W3CDTF">2025-08-16T08:10:22Z</dcterms:modified>
</cp:coreProperties>
</file>