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000B02D3-937A-402E-A8BD-448ACDF1DC43}" type="datetimeFigureOut">
              <a:rPr lang="es-AR" smtClean="0"/>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hasCustomPrompt="1"/>
          </p:nvPr>
        </p:nvSpPr>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AR"/>
          </a:p>
        </p:txBody>
      </p:sp>
      <p:sp>
        <p:nvSpPr>
          <p:cNvPr id="4" name="Marcador de fecha 3"/>
          <p:cNvSpPr>
            <a:spLocks noGrp="1"/>
          </p:cNvSpPr>
          <p:nvPr>
            <p:ph type="dt" sz="half" idx="10"/>
          </p:nvPr>
        </p:nvSpPr>
        <p:spPr/>
        <p:txBody>
          <a:bodyPr/>
          <a:lstStyle/>
          <a:p>
            <a:fld id="{000B02D3-937A-402E-A8BD-448ACDF1DC43}" type="datetimeFigureOut">
              <a:rPr lang="es-AR" smtClean="0"/>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AR"/>
          </a:p>
        </p:txBody>
      </p:sp>
      <p:sp>
        <p:nvSpPr>
          <p:cNvPr id="4" name="Marcador de fecha 3"/>
          <p:cNvSpPr>
            <a:spLocks noGrp="1"/>
          </p:cNvSpPr>
          <p:nvPr>
            <p:ph type="dt" sz="half" idx="10"/>
          </p:nvPr>
        </p:nvSpPr>
        <p:spPr/>
        <p:txBody>
          <a:bodyPr/>
          <a:lstStyle/>
          <a:p>
            <a:fld id="{000B02D3-937A-402E-A8BD-448ACDF1DC43}" type="datetimeFigureOut">
              <a:rPr lang="es-AR" smtClean="0"/>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AR"/>
          </a:p>
        </p:txBody>
      </p:sp>
      <p:sp>
        <p:nvSpPr>
          <p:cNvPr id="4" name="Marcador de fecha 3"/>
          <p:cNvSpPr>
            <a:spLocks noGrp="1"/>
          </p:cNvSpPr>
          <p:nvPr>
            <p:ph type="dt" sz="half" idx="10"/>
          </p:nvPr>
        </p:nvSpPr>
        <p:spPr/>
        <p:txBody>
          <a:bodyPr/>
          <a:lstStyle/>
          <a:p>
            <a:fld id="{000B02D3-937A-402E-A8BD-448ACDF1DC43}" type="datetimeFigureOut">
              <a:rPr lang="es-AR" smtClean="0"/>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endParaRPr lang="es-ES" smtClean="0"/>
          </a:p>
        </p:txBody>
      </p:sp>
      <p:sp>
        <p:nvSpPr>
          <p:cNvPr id="4" name="Marcador de fecha 3"/>
          <p:cNvSpPr>
            <a:spLocks noGrp="1"/>
          </p:cNvSpPr>
          <p:nvPr>
            <p:ph type="dt" sz="half" idx="10"/>
          </p:nvPr>
        </p:nvSpPr>
        <p:spPr/>
        <p:txBody>
          <a:bodyPr/>
          <a:lstStyle/>
          <a:p>
            <a:fld id="{000B02D3-937A-402E-A8BD-448ACDF1DC43}" type="datetimeFigureOut">
              <a:rPr lang="es-AR" smtClean="0"/>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AR"/>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AR"/>
          </a:p>
        </p:txBody>
      </p:sp>
      <p:sp>
        <p:nvSpPr>
          <p:cNvPr id="5" name="Marcador de fecha 4"/>
          <p:cNvSpPr>
            <a:spLocks noGrp="1"/>
          </p:cNvSpPr>
          <p:nvPr>
            <p:ph type="dt" sz="half" idx="10"/>
          </p:nvPr>
        </p:nvSpPr>
        <p:spPr/>
        <p:txBody>
          <a:bodyPr/>
          <a:lstStyle/>
          <a:p>
            <a:fld id="{000B02D3-937A-402E-A8BD-448ACDF1DC43}" type="datetimeFigureOut">
              <a:rPr lang="es-AR" smtClean="0"/>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endParaRPr lang="es-ES" smtClean="0"/>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AR"/>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endParaRPr lang="es-ES" smtClean="0"/>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AR"/>
          </a:p>
        </p:txBody>
      </p:sp>
      <p:sp>
        <p:nvSpPr>
          <p:cNvPr id="7" name="Marcador de fecha 6"/>
          <p:cNvSpPr>
            <a:spLocks noGrp="1"/>
          </p:cNvSpPr>
          <p:nvPr>
            <p:ph type="dt" sz="half" idx="10"/>
          </p:nvPr>
        </p:nvSpPr>
        <p:spPr/>
        <p:txBody>
          <a:bodyPr/>
          <a:lstStyle/>
          <a:p>
            <a:fld id="{000B02D3-937A-402E-A8BD-448ACDF1DC43}" type="datetimeFigureOut">
              <a:rPr lang="es-AR" smtClean="0"/>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000B02D3-937A-402E-A8BD-448ACDF1DC43}" type="datetimeFigureOut">
              <a:rPr lang="es-AR" smtClean="0"/>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00B02D3-937A-402E-A8BD-448ACDF1DC43}" type="datetimeFigureOut">
              <a:rPr lang="es-AR" smtClean="0"/>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AR"/>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endParaRPr lang="es-ES" smtClean="0"/>
          </a:p>
        </p:txBody>
      </p:sp>
      <p:sp>
        <p:nvSpPr>
          <p:cNvPr id="5" name="Marcador de fecha 4"/>
          <p:cNvSpPr>
            <a:spLocks noGrp="1"/>
          </p:cNvSpPr>
          <p:nvPr>
            <p:ph type="dt" sz="half" idx="10"/>
          </p:nvPr>
        </p:nvSpPr>
        <p:spPr/>
        <p:txBody>
          <a:bodyPr/>
          <a:lstStyle/>
          <a:p>
            <a:fld id="{000B02D3-937A-402E-A8BD-448ACDF1DC43}" type="datetimeFigureOut">
              <a:rPr lang="es-AR" smtClean="0"/>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endParaRPr lang="es-ES" smtClean="0"/>
          </a:p>
        </p:txBody>
      </p:sp>
      <p:sp>
        <p:nvSpPr>
          <p:cNvPr id="5" name="Marcador de fecha 4"/>
          <p:cNvSpPr>
            <a:spLocks noGrp="1"/>
          </p:cNvSpPr>
          <p:nvPr>
            <p:ph type="dt" sz="half" idx="10"/>
          </p:nvPr>
        </p:nvSpPr>
        <p:spPr/>
        <p:txBody>
          <a:bodyPr/>
          <a:lstStyle/>
          <a:p>
            <a:fld id="{000B02D3-937A-402E-A8BD-448ACDF1DC43}" type="datetimeFigureOut">
              <a:rPr lang="es-AR" smtClean="0"/>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6157970-F284-4154-8B5D-92C5CB894E42}" type="slidenum">
              <a:rPr lang="es-AR" smtClean="0"/>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B02D3-937A-402E-A8BD-448ACDF1DC43}" type="datetimeFigureOut">
              <a:rPr lang="es-AR" smtClean="0"/>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57970-F284-4154-8B5D-92C5CB894E42}" type="slidenum">
              <a:rPr lang="es-AR" smtClean="0"/>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u="sng" dirty="0" smtClean="0">
                <a:latin typeface="Times New Roman" panose="02020603050405020304" pitchFamily="18" charset="0"/>
                <a:cs typeface="Times New Roman" panose="02020603050405020304" pitchFamily="18" charset="0"/>
              </a:rPr>
              <a:t>TECNICATURA UNIVERSITARIA EN PROGRAMACION </a:t>
            </a:r>
            <a:r>
              <a:rPr lang="es-MX" dirty="0" smtClean="0">
                <a:latin typeface="Times New Roman" panose="02020603050405020304" pitchFamily="18" charset="0"/>
                <a:cs typeface="Times New Roman" panose="02020603050405020304" pitchFamily="18" charset="0"/>
              </a:rPr>
              <a:t>- </a:t>
            </a:r>
            <a:r>
              <a:rPr lang="es-MX" u="sng" dirty="0" smtClean="0">
                <a:latin typeface="Times New Roman" panose="02020603050405020304" pitchFamily="18" charset="0"/>
                <a:cs typeface="Times New Roman" panose="02020603050405020304" pitchFamily="18" charset="0"/>
              </a:rPr>
              <a:t>2023</a:t>
            </a:r>
            <a:endParaRPr lang="es-AR" u="sng" dirty="0">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p:txBody>
          <a:bodyPr>
            <a:normAutofit/>
          </a:bodyPr>
          <a:lstStyle/>
          <a:p>
            <a:r>
              <a:rPr lang="es-MX" sz="4800" dirty="0" smtClean="0">
                <a:latin typeface="Times New Roman" panose="02020603050405020304" pitchFamily="18" charset="0"/>
                <a:cs typeface="Times New Roman" panose="02020603050405020304" pitchFamily="18" charset="0"/>
              </a:rPr>
              <a:t>UTN -FRSR</a:t>
            </a:r>
            <a:endParaRPr lang="es-A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EN LA IMPLICACION TENEMOS</a:t>
            </a:r>
            <a:endParaRPr lang="es-AR" dirty="0"/>
          </a:p>
        </p:txBody>
      </p:sp>
      <mc:AlternateContent xmlns:mc="http://schemas.openxmlformats.org/markup-compatibility/2006" xmlns:a14="http://schemas.microsoft.com/office/drawing/2010/main">
        <mc:Choice Requires="a14">
          <p:graphicFrame>
            <p:nvGraphicFramePr>
              <p:cNvPr id="4" name="Marcador de contenido 3"/>
              <p:cNvGraphicFramePr>
                <a:graphicFrameLocks noGrp="1"/>
              </p:cNvGraphicFramePr>
              <p:nvPr>
                <p:ph idx="1"/>
              </p:nvPr>
            </p:nvGraphicFramePr>
            <p:xfrm>
              <a:off x="971738" y="2099258"/>
              <a:ext cx="5612130" cy="3593204"/>
            </p:xfrm>
            <a:graphic>
              <a:graphicData uri="http://schemas.openxmlformats.org/drawingml/2006/table">
                <a:tbl>
                  <a:tblPr bandRow="1">
                    <a:tableStyleId>{5C22544A-7EE6-4342-B048-85BDC9FD1C3A}</a:tableStyleId>
                  </a:tblPr>
                  <a:tblGrid>
                    <a:gridCol w="2798445"/>
                    <a:gridCol w="2813685"/>
                  </a:tblGrid>
                  <a:tr h="898301">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200">
                                    <a:effectLst/>
                                    <a:latin typeface="Cambria Math" panose="02040503050406030204" pitchFamily="18" charset="0"/>
                                  </a:rPr>
                                  <m:t>𝑝</m:t>
                                </m:r>
                                <m:r>
                                  <a:rPr lang="es-AR" sz="1200">
                                    <a:effectLst/>
                                    <a:latin typeface="Cambria Math" panose="02040503050406030204" pitchFamily="18" charset="0"/>
                                  </a:rPr>
                                  <m:t>→</m:t>
                                </m:r>
                                <m:r>
                                  <a:rPr lang="es-AR" sz="1200">
                                    <a:effectLst/>
                                    <a:latin typeface="Cambria Math" panose="02040503050406030204" pitchFamily="18" charset="0"/>
                                  </a:rPr>
                                  <m:t>𝑞</m:t>
                                </m:r>
                              </m:oMath>
                            </m:oMathPara>
                          </a14:m>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pPr>
                          <a:r>
                            <a:rPr lang="es-AR" sz="1200">
                              <a:effectLst/>
                            </a:rPr>
                            <a:t>Implicación directa,</a:t>
                          </a:r>
                          <a:endParaRPr lang="es-AR" sz="1100">
                            <a:effectLst/>
                            <a:latin typeface="Calibri" panose="020F0502020204030204" pitchFamily="34" charset="0"/>
                            <a:ea typeface="Calibri" panose="020F0502020204030204" pitchFamily="34" charset="0"/>
                          </a:endParaRPr>
                        </a:p>
                      </a:txBody>
                      <a:tcPr marL="68580" marR="68580" marT="0" marB="0"/>
                    </a:tc>
                  </a:tr>
                  <a:tr h="898301">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200">
                                    <a:effectLst/>
                                    <a:latin typeface="Cambria Math" panose="02040503050406030204" pitchFamily="18" charset="0"/>
                                  </a:rPr>
                                  <m:t>𝑞</m:t>
                                </m:r>
                                <m:r>
                                  <a:rPr lang="es-AR" sz="1200">
                                    <a:effectLst/>
                                    <a:latin typeface="Cambria Math" panose="02040503050406030204" pitchFamily="18" charset="0"/>
                                  </a:rPr>
                                  <m:t>→</m:t>
                                </m:r>
                                <m:r>
                                  <a:rPr lang="es-AR" sz="1200">
                                    <a:effectLst/>
                                    <a:latin typeface="Cambria Math" panose="02040503050406030204" pitchFamily="18" charset="0"/>
                                  </a:rPr>
                                  <m:t>𝑝</m:t>
                                </m:r>
                              </m:oMath>
                            </m:oMathPara>
                          </a14:m>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pPr>
                          <a:r>
                            <a:rPr lang="es-AR" sz="1200">
                              <a:effectLst/>
                            </a:rPr>
                            <a:t>Implicación inversa,</a:t>
                          </a:r>
                          <a:endParaRPr lang="es-AR" sz="1100">
                            <a:effectLst/>
                            <a:latin typeface="Calibri" panose="020F0502020204030204" pitchFamily="34" charset="0"/>
                            <a:ea typeface="Calibri" panose="020F0502020204030204" pitchFamily="34" charset="0"/>
                          </a:endParaRPr>
                        </a:p>
                      </a:txBody>
                      <a:tcPr marL="68580" marR="68580" marT="0" marB="0"/>
                    </a:tc>
                  </a:tr>
                  <a:tr h="898301">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200">
                                    <a:effectLst/>
                                    <a:latin typeface="Cambria Math" panose="02040503050406030204" pitchFamily="18" charset="0"/>
                                  </a:rPr>
                                  <m:t>¬</m:t>
                                </m:r>
                                <m:r>
                                  <a:rPr lang="es-AR" sz="1200">
                                    <a:effectLst/>
                                    <a:latin typeface="Cambria Math" panose="02040503050406030204" pitchFamily="18" charset="0"/>
                                  </a:rPr>
                                  <m:t>𝑝</m:t>
                                </m:r>
                                <m:r>
                                  <a:rPr lang="es-AR" sz="1200">
                                    <a:effectLst/>
                                    <a:latin typeface="Cambria Math" panose="02040503050406030204" pitchFamily="18" charset="0"/>
                                  </a:rPr>
                                  <m:t>→¬</m:t>
                                </m:r>
                                <m:r>
                                  <a:rPr lang="es-AR" sz="1200">
                                    <a:effectLst/>
                                    <a:latin typeface="Cambria Math" panose="02040503050406030204" pitchFamily="18" charset="0"/>
                                  </a:rPr>
                                  <m:t>𝑞</m:t>
                                </m:r>
                              </m:oMath>
                            </m:oMathPara>
                          </a14:m>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pPr>
                          <a:r>
                            <a:rPr lang="es-AR" sz="1200">
                              <a:effectLst/>
                            </a:rPr>
                            <a:t>Implicación recíproca</a:t>
                          </a:r>
                          <a:endParaRPr lang="es-AR" sz="1100">
                            <a:effectLst/>
                            <a:latin typeface="Calibri" panose="020F0502020204030204" pitchFamily="34" charset="0"/>
                            <a:ea typeface="Calibri" panose="020F0502020204030204" pitchFamily="34" charset="0"/>
                          </a:endParaRPr>
                        </a:p>
                      </a:txBody>
                      <a:tcPr marL="68580" marR="68580" marT="0" marB="0"/>
                    </a:tc>
                  </a:tr>
                  <a:tr h="898301">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200">
                                    <a:effectLst/>
                                    <a:latin typeface="Cambria Math" panose="02040503050406030204" pitchFamily="18" charset="0"/>
                                  </a:rPr>
                                  <m:t>¬</m:t>
                                </m:r>
                                <m:r>
                                  <a:rPr lang="es-AR" sz="1200">
                                    <a:effectLst/>
                                    <a:latin typeface="Cambria Math" panose="02040503050406030204" pitchFamily="18" charset="0"/>
                                  </a:rPr>
                                  <m:t>𝑞</m:t>
                                </m:r>
                                <m:r>
                                  <a:rPr lang="es-AR" sz="1200">
                                    <a:effectLst/>
                                    <a:latin typeface="Cambria Math" panose="02040503050406030204" pitchFamily="18" charset="0"/>
                                  </a:rPr>
                                  <m:t>→¬</m:t>
                                </m:r>
                                <m:r>
                                  <a:rPr lang="es-AR" sz="1200">
                                    <a:effectLst/>
                                    <a:latin typeface="Cambria Math" panose="02040503050406030204" pitchFamily="18" charset="0"/>
                                  </a:rPr>
                                  <m:t>𝑝</m:t>
                                </m:r>
                              </m:oMath>
                            </m:oMathPara>
                          </a14:m>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pPr>
                          <a:r>
                            <a:rPr lang="es-AR" sz="1200" dirty="0">
                              <a:effectLst/>
                            </a:rPr>
                            <a:t>Implicación </a:t>
                          </a:r>
                          <a:r>
                            <a:rPr lang="es-AR" sz="1200" dirty="0" err="1">
                              <a:effectLst/>
                            </a:rPr>
                            <a:t>contrapositiva</a:t>
                          </a:r>
                          <a:endParaRPr lang="es-AR" sz="1100" dirty="0">
                            <a:effectLst/>
                            <a:latin typeface="Calibri" panose="020F0502020204030204" pitchFamily="34" charset="0"/>
                            <a:ea typeface="Calibri" panose="020F0502020204030204" pitchFamily="34" charset="0"/>
                          </a:endParaRPr>
                        </a:p>
                      </a:txBody>
                      <a:tcPr marL="68580" marR="68580" marT="0" marB="0"/>
                    </a:tc>
                  </a:tr>
                </a:tbl>
              </a:graphicData>
            </a:graphic>
          </p:graphicFrame>
        </mc:Choice>
        <mc:Fallback xmlns="">
          <p:graphicFrame>
            <p:nvGraphicFramePr>
              <p:cNvPr id="4" name="Marcador de contenido 3"/>
              <p:cNvGraphicFramePr>
                <a:graphicFrameLocks noGrp="1"/>
              </p:cNvGraphicFramePr>
              <p:nvPr>
                <p:ph idx="1"/>
              </p:nvPr>
            </p:nvGraphicFramePr>
            <p:xfrm>
              <a:off x="971738" y="2099258"/>
              <a:ext cx="5612130" cy="3593204"/>
            </p:xfrm>
            <a:graphic>
              <a:graphicData uri="http://schemas.openxmlformats.org/drawingml/2006/table">
                <a:tbl>
                  <a:tblPr bandRow="1">
                    <a:tableStyleId>{5C22544A-7EE6-4342-B048-85BDC9FD1C3A}</a:tableStyleId>
                  </a:tblPr>
                  <a:tblGrid>
                    <a:gridCol w="2798445"/>
                    <a:gridCol w="2813685"/>
                  </a:tblGrid>
                  <a:tr h="898525">
                    <a:tc>
                      <a:txBody>
                        <a:bodyPr/>
                        <a:lstStyle/>
                        <a:p>
                          <a:endParaRPr lang="es-MX"/>
                        </a:p>
                      </a:txBody>
                      <a:tcPr marL="68580" marR="68580" marT="0" marB="0">
                        <a:blipFill>
                          <a:blip r:embed="rId1"/>
                        </a:blipFill>
                      </a:tcPr>
                    </a:tc>
                    <a:tc>
                      <a:txBody>
                        <a:bodyPr/>
                        <a:lstStyle/>
                        <a:p>
                          <a:pPr algn="just">
                            <a:lnSpc>
                              <a:spcPct val="115000"/>
                            </a:lnSpc>
                            <a:spcAft>
                              <a:spcPts val="1000"/>
                            </a:spcAft>
                          </a:pPr>
                          <a:r>
                            <a:rPr lang="es-AR" sz="1200">
                              <a:effectLst/>
                            </a:rPr>
                            <a:t>Implicación directa,</a:t>
                          </a:r>
                          <a:endParaRPr lang="es-AR" sz="1100">
                            <a:effectLst/>
                            <a:latin typeface="Calibri" panose="020F0502020204030204" pitchFamily="34" charset="0"/>
                            <a:ea typeface="Calibri" panose="020F0502020204030204" pitchFamily="34" charset="0"/>
                          </a:endParaRPr>
                        </a:p>
                      </a:txBody>
                      <a:tcPr marL="68580" marR="68580" marT="0" marB="0"/>
                    </a:tc>
                  </a:tr>
                  <a:tr h="897890">
                    <a:tc>
                      <a:txBody>
                        <a:bodyPr/>
                        <a:lstStyle/>
                        <a:p>
                          <a:endParaRPr lang="es-MX"/>
                        </a:p>
                      </a:txBody>
                      <a:tcPr marL="68580" marR="68580" marT="0" marB="0">
                        <a:blipFill>
                          <a:blip r:embed="rId1"/>
                        </a:blipFill>
                      </a:tcPr>
                    </a:tc>
                    <a:tc>
                      <a:txBody>
                        <a:bodyPr/>
                        <a:lstStyle/>
                        <a:p>
                          <a:pPr algn="just">
                            <a:lnSpc>
                              <a:spcPct val="115000"/>
                            </a:lnSpc>
                            <a:spcAft>
                              <a:spcPts val="1000"/>
                            </a:spcAft>
                          </a:pPr>
                          <a:r>
                            <a:rPr lang="es-AR" sz="1200">
                              <a:effectLst/>
                            </a:rPr>
                            <a:t>Implicación inversa,</a:t>
                          </a:r>
                          <a:endParaRPr lang="es-AR" sz="1100">
                            <a:effectLst/>
                            <a:latin typeface="Calibri" panose="020F0502020204030204" pitchFamily="34" charset="0"/>
                            <a:ea typeface="Calibri" panose="020F0502020204030204" pitchFamily="34" charset="0"/>
                          </a:endParaRPr>
                        </a:p>
                      </a:txBody>
                      <a:tcPr marL="68580" marR="68580" marT="0" marB="0"/>
                    </a:tc>
                  </a:tr>
                  <a:tr h="898525">
                    <a:tc>
                      <a:txBody>
                        <a:bodyPr/>
                        <a:lstStyle/>
                        <a:p>
                          <a:endParaRPr lang="es-MX"/>
                        </a:p>
                      </a:txBody>
                      <a:tcPr marL="68580" marR="68580" marT="0" marB="0">
                        <a:blipFill>
                          <a:blip r:embed="rId1"/>
                        </a:blipFill>
                      </a:tcPr>
                    </a:tc>
                    <a:tc>
                      <a:txBody>
                        <a:bodyPr/>
                        <a:lstStyle/>
                        <a:p>
                          <a:pPr algn="just">
                            <a:lnSpc>
                              <a:spcPct val="115000"/>
                            </a:lnSpc>
                            <a:spcAft>
                              <a:spcPts val="1000"/>
                            </a:spcAft>
                          </a:pPr>
                          <a:r>
                            <a:rPr lang="es-AR" sz="1200">
                              <a:effectLst/>
                            </a:rPr>
                            <a:t>Implicación recíproca</a:t>
                          </a:r>
                          <a:endParaRPr lang="es-AR" sz="1100">
                            <a:effectLst/>
                            <a:latin typeface="Calibri" panose="020F0502020204030204" pitchFamily="34" charset="0"/>
                            <a:ea typeface="Calibri" panose="020F0502020204030204" pitchFamily="34" charset="0"/>
                          </a:endParaRPr>
                        </a:p>
                      </a:txBody>
                      <a:tcPr marL="68580" marR="68580" marT="0" marB="0"/>
                    </a:tc>
                  </a:tr>
                  <a:tr h="898525">
                    <a:tc>
                      <a:txBody>
                        <a:bodyPr/>
                        <a:lstStyle/>
                        <a:p>
                          <a:endParaRPr lang="es-MX"/>
                        </a:p>
                      </a:txBody>
                      <a:tcPr marL="68580" marR="68580" marT="0" marB="0">
                        <a:blipFill>
                          <a:blip r:embed="rId1"/>
                        </a:blipFill>
                      </a:tcPr>
                    </a:tc>
                    <a:tc>
                      <a:txBody>
                        <a:bodyPr/>
                        <a:lstStyle/>
                        <a:p>
                          <a:pPr algn="just">
                            <a:lnSpc>
                              <a:spcPct val="115000"/>
                            </a:lnSpc>
                            <a:spcAft>
                              <a:spcPts val="1000"/>
                            </a:spcAft>
                          </a:pPr>
                          <a:r>
                            <a:rPr lang="es-AR" sz="1200" dirty="0">
                              <a:effectLst/>
                            </a:rPr>
                            <a:t>Implicación </a:t>
                          </a:r>
                          <a:r>
                            <a:rPr lang="es-AR" sz="1200" dirty="0" err="1">
                              <a:effectLst/>
                            </a:rPr>
                            <a:t>contrapositiva</a:t>
                          </a:r>
                          <a:endParaRPr lang="es-AR" sz="1100" dirty="0">
                            <a:effectLst/>
                            <a:latin typeface="Calibri" panose="020F0502020204030204" pitchFamily="34" charset="0"/>
                            <a:ea typeface="Calibri" panose="020F0502020204030204" pitchFamily="34" charset="0"/>
                          </a:endParaRPr>
                        </a:p>
                      </a:txBody>
                      <a:tcPr marL="68580" marR="68580" marT="0" marB="0"/>
                    </a:tc>
                  </a:tr>
                </a:tbl>
              </a:graphicData>
            </a:graphic>
          </p:graphicFrame>
        </mc:Fallback>
      </mc:AlternateContent>
      <p:sp>
        <p:nvSpPr>
          <p:cNvPr id="5" name="Rectangle 1"/>
          <p:cNvSpPr>
            <a:spLocks noChangeArrowheads="1"/>
          </p:cNvSpPr>
          <p:nvPr/>
        </p:nvSpPr>
        <p:spPr bwMode="auto">
          <a:xfrm>
            <a:off x="-2318197" y="-1803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s-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TAUTOLOGIA</a:t>
            </a:r>
            <a:endParaRPr lang="es-AR" dirty="0"/>
          </a:p>
        </p:txBody>
      </p:sp>
      <mc:AlternateContent xmlns:mc="http://schemas.openxmlformats.org/markup-compatibility/2006" xmlns:a14="http://schemas.microsoft.com/office/drawing/2010/main">
        <mc:Choice Requires="a14">
          <p:graphicFrame>
            <p:nvGraphicFramePr>
              <p:cNvPr id="4" name="Marcador de contenido 3"/>
              <p:cNvGraphicFramePr>
                <a:graphicFrameLocks noGrp="1"/>
              </p:cNvGraphicFramePr>
              <p:nvPr>
                <p:ph idx="1"/>
              </p:nvPr>
            </p:nvGraphicFramePr>
            <p:xfrm>
              <a:off x="838200" y="2754656"/>
              <a:ext cx="4583805" cy="2809018"/>
            </p:xfrm>
            <a:graphic>
              <a:graphicData uri="http://schemas.openxmlformats.org/drawingml/2006/table">
                <a:tbl>
                  <a:tblPr bandRow="1">
                    <a:tableStyleId>{5C22544A-7EE6-4342-B048-85BDC9FD1C3A}</a:tableStyleId>
                  </a:tblPr>
                  <a:tblGrid>
                    <a:gridCol w="2866230"/>
                    <a:gridCol w="1717575"/>
                  </a:tblGrid>
                  <a:tr h="1404509">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200">
                                    <a:effectLst/>
                                    <a:latin typeface="Cambria Math" panose="02040503050406030204" pitchFamily="18" charset="0"/>
                                  </a:rPr>
                                  <m:t>𝑝</m:t>
                                </m:r>
                                <m:r>
                                  <a:rPr lang="es-AR" sz="1200">
                                    <a:effectLst/>
                                    <a:latin typeface="Cambria Math" panose="02040503050406030204" pitchFamily="18" charset="0"/>
                                  </a:rPr>
                                  <m:t>→</m:t>
                                </m:r>
                                <m:r>
                                  <a:rPr lang="es-AR" sz="1200">
                                    <a:effectLst/>
                                    <a:latin typeface="Cambria Math" panose="02040503050406030204" pitchFamily="18" charset="0"/>
                                  </a:rPr>
                                  <m:t>𝑞</m:t>
                                </m:r>
                                <m:r>
                                  <a:rPr lang="es-AR" sz="1200">
                                    <a:effectLst/>
                                    <a:latin typeface="Cambria Math" panose="02040503050406030204" pitchFamily="18" charset="0"/>
                                  </a:rPr>
                                  <m:t>↔¬</m:t>
                                </m:r>
                                <m:r>
                                  <a:rPr lang="es-AR" sz="1200">
                                    <a:effectLst/>
                                    <a:latin typeface="Cambria Math" panose="02040503050406030204" pitchFamily="18" charset="0"/>
                                  </a:rPr>
                                  <m:t>𝑞</m:t>
                                </m:r>
                                <m:r>
                                  <a:rPr lang="es-AR" sz="1200">
                                    <a:effectLst/>
                                    <a:latin typeface="Cambria Math" panose="02040503050406030204" pitchFamily="18" charset="0"/>
                                  </a:rPr>
                                  <m:t>→¬</m:t>
                                </m:r>
                                <m:r>
                                  <a:rPr lang="es-AR" sz="1200">
                                    <a:effectLst/>
                                    <a:latin typeface="Cambria Math" panose="02040503050406030204" pitchFamily="18" charset="0"/>
                                  </a:rPr>
                                  <m:t>𝑝</m:t>
                                </m:r>
                              </m:oMath>
                            </m:oMathPara>
                          </a14:m>
                          <a:endParaRPr lang="es-AR" sz="11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pPr>
                          <a:r>
                            <a:rPr lang="es-AR" sz="1200" dirty="0" smtClean="0">
                              <a:effectLst/>
                            </a:rPr>
                            <a:t>()</a:t>
                          </a:r>
                          <a:endParaRPr lang="es-AR" sz="1100" dirty="0">
                            <a:effectLst/>
                            <a:latin typeface="Calibri" panose="020F0502020204030204" pitchFamily="34" charset="0"/>
                            <a:ea typeface="Calibri" panose="020F0502020204030204" pitchFamily="34" charset="0"/>
                          </a:endParaRPr>
                        </a:p>
                      </a:txBody>
                      <a:tcPr marL="68580" marR="68580" marT="0" marB="0"/>
                    </a:tc>
                  </a:tr>
                  <a:tr h="1404509">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200">
                                    <a:effectLst/>
                                    <a:latin typeface="Cambria Math" panose="02040503050406030204" pitchFamily="18" charset="0"/>
                                  </a:rPr>
                                  <m:t>𝑞</m:t>
                                </m:r>
                                <m:r>
                                  <a:rPr lang="es-AR" sz="1200">
                                    <a:effectLst/>
                                    <a:latin typeface="Cambria Math" panose="02040503050406030204" pitchFamily="18" charset="0"/>
                                  </a:rPr>
                                  <m:t>→</m:t>
                                </m:r>
                                <m:r>
                                  <a:rPr lang="es-AR" sz="1200">
                                    <a:effectLst/>
                                    <a:latin typeface="Cambria Math" panose="02040503050406030204" pitchFamily="18" charset="0"/>
                                  </a:rPr>
                                  <m:t>𝑝</m:t>
                                </m:r>
                                <m:r>
                                  <a:rPr lang="es-AR" sz="1200">
                                    <a:effectLst/>
                                    <a:latin typeface="Cambria Math" panose="02040503050406030204" pitchFamily="18" charset="0"/>
                                  </a:rPr>
                                  <m:t>↔¬</m:t>
                                </m:r>
                                <m:r>
                                  <a:rPr lang="es-AR" sz="1200">
                                    <a:effectLst/>
                                    <a:latin typeface="Cambria Math" panose="02040503050406030204" pitchFamily="18" charset="0"/>
                                  </a:rPr>
                                  <m:t>𝑝</m:t>
                                </m:r>
                                <m:r>
                                  <a:rPr lang="es-AR" sz="1200">
                                    <a:effectLst/>
                                    <a:latin typeface="Cambria Math" panose="02040503050406030204" pitchFamily="18" charset="0"/>
                                  </a:rPr>
                                  <m:t>→¬</m:t>
                                </m:r>
                                <m:r>
                                  <a:rPr lang="es-AR" sz="1200">
                                    <a:effectLst/>
                                    <a:latin typeface="Cambria Math" panose="02040503050406030204" pitchFamily="18" charset="0"/>
                                  </a:rPr>
                                  <m:t>𝑞</m:t>
                                </m:r>
                              </m:oMath>
                            </m:oMathPara>
                          </a14:m>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pPr>
                          <a:r>
                            <a:rPr lang="es-AR" sz="1200" dirty="0" smtClean="0">
                              <a:effectLst/>
                            </a:rPr>
                            <a:t>)</a:t>
                          </a:r>
                          <a:endParaRPr lang="es-AR" sz="1100" dirty="0">
                            <a:effectLst/>
                            <a:latin typeface="Calibri" panose="020F0502020204030204" pitchFamily="34" charset="0"/>
                            <a:ea typeface="Calibri" panose="020F0502020204030204" pitchFamily="34" charset="0"/>
                          </a:endParaRPr>
                        </a:p>
                      </a:txBody>
                      <a:tcPr marL="68580" marR="68580" marT="0" marB="0"/>
                    </a:tc>
                  </a:tr>
                </a:tbl>
              </a:graphicData>
            </a:graphic>
          </p:graphicFrame>
        </mc:Choice>
        <mc:Fallback xmlns="">
          <p:graphicFrame>
            <p:nvGraphicFramePr>
              <p:cNvPr id="4" name="Marcador de contenido 3"/>
              <p:cNvGraphicFramePr>
                <a:graphicFrameLocks noGrp="1"/>
              </p:cNvGraphicFramePr>
              <p:nvPr>
                <p:ph idx="1"/>
              </p:nvPr>
            </p:nvGraphicFramePr>
            <p:xfrm>
              <a:off x="838200" y="2754656"/>
              <a:ext cx="4583805" cy="2809018"/>
            </p:xfrm>
            <a:graphic>
              <a:graphicData uri="http://schemas.openxmlformats.org/drawingml/2006/table">
                <a:tbl>
                  <a:tblPr bandRow="1">
                    <a:tableStyleId>{5C22544A-7EE6-4342-B048-85BDC9FD1C3A}</a:tableStyleId>
                  </a:tblPr>
                  <a:tblGrid>
                    <a:gridCol w="2866230"/>
                    <a:gridCol w="1717575"/>
                  </a:tblGrid>
                  <a:tr h="1404620">
                    <a:tc>
                      <a:txBody>
                        <a:bodyPr/>
                        <a:lstStyle/>
                        <a:p>
                          <a:endParaRPr lang="es-MX"/>
                        </a:p>
                      </a:txBody>
                      <a:tcPr marL="68580" marR="68580" marT="0" marB="0">
                        <a:blipFill>
                          <a:blip r:embed="rId1"/>
                        </a:blipFill>
                      </a:tcPr>
                    </a:tc>
                    <a:tc>
                      <a:txBody>
                        <a:bodyPr/>
                        <a:lstStyle/>
                        <a:p>
                          <a:pPr algn="just">
                            <a:lnSpc>
                              <a:spcPct val="115000"/>
                            </a:lnSpc>
                            <a:spcAft>
                              <a:spcPts val="1000"/>
                            </a:spcAft>
                          </a:pPr>
                          <a:r>
                            <a:rPr lang="es-AR" sz="1200" dirty="0" smtClean="0">
                              <a:effectLst/>
                            </a:rPr>
                            <a:t>()</a:t>
                          </a:r>
                          <a:endParaRPr lang="es-AR" sz="1100" dirty="0">
                            <a:effectLst/>
                            <a:latin typeface="Calibri" panose="020F0502020204030204" pitchFamily="34" charset="0"/>
                            <a:ea typeface="Calibri" panose="020F0502020204030204" pitchFamily="34" charset="0"/>
                          </a:endParaRPr>
                        </a:p>
                      </a:txBody>
                      <a:tcPr marL="68580" marR="68580" marT="0" marB="0"/>
                    </a:tc>
                  </a:tr>
                  <a:tr h="1404620">
                    <a:tc>
                      <a:txBody>
                        <a:bodyPr/>
                        <a:lstStyle/>
                        <a:p>
                          <a:endParaRPr lang="es-MX"/>
                        </a:p>
                      </a:txBody>
                      <a:tcPr marL="68580" marR="68580" marT="0" marB="0">
                        <a:blipFill>
                          <a:blip r:embed="rId1"/>
                        </a:blipFill>
                      </a:tcPr>
                    </a:tc>
                    <a:tc>
                      <a:txBody>
                        <a:bodyPr/>
                        <a:lstStyle/>
                        <a:p>
                          <a:pPr algn="just">
                            <a:lnSpc>
                              <a:spcPct val="115000"/>
                            </a:lnSpc>
                            <a:spcAft>
                              <a:spcPts val="1000"/>
                            </a:spcAft>
                          </a:pPr>
                          <a:r>
                            <a:rPr lang="es-AR" sz="1200" dirty="0" smtClean="0">
                              <a:effectLst/>
                            </a:rPr>
                            <a:t>)</a:t>
                          </a:r>
                          <a:endParaRPr lang="es-AR" sz="1100" dirty="0">
                            <a:effectLst/>
                            <a:latin typeface="Calibri" panose="020F0502020204030204" pitchFamily="34" charset="0"/>
                            <a:ea typeface="Calibri" panose="020F0502020204030204" pitchFamily="34" charset="0"/>
                          </a:endParaRPr>
                        </a:p>
                      </a:txBody>
                      <a:tcPr marL="68580" marR="68580" marT="0" marB="0"/>
                    </a:tc>
                  </a:tr>
                </a:tbl>
              </a:graphicData>
            </a:graphic>
          </p:graphicFrame>
        </mc:Fallback>
      </mc:AlternateContent>
      <p:sp>
        <p:nvSpPr>
          <p:cNvPr id="5" name="Rectangle 1"/>
          <p:cNvSpPr>
            <a:spLocks noChangeArrowheads="1"/>
          </p:cNvSpPr>
          <p:nvPr/>
        </p:nvSpPr>
        <p:spPr bwMode="auto">
          <a:xfrm>
            <a:off x="318052" y="1674108"/>
            <a:ext cx="101395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s-AR" altLang="es-AR" sz="1200" b="0" i="1" u="none" strike="noStrike" cap="none" normalizeH="0" baseline="0" smtClean="0">
                <a:ln>
                  <a:noFill/>
                </a:ln>
                <a:solidFill>
                  <a:schemeClr val="tx1"/>
                </a:solidFill>
                <a:effectLst/>
                <a:latin typeface="Arial" panose="020B0604020202020204" pitchFamily="34" charset="0"/>
                <a:ea typeface="Bookman Old Style" panose="02050604050505020204" pitchFamily="18" charset="0"/>
                <a:cs typeface="Bookman Old Style" panose="02050604050505020204" pitchFamily="18" charset="0"/>
              </a:rPr>
              <a:t>Una tautología es una proposición cuya tabla de verdad es siempre verdadera, en oposición se define una contradicción aquella proposición cuya tabla de verdad es siempre falsa. Si la tabla de verdad de la proposición en cuestión, no es ni tautología ni contradicción se dice entonces que es una contingencia.</a:t>
            </a:r>
            <a:endParaRPr kumimoji="0" lang="es-AR" altLang="es-AR"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s-AR" altLang="es-AR"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p:cNvSpPr>
                <a:spLocks noGrp="1"/>
              </p:cNvSpPr>
              <p:nvPr>
                <p:ph type="title"/>
              </p:nvPr>
            </p:nvSpPr>
            <p:spPr>
              <a:xfrm>
                <a:off x="838200" y="365126"/>
                <a:ext cx="9142927" cy="3228080"/>
              </a:xfrm>
            </p:spPr>
            <p:txBody>
              <a:bodyPr>
                <a:normAutofit fontScale="90000"/>
              </a:bodyPr>
              <a:lstStyle/>
              <a:p>
                <a:r>
                  <a:rPr lang="es-MX" dirty="0" smtClean="0"/>
                  <a:t>DOBLE IMPLICACION</a:t>
                </a:r>
                <a:br>
                  <a:rPr lang="es-MX" dirty="0" smtClean="0"/>
                </a:br>
                <a:br>
                  <a:rPr lang="es-MX" dirty="0"/>
                </a:br>
                <a:r>
                  <a:rPr lang="es-AR" dirty="0"/>
                  <a:t>La doble implicación de dos proposiciones, p, q denotada </a:t>
                </a:r>
                <a14:m>
                  <m:oMath xmlns:m="http://schemas.openxmlformats.org/officeDocument/2006/math">
                    <m:r>
                      <a:rPr lang="es-AR" i="1">
                        <a:latin typeface="Cambria Math" panose="02040503050406030204" pitchFamily="18" charset="0"/>
                      </a:rPr>
                      <m:t>𝑝</m:t>
                    </m:r>
                    <m:r>
                      <a:rPr lang="es-AR" i="1">
                        <a:latin typeface="Cambria Math" panose="02040503050406030204" pitchFamily="18" charset="0"/>
                      </a:rPr>
                      <m:t>⟷</m:t>
                    </m:r>
                    <m:r>
                      <a:rPr lang="es-AR" i="1">
                        <a:latin typeface="Cambria Math" panose="02040503050406030204" pitchFamily="18" charset="0"/>
                      </a:rPr>
                      <m:t>𝑞</m:t>
                    </m:r>
                  </m:oMath>
                </a14:m>
                <a:r>
                  <a:rPr lang="es-AR" dirty="0"/>
                  <a:t> es la proposición que sólo es verdadera si ambas coinciden en su valor. En forma de tabla:</a:t>
                </a:r>
                <a:endParaRPr lang="es-AR" dirty="0"/>
              </a:p>
            </p:txBody>
          </p:sp>
        </mc:Choice>
        <mc:Fallback>
          <p:sp>
            <p:nvSpPr>
              <p:cNvPr id="2" name="Título 1"/>
              <p:cNvSpPr>
                <a:spLocks noRot="1" noChangeAspect="1" noMove="1" noResize="1" noEditPoints="1" noAdjustHandles="1" noChangeArrowheads="1" noChangeShapeType="1" noTextEdit="1"/>
              </p:cNvSpPr>
              <p:nvPr>
                <p:ph type="title"/>
              </p:nvPr>
            </p:nvSpPr>
            <p:spPr>
              <a:xfrm>
                <a:off x="838200" y="365126"/>
                <a:ext cx="9142927" cy="3228080"/>
              </a:xfrm>
              <a:blipFill rotWithShape="1">
                <a:blip r:embed="rId1"/>
                <a:stretch>
                  <a:fillRect t="-3600" r="2" b="-126"/>
                </a:stretch>
              </a:blipFill>
            </p:spPr>
            <p:txBody>
              <a:bodyPr/>
              <a:lstStyle/>
              <a:p>
                <a:r>
                  <a:rPr lang="es-MX" altLang="en-US">
                    <a:noFill/>
                  </a:rPr>
                  <a:t> </a:t>
                </a:r>
              </a:p>
            </p:txBody>
          </p:sp>
        </mc:Fallback>
      </mc:AlternateContent>
      <mc:AlternateContent xmlns:mc="http://schemas.openxmlformats.org/markup-compatibility/2006" xmlns:a14="http://schemas.microsoft.com/office/drawing/2010/main">
        <mc:Choice Requires="a14">
          <p:graphicFrame>
            <p:nvGraphicFramePr>
              <p:cNvPr id="7" name="Marcador de contenido 6"/>
              <p:cNvGraphicFramePr>
                <a:graphicFrameLocks noGrp="1"/>
              </p:cNvGraphicFramePr>
              <p:nvPr>
                <p:ph idx="1"/>
              </p:nvPr>
            </p:nvGraphicFramePr>
            <p:xfrm>
              <a:off x="965916" y="3953814"/>
              <a:ext cx="5928735" cy="2170612"/>
            </p:xfrm>
            <a:graphic>
              <a:graphicData uri="http://schemas.openxmlformats.org/drawingml/2006/table">
                <a:tbl>
                  <a:tblPr bandRow="1">
                    <a:tableStyleId>{5C22544A-7EE6-4342-B048-85BDC9FD1C3A}</a:tableStyleId>
                  </a:tblPr>
                  <a:tblGrid>
                    <a:gridCol w="1361568"/>
                    <a:gridCol w="1359247"/>
                    <a:gridCol w="3207920"/>
                  </a:tblGrid>
                  <a:tr h="301011">
                    <a:tc>
                      <a:txBody>
                        <a:bodyPr/>
                        <a:lstStyle/>
                        <a:p>
                          <a:pPr>
                            <a:lnSpc>
                              <a:spcPct val="115000"/>
                            </a:lnSpc>
                            <a:spcAft>
                              <a:spcPts val="1000"/>
                            </a:spcAft>
                          </a:pPr>
                          <a:r>
                            <a:rPr lang="es-AR" sz="1400" dirty="0">
                              <a:effectLst/>
                            </a:rPr>
                            <a:t>P</a:t>
                          </a:r>
                          <a:endParaRPr lang="es-AR"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q</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400">
                                    <a:effectLst/>
                                    <a:latin typeface="Cambria Math" panose="02040503050406030204" pitchFamily="18" charset="0"/>
                                  </a:rPr>
                                  <m:t>𝑝</m:t>
                                </m:r>
                                <m:r>
                                  <a:rPr lang="es-AR" sz="1200">
                                    <a:effectLst/>
                                    <a:latin typeface="Cambria Math" panose="02040503050406030204" pitchFamily="18" charset="0"/>
                                  </a:rPr>
                                  <m:t>⟷</m:t>
                                </m:r>
                                <m:r>
                                  <a:rPr lang="es-AR" sz="1400">
                                    <a:effectLst/>
                                    <a:latin typeface="Cambria Math" panose="02040503050406030204" pitchFamily="18" charset="0"/>
                                  </a:rPr>
                                  <m:t>𝑞</m:t>
                                </m:r>
                              </m:oMath>
                            </m:oMathPara>
                          </a14:m>
                          <a:endParaRPr lang="es-AR" sz="1100">
                            <a:effectLst/>
                            <a:latin typeface="Calibri" panose="020F0502020204030204" pitchFamily="34" charset="0"/>
                            <a:ea typeface="Calibri" panose="020F0502020204030204" pitchFamily="34" charset="0"/>
                          </a:endParaRPr>
                        </a:p>
                      </a:txBody>
                      <a:tcPr marL="68580" marR="68580" marT="0" marB="0"/>
                    </a:tc>
                  </a:tr>
                  <a:tr h="449562">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449562">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dirty="0">
                              <a:effectLst/>
                            </a:rPr>
                            <a:t>F</a:t>
                          </a:r>
                          <a:endParaRPr lang="es-AR" sz="1100" dirty="0">
                            <a:effectLst/>
                            <a:latin typeface="Calibri" panose="020F0502020204030204" pitchFamily="34" charset="0"/>
                            <a:ea typeface="Calibri" panose="020F0502020204030204" pitchFamily="34" charset="0"/>
                          </a:endParaRPr>
                        </a:p>
                      </a:txBody>
                      <a:tcPr marL="68580" marR="68580" marT="0" marB="0"/>
                    </a:tc>
                  </a:tr>
                  <a:tr h="449562">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449562">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dirty="0">
                              <a:effectLst/>
                            </a:rPr>
                            <a:t>V</a:t>
                          </a:r>
                          <a:endParaRPr lang="es-AR" sz="1100" dirty="0">
                            <a:effectLst/>
                            <a:latin typeface="Calibri" panose="020F0502020204030204" pitchFamily="34" charset="0"/>
                            <a:ea typeface="Calibri" panose="020F0502020204030204" pitchFamily="34" charset="0"/>
                          </a:endParaRPr>
                        </a:p>
                      </a:txBody>
                      <a:tcPr marL="68580" marR="68580" marT="0" marB="0"/>
                    </a:tc>
                  </a:tr>
                </a:tbl>
              </a:graphicData>
            </a:graphic>
          </p:graphicFrame>
        </mc:Choice>
        <mc:Fallback xmlns="">
          <p:graphicFrame>
            <p:nvGraphicFramePr>
              <p:cNvPr id="7" name="Marcador de contenido 6"/>
              <p:cNvGraphicFramePr>
                <a:graphicFrameLocks noGrp="1"/>
              </p:cNvGraphicFramePr>
              <p:nvPr>
                <p:ph idx="1"/>
              </p:nvPr>
            </p:nvGraphicFramePr>
            <p:xfrm>
              <a:off x="965916" y="3953814"/>
              <a:ext cx="5928735" cy="2170612"/>
            </p:xfrm>
            <a:graphic>
              <a:graphicData uri="http://schemas.openxmlformats.org/drawingml/2006/table">
                <a:tbl>
                  <a:tblPr bandRow="1">
                    <a:tableStyleId>{5C22544A-7EE6-4342-B048-85BDC9FD1C3A}</a:tableStyleId>
                  </a:tblPr>
                  <a:tblGrid>
                    <a:gridCol w="1361568"/>
                    <a:gridCol w="1359247"/>
                    <a:gridCol w="3207920"/>
                  </a:tblGrid>
                  <a:tr h="300990">
                    <a:tc>
                      <a:txBody>
                        <a:bodyPr/>
                        <a:lstStyle/>
                        <a:p>
                          <a:pPr>
                            <a:lnSpc>
                              <a:spcPct val="115000"/>
                            </a:lnSpc>
                            <a:spcAft>
                              <a:spcPts val="1000"/>
                            </a:spcAft>
                          </a:pPr>
                          <a:r>
                            <a:rPr lang="es-AR" sz="1400" dirty="0">
                              <a:effectLst/>
                            </a:rPr>
                            <a:t>P</a:t>
                          </a:r>
                          <a:endParaRPr lang="es-AR"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q</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endParaRPr lang="es-MX"/>
                        </a:p>
                      </a:txBody>
                      <a:tcPr marL="68580" marR="68580" marT="0" marB="0">
                        <a:blipFill>
                          <a:blip r:embed="rId2"/>
                        </a:blipFill>
                      </a:tcPr>
                    </a:tc>
                  </a:tr>
                  <a:tr h="449562">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449562">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dirty="0">
                              <a:effectLst/>
                            </a:rPr>
                            <a:t>F</a:t>
                          </a:r>
                          <a:endParaRPr lang="es-AR" sz="1100" dirty="0">
                            <a:effectLst/>
                            <a:latin typeface="Calibri" panose="020F0502020204030204" pitchFamily="34" charset="0"/>
                            <a:ea typeface="Calibri" panose="020F0502020204030204" pitchFamily="34" charset="0"/>
                          </a:endParaRPr>
                        </a:p>
                      </a:txBody>
                      <a:tcPr marL="68580" marR="68580" marT="0" marB="0"/>
                    </a:tc>
                  </a:tr>
                  <a:tr h="449562">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449562">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dirty="0">
                              <a:effectLst/>
                            </a:rPr>
                            <a:t>V</a:t>
                          </a:r>
                          <a:endParaRPr lang="es-AR" sz="1100" dirty="0">
                            <a:effectLst/>
                            <a:latin typeface="Calibri" panose="020F0502020204030204" pitchFamily="34" charset="0"/>
                            <a:ea typeface="Calibri" panose="020F0502020204030204" pitchFamily="34" charset="0"/>
                          </a:endParaRPr>
                        </a:p>
                      </a:txBody>
                      <a:tcPr marL="68580" marR="68580" marT="0" marB="0"/>
                    </a:tc>
                  </a:tr>
                </a:tbl>
              </a:graphicData>
            </a:graphic>
          </p:graphicFrame>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a:t>
            </a:r>
            <a:endParaRPr lang="es-AR" dirty="0"/>
          </a:p>
        </p:txBody>
      </p:sp>
      <p:sp>
        <p:nvSpPr>
          <p:cNvPr id="3" name="Marcador de contenido 2"/>
          <p:cNvSpPr>
            <a:spLocks noGrp="1"/>
          </p:cNvSpPr>
          <p:nvPr>
            <p:ph idx="1"/>
          </p:nvPr>
        </p:nvSpPr>
        <p:spPr/>
        <p:txBody>
          <a:bodyPr>
            <a:normAutofit fontScale="77500" lnSpcReduction="20000"/>
          </a:bodyPr>
          <a:lstStyle/>
          <a:p>
            <a:r>
              <a:rPr lang="es-AR" dirty="0"/>
              <a:t>Jaime se come el polo o se le derretirá; no se derrite el polo; por tanto, Jaime se come el polo. p = Jaime se come el polo q = el polo se derrite</a:t>
            </a:r>
            <a:r>
              <a:rPr lang="es-AR" dirty="0" smtClean="0"/>
              <a:t>.</a:t>
            </a:r>
            <a:endParaRPr lang="es-AR" dirty="0" smtClean="0"/>
          </a:p>
          <a:p>
            <a:pPr marL="0" indent="0">
              <a:buNone/>
            </a:pPr>
            <a:r>
              <a:rPr lang="fr-FR" dirty="0" smtClean="0"/>
              <a:t>RTA </a:t>
            </a:r>
            <a:endParaRPr lang="fr-FR" dirty="0" smtClean="0"/>
          </a:p>
          <a:p>
            <a:pPr marL="0" indent="0">
              <a:buNone/>
            </a:pPr>
            <a:r>
              <a:rPr lang="fr-FR" dirty="0" smtClean="0"/>
              <a:t>(p </a:t>
            </a:r>
            <a:r>
              <a:rPr lang="fr-FR" dirty="0"/>
              <a:t>v q) &amp; ¬ q -&gt; p</a:t>
            </a:r>
            <a:endParaRPr lang="es-MX" dirty="0"/>
          </a:p>
          <a:p>
            <a:r>
              <a:rPr lang="es-AR" dirty="0" smtClean="0"/>
              <a:t>Juan </a:t>
            </a:r>
            <a:r>
              <a:rPr lang="es-AR" dirty="0"/>
              <a:t>partirá para Japón, si María se queda en Venecia. Rosa viajará a Luxemburgo o Juan no partirá para Japón. O María no se queda en Venecia o Rosa no viajará a Luxemburgo. Por consiguiente, María no se queda en </a:t>
            </a:r>
            <a:r>
              <a:rPr lang="es-AR" dirty="0" smtClean="0"/>
              <a:t>Venecia.</a:t>
            </a:r>
            <a:endParaRPr lang="es-AR" dirty="0" smtClean="0"/>
          </a:p>
          <a:p>
            <a:pPr marL="0" indent="0">
              <a:buNone/>
            </a:pPr>
            <a:r>
              <a:rPr lang="pt-BR" dirty="0" smtClean="0"/>
              <a:t>RTA </a:t>
            </a:r>
            <a:endParaRPr lang="pt-BR" dirty="0" smtClean="0"/>
          </a:p>
          <a:p>
            <a:pPr marL="0" indent="0">
              <a:buNone/>
            </a:pPr>
            <a:r>
              <a:rPr lang="pt-BR" dirty="0" smtClean="0"/>
              <a:t>Juan </a:t>
            </a:r>
            <a:r>
              <a:rPr lang="pt-BR" dirty="0" err="1"/>
              <a:t>Japón</a:t>
            </a:r>
            <a:r>
              <a:rPr lang="pt-BR" dirty="0"/>
              <a:t>: p</a:t>
            </a:r>
            <a:br>
              <a:rPr lang="pt-BR" dirty="0"/>
            </a:br>
            <a:r>
              <a:rPr lang="pt-BR" dirty="0" err="1"/>
              <a:t>María</a:t>
            </a:r>
            <a:r>
              <a:rPr lang="pt-BR" dirty="0"/>
              <a:t> </a:t>
            </a:r>
            <a:r>
              <a:rPr lang="pt-BR" dirty="0" err="1"/>
              <a:t>Venecia</a:t>
            </a:r>
            <a:r>
              <a:rPr lang="pt-BR" dirty="0"/>
              <a:t>: q</a:t>
            </a:r>
            <a:br>
              <a:rPr lang="pt-BR" dirty="0"/>
            </a:br>
            <a:r>
              <a:rPr lang="pt-BR" dirty="0"/>
              <a:t>Rosa Luxemburgo: r</a:t>
            </a:r>
            <a:endParaRPr lang="pt-BR" dirty="0"/>
          </a:p>
          <a:p>
            <a:r>
              <a:rPr lang="pt-BR" dirty="0"/>
              <a:t>((q -&gt; p) &amp; (r v ¬p)) &amp; (¬q v ¬r) -&gt; ¬</a:t>
            </a:r>
            <a:r>
              <a:rPr lang="pt-BR" dirty="0" smtClean="0"/>
              <a:t>q</a:t>
            </a:r>
            <a:endParaRPr lang="pt-BR" dirty="0" smtClean="0"/>
          </a:p>
          <a:p>
            <a:pPr marL="0" indent="0">
              <a:buNone/>
            </a:pPr>
            <a:br>
              <a:rPr lang="pt-BR" dirty="0" smtClean="0"/>
            </a:br>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lstStyle/>
          <a:p>
            <a:r>
              <a:rPr lang="es-MX" dirty="0"/>
              <a:t>Si la Luna es mayor que la Tierra, la Tierra es mayor que el Sol. Júpiter es mayor que Plutón, si la Tierra es mayor que el Sol. Por tanto, si la Luna es mayor que la Tierra, Júpiter es mayor que </a:t>
            </a:r>
            <a:r>
              <a:rPr lang="es-MX" dirty="0" smtClean="0"/>
              <a:t>Plutón</a:t>
            </a:r>
            <a:endParaRPr lang="es-MX" dirty="0" smtClean="0"/>
          </a:p>
          <a:p>
            <a:pPr marL="0" indent="0">
              <a:buNone/>
            </a:pPr>
            <a:r>
              <a:rPr lang="es-MX" dirty="0" smtClean="0"/>
              <a:t>RTA:</a:t>
            </a:r>
            <a:endParaRPr lang="es-MX" dirty="0" smtClean="0"/>
          </a:p>
          <a:p>
            <a:r>
              <a:rPr lang="es-MX" dirty="0"/>
              <a:t>Luna mayor: p</a:t>
            </a:r>
            <a:br>
              <a:rPr lang="es-MX" dirty="0"/>
            </a:br>
            <a:r>
              <a:rPr lang="es-MX" dirty="0"/>
              <a:t>Tierra mayor: q</a:t>
            </a:r>
            <a:br>
              <a:rPr lang="es-MX" dirty="0"/>
            </a:br>
            <a:r>
              <a:rPr lang="es-MX" dirty="0"/>
              <a:t>Júpiter mayor: r</a:t>
            </a:r>
            <a:endParaRPr lang="es-MX" dirty="0"/>
          </a:p>
          <a:p>
            <a:r>
              <a:rPr lang="es-MX" dirty="0"/>
              <a:t>(p -&gt; q) &amp; (q -&gt; r) -&gt; (p -&gt; r)</a:t>
            </a:r>
            <a:endParaRPr lang="es-MX" dirty="0"/>
          </a:p>
          <a:p>
            <a:pPr marL="0" indent="0">
              <a:buNone/>
            </a:pP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lstStyle/>
          <a:p>
            <a:r>
              <a:rPr lang="es-MX" dirty="0"/>
              <a:t>Cuando viajo me mareo. Siempre que me mareo, me entra un hambre atroz. Así pues, siempre que me entra un hambre atroz, </a:t>
            </a:r>
            <a:r>
              <a:rPr lang="es-MX" dirty="0" smtClean="0"/>
              <a:t>viajo</a:t>
            </a:r>
            <a:endParaRPr lang="es-MX" dirty="0" smtClean="0"/>
          </a:p>
          <a:p>
            <a:endParaRPr lang="es-MX" dirty="0"/>
          </a:p>
          <a:p>
            <a:pPr marL="0" indent="0">
              <a:buNone/>
            </a:pPr>
            <a:r>
              <a:rPr lang="es-MX" dirty="0" smtClean="0"/>
              <a:t>RTA:</a:t>
            </a:r>
            <a:endParaRPr lang="es-MX" dirty="0" smtClean="0"/>
          </a:p>
          <a:p>
            <a:r>
              <a:rPr lang="pt-BR" dirty="0"/>
              <a:t>Viajo: p</a:t>
            </a:r>
            <a:br>
              <a:rPr lang="pt-BR" dirty="0"/>
            </a:br>
            <a:r>
              <a:rPr lang="pt-BR" dirty="0" err="1"/>
              <a:t>Mareo</a:t>
            </a:r>
            <a:r>
              <a:rPr lang="pt-BR" dirty="0"/>
              <a:t>: q</a:t>
            </a:r>
            <a:br>
              <a:rPr lang="pt-BR" dirty="0"/>
            </a:br>
            <a:r>
              <a:rPr lang="pt-BR" dirty="0" err="1"/>
              <a:t>Hambre</a:t>
            </a:r>
            <a:r>
              <a:rPr lang="pt-BR" dirty="0"/>
              <a:t>: r</a:t>
            </a:r>
            <a:endParaRPr lang="pt-BR" dirty="0"/>
          </a:p>
          <a:p>
            <a:r>
              <a:rPr lang="pt-BR" dirty="0"/>
              <a:t>((p -&gt; q) &amp; (q -&gt; r)) -&gt;(r -&gt; p)</a:t>
            </a:r>
            <a:endParaRPr lang="pt-BR" dirty="0"/>
          </a:p>
          <a:p>
            <a:pPr marL="0" indent="0">
              <a:buNone/>
            </a:pP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a:xfrm>
            <a:off x="838200" y="1825625"/>
            <a:ext cx="10515600" cy="4588054"/>
          </a:xfrm>
        </p:spPr>
        <p:txBody>
          <a:bodyPr/>
          <a:lstStyle/>
          <a:p>
            <a:r>
              <a:rPr lang="es-MX" dirty="0"/>
              <a:t>O el amor es ciego y los hombres no son conscientes del hecho de que el amor es ciego, o el amor es ciego y las mujeres sacan ventaja de ello. Si los hombres no son conscientes de que el amor es ciego, entonces el amor no es ciego. En conclusión, las mujeres sacan ventaja de ello</a:t>
            </a:r>
            <a:r>
              <a:rPr lang="es-MX" dirty="0" smtClean="0"/>
              <a:t>.</a:t>
            </a:r>
            <a:endParaRPr lang="es-MX" dirty="0" smtClean="0"/>
          </a:p>
          <a:p>
            <a:pPr marL="0" indent="0">
              <a:buNone/>
            </a:pPr>
            <a:r>
              <a:rPr lang="es-MX" dirty="0"/>
              <a:t> </a:t>
            </a:r>
            <a:r>
              <a:rPr lang="es-MX" dirty="0" smtClean="0"/>
              <a:t>RTA:</a:t>
            </a:r>
            <a:endParaRPr lang="es-MX" dirty="0" smtClean="0"/>
          </a:p>
          <a:p>
            <a:r>
              <a:rPr lang="es-AR" dirty="0"/>
              <a:t>Amor ciego: p</a:t>
            </a:r>
            <a:br>
              <a:rPr lang="es-AR" dirty="0"/>
            </a:br>
            <a:r>
              <a:rPr lang="es-AR" dirty="0"/>
              <a:t>Hombres no conscientes: ¬ q</a:t>
            </a:r>
            <a:br>
              <a:rPr lang="es-AR" dirty="0"/>
            </a:br>
            <a:r>
              <a:rPr lang="es-AR" dirty="0"/>
              <a:t>Mujeres ventaja: r</a:t>
            </a:r>
            <a:endParaRPr lang="es-AR" dirty="0"/>
          </a:p>
          <a:p>
            <a:r>
              <a:rPr lang="es-AR" dirty="0"/>
              <a:t>((p &amp; ¬q) v (p &amp; r)) &amp; (¬q -&gt; ¬p) -&gt;r</a:t>
            </a:r>
            <a:endParaRPr lang="es-AR" dirty="0"/>
          </a:p>
          <a:p>
            <a:pPr marL="0" indent="0">
              <a:buNone/>
            </a:pP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lstStyle/>
          <a:p>
            <a:r>
              <a:rPr lang="es-MX" dirty="0"/>
              <a:t>Si Guillermo estudia, obtiene buenas notas. Si no estudia, lo pasa bien en el colegio. Si no saca buenas notas, no lo pasa bien en el colegio. Así pues, </a:t>
            </a:r>
            <a:r>
              <a:rPr lang="es-MX" dirty="0" smtClean="0"/>
              <a:t>Guillermo </a:t>
            </a:r>
            <a:r>
              <a:rPr lang="es-MX" dirty="0"/>
              <a:t>obtiene buenas notas</a:t>
            </a:r>
            <a:r>
              <a:rPr lang="es-MX" dirty="0" smtClean="0"/>
              <a:t>.</a:t>
            </a:r>
            <a:endParaRPr lang="es-MX" dirty="0" smtClean="0"/>
          </a:p>
          <a:p>
            <a:endParaRPr lang="es-MX" dirty="0"/>
          </a:p>
          <a:p>
            <a:pPr marL="0" indent="0">
              <a:buNone/>
            </a:pPr>
            <a:r>
              <a:rPr lang="es-MX" dirty="0" smtClean="0"/>
              <a:t>RTA:</a:t>
            </a:r>
            <a:endParaRPr lang="es-MX" dirty="0" smtClean="0"/>
          </a:p>
          <a:p>
            <a:pPr marL="0" indent="0">
              <a:buNone/>
            </a:pPr>
            <a:r>
              <a:rPr lang="pt-BR" dirty="0"/>
              <a:t>Guillermo </a:t>
            </a:r>
            <a:r>
              <a:rPr lang="pt-BR" dirty="0" err="1"/>
              <a:t>estudia</a:t>
            </a:r>
            <a:r>
              <a:rPr lang="pt-BR" dirty="0"/>
              <a:t>: p</a:t>
            </a:r>
            <a:br>
              <a:rPr lang="pt-BR" dirty="0"/>
            </a:br>
            <a:r>
              <a:rPr lang="pt-BR" dirty="0"/>
              <a:t>Guillermo notas: q</a:t>
            </a:r>
            <a:br>
              <a:rPr lang="pt-BR" dirty="0"/>
            </a:br>
            <a:r>
              <a:rPr lang="pt-BR" dirty="0"/>
              <a:t>Guillermo </a:t>
            </a:r>
            <a:r>
              <a:rPr lang="pt-BR" dirty="0" err="1"/>
              <a:t>colegio</a:t>
            </a:r>
            <a:r>
              <a:rPr lang="pt-BR" dirty="0"/>
              <a:t>: r</a:t>
            </a:r>
            <a:endParaRPr lang="pt-BR" dirty="0"/>
          </a:p>
          <a:p>
            <a:pPr marL="0" indent="0">
              <a:buNone/>
            </a:pPr>
            <a:r>
              <a:rPr lang="pt-BR" dirty="0"/>
              <a:t>((p -&gt; q) &amp; (¬ p -&gt; r)) &amp; (¬ q -&gt; ¬ r) -&gt; q</a:t>
            </a:r>
            <a:endParaRPr lang="pt-BR" dirty="0"/>
          </a:p>
          <a:p>
            <a:pPr marL="0" indent="0">
              <a:buNone/>
            </a:pPr>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lstStyle/>
          <a:p>
            <a:r>
              <a:rPr lang="es-MX" dirty="0"/>
              <a:t>Cuando Eduardo no juega al baloncesto, juega al tenis; cuando juega al tenis, juega al fútbol; no juega al fútbol. Por tanto, Eduardo juega al baloncesto</a:t>
            </a:r>
            <a:r>
              <a:rPr lang="es-MX" dirty="0" smtClean="0"/>
              <a:t>.</a:t>
            </a:r>
            <a:endParaRPr lang="es-MX" dirty="0" smtClean="0"/>
          </a:p>
          <a:p>
            <a:pPr marL="0" indent="0">
              <a:buNone/>
            </a:pPr>
            <a:r>
              <a:rPr lang="es-MX" dirty="0" smtClean="0"/>
              <a:t>RTA:</a:t>
            </a:r>
            <a:endParaRPr lang="es-MX" dirty="0" smtClean="0"/>
          </a:p>
          <a:p>
            <a:pPr marL="0" indent="0">
              <a:buNone/>
            </a:pPr>
            <a:r>
              <a:rPr lang="pt-BR" dirty="0"/>
              <a:t>Eduardo </a:t>
            </a:r>
            <a:r>
              <a:rPr lang="pt-BR" dirty="0" err="1"/>
              <a:t>baloncesto</a:t>
            </a:r>
            <a:r>
              <a:rPr lang="pt-BR" dirty="0"/>
              <a:t>: p</a:t>
            </a:r>
            <a:br>
              <a:rPr lang="pt-BR" dirty="0"/>
            </a:br>
            <a:r>
              <a:rPr lang="pt-BR" dirty="0"/>
              <a:t>Eduardo </a:t>
            </a:r>
            <a:r>
              <a:rPr lang="pt-BR" dirty="0" err="1"/>
              <a:t>tenis</a:t>
            </a:r>
            <a:r>
              <a:rPr lang="pt-BR" dirty="0"/>
              <a:t>: q</a:t>
            </a:r>
            <a:br>
              <a:rPr lang="pt-BR" dirty="0"/>
            </a:br>
            <a:r>
              <a:rPr lang="pt-BR" dirty="0"/>
              <a:t>Eduardo </a:t>
            </a:r>
            <a:r>
              <a:rPr lang="pt-BR" dirty="0" err="1"/>
              <a:t>fútbol</a:t>
            </a:r>
            <a:r>
              <a:rPr lang="pt-BR" dirty="0"/>
              <a:t>: r</a:t>
            </a:r>
            <a:endParaRPr lang="pt-BR" dirty="0"/>
          </a:p>
          <a:p>
            <a:pPr marL="0" indent="0">
              <a:buNone/>
            </a:pPr>
            <a:r>
              <a:rPr lang="pt-BR" dirty="0"/>
              <a:t>((¬p -&gt; q) &amp; (q -&gt;r)) &amp; ¬r -&gt;p</a:t>
            </a:r>
            <a:endParaRPr lang="pt-BR" dirty="0"/>
          </a:p>
          <a:p>
            <a:pPr marL="0" indent="0">
              <a:buNone/>
            </a:pP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lstStyle/>
          <a:p>
            <a:r>
              <a:rPr lang="es-AR" dirty="0" smtClean="0"/>
              <a:t>Si </a:t>
            </a:r>
            <a:r>
              <a:rPr lang="es-AR" dirty="0"/>
              <a:t>la tormenta continúa o anochece, nos quedaremos a cenar o a dormir; si nos quedamos a cenar o a dormir no iremos mañana al concierto; por consiguiente, iremos mañana al </a:t>
            </a:r>
            <a:r>
              <a:rPr lang="es-AR" dirty="0" smtClean="0"/>
              <a:t>concierto</a:t>
            </a:r>
            <a:endParaRPr lang="es-AR" dirty="0" smtClean="0"/>
          </a:p>
          <a:p>
            <a:pPr marL="0" indent="0">
              <a:buNone/>
            </a:pPr>
            <a:r>
              <a:rPr lang="pt-BR" dirty="0"/>
              <a:t>Tormenta continua: p</a:t>
            </a:r>
            <a:br>
              <a:rPr lang="pt-BR" dirty="0"/>
            </a:br>
            <a:r>
              <a:rPr lang="pt-BR" dirty="0" err="1"/>
              <a:t>Anochece</a:t>
            </a:r>
            <a:r>
              <a:rPr lang="pt-BR" dirty="0"/>
              <a:t>: q</a:t>
            </a:r>
            <a:br>
              <a:rPr lang="pt-BR" dirty="0"/>
            </a:br>
            <a:r>
              <a:rPr lang="pt-BR" dirty="0"/>
              <a:t>Quedamos a </a:t>
            </a:r>
            <a:r>
              <a:rPr lang="pt-BR" dirty="0" err="1"/>
              <a:t>cenar</a:t>
            </a:r>
            <a:r>
              <a:rPr lang="pt-BR" dirty="0"/>
              <a:t>: r</a:t>
            </a:r>
            <a:br>
              <a:rPr lang="pt-BR" dirty="0"/>
            </a:br>
            <a:r>
              <a:rPr lang="pt-BR" dirty="0"/>
              <a:t>Quedamos a dormir: s</a:t>
            </a:r>
            <a:br>
              <a:rPr lang="pt-BR" dirty="0"/>
            </a:br>
            <a:r>
              <a:rPr lang="pt-BR" dirty="0"/>
              <a:t>Iremos </a:t>
            </a:r>
            <a:r>
              <a:rPr lang="pt-BR" dirty="0" err="1"/>
              <a:t>concierto</a:t>
            </a:r>
            <a:r>
              <a:rPr lang="pt-BR" dirty="0"/>
              <a:t>: t</a:t>
            </a:r>
            <a:endParaRPr lang="pt-BR" dirty="0"/>
          </a:p>
          <a:p>
            <a:pPr marL="0" indent="0">
              <a:buNone/>
            </a:pPr>
            <a:r>
              <a:rPr lang="pt-BR" dirty="0"/>
              <a:t>(((p v q) -&gt; (r v s)) &amp; ((r v s) -&gt; ¬t)) -&gt; t</a:t>
            </a:r>
            <a:endParaRPr lang="pt-BR" dirty="0"/>
          </a:p>
          <a:p>
            <a:pPr marL="0" indent="0">
              <a:buNone/>
            </a:pP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LOGICA PROPOSICIONAL</a:t>
            </a:r>
            <a:endParaRPr lang="es-AR" dirty="0"/>
          </a:p>
        </p:txBody>
      </p:sp>
      <p:sp>
        <p:nvSpPr>
          <p:cNvPr id="3" name="Marcador de contenido 2"/>
          <p:cNvSpPr>
            <a:spLocks noGrp="1"/>
          </p:cNvSpPr>
          <p:nvPr>
            <p:ph idx="1"/>
          </p:nvPr>
        </p:nvSpPr>
        <p:spPr/>
        <p:txBody>
          <a:bodyPr/>
          <a:lstStyle/>
          <a:p>
            <a:r>
              <a:rPr lang="es-AR" dirty="0"/>
              <a:t>La lógica es un esquema de reglas que permite deducir verdades a partir de otras verdades. El medio que lleva de las primeras verdades a las otras deducidas se llama razonamiento lógico.</a:t>
            </a:r>
            <a:endParaRPr lang="es-AR" dirty="0"/>
          </a:p>
          <a:p>
            <a:r>
              <a:rPr lang="es-AR" dirty="0"/>
              <a:t> La lógica estudia, precisamente, los razonamientos lógicos, estableciendo cuándo un razonamiento es válido, independientemente del contenido de las verdades que se enuncien. Sólo le interesan a esta rama de la matemática, las manipulaciones que se hacen con los enunciados, no su contenido.</a:t>
            </a:r>
            <a:endParaRPr lang="es-A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lstStyle/>
          <a:p>
            <a:endParaRPr lang="es-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TABLAS DE VERDAD</a:t>
            </a:r>
            <a:endParaRPr lang="es-AR"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AR" b="1" i="1" dirty="0"/>
                  <a:t>Definición:</a:t>
                </a:r>
                <a:r>
                  <a:rPr lang="es-AR" dirty="0"/>
                  <a:t> Una variable lógica o variable proposicional es un símbolo que puede tomar dos valores: verdadero (V, o 1) o falso (F o 0)</a:t>
                </a:r>
                <a:endParaRPr lang="es-AR" dirty="0" smtClean="0"/>
              </a:p>
              <a:p>
                <a:r>
                  <a:rPr lang="es-AR" dirty="0"/>
                  <a:t>Se emplearán letras minúsculas para simbolizar las proposiciones: p, q, r, s, t… los cuales serán a partir de ahora variables proposicionales y se combinarán mediante conectores lógicos para formar las proposiciones compuestas.  Los conectores que se estudiarán en este curso son: negación (¬), conjunción </a:t>
                </a:r>
                <a14:m>
                  <m:oMath xmlns:m="http://schemas.openxmlformats.org/officeDocument/2006/math">
                    <m:d>
                      <m:dPr>
                        <m:ctrlPr>
                          <a:rPr lang="es-AR" i="1">
                            <a:latin typeface="Cambria Math" panose="02040503050406030204" pitchFamily="18" charset="0"/>
                          </a:rPr>
                        </m:ctrlPr>
                      </m:dPr>
                      <m:e>
                        <m:r>
                          <a:rPr lang="es-AR" i="1">
                            <a:latin typeface="Cambria Math" panose="02040503050406030204" pitchFamily="18" charset="0"/>
                          </a:rPr>
                          <m:t>⋀</m:t>
                        </m:r>
                      </m:e>
                    </m:d>
                  </m:oMath>
                </a14:m>
                <a:r>
                  <a:rPr lang="es-AR" dirty="0"/>
                  <a:t>, disyunción </a:t>
                </a:r>
                <a14:m>
                  <m:oMath xmlns:m="http://schemas.openxmlformats.org/officeDocument/2006/math">
                    <m:d>
                      <m:dPr>
                        <m:ctrlPr>
                          <a:rPr lang="es-AR" i="1">
                            <a:latin typeface="Cambria Math" panose="02040503050406030204" pitchFamily="18" charset="0"/>
                          </a:rPr>
                        </m:ctrlPr>
                      </m:dPr>
                      <m:e>
                        <m:r>
                          <a:rPr lang="es-AR" i="1">
                            <a:latin typeface="Cambria Math" panose="02040503050406030204" pitchFamily="18" charset="0"/>
                          </a:rPr>
                          <m:t>∨</m:t>
                        </m:r>
                      </m:e>
                    </m:d>
                  </m:oMath>
                </a14:m>
                <a:r>
                  <a:rPr lang="es-AR" dirty="0"/>
                  <a:t>, implicación </a:t>
                </a:r>
                <a14:m>
                  <m:oMath xmlns:m="http://schemas.openxmlformats.org/officeDocument/2006/math">
                    <m:d>
                      <m:dPr>
                        <m:ctrlPr>
                          <a:rPr lang="es-AR" i="1">
                            <a:latin typeface="Cambria Math" panose="02040503050406030204" pitchFamily="18" charset="0"/>
                          </a:rPr>
                        </m:ctrlPr>
                      </m:dPr>
                      <m:e>
                        <m:r>
                          <a:rPr lang="es-AR" i="1">
                            <a:latin typeface="Cambria Math" panose="02040503050406030204" pitchFamily="18" charset="0"/>
                          </a:rPr>
                          <m:t>→</m:t>
                        </m:r>
                      </m:e>
                    </m:d>
                  </m:oMath>
                </a14:m>
                <a:r>
                  <a:rPr lang="es-AR" dirty="0"/>
                  <a:t>, doble implicación </a:t>
                </a:r>
                <a14:m>
                  <m:oMath xmlns:m="http://schemas.openxmlformats.org/officeDocument/2006/math">
                    <m:d>
                      <m:dPr>
                        <m:ctrlPr>
                          <a:rPr lang="es-AR" i="1">
                            <a:latin typeface="Cambria Math" panose="02040503050406030204" pitchFamily="18" charset="0"/>
                          </a:rPr>
                        </m:ctrlPr>
                      </m:dPr>
                      <m:e>
                        <m:r>
                          <a:rPr lang="es-AR" i="1">
                            <a:latin typeface="Cambria Math" panose="02040503050406030204" pitchFamily="18" charset="0"/>
                          </a:rPr>
                          <m:t>⟷</m:t>
                        </m:r>
                      </m:e>
                    </m:d>
                  </m:oMath>
                </a14:m>
                <a:r>
                  <a:rPr lang="es-AR" dirty="0" smtClean="0"/>
                  <a:t>.</a:t>
                </a:r>
                <a:endParaRPr lang="es-AR" dirty="0"/>
              </a:p>
            </p:txBody>
          </p:sp>
        </mc:Choice>
        <mc:Fallback>
          <p:sp>
            <p:nvSpPr>
              <p:cNvPr id="3" name="Marcador de contenido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s-MX"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TABLAS DE VERDAD</a:t>
            </a:r>
            <a:endParaRPr lang="es-AR"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r>
                  <a:rPr lang="es-AR" dirty="0"/>
                  <a:t>Por el contrario, las siguientes expresiones sí son proposiciones:</a:t>
                </a:r>
                <a:endParaRPr lang="es-AR" dirty="0"/>
              </a:p>
              <a:p>
                <a14:m>
                  <m:oMath xmlns:m="http://schemas.openxmlformats.org/officeDocument/2006/math">
                    <m:rad>
                      <m:radPr>
                        <m:degHide m:val="on"/>
                        <m:ctrlPr>
                          <a:rPr lang="es-AR" i="1">
                            <a:latin typeface="Cambria Math" panose="02040503050406030204" pitchFamily="18" charset="0"/>
                          </a:rPr>
                        </m:ctrlPr>
                      </m:radPr>
                      <m:deg/>
                      <m:e>
                        <m:r>
                          <a:rPr lang="es-AR" i="1">
                            <a:latin typeface="Cambria Math" panose="02040503050406030204" pitchFamily="18" charset="0"/>
                          </a:rPr>
                          <m:t>2</m:t>
                        </m:r>
                      </m:e>
                    </m:rad>
                  </m:oMath>
                </a14:m>
                <a:r>
                  <a:rPr lang="es-AR" dirty="0"/>
                  <a:t> es un número racional</a:t>
                </a:r>
                <a:endParaRPr lang="es-AR" dirty="0"/>
              </a:p>
              <a:p>
                <a14:m>
                  <m:oMath xmlns:m="http://schemas.openxmlformats.org/officeDocument/2006/math">
                    <m:r>
                      <a:rPr lang="es-AR" i="1">
                        <a:latin typeface="Cambria Math" panose="02040503050406030204" pitchFamily="18" charset="0"/>
                      </a:rPr>
                      <m:t>3</m:t>
                    </m:r>
                    <m:r>
                      <a:rPr lang="es-AR" i="1">
                        <a:latin typeface="Cambria Math" panose="02040503050406030204" pitchFamily="18" charset="0"/>
                      </a:rPr>
                      <m:t>+</m:t>
                    </m:r>
                    <m:r>
                      <a:rPr lang="es-AR" i="1">
                        <a:latin typeface="Cambria Math" panose="02040503050406030204" pitchFamily="18" charset="0"/>
                      </a:rPr>
                      <m:t>2</m:t>
                    </m:r>
                    <m:r>
                      <a:rPr lang="es-AR" i="1">
                        <a:latin typeface="Cambria Math" panose="02040503050406030204" pitchFamily="18" charset="0"/>
                      </a:rPr>
                      <m:t>=</m:t>
                    </m:r>
                    <m:r>
                      <a:rPr lang="es-AR" i="1">
                        <a:latin typeface="Cambria Math" panose="02040503050406030204" pitchFamily="18" charset="0"/>
                      </a:rPr>
                      <m:t>5</m:t>
                    </m:r>
                  </m:oMath>
                </a14:m>
                <a:endParaRPr lang="es-AR" dirty="0"/>
              </a:p>
              <a:p>
                <a:r>
                  <a:rPr lang="es-AR" i="1" dirty="0"/>
                  <a:t>De modo que una proposición puede tomar un único valor de verdad; Verdadero (V)  o Falso (F). </a:t>
                </a:r>
                <a:endParaRPr lang="es-AR" dirty="0"/>
              </a:p>
              <a:p>
                <a:endParaRPr lang="es-AR" dirty="0"/>
              </a:p>
            </p:txBody>
          </p:sp>
        </mc:Choice>
        <mc:Fallback>
          <p:sp>
            <p:nvSpPr>
              <p:cNvPr id="3" name="Marcador de contenido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s-MX"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TABLAS DE VERDAD - NEGACION</a:t>
            </a:r>
            <a:endParaRPr lang="es-AR" dirty="0"/>
          </a:p>
        </p:txBody>
      </p:sp>
      <p:graphicFrame>
        <p:nvGraphicFramePr>
          <p:cNvPr id="5" name="Marcador de contenido 4"/>
          <p:cNvGraphicFramePr>
            <a:graphicFrameLocks noGrp="1"/>
          </p:cNvGraphicFramePr>
          <p:nvPr>
            <p:ph idx="1"/>
          </p:nvPr>
        </p:nvGraphicFramePr>
        <p:xfrm>
          <a:off x="2189407" y="2870207"/>
          <a:ext cx="4881093" cy="2848013"/>
        </p:xfrm>
        <a:graphic>
          <a:graphicData uri="http://schemas.openxmlformats.org/drawingml/2006/table">
            <a:tbl>
              <a:tblPr bandRow="1">
                <a:tableStyleId>{5C22544A-7EE6-4342-B048-85BDC9FD1C3A}</a:tableStyleId>
              </a:tblPr>
              <a:tblGrid>
                <a:gridCol w="2073360"/>
                <a:gridCol w="2807733"/>
              </a:tblGrid>
              <a:tr h="781812">
                <a:tc>
                  <a:txBody>
                    <a:bodyPr/>
                    <a:lstStyle/>
                    <a:p>
                      <a:pPr>
                        <a:lnSpc>
                          <a:spcPct val="115000"/>
                        </a:lnSpc>
                        <a:spcAft>
                          <a:spcPts val="1000"/>
                        </a:spcAft>
                      </a:pPr>
                      <a:r>
                        <a:rPr lang="es-AR" sz="1400">
                          <a:effectLst/>
                        </a:rPr>
                        <a:t>p</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¬p</a:t>
                      </a:r>
                      <a:endParaRPr lang="es-AR" sz="1100">
                        <a:effectLst/>
                        <a:latin typeface="Calibri" panose="020F0502020204030204" pitchFamily="34" charset="0"/>
                        <a:ea typeface="Calibri" panose="020F0502020204030204" pitchFamily="34" charset="0"/>
                      </a:endParaRPr>
                    </a:p>
                  </a:txBody>
                  <a:tcPr marL="68580" marR="68580" marT="0" marB="0"/>
                </a:tc>
              </a:tr>
              <a:tr h="781812">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781812">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502577">
                <a:tc gridSpan="2">
                  <a:txBody>
                    <a:bodyPr/>
                    <a:lstStyle/>
                    <a:p>
                      <a:pPr>
                        <a:lnSpc>
                          <a:spcPct val="115000"/>
                        </a:lnSpc>
                        <a:spcAft>
                          <a:spcPts val="1000"/>
                        </a:spcAft>
                      </a:pPr>
                      <a:r>
                        <a:rPr lang="es-AR" sz="900" dirty="0">
                          <a:effectLst/>
                        </a:rPr>
                        <a:t>Tabla 1: negación</a:t>
                      </a:r>
                      <a:endParaRPr lang="es-AR" sz="1100" dirty="0">
                        <a:effectLst/>
                        <a:latin typeface="Calibri" panose="020F0502020204030204" pitchFamily="34" charset="0"/>
                        <a:ea typeface="Calibri" panose="020F0502020204030204" pitchFamily="34" charset="0"/>
                      </a:endParaRPr>
                    </a:p>
                  </a:txBody>
                  <a:tcPr marL="68580" marR="68580" marT="0" marB="0"/>
                </a:tc>
                <a:tc hMerge="1">
                  <a:tcPr/>
                </a:tc>
              </a:tr>
            </a:tbl>
          </a:graphicData>
        </a:graphic>
      </p:graphicFrame>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s-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TABLAS DE VERDAD – DOBLE NEGACION</a:t>
            </a:r>
            <a:endParaRPr lang="es-AR"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14:m>
                  <m:oMath xmlns:m="http://schemas.openxmlformats.org/officeDocument/2006/math">
                    <m:r>
                      <a:rPr lang="es-AR" i="1">
                        <a:latin typeface="Cambria Math" panose="02040503050406030204" pitchFamily="18" charset="0"/>
                      </a:rPr>
                      <m:t>¬(¬</m:t>
                    </m:r>
                    <m:r>
                      <a:rPr lang="es-AR" i="1">
                        <a:latin typeface="Cambria Math" panose="02040503050406030204" pitchFamily="18" charset="0"/>
                      </a:rPr>
                      <m:t>𝑝</m:t>
                    </m:r>
                    <m:r>
                      <a:rPr lang="es-AR" i="1">
                        <a:latin typeface="Cambria Math" panose="02040503050406030204" pitchFamily="18" charset="0"/>
                      </a:rPr>
                      <m:t>)≡</m:t>
                    </m:r>
                    <m:r>
                      <a:rPr lang="es-AR" i="1">
                        <a:latin typeface="Cambria Math" panose="02040503050406030204" pitchFamily="18" charset="0"/>
                      </a:rPr>
                      <m:t>𝑝</m:t>
                    </m:r>
                  </m:oMath>
                </a14:m>
                <a:endParaRPr lang="es-AR" dirty="0" smtClean="0"/>
              </a:p>
              <a:p>
                <a:endParaRPr lang="es-MX" dirty="0"/>
              </a:p>
              <a:p>
                <a:endParaRPr lang="es-MX" dirty="0" smtClean="0"/>
              </a:p>
              <a:p>
                <a:endParaRPr lang="es-AR" dirty="0"/>
              </a:p>
            </p:txBody>
          </p:sp>
        </mc:Choice>
        <mc:Fallback>
          <p:sp>
            <p:nvSpPr>
              <p:cNvPr id="3" name="Marcador de contenido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s-MX" altLang="en-US">
                    <a:noFill/>
                  </a:rPr>
                  <a:t> </a:t>
                </a:r>
              </a:p>
            </p:txBody>
          </p:sp>
        </mc:Fallback>
      </mc:AlternateContent>
      <p:graphicFrame>
        <p:nvGraphicFramePr>
          <p:cNvPr id="4" name="Tabla 3"/>
          <p:cNvGraphicFramePr>
            <a:graphicFrameLocks noGrp="1"/>
          </p:cNvGraphicFramePr>
          <p:nvPr/>
        </p:nvGraphicFramePr>
        <p:xfrm>
          <a:off x="1028562" y="3475514"/>
          <a:ext cx="5512338" cy="2345737"/>
        </p:xfrm>
        <a:graphic>
          <a:graphicData uri="http://schemas.openxmlformats.org/drawingml/2006/table">
            <a:tbl>
              <a:tblPr bandRow="1">
                <a:tableStyleId>{5C22544A-7EE6-4342-B048-85BDC9FD1C3A}</a:tableStyleId>
              </a:tblPr>
              <a:tblGrid>
                <a:gridCol w="1837446"/>
                <a:gridCol w="1837446"/>
                <a:gridCol w="1837446"/>
              </a:tblGrid>
              <a:tr h="807113">
                <a:tc>
                  <a:txBody>
                    <a:bodyPr/>
                    <a:lstStyle/>
                    <a:p>
                      <a:pPr>
                        <a:lnSpc>
                          <a:spcPct val="115000"/>
                        </a:lnSpc>
                        <a:spcAft>
                          <a:spcPts val="1000"/>
                        </a:spcAft>
                      </a:pPr>
                      <a:r>
                        <a:rPr lang="es-AR" sz="1400" dirty="0">
                          <a:effectLst/>
                        </a:rPr>
                        <a:t>P</a:t>
                      </a:r>
                      <a:endParaRPr lang="es-AR"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¬p</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¬(¬p)</a:t>
                      </a:r>
                      <a:endParaRPr lang="es-AR" sz="1100">
                        <a:effectLst/>
                        <a:latin typeface="Calibri" panose="020F0502020204030204" pitchFamily="34" charset="0"/>
                        <a:ea typeface="Calibri" panose="020F0502020204030204" pitchFamily="34" charset="0"/>
                      </a:endParaRPr>
                    </a:p>
                  </a:txBody>
                  <a:tcPr marL="68580" marR="68580" marT="0" marB="0"/>
                </a:tc>
              </a:tr>
              <a:tr h="509883">
                <a:tc>
                  <a:txBody>
                    <a:bodyPr/>
                    <a:lstStyle/>
                    <a:p>
                      <a:pPr>
                        <a:lnSpc>
                          <a:spcPct val="115000"/>
                        </a:lnSpc>
                        <a:spcAft>
                          <a:spcPts val="1000"/>
                        </a:spcAft>
                      </a:pPr>
                      <a:r>
                        <a:rPr lang="es-AR" sz="1400" dirty="0">
                          <a:effectLst/>
                        </a:rPr>
                        <a:t>V</a:t>
                      </a:r>
                      <a:endParaRPr lang="es-AR"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509883">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518858">
                <a:tc gridSpan="3">
                  <a:txBody>
                    <a:bodyPr/>
                    <a:lstStyle/>
                    <a:p>
                      <a:pPr>
                        <a:lnSpc>
                          <a:spcPct val="115000"/>
                        </a:lnSpc>
                        <a:spcAft>
                          <a:spcPts val="1000"/>
                        </a:spcAft>
                      </a:pPr>
                      <a:r>
                        <a:rPr lang="es-AR" sz="900" dirty="0">
                          <a:effectLst/>
                        </a:rPr>
                        <a:t>Tabla 2: doble negación</a:t>
                      </a:r>
                      <a:endParaRPr lang="es-AR" sz="1100" dirty="0">
                        <a:effectLst/>
                        <a:latin typeface="Calibri" panose="020F0502020204030204" pitchFamily="34" charset="0"/>
                        <a:ea typeface="Calibri" panose="020F0502020204030204" pitchFamily="34" charset="0"/>
                      </a:endParaRPr>
                    </a:p>
                  </a:txBody>
                  <a:tcPr marL="68580" marR="68580" marT="0" marB="0"/>
                </a:tc>
                <a:tc hMerge="1">
                  <a:tcPr/>
                </a:tc>
                <a:tc hMerge="1">
                  <a:tcPr/>
                </a:tc>
              </a:tr>
            </a:tbl>
          </a:graphicData>
        </a:graphic>
      </p:graphicFrame>
      <p:sp>
        <p:nvSpPr>
          <p:cNvPr id="5" name="Rectangle 1"/>
          <p:cNvSpPr>
            <a:spLocks noChangeArrowheads="1"/>
          </p:cNvSpPr>
          <p:nvPr/>
        </p:nvSpPr>
        <p:spPr bwMode="auto">
          <a:xfrm>
            <a:off x="1028561" y="3475038"/>
            <a:ext cx="8901049" cy="99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s-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TABLAS DE VERDAD - CONJUNCION</a:t>
            </a:r>
            <a:endParaRPr lang="es-AR" dirty="0"/>
          </a:p>
        </p:txBody>
      </p:sp>
      <mc:AlternateContent xmlns:mc="http://schemas.openxmlformats.org/markup-compatibility/2006" xmlns:a14="http://schemas.microsoft.com/office/drawing/2010/main">
        <mc:Choice Requires="a14">
          <p:graphicFrame>
            <p:nvGraphicFramePr>
              <p:cNvPr id="4" name="Marcador de contenido 3"/>
              <p:cNvGraphicFramePr>
                <a:graphicFrameLocks noGrp="1"/>
              </p:cNvGraphicFramePr>
              <p:nvPr>
                <p:ph idx="1"/>
              </p:nvPr>
            </p:nvGraphicFramePr>
            <p:xfrm>
              <a:off x="1403518" y="2670444"/>
              <a:ext cx="7621211" cy="3181081"/>
            </p:xfrm>
            <a:graphic>
              <a:graphicData uri="http://schemas.openxmlformats.org/drawingml/2006/table">
                <a:tbl>
                  <a:tblPr bandRow="1">
                    <a:tableStyleId>{5C22544A-7EE6-4342-B048-85BDC9FD1C3A}</a:tableStyleId>
                  </a:tblPr>
                  <a:tblGrid>
                    <a:gridCol w="1907206"/>
                    <a:gridCol w="1907206"/>
                    <a:gridCol w="3806799"/>
                  </a:tblGrid>
                  <a:tr h="783644">
                    <a:tc>
                      <a:txBody>
                        <a:bodyPr/>
                        <a:lstStyle/>
                        <a:p>
                          <a:pPr>
                            <a:lnSpc>
                              <a:spcPct val="115000"/>
                            </a:lnSpc>
                            <a:spcAft>
                              <a:spcPts val="1000"/>
                            </a:spcAft>
                          </a:pPr>
                          <a:r>
                            <a:rPr lang="es-AR" sz="1400">
                              <a:effectLst/>
                            </a:rPr>
                            <a:t>P</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q</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400">
                                    <a:effectLst/>
                                    <a:latin typeface="Cambria Math" panose="02040503050406030204" pitchFamily="18" charset="0"/>
                                  </a:rPr>
                                  <m:t>𝑝</m:t>
                                </m:r>
                                <m:r>
                                  <a:rPr lang="es-AR" sz="1400">
                                    <a:effectLst/>
                                    <a:latin typeface="Cambria Math" panose="02040503050406030204" pitchFamily="18" charset="0"/>
                                  </a:rPr>
                                  <m:t>∧</m:t>
                                </m:r>
                                <m:r>
                                  <a:rPr lang="es-AR" sz="1400">
                                    <a:effectLst/>
                                    <a:latin typeface="Cambria Math" panose="02040503050406030204" pitchFamily="18" charset="0"/>
                                  </a:rPr>
                                  <m:t>𝑞</m:t>
                                </m:r>
                              </m:oMath>
                            </m:oMathPara>
                          </a14:m>
                          <a:endParaRPr lang="es-AR" sz="1100">
                            <a:effectLst/>
                            <a:latin typeface="Calibri" panose="020F0502020204030204" pitchFamily="34" charset="0"/>
                            <a:ea typeface="Calibri" panose="020F0502020204030204" pitchFamily="34" charset="0"/>
                          </a:endParaRPr>
                        </a:p>
                      </a:txBody>
                      <a:tcPr marL="68580" marR="68580" marT="0" marB="0"/>
                    </a:tc>
                  </a:tr>
                  <a:tr h="516371">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516371">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516371">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516371">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331953">
                    <a:tc gridSpan="3">
                      <a:txBody>
                        <a:bodyPr/>
                        <a:lstStyle/>
                        <a:p>
                          <a:pPr>
                            <a:lnSpc>
                              <a:spcPct val="115000"/>
                            </a:lnSpc>
                            <a:spcAft>
                              <a:spcPts val="1000"/>
                            </a:spcAft>
                          </a:pPr>
                          <a:r>
                            <a:rPr lang="es-AR" sz="900" dirty="0">
                              <a:effectLst/>
                            </a:rPr>
                            <a:t>Tabla 3: Conjunción</a:t>
                          </a:r>
                          <a:endParaRPr lang="es-AR" sz="1100" dirty="0">
                            <a:effectLst/>
                            <a:latin typeface="Calibri" panose="020F0502020204030204" pitchFamily="34" charset="0"/>
                            <a:ea typeface="Calibri" panose="020F0502020204030204" pitchFamily="34" charset="0"/>
                          </a:endParaRPr>
                        </a:p>
                      </a:txBody>
                      <a:tcPr marL="68580" marR="68580" marT="0" marB="0"/>
                    </a:tc>
                    <a:tc hMerge="1">
                      <a:tcPr/>
                    </a:tc>
                    <a:tc hMerge="1">
                      <a:tcPr/>
                    </a:tc>
                  </a:tr>
                </a:tbl>
              </a:graphicData>
            </a:graphic>
          </p:graphicFrame>
        </mc:Choice>
        <mc:Fallback xmlns="">
          <p:graphicFrame>
            <p:nvGraphicFramePr>
              <p:cNvPr id="4" name="Marcador de contenido 3"/>
              <p:cNvGraphicFramePr>
                <a:graphicFrameLocks noGrp="1"/>
              </p:cNvGraphicFramePr>
              <p:nvPr>
                <p:ph idx="1"/>
              </p:nvPr>
            </p:nvGraphicFramePr>
            <p:xfrm>
              <a:off x="1403518" y="2670444"/>
              <a:ext cx="7621211" cy="3181081"/>
            </p:xfrm>
            <a:graphic>
              <a:graphicData uri="http://schemas.openxmlformats.org/drawingml/2006/table">
                <a:tbl>
                  <a:tblPr bandRow="1">
                    <a:tableStyleId>{5C22544A-7EE6-4342-B048-85BDC9FD1C3A}</a:tableStyleId>
                  </a:tblPr>
                  <a:tblGrid>
                    <a:gridCol w="1907206"/>
                    <a:gridCol w="1907206"/>
                    <a:gridCol w="3806799"/>
                  </a:tblGrid>
                  <a:tr h="783590">
                    <a:tc>
                      <a:txBody>
                        <a:bodyPr/>
                        <a:lstStyle/>
                        <a:p>
                          <a:pPr>
                            <a:lnSpc>
                              <a:spcPct val="115000"/>
                            </a:lnSpc>
                            <a:spcAft>
                              <a:spcPts val="1000"/>
                            </a:spcAft>
                          </a:pPr>
                          <a:r>
                            <a:rPr lang="es-AR" sz="1400">
                              <a:effectLst/>
                            </a:rPr>
                            <a:t>P</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q</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endParaRPr lang="es-MX"/>
                        </a:p>
                      </a:txBody>
                      <a:tcPr marL="68580" marR="68580" marT="0" marB="0">
                        <a:blipFill>
                          <a:blip r:embed="rId1"/>
                        </a:blipFill>
                      </a:tcPr>
                    </a:tc>
                  </a:tr>
                  <a:tr h="516371">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516371">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516371">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516371">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331953">
                    <a:tc gridSpan="3">
                      <a:txBody>
                        <a:bodyPr/>
                        <a:lstStyle/>
                        <a:p>
                          <a:pPr>
                            <a:lnSpc>
                              <a:spcPct val="115000"/>
                            </a:lnSpc>
                            <a:spcAft>
                              <a:spcPts val="1000"/>
                            </a:spcAft>
                          </a:pPr>
                          <a:r>
                            <a:rPr lang="es-AR" sz="900" dirty="0">
                              <a:effectLst/>
                            </a:rPr>
                            <a:t>Tabla 3: Conjunción</a:t>
                          </a:r>
                          <a:endParaRPr lang="es-AR" sz="1100" dirty="0">
                            <a:effectLst/>
                            <a:latin typeface="Calibri" panose="020F0502020204030204" pitchFamily="34" charset="0"/>
                            <a:ea typeface="Calibri" panose="020F0502020204030204" pitchFamily="34" charset="0"/>
                          </a:endParaRPr>
                        </a:p>
                      </a:txBody>
                      <a:tcPr marL="68580" marR="68580" marT="0" marB="0"/>
                    </a:tc>
                    <a:tc hMerge="1">
                      <a:tcPr/>
                    </a:tc>
                    <a:tc hMerge="1">
                      <a:tcPr/>
                    </a:tc>
                  </a:tr>
                </a:tbl>
              </a:graphicData>
            </a:graphic>
          </p:graphicFrame>
        </mc:Fallback>
      </mc:AlternateContent>
      <p:sp>
        <p:nvSpPr>
          <p:cNvPr id="5" name="Rectangle 1"/>
          <p:cNvSpPr>
            <a:spLocks noChangeArrowheads="1"/>
          </p:cNvSpPr>
          <p:nvPr/>
        </p:nvSpPr>
        <p:spPr bwMode="auto">
          <a:xfrm>
            <a:off x="-4056847" y="365125"/>
            <a:ext cx="7309053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1986" y="1395435"/>
            <a:ext cx="10515600" cy="1325563"/>
          </a:xfrm>
        </p:spPr>
        <p:txBody>
          <a:bodyPr>
            <a:normAutofit fontScale="90000"/>
          </a:bodyPr>
          <a:lstStyle/>
          <a:p>
            <a:r>
              <a:rPr lang="es-MX" dirty="0" smtClean="0"/>
              <a:t>TABLAS DE VERDAD – DISYUNCION</a:t>
            </a:r>
            <a:br>
              <a:rPr lang="es-MX" dirty="0" smtClean="0"/>
            </a:br>
            <a:r>
              <a:rPr lang="es-MX" dirty="0" smtClean="0"/>
              <a:t>SE CUMPLE LA PROPIEDAD ASOCIATIVA,CONMUTATIVA,DISTRIBUTIVA, IDEMPOTENCIA Y LEYES DE MORGAN</a:t>
            </a:r>
            <a:br>
              <a:rPr lang="es-MX" dirty="0" smtClean="0"/>
            </a:br>
            <a:endParaRPr lang="es-AR" dirty="0"/>
          </a:p>
        </p:txBody>
      </p:sp>
      <mc:AlternateContent xmlns:mc="http://schemas.openxmlformats.org/markup-compatibility/2006" xmlns:a14="http://schemas.microsoft.com/office/drawing/2010/main">
        <mc:Choice Requires="a14">
          <p:graphicFrame>
            <p:nvGraphicFramePr>
              <p:cNvPr id="4" name="Marcador de contenido 3"/>
              <p:cNvGraphicFramePr>
                <a:graphicFrameLocks noGrp="1"/>
              </p:cNvGraphicFramePr>
              <p:nvPr>
                <p:ph idx="1"/>
              </p:nvPr>
            </p:nvGraphicFramePr>
            <p:xfrm>
              <a:off x="1146220" y="3166650"/>
              <a:ext cx="5579700" cy="2976575"/>
            </p:xfrm>
            <a:graphic>
              <a:graphicData uri="http://schemas.openxmlformats.org/drawingml/2006/table">
                <a:tbl>
                  <a:tblPr bandRow="1">
                    <a:tableStyleId>{5C22544A-7EE6-4342-B048-85BDC9FD1C3A}</a:tableStyleId>
                  </a:tblPr>
                  <a:tblGrid>
                    <a:gridCol w="1397737"/>
                    <a:gridCol w="1394925"/>
                    <a:gridCol w="2787038"/>
                  </a:tblGrid>
                  <a:tr h="767235">
                    <a:tc>
                      <a:txBody>
                        <a:bodyPr/>
                        <a:lstStyle/>
                        <a:p>
                          <a:pPr>
                            <a:lnSpc>
                              <a:spcPct val="115000"/>
                            </a:lnSpc>
                            <a:spcAft>
                              <a:spcPts val="1000"/>
                            </a:spcAft>
                          </a:pPr>
                          <a:r>
                            <a:rPr lang="es-AR" sz="1400" dirty="0">
                              <a:effectLst/>
                            </a:rPr>
                            <a:t>P</a:t>
                          </a:r>
                          <a:endParaRPr lang="es-AR"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q</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400">
                                    <a:effectLst/>
                                    <a:latin typeface="Cambria Math" panose="02040503050406030204" pitchFamily="18" charset="0"/>
                                  </a:rPr>
                                  <m:t>𝑝</m:t>
                                </m:r>
                                <m:r>
                                  <a:rPr lang="es-AR" sz="1400">
                                    <a:effectLst/>
                                    <a:latin typeface="Cambria Math" panose="02040503050406030204" pitchFamily="18" charset="0"/>
                                  </a:rPr>
                                  <m:t>∨</m:t>
                                </m:r>
                                <m:r>
                                  <a:rPr lang="es-AR" sz="1400">
                                    <a:effectLst/>
                                    <a:latin typeface="Cambria Math" panose="02040503050406030204" pitchFamily="18" charset="0"/>
                                  </a:rPr>
                                  <m:t>𝑞</m:t>
                                </m:r>
                              </m:oMath>
                            </m:oMathPara>
                          </a14:m>
                          <a:endParaRPr lang="es-AR" sz="1100" dirty="0">
                            <a:effectLst/>
                            <a:latin typeface="Calibri" panose="020F0502020204030204" pitchFamily="34" charset="0"/>
                            <a:ea typeface="Calibri" panose="020F0502020204030204" pitchFamily="34" charset="0"/>
                          </a:endParaRPr>
                        </a:p>
                      </a:txBody>
                      <a:tcPr marL="68580" marR="68580" marT="0" marB="0"/>
                    </a:tc>
                  </a:tr>
                  <a:tr h="475860">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475860">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475860">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475860">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305900">
                    <a:tc gridSpan="3">
                      <a:txBody>
                        <a:bodyPr/>
                        <a:lstStyle/>
                        <a:p>
                          <a:pPr>
                            <a:lnSpc>
                              <a:spcPct val="115000"/>
                            </a:lnSpc>
                            <a:spcAft>
                              <a:spcPts val="1000"/>
                            </a:spcAft>
                          </a:pPr>
                          <a:r>
                            <a:rPr lang="es-AR" sz="900" dirty="0">
                              <a:effectLst/>
                            </a:rPr>
                            <a:t>Tabla 4: Disyunción</a:t>
                          </a:r>
                          <a:endParaRPr lang="es-AR" sz="1100" dirty="0">
                            <a:effectLst/>
                            <a:latin typeface="Calibri" panose="020F0502020204030204" pitchFamily="34" charset="0"/>
                            <a:ea typeface="Calibri" panose="020F0502020204030204" pitchFamily="34" charset="0"/>
                          </a:endParaRPr>
                        </a:p>
                      </a:txBody>
                      <a:tcPr marL="68580" marR="68580" marT="0" marB="0"/>
                    </a:tc>
                    <a:tc hMerge="1">
                      <a:tcPr/>
                    </a:tc>
                    <a:tc hMerge="1">
                      <a:tcPr/>
                    </a:tc>
                  </a:tr>
                </a:tbl>
              </a:graphicData>
            </a:graphic>
          </p:graphicFrame>
        </mc:Choice>
        <mc:Fallback xmlns="">
          <p:graphicFrame>
            <p:nvGraphicFramePr>
              <p:cNvPr id="4" name="Marcador de contenido 3"/>
              <p:cNvGraphicFramePr>
                <a:graphicFrameLocks noGrp="1"/>
              </p:cNvGraphicFramePr>
              <p:nvPr>
                <p:ph idx="1"/>
              </p:nvPr>
            </p:nvGraphicFramePr>
            <p:xfrm>
              <a:off x="1146220" y="3166650"/>
              <a:ext cx="5579700" cy="2976575"/>
            </p:xfrm>
            <a:graphic>
              <a:graphicData uri="http://schemas.openxmlformats.org/drawingml/2006/table">
                <a:tbl>
                  <a:tblPr bandRow="1">
                    <a:tableStyleId>{5C22544A-7EE6-4342-B048-85BDC9FD1C3A}</a:tableStyleId>
                  </a:tblPr>
                  <a:tblGrid>
                    <a:gridCol w="1397737"/>
                    <a:gridCol w="1394925"/>
                    <a:gridCol w="2787038"/>
                  </a:tblGrid>
                  <a:tr h="767080">
                    <a:tc>
                      <a:txBody>
                        <a:bodyPr/>
                        <a:lstStyle/>
                        <a:p>
                          <a:pPr>
                            <a:lnSpc>
                              <a:spcPct val="115000"/>
                            </a:lnSpc>
                            <a:spcAft>
                              <a:spcPts val="1000"/>
                            </a:spcAft>
                          </a:pPr>
                          <a:r>
                            <a:rPr lang="es-AR" sz="1400" dirty="0">
                              <a:effectLst/>
                            </a:rPr>
                            <a:t>P</a:t>
                          </a:r>
                          <a:endParaRPr lang="es-AR"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q</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endParaRPr lang="es-MX"/>
                        </a:p>
                      </a:txBody>
                      <a:tcPr marL="68580" marR="68580" marT="0" marB="0">
                        <a:blipFill>
                          <a:blip r:embed="rId1"/>
                        </a:blipFill>
                      </a:tcPr>
                    </a:tc>
                  </a:tr>
                  <a:tr h="475860">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475860">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475860">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475860">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305900">
                    <a:tc gridSpan="3">
                      <a:txBody>
                        <a:bodyPr/>
                        <a:lstStyle/>
                        <a:p>
                          <a:pPr>
                            <a:lnSpc>
                              <a:spcPct val="115000"/>
                            </a:lnSpc>
                            <a:spcAft>
                              <a:spcPts val="1000"/>
                            </a:spcAft>
                          </a:pPr>
                          <a:r>
                            <a:rPr lang="es-AR" sz="900" dirty="0">
                              <a:effectLst/>
                            </a:rPr>
                            <a:t>Tabla 4: Disyunción</a:t>
                          </a:r>
                          <a:endParaRPr lang="es-AR" sz="1100" dirty="0">
                            <a:effectLst/>
                            <a:latin typeface="Calibri" panose="020F0502020204030204" pitchFamily="34" charset="0"/>
                            <a:ea typeface="Calibri" panose="020F0502020204030204" pitchFamily="34" charset="0"/>
                          </a:endParaRPr>
                        </a:p>
                      </a:txBody>
                      <a:tcPr marL="68580" marR="68580" marT="0" marB="0"/>
                    </a:tc>
                    <a:tc hMerge="1">
                      <a:tcPr/>
                    </a:tc>
                    <a:tc hMerge="1">
                      <a:tcPr/>
                    </a:tc>
                  </a:tr>
                </a:tbl>
              </a:graphicData>
            </a:graphic>
          </p:graphicFrame>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p:cNvSpPr>
                <a:spLocks noGrp="1"/>
              </p:cNvSpPr>
              <p:nvPr>
                <p:ph type="title"/>
              </p:nvPr>
            </p:nvSpPr>
            <p:spPr/>
            <p:txBody>
              <a:bodyPr/>
              <a:lstStyle/>
              <a:p>
                <a:r>
                  <a:rPr lang="es-AR" dirty="0"/>
                  <a:t>Implicación</a:t>
                </a:r>
                <a14:m>
                  <m:oMath xmlns:m="http://schemas.openxmlformats.org/officeDocument/2006/math">
                    <m:r>
                      <a:rPr lang="es-AR" b="1" i="1">
                        <a:latin typeface="Cambria Math" panose="02040503050406030204" pitchFamily="18" charset="0"/>
                      </a:rPr>
                      <m:t>  → </m:t>
                    </m:r>
                  </m:oMath>
                </a14:m>
                <a:r>
                  <a:rPr lang="es-AR" dirty="0"/>
                  <a:t>(</a:t>
                </a:r>
                <a14:m>
                  <m:oMath xmlns:m="http://schemas.openxmlformats.org/officeDocument/2006/math">
                    <m:r>
                      <a:rPr lang="es-AR" b="1" i="1">
                        <a:latin typeface="Cambria Math" panose="02040503050406030204" pitchFamily="18" charset="0"/>
                      </a:rPr>
                      <m:t>𝒑</m:t>
                    </m:r>
                    <m:r>
                      <a:rPr lang="es-AR" b="1" i="1">
                        <a:latin typeface="Cambria Math" panose="02040503050406030204" pitchFamily="18" charset="0"/>
                      </a:rPr>
                      <m:t>→</m:t>
                    </m:r>
                    <m:r>
                      <a:rPr lang="es-AR" b="1" i="1">
                        <a:latin typeface="Cambria Math" panose="02040503050406030204" pitchFamily="18" charset="0"/>
                      </a:rPr>
                      <m:t>𝒒</m:t>
                    </m:r>
                  </m:oMath>
                </a14:m>
                <a:r>
                  <a:rPr lang="es-AR" dirty="0"/>
                  <a:t> : “si p entonces q”, “p implica q”)</a:t>
                </a:r>
                <a:endParaRPr lang="es-AR" dirty="0"/>
              </a:p>
            </p:txBody>
          </p:sp>
        </mc:Choice>
        <mc:Fallback>
          <p:sp>
            <p:nvSpPr>
              <p:cNvPr id="2" name="Título 1"/>
              <p:cNvSpPr>
                <a:spLocks noRot="1" noChangeAspect="1" noMove="1" noResize="1" noEditPoints="1" noAdjustHandles="1" noChangeArrowheads="1" noChangeShapeType="1" noTextEdit="1"/>
              </p:cNvSpPr>
              <p:nvPr>
                <p:ph type="title"/>
              </p:nvPr>
            </p:nvSpPr>
            <p:spPr>
              <a:blipFill rotWithShape="1">
                <a:blip r:embed="rId1"/>
                <a:stretch>
                  <a:fillRect t="-2443" b="24"/>
                </a:stretch>
              </a:blipFill>
            </p:spPr>
            <p:txBody>
              <a:bodyPr/>
              <a:lstStyle/>
              <a:p>
                <a:r>
                  <a:rPr lang="es-MX" altLang="en-US">
                    <a:noFill/>
                  </a:rPr>
                  <a:t> </a:t>
                </a:r>
              </a:p>
            </p:txBody>
          </p:sp>
        </mc:Fallback>
      </mc:AlternateContent>
      <mc:AlternateContent xmlns:mc="http://schemas.openxmlformats.org/markup-compatibility/2006" xmlns:a14="http://schemas.microsoft.com/office/drawing/2010/main">
        <mc:Choice Requires="a14">
          <p:graphicFrame>
            <p:nvGraphicFramePr>
              <p:cNvPr id="4" name="Marcador de contenido 3"/>
              <p:cNvGraphicFramePr>
                <a:graphicFrameLocks noGrp="1"/>
              </p:cNvGraphicFramePr>
              <p:nvPr>
                <p:ph idx="1"/>
              </p:nvPr>
            </p:nvGraphicFramePr>
            <p:xfrm>
              <a:off x="1146221" y="2562894"/>
              <a:ext cx="5585414" cy="3438660"/>
            </p:xfrm>
            <a:graphic>
              <a:graphicData uri="http://schemas.openxmlformats.org/drawingml/2006/table">
                <a:tbl>
                  <a:tblPr bandRow="1">
                    <a:tableStyleId>{5C22544A-7EE6-4342-B048-85BDC9FD1C3A}</a:tableStyleId>
                  </a:tblPr>
                  <a:tblGrid>
                    <a:gridCol w="1344740"/>
                    <a:gridCol w="1341950"/>
                    <a:gridCol w="2898724"/>
                  </a:tblGrid>
                  <a:tr h="987864">
                    <a:tc>
                      <a:txBody>
                        <a:bodyPr/>
                        <a:lstStyle/>
                        <a:p>
                          <a:pPr>
                            <a:lnSpc>
                              <a:spcPct val="115000"/>
                            </a:lnSpc>
                            <a:spcAft>
                              <a:spcPts val="1000"/>
                            </a:spcAft>
                          </a:pPr>
                          <a:r>
                            <a:rPr lang="es-AR" sz="1400">
                              <a:effectLst/>
                            </a:rPr>
                            <a:t>P</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q</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s-AR" sz="1400">
                                    <a:effectLst/>
                                    <a:latin typeface="Cambria Math" panose="02040503050406030204" pitchFamily="18" charset="0"/>
                                  </a:rPr>
                                  <m:t>𝑝</m:t>
                                </m:r>
                                <m:r>
                                  <a:rPr lang="es-AR" sz="1400">
                                    <a:effectLst/>
                                    <a:latin typeface="Cambria Math" panose="02040503050406030204" pitchFamily="18" charset="0"/>
                                  </a:rPr>
                                  <m:t>→</m:t>
                                </m:r>
                                <m:r>
                                  <a:rPr lang="es-AR" sz="1400">
                                    <a:effectLst/>
                                    <a:latin typeface="Cambria Math" panose="02040503050406030204" pitchFamily="18" charset="0"/>
                                  </a:rPr>
                                  <m:t>𝑞</m:t>
                                </m:r>
                              </m:oMath>
                            </m:oMathPara>
                          </a14:m>
                          <a:endParaRPr lang="es-AR" sz="1100">
                            <a:effectLst/>
                            <a:latin typeface="Calibri" panose="020F0502020204030204" pitchFamily="34" charset="0"/>
                            <a:ea typeface="Calibri" panose="020F0502020204030204" pitchFamily="34" charset="0"/>
                          </a:endParaRPr>
                        </a:p>
                      </a:txBody>
                      <a:tcPr marL="68580" marR="68580" marT="0" marB="0"/>
                    </a:tc>
                  </a:tr>
                  <a:tr h="612699">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612699">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612699">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612699">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dirty="0">
                              <a:effectLst/>
                            </a:rPr>
                            <a:t>V</a:t>
                          </a:r>
                          <a:endParaRPr lang="es-AR" sz="1100" dirty="0">
                            <a:effectLst/>
                            <a:latin typeface="Calibri" panose="020F0502020204030204" pitchFamily="34" charset="0"/>
                            <a:ea typeface="Calibri" panose="020F0502020204030204" pitchFamily="34" charset="0"/>
                          </a:endParaRPr>
                        </a:p>
                      </a:txBody>
                      <a:tcPr marL="68580" marR="68580" marT="0" marB="0"/>
                    </a:tc>
                  </a:tr>
                </a:tbl>
              </a:graphicData>
            </a:graphic>
          </p:graphicFrame>
        </mc:Choice>
        <mc:Fallback xmlns="">
          <p:graphicFrame>
            <p:nvGraphicFramePr>
              <p:cNvPr id="4" name="Marcador de contenido 3"/>
              <p:cNvGraphicFramePr>
                <a:graphicFrameLocks noGrp="1"/>
              </p:cNvGraphicFramePr>
              <p:nvPr>
                <p:ph idx="1"/>
              </p:nvPr>
            </p:nvGraphicFramePr>
            <p:xfrm>
              <a:off x="1146221" y="2562894"/>
              <a:ext cx="5585414" cy="3438660"/>
            </p:xfrm>
            <a:graphic>
              <a:graphicData uri="http://schemas.openxmlformats.org/drawingml/2006/table">
                <a:tbl>
                  <a:tblPr bandRow="1">
                    <a:tableStyleId>{5C22544A-7EE6-4342-B048-85BDC9FD1C3A}</a:tableStyleId>
                  </a:tblPr>
                  <a:tblGrid>
                    <a:gridCol w="1344740"/>
                    <a:gridCol w="1341950"/>
                    <a:gridCol w="2898724"/>
                  </a:tblGrid>
                  <a:tr h="988060">
                    <a:tc>
                      <a:txBody>
                        <a:bodyPr/>
                        <a:lstStyle/>
                        <a:p>
                          <a:pPr>
                            <a:lnSpc>
                              <a:spcPct val="115000"/>
                            </a:lnSpc>
                            <a:spcAft>
                              <a:spcPts val="1000"/>
                            </a:spcAft>
                          </a:pPr>
                          <a:r>
                            <a:rPr lang="es-AR" sz="1400">
                              <a:effectLst/>
                            </a:rPr>
                            <a:t>P</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q</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endParaRPr lang="es-MX"/>
                        </a:p>
                      </a:txBody>
                      <a:tcPr marL="68580" marR="68580" marT="0" marB="0">
                        <a:blipFill>
                          <a:blip r:embed="rId2"/>
                        </a:blipFill>
                      </a:tcPr>
                    </a:tc>
                  </a:tr>
                  <a:tr h="612699">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612699">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r>
                  <a:tr h="612699">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V</a:t>
                          </a:r>
                          <a:endParaRPr lang="es-AR" sz="1100">
                            <a:effectLst/>
                            <a:latin typeface="Calibri" panose="020F0502020204030204" pitchFamily="34" charset="0"/>
                            <a:ea typeface="Calibri" panose="020F0502020204030204" pitchFamily="34" charset="0"/>
                          </a:endParaRPr>
                        </a:p>
                      </a:txBody>
                      <a:tcPr marL="68580" marR="68580" marT="0" marB="0"/>
                    </a:tc>
                  </a:tr>
                  <a:tr h="612699">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a:effectLst/>
                            </a:rPr>
                            <a:t>F</a:t>
                          </a:r>
                          <a:endParaRPr lang="es-AR"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s-AR" sz="1400" dirty="0">
                              <a:effectLst/>
                            </a:rPr>
                            <a:t>V</a:t>
                          </a:r>
                          <a:endParaRPr lang="es-AR" sz="1100" dirty="0">
                            <a:effectLst/>
                            <a:latin typeface="Calibri" panose="020F0502020204030204" pitchFamily="34" charset="0"/>
                            <a:ea typeface="Calibri" panose="020F0502020204030204" pitchFamily="34" charset="0"/>
                          </a:endParaRPr>
                        </a:p>
                      </a:txBody>
                      <a:tcPr marL="68580" marR="68580" marT="0" marB="0"/>
                    </a:tc>
                  </a:tr>
                </a:tbl>
              </a:graphicData>
            </a:graphic>
          </p:graphicFrame>
        </mc:Fallback>
      </mc:AlternateContent>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4769</Words>
  <Application>WPS Presentation</Application>
  <PresentationFormat>Panorámica</PresentationFormat>
  <Paragraphs>302</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Times New Roman</vt:lpstr>
      <vt:lpstr>Cambria Math</vt:lpstr>
      <vt:lpstr>Calibri</vt:lpstr>
      <vt:lpstr>Microsoft YaHei</vt:lpstr>
      <vt:lpstr>Arial Unicode MS</vt:lpstr>
      <vt:lpstr>Calibri Light</vt:lpstr>
      <vt:lpstr>Bookman Old Style</vt:lpstr>
      <vt:lpstr>Segoe Print</vt:lpstr>
      <vt:lpstr>Tema de Office</vt:lpstr>
      <vt:lpstr>TECNICATURA UNIVERSITARIA EN PROGRAMACION - 2023</vt:lpstr>
      <vt:lpstr>LOGICA PROPOSICIONAL</vt:lpstr>
      <vt:lpstr>TABLAS DE VERDAD</vt:lpstr>
      <vt:lpstr>TABLAS DE VERDAD</vt:lpstr>
      <vt:lpstr>TABLAS DE VERDAD - NEGACION</vt:lpstr>
      <vt:lpstr>TABLAS DE VERDAD – DOBLE NEGACION</vt:lpstr>
      <vt:lpstr>TABLAS DE VERDAD - CONJUNCION</vt:lpstr>
      <vt:lpstr>TABLAS DE VERDAD – DISYUNCION SE CUMPLE LA PROPIEDAD ASOCIATIVA,CONMUTATIVA,DISTRIBUTIVA, IDEMPOTENCIA Y LEYES DE MORGAN </vt:lpstr>
      <vt:lpstr>Implicación( : “si p entonces q”, “p implica q”)</vt:lpstr>
      <vt:lpstr>EN LA IMPLICACION TENEMOS</vt:lpstr>
      <vt:lpstr>TAUTOLOGIA</vt:lpstr>
      <vt:lpstr>DOBLE IMPLICACION  La doble implicación de dos proposiciones, p, q denotada  es la proposición que sólo es verdadera si ambas coinciden en su valor. En forma de tabla:</vt:lpstr>
      <vt:lpstr>EJEMPLOS </vt:lpstr>
      <vt:lpstr>EJEMPLOS</vt:lpstr>
      <vt:lpstr>EJEMPLOS</vt:lpstr>
      <vt:lpstr>EJEMPLOS</vt:lpstr>
      <vt:lpstr>EJEMPLOS</vt:lpstr>
      <vt:lpstr>EJEMPLOS</vt:lpstr>
      <vt:lpstr>EJEMPLOS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TECNICATURA UNIVERSITARIA EN PROGRAMACION</dc:title>
  <dc:creator>Osvaldo Giordanini</dc:creator>
  <cp:lastModifiedBy>Ignacio Bala</cp:lastModifiedBy>
  <cp:revision>22</cp:revision>
  <dcterms:created xsi:type="dcterms:W3CDTF">2022-03-28T17:16:00Z</dcterms:created>
  <dcterms:modified xsi:type="dcterms:W3CDTF">2023-03-22T03:25:31Z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15264BDEB1BB4CCFA7D63B7A9A9B3546</vt:lpwstr>
  </property>
  <property fmtid="{D5CDD505-2E9C-101B-9397-08002B2CF9AE}" pid="3" name="KSOProductBuildVer">
    <vt:lpwstr>2058-11.2.0.11513</vt:lpwstr>
  </property>
</Properties>
</file>