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75"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444BF19-C96C-4EF3-8931-574B0A15630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xmlns="" id="{24AED7C3-B306-4755-89D4-F13D10F47E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xmlns="" id="{EF41D666-EC55-4AE9-9421-C7082508A074}"/>
              </a:ext>
            </a:extLst>
          </p:cNvPr>
          <p:cNvSpPr>
            <a:spLocks noGrp="1"/>
          </p:cNvSpPr>
          <p:nvPr>
            <p:ph type="dt" sz="half" idx="10"/>
          </p:nvPr>
        </p:nvSpPr>
        <p:spPr/>
        <p:txBody>
          <a:bodyPr/>
          <a:lstStyle/>
          <a:p>
            <a:fld id="{31B4248B-C8A6-4102-8D82-621074EB1024}" type="datetimeFigureOut">
              <a:rPr lang="es-PE" smtClean="0"/>
              <a:pPr/>
              <a:t>6/06/2022</a:t>
            </a:fld>
            <a:endParaRPr lang="es-PE"/>
          </a:p>
        </p:txBody>
      </p:sp>
      <p:sp>
        <p:nvSpPr>
          <p:cNvPr id="5" name="Marcador de pie de página 4">
            <a:extLst>
              <a:ext uri="{FF2B5EF4-FFF2-40B4-BE49-F238E27FC236}">
                <a16:creationId xmlns:a16="http://schemas.microsoft.com/office/drawing/2014/main" xmlns="" id="{EFFAE81E-B3DF-44FD-999E-1CE89E4B0A5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8729724F-8A2E-44DC-B092-18F54D426CF8}"/>
              </a:ext>
            </a:extLst>
          </p:cNvPr>
          <p:cNvSpPr>
            <a:spLocks noGrp="1"/>
          </p:cNvSpPr>
          <p:nvPr>
            <p:ph type="sldNum" sz="quarter" idx="12"/>
          </p:nvPr>
        </p:nvSpPr>
        <p:spPr/>
        <p:txBody>
          <a:bodyPr/>
          <a:lstStyle/>
          <a:p>
            <a:fld id="{5C76BD2D-D766-40B1-AF99-46F85D9072B1}" type="slidenum">
              <a:rPr lang="es-PE" smtClean="0"/>
              <a:pPr/>
              <a:t>‹Nº›</a:t>
            </a:fld>
            <a:endParaRPr lang="es-PE"/>
          </a:p>
        </p:txBody>
      </p:sp>
    </p:spTree>
    <p:extLst>
      <p:ext uri="{BB962C8B-B14F-4D97-AF65-F5344CB8AC3E}">
        <p14:creationId xmlns:p14="http://schemas.microsoft.com/office/powerpoint/2010/main" xmlns="" val="1378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7869AD8-D3B0-4EF7-B741-5F67399B0FD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xmlns="" id="{1DFAAD06-1BC3-476F-8D3E-D4D92AF02B0B}"/>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94268E7B-402B-40F3-B123-AC1B532EC8D9}"/>
              </a:ext>
            </a:extLst>
          </p:cNvPr>
          <p:cNvSpPr>
            <a:spLocks noGrp="1"/>
          </p:cNvSpPr>
          <p:nvPr>
            <p:ph type="dt" sz="half" idx="10"/>
          </p:nvPr>
        </p:nvSpPr>
        <p:spPr/>
        <p:txBody>
          <a:bodyPr/>
          <a:lstStyle/>
          <a:p>
            <a:fld id="{31B4248B-C8A6-4102-8D82-621074EB1024}" type="datetimeFigureOut">
              <a:rPr lang="es-PE" smtClean="0"/>
              <a:pPr/>
              <a:t>6/06/2022</a:t>
            </a:fld>
            <a:endParaRPr lang="es-PE"/>
          </a:p>
        </p:txBody>
      </p:sp>
      <p:sp>
        <p:nvSpPr>
          <p:cNvPr id="5" name="Marcador de pie de página 4">
            <a:extLst>
              <a:ext uri="{FF2B5EF4-FFF2-40B4-BE49-F238E27FC236}">
                <a16:creationId xmlns:a16="http://schemas.microsoft.com/office/drawing/2014/main" xmlns="" id="{2CB041D1-D191-463A-9CDA-BDD95DB66F7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700EC281-E9FD-4598-B959-82FEC2570FE2}"/>
              </a:ext>
            </a:extLst>
          </p:cNvPr>
          <p:cNvSpPr>
            <a:spLocks noGrp="1"/>
          </p:cNvSpPr>
          <p:nvPr>
            <p:ph type="sldNum" sz="quarter" idx="12"/>
          </p:nvPr>
        </p:nvSpPr>
        <p:spPr/>
        <p:txBody>
          <a:bodyPr/>
          <a:lstStyle/>
          <a:p>
            <a:fld id="{5C76BD2D-D766-40B1-AF99-46F85D9072B1}" type="slidenum">
              <a:rPr lang="es-PE" smtClean="0"/>
              <a:pPr/>
              <a:t>‹Nº›</a:t>
            </a:fld>
            <a:endParaRPr lang="es-PE"/>
          </a:p>
        </p:txBody>
      </p:sp>
    </p:spTree>
    <p:extLst>
      <p:ext uri="{BB962C8B-B14F-4D97-AF65-F5344CB8AC3E}">
        <p14:creationId xmlns:p14="http://schemas.microsoft.com/office/powerpoint/2010/main" xmlns="" val="940292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29018FE6-2BED-461A-BB3B-EA12F3494A0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xmlns="" id="{782E9E4B-A8F9-4735-B463-59DAD0A8B21E}"/>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0364DAED-5E74-4F15-8AC5-9D7B7258A39D}"/>
              </a:ext>
            </a:extLst>
          </p:cNvPr>
          <p:cNvSpPr>
            <a:spLocks noGrp="1"/>
          </p:cNvSpPr>
          <p:nvPr>
            <p:ph type="dt" sz="half" idx="10"/>
          </p:nvPr>
        </p:nvSpPr>
        <p:spPr/>
        <p:txBody>
          <a:bodyPr/>
          <a:lstStyle/>
          <a:p>
            <a:fld id="{31B4248B-C8A6-4102-8D82-621074EB1024}" type="datetimeFigureOut">
              <a:rPr lang="es-PE" smtClean="0"/>
              <a:pPr/>
              <a:t>6/06/2022</a:t>
            </a:fld>
            <a:endParaRPr lang="es-PE"/>
          </a:p>
        </p:txBody>
      </p:sp>
      <p:sp>
        <p:nvSpPr>
          <p:cNvPr id="5" name="Marcador de pie de página 4">
            <a:extLst>
              <a:ext uri="{FF2B5EF4-FFF2-40B4-BE49-F238E27FC236}">
                <a16:creationId xmlns:a16="http://schemas.microsoft.com/office/drawing/2014/main" xmlns="" id="{9CDB4CCF-1356-4CAC-9815-8147720D4D9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B3FC491C-2EFC-464D-9881-7283E3B3EA16}"/>
              </a:ext>
            </a:extLst>
          </p:cNvPr>
          <p:cNvSpPr>
            <a:spLocks noGrp="1"/>
          </p:cNvSpPr>
          <p:nvPr>
            <p:ph type="sldNum" sz="quarter" idx="12"/>
          </p:nvPr>
        </p:nvSpPr>
        <p:spPr/>
        <p:txBody>
          <a:bodyPr/>
          <a:lstStyle/>
          <a:p>
            <a:fld id="{5C76BD2D-D766-40B1-AF99-46F85D9072B1}" type="slidenum">
              <a:rPr lang="es-PE" smtClean="0"/>
              <a:pPr/>
              <a:t>‹Nº›</a:t>
            </a:fld>
            <a:endParaRPr lang="es-PE"/>
          </a:p>
        </p:txBody>
      </p:sp>
    </p:spTree>
    <p:extLst>
      <p:ext uri="{BB962C8B-B14F-4D97-AF65-F5344CB8AC3E}">
        <p14:creationId xmlns:p14="http://schemas.microsoft.com/office/powerpoint/2010/main" xmlns="" val="145826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737C56E-A43C-4D95-BE02-17DA7C693BB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xmlns="" id="{279D99A7-FD2F-4A7A-AED7-A0CD45C684E2}"/>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3A752692-5E0A-49EB-A272-7B186A53C0E7}"/>
              </a:ext>
            </a:extLst>
          </p:cNvPr>
          <p:cNvSpPr>
            <a:spLocks noGrp="1"/>
          </p:cNvSpPr>
          <p:nvPr>
            <p:ph type="dt" sz="half" idx="10"/>
          </p:nvPr>
        </p:nvSpPr>
        <p:spPr/>
        <p:txBody>
          <a:bodyPr/>
          <a:lstStyle/>
          <a:p>
            <a:fld id="{31B4248B-C8A6-4102-8D82-621074EB1024}" type="datetimeFigureOut">
              <a:rPr lang="es-PE" smtClean="0"/>
              <a:pPr/>
              <a:t>6/06/2022</a:t>
            </a:fld>
            <a:endParaRPr lang="es-PE"/>
          </a:p>
        </p:txBody>
      </p:sp>
      <p:sp>
        <p:nvSpPr>
          <p:cNvPr id="5" name="Marcador de pie de página 4">
            <a:extLst>
              <a:ext uri="{FF2B5EF4-FFF2-40B4-BE49-F238E27FC236}">
                <a16:creationId xmlns:a16="http://schemas.microsoft.com/office/drawing/2014/main" xmlns="" id="{35204293-2A5C-4BEE-93CF-1F8D7DA6B40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9AE52E99-FD81-4515-9694-F6FB512FE74F}"/>
              </a:ext>
            </a:extLst>
          </p:cNvPr>
          <p:cNvSpPr>
            <a:spLocks noGrp="1"/>
          </p:cNvSpPr>
          <p:nvPr>
            <p:ph type="sldNum" sz="quarter" idx="12"/>
          </p:nvPr>
        </p:nvSpPr>
        <p:spPr/>
        <p:txBody>
          <a:bodyPr/>
          <a:lstStyle/>
          <a:p>
            <a:fld id="{5C76BD2D-D766-40B1-AF99-46F85D9072B1}" type="slidenum">
              <a:rPr lang="es-PE" smtClean="0"/>
              <a:pPr/>
              <a:t>‹Nº›</a:t>
            </a:fld>
            <a:endParaRPr lang="es-PE"/>
          </a:p>
        </p:txBody>
      </p:sp>
    </p:spTree>
    <p:extLst>
      <p:ext uri="{BB962C8B-B14F-4D97-AF65-F5344CB8AC3E}">
        <p14:creationId xmlns:p14="http://schemas.microsoft.com/office/powerpoint/2010/main" xmlns="" val="3355641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96B428E-730F-445E-BC25-C9625A6A7A8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xmlns="" id="{5B5FAE8B-0044-4739-8C8E-7D69719086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xmlns="" id="{7A0D379B-16B2-407A-8F3C-0068CB4D0A4B}"/>
              </a:ext>
            </a:extLst>
          </p:cNvPr>
          <p:cNvSpPr>
            <a:spLocks noGrp="1"/>
          </p:cNvSpPr>
          <p:nvPr>
            <p:ph type="dt" sz="half" idx="10"/>
          </p:nvPr>
        </p:nvSpPr>
        <p:spPr/>
        <p:txBody>
          <a:bodyPr/>
          <a:lstStyle/>
          <a:p>
            <a:fld id="{31B4248B-C8A6-4102-8D82-621074EB1024}" type="datetimeFigureOut">
              <a:rPr lang="es-PE" smtClean="0"/>
              <a:pPr/>
              <a:t>6/06/2022</a:t>
            </a:fld>
            <a:endParaRPr lang="es-PE"/>
          </a:p>
        </p:txBody>
      </p:sp>
      <p:sp>
        <p:nvSpPr>
          <p:cNvPr id="5" name="Marcador de pie de página 4">
            <a:extLst>
              <a:ext uri="{FF2B5EF4-FFF2-40B4-BE49-F238E27FC236}">
                <a16:creationId xmlns:a16="http://schemas.microsoft.com/office/drawing/2014/main" xmlns="" id="{F0263742-BFA2-4598-88BB-ECED958FF2B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C5C60D54-F9CA-49A9-BDF9-D555D59CF5D6}"/>
              </a:ext>
            </a:extLst>
          </p:cNvPr>
          <p:cNvSpPr>
            <a:spLocks noGrp="1"/>
          </p:cNvSpPr>
          <p:nvPr>
            <p:ph type="sldNum" sz="quarter" idx="12"/>
          </p:nvPr>
        </p:nvSpPr>
        <p:spPr/>
        <p:txBody>
          <a:bodyPr/>
          <a:lstStyle/>
          <a:p>
            <a:fld id="{5C76BD2D-D766-40B1-AF99-46F85D9072B1}" type="slidenum">
              <a:rPr lang="es-PE" smtClean="0"/>
              <a:pPr/>
              <a:t>‹Nº›</a:t>
            </a:fld>
            <a:endParaRPr lang="es-PE"/>
          </a:p>
        </p:txBody>
      </p:sp>
    </p:spTree>
    <p:extLst>
      <p:ext uri="{BB962C8B-B14F-4D97-AF65-F5344CB8AC3E}">
        <p14:creationId xmlns:p14="http://schemas.microsoft.com/office/powerpoint/2010/main" xmlns="" val="65889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5F46856-5CB6-4C0A-8F85-3E58E1ADA80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xmlns="" id="{C4971055-D8C0-4E89-8BFE-41749AAE4AD2}"/>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xmlns="" id="{16D9A91C-B9B1-45E5-AB67-1977C3CD9FB9}"/>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xmlns="" id="{630FD8E2-F9E7-4BC5-95B3-817F18CAFC3F}"/>
              </a:ext>
            </a:extLst>
          </p:cNvPr>
          <p:cNvSpPr>
            <a:spLocks noGrp="1"/>
          </p:cNvSpPr>
          <p:nvPr>
            <p:ph type="dt" sz="half" idx="10"/>
          </p:nvPr>
        </p:nvSpPr>
        <p:spPr/>
        <p:txBody>
          <a:bodyPr/>
          <a:lstStyle/>
          <a:p>
            <a:fld id="{31B4248B-C8A6-4102-8D82-621074EB1024}" type="datetimeFigureOut">
              <a:rPr lang="es-PE" smtClean="0"/>
              <a:pPr/>
              <a:t>6/06/2022</a:t>
            </a:fld>
            <a:endParaRPr lang="es-PE"/>
          </a:p>
        </p:txBody>
      </p:sp>
      <p:sp>
        <p:nvSpPr>
          <p:cNvPr id="6" name="Marcador de pie de página 5">
            <a:extLst>
              <a:ext uri="{FF2B5EF4-FFF2-40B4-BE49-F238E27FC236}">
                <a16:creationId xmlns:a16="http://schemas.microsoft.com/office/drawing/2014/main" xmlns="" id="{9996F9F9-6415-45CA-8458-385733040F4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xmlns="" id="{F3F19B13-BFE7-4F18-8BC7-BE10BE275824}"/>
              </a:ext>
            </a:extLst>
          </p:cNvPr>
          <p:cNvSpPr>
            <a:spLocks noGrp="1"/>
          </p:cNvSpPr>
          <p:nvPr>
            <p:ph type="sldNum" sz="quarter" idx="12"/>
          </p:nvPr>
        </p:nvSpPr>
        <p:spPr/>
        <p:txBody>
          <a:bodyPr/>
          <a:lstStyle/>
          <a:p>
            <a:fld id="{5C76BD2D-D766-40B1-AF99-46F85D9072B1}" type="slidenum">
              <a:rPr lang="es-PE" smtClean="0"/>
              <a:pPr/>
              <a:t>‹Nº›</a:t>
            </a:fld>
            <a:endParaRPr lang="es-PE"/>
          </a:p>
        </p:txBody>
      </p:sp>
    </p:spTree>
    <p:extLst>
      <p:ext uri="{BB962C8B-B14F-4D97-AF65-F5344CB8AC3E}">
        <p14:creationId xmlns:p14="http://schemas.microsoft.com/office/powerpoint/2010/main" xmlns="" val="184890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29E3D11-7103-443F-8470-8F1E87D364E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xmlns="" id="{4A959CE9-FBAC-4343-84C2-0EF3354128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xmlns="" id="{A6F5A531-18FE-4623-9688-562E203FDA5C}"/>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xmlns="" id="{C1F4C795-2FDC-4242-AA8A-9A92021DBE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xmlns="" id="{16271A17-90F5-4F41-BA27-09C8749DEA29}"/>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xmlns="" id="{6C83CB29-6FBC-4739-A69F-42C9E70C47F1}"/>
              </a:ext>
            </a:extLst>
          </p:cNvPr>
          <p:cNvSpPr>
            <a:spLocks noGrp="1"/>
          </p:cNvSpPr>
          <p:nvPr>
            <p:ph type="dt" sz="half" idx="10"/>
          </p:nvPr>
        </p:nvSpPr>
        <p:spPr/>
        <p:txBody>
          <a:bodyPr/>
          <a:lstStyle/>
          <a:p>
            <a:fld id="{31B4248B-C8A6-4102-8D82-621074EB1024}" type="datetimeFigureOut">
              <a:rPr lang="es-PE" smtClean="0"/>
              <a:pPr/>
              <a:t>6/06/2022</a:t>
            </a:fld>
            <a:endParaRPr lang="es-PE"/>
          </a:p>
        </p:txBody>
      </p:sp>
      <p:sp>
        <p:nvSpPr>
          <p:cNvPr id="8" name="Marcador de pie de página 7">
            <a:extLst>
              <a:ext uri="{FF2B5EF4-FFF2-40B4-BE49-F238E27FC236}">
                <a16:creationId xmlns:a16="http://schemas.microsoft.com/office/drawing/2014/main" xmlns="" id="{D97068A0-5DE1-49A8-9969-8AEB1119488E}"/>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xmlns="" id="{9846486E-EBD0-4E2C-A4CF-B739FEB3EFFA}"/>
              </a:ext>
            </a:extLst>
          </p:cNvPr>
          <p:cNvSpPr>
            <a:spLocks noGrp="1"/>
          </p:cNvSpPr>
          <p:nvPr>
            <p:ph type="sldNum" sz="quarter" idx="12"/>
          </p:nvPr>
        </p:nvSpPr>
        <p:spPr/>
        <p:txBody>
          <a:bodyPr/>
          <a:lstStyle/>
          <a:p>
            <a:fld id="{5C76BD2D-D766-40B1-AF99-46F85D9072B1}" type="slidenum">
              <a:rPr lang="es-PE" smtClean="0"/>
              <a:pPr/>
              <a:t>‹Nº›</a:t>
            </a:fld>
            <a:endParaRPr lang="es-PE"/>
          </a:p>
        </p:txBody>
      </p:sp>
    </p:spTree>
    <p:extLst>
      <p:ext uri="{BB962C8B-B14F-4D97-AF65-F5344CB8AC3E}">
        <p14:creationId xmlns:p14="http://schemas.microsoft.com/office/powerpoint/2010/main" xmlns="" val="197386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6546888-D131-4927-AEA5-C39FF864AB4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xmlns="" id="{3BC50661-EA8B-4DFC-B3BA-8D233ECC5AF6}"/>
              </a:ext>
            </a:extLst>
          </p:cNvPr>
          <p:cNvSpPr>
            <a:spLocks noGrp="1"/>
          </p:cNvSpPr>
          <p:nvPr>
            <p:ph type="dt" sz="half" idx="10"/>
          </p:nvPr>
        </p:nvSpPr>
        <p:spPr/>
        <p:txBody>
          <a:bodyPr/>
          <a:lstStyle/>
          <a:p>
            <a:fld id="{31B4248B-C8A6-4102-8D82-621074EB1024}" type="datetimeFigureOut">
              <a:rPr lang="es-PE" smtClean="0"/>
              <a:pPr/>
              <a:t>6/06/2022</a:t>
            </a:fld>
            <a:endParaRPr lang="es-PE"/>
          </a:p>
        </p:txBody>
      </p:sp>
      <p:sp>
        <p:nvSpPr>
          <p:cNvPr id="4" name="Marcador de pie de página 3">
            <a:extLst>
              <a:ext uri="{FF2B5EF4-FFF2-40B4-BE49-F238E27FC236}">
                <a16:creationId xmlns:a16="http://schemas.microsoft.com/office/drawing/2014/main" xmlns="" id="{71B3CBD4-6041-4A93-B2D7-2BEB1B16DD20}"/>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xmlns="" id="{5925B0E4-4B2E-4ACD-B23F-F36E2EE5B47F}"/>
              </a:ext>
            </a:extLst>
          </p:cNvPr>
          <p:cNvSpPr>
            <a:spLocks noGrp="1"/>
          </p:cNvSpPr>
          <p:nvPr>
            <p:ph type="sldNum" sz="quarter" idx="12"/>
          </p:nvPr>
        </p:nvSpPr>
        <p:spPr/>
        <p:txBody>
          <a:bodyPr/>
          <a:lstStyle/>
          <a:p>
            <a:fld id="{5C76BD2D-D766-40B1-AF99-46F85D9072B1}" type="slidenum">
              <a:rPr lang="es-PE" smtClean="0"/>
              <a:pPr/>
              <a:t>‹Nº›</a:t>
            </a:fld>
            <a:endParaRPr lang="es-PE"/>
          </a:p>
        </p:txBody>
      </p:sp>
    </p:spTree>
    <p:extLst>
      <p:ext uri="{BB962C8B-B14F-4D97-AF65-F5344CB8AC3E}">
        <p14:creationId xmlns:p14="http://schemas.microsoft.com/office/powerpoint/2010/main" xmlns="" val="1843730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5331B728-D81B-4958-B063-C89E2D5CD489}"/>
              </a:ext>
            </a:extLst>
          </p:cNvPr>
          <p:cNvSpPr>
            <a:spLocks noGrp="1"/>
          </p:cNvSpPr>
          <p:nvPr>
            <p:ph type="dt" sz="half" idx="10"/>
          </p:nvPr>
        </p:nvSpPr>
        <p:spPr/>
        <p:txBody>
          <a:bodyPr/>
          <a:lstStyle/>
          <a:p>
            <a:fld id="{31B4248B-C8A6-4102-8D82-621074EB1024}" type="datetimeFigureOut">
              <a:rPr lang="es-PE" smtClean="0"/>
              <a:pPr/>
              <a:t>6/06/2022</a:t>
            </a:fld>
            <a:endParaRPr lang="es-PE"/>
          </a:p>
        </p:txBody>
      </p:sp>
      <p:sp>
        <p:nvSpPr>
          <p:cNvPr id="3" name="Marcador de pie de página 2">
            <a:extLst>
              <a:ext uri="{FF2B5EF4-FFF2-40B4-BE49-F238E27FC236}">
                <a16:creationId xmlns:a16="http://schemas.microsoft.com/office/drawing/2014/main" xmlns="" id="{199C95FB-666F-4206-A28B-EFF09458FA32}"/>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xmlns="" id="{5BD5004D-04B4-493C-9BE8-3787BF85D1B4}"/>
              </a:ext>
            </a:extLst>
          </p:cNvPr>
          <p:cNvSpPr>
            <a:spLocks noGrp="1"/>
          </p:cNvSpPr>
          <p:nvPr>
            <p:ph type="sldNum" sz="quarter" idx="12"/>
          </p:nvPr>
        </p:nvSpPr>
        <p:spPr/>
        <p:txBody>
          <a:bodyPr/>
          <a:lstStyle/>
          <a:p>
            <a:fld id="{5C76BD2D-D766-40B1-AF99-46F85D9072B1}" type="slidenum">
              <a:rPr lang="es-PE" smtClean="0"/>
              <a:pPr/>
              <a:t>‹Nº›</a:t>
            </a:fld>
            <a:endParaRPr lang="es-PE"/>
          </a:p>
        </p:txBody>
      </p:sp>
    </p:spTree>
    <p:extLst>
      <p:ext uri="{BB962C8B-B14F-4D97-AF65-F5344CB8AC3E}">
        <p14:creationId xmlns:p14="http://schemas.microsoft.com/office/powerpoint/2010/main" xmlns="" val="101052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779FEDA-5FEA-457A-85B3-AF20721EF57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xmlns="" id="{9A156289-BC1A-473C-8DF5-9B1695BBC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xmlns="" id="{EB60B23A-E75F-452A-A8E6-079B15B56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CE4602B9-8A85-42CF-89F3-511F469A51B3}"/>
              </a:ext>
            </a:extLst>
          </p:cNvPr>
          <p:cNvSpPr>
            <a:spLocks noGrp="1"/>
          </p:cNvSpPr>
          <p:nvPr>
            <p:ph type="dt" sz="half" idx="10"/>
          </p:nvPr>
        </p:nvSpPr>
        <p:spPr/>
        <p:txBody>
          <a:bodyPr/>
          <a:lstStyle/>
          <a:p>
            <a:fld id="{31B4248B-C8A6-4102-8D82-621074EB1024}" type="datetimeFigureOut">
              <a:rPr lang="es-PE" smtClean="0"/>
              <a:pPr/>
              <a:t>6/06/2022</a:t>
            </a:fld>
            <a:endParaRPr lang="es-PE"/>
          </a:p>
        </p:txBody>
      </p:sp>
      <p:sp>
        <p:nvSpPr>
          <p:cNvPr id="6" name="Marcador de pie de página 5">
            <a:extLst>
              <a:ext uri="{FF2B5EF4-FFF2-40B4-BE49-F238E27FC236}">
                <a16:creationId xmlns:a16="http://schemas.microsoft.com/office/drawing/2014/main" xmlns="" id="{D47ED5B9-2AEE-4084-9EE4-A4878D4A81A5}"/>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xmlns="" id="{1099331F-0518-44DA-A997-499F3CB93A11}"/>
              </a:ext>
            </a:extLst>
          </p:cNvPr>
          <p:cNvSpPr>
            <a:spLocks noGrp="1"/>
          </p:cNvSpPr>
          <p:nvPr>
            <p:ph type="sldNum" sz="quarter" idx="12"/>
          </p:nvPr>
        </p:nvSpPr>
        <p:spPr/>
        <p:txBody>
          <a:bodyPr/>
          <a:lstStyle/>
          <a:p>
            <a:fld id="{5C76BD2D-D766-40B1-AF99-46F85D9072B1}" type="slidenum">
              <a:rPr lang="es-PE" smtClean="0"/>
              <a:pPr/>
              <a:t>‹Nº›</a:t>
            </a:fld>
            <a:endParaRPr lang="es-PE"/>
          </a:p>
        </p:txBody>
      </p:sp>
    </p:spTree>
    <p:extLst>
      <p:ext uri="{BB962C8B-B14F-4D97-AF65-F5344CB8AC3E}">
        <p14:creationId xmlns:p14="http://schemas.microsoft.com/office/powerpoint/2010/main" xmlns="" val="2841542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00E20F-0D99-4586-A616-338911B3CBE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xmlns="" id="{923F0876-D8FE-4EC8-8BF5-02FDF3CA38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xmlns="" id="{84825BCC-5515-4605-81D3-B99845B32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D8F6B5CF-9CC5-4706-9B3B-AEFBE2DFDE14}"/>
              </a:ext>
            </a:extLst>
          </p:cNvPr>
          <p:cNvSpPr>
            <a:spLocks noGrp="1"/>
          </p:cNvSpPr>
          <p:nvPr>
            <p:ph type="dt" sz="half" idx="10"/>
          </p:nvPr>
        </p:nvSpPr>
        <p:spPr/>
        <p:txBody>
          <a:bodyPr/>
          <a:lstStyle/>
          <a:p>
            <a:fld id="{31B4248B-C8A6-4102-8D82-621074EB1024}" type="datetimeFigureOut">
              <a:rPr lang="es-PE" smtClean="0"/>
              <a:pPr/>
              <a:t>6/06/2022</a:t>
            </a:fld>
            <a:endParaRPr lang="es-PE"/>
          </a:p>
        </p:txBody>
      </p:sp>
      <p:sp>
        <p:nvSpPr>
          <p:cNvPr id="6" name="Marcador de pie de página 5">
            <a:extLst>
              <a:ext uri="{FF2B5EF4-FFF2-40B4-BE49-F238E27FC236}">
                <a16:creationId xmlns:a16="http://schemas.microsoft.com/office/drawing/2014/main" xmlns="" id="{95098B2A-4700-4CEB-A608-C84F51C4BDFA}"/>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xmlns="" id="{1B86E9E5-BE52-48CE-A5D4-FCA0E9375982}"/>
              </a:ext>
            </a:extLst>
          </p:cNvPr>
          <p:cNvSpPr>
            <a:spLocks noGrp="1"/>
          </p:cNvSpPr>
          <p:nvPr>
            <p:ph type="sldNum" sz="quarter" idx="12"/>
          </p:nvPr>
        </p:nvSpPr>
        <p:spPr/>
        <p:txBody>
          <a:bodyPr/>
          <a:lstStyle/>
          <a:p>
            <a:fld id="{5C76BD2D-D766-40B1-AF99-46F85D9072B1}" type="slidenum">
              <a:rPr lang="es-PE" smtClean="0"/>
              <a:pPr/>
              <a:t>‹Nº›</a:t>
            </a:fld>
            <a:endParaRPr lang="es-PE"/>
          </a:p>
        </p:txBody>
      </p:sp>
    </p:spTree>
    <p:extLst>
      <p:ext uri="{BB962C8B-B14F-4D97-AF65-F5344CB8AC3E}">
        <p14:creationId xmlns:p14="http://schemas.microsoft.com/office/powerpoint/2010/main" xmlns="" val="1251971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D2850A1C-C931-4C92-AF76-50154E0E84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xmlns="" id="{A928FF0F-7649-4C47-BCC6-65AE8DC4D2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84D6A7C8-9F0B-4D6C-92BC-999C592EAA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4248B-C8A6-4102-8D82-621074EB1024}" type="datetimeFigureOut">
              <a:rPr lang="es-PE" smtClean="0"/>
              <a:pPr/>
              <a:t>6/06/2022</a:t>
            </a:fld>
            <a:endParaRPr lang="es-PE"/>
          </a:p>
        </p:txBody>
      </p:sp>
      <p:sp>
        <p:nvSpPr>
          <p:cNvPr id="5" name="Marcador de pie de página 4">
            <a:extLst>
              <a:ext uri="{FF2B5EF4-FFF2-40B4-BE49-F238E27FC236}">
                <a16:creationId xmlns:a16="http://schemas.microsoft.com/office/drawing/2014/main" xmlns="" id="{224582B4-7006-468A-8ED9-6DD3E5CFC9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xmlns="" id="{AE679911-0FD4-484A-8F0E-57292FF8FE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76BD2D-D766-40B1-AF99-46F85D9072B1}" type="slidenum">
              <a:rPr lang="es-PE" smtClean="0"/>
              <a:pPr/>
              <a:t>‹Nº›</a:t>
            </a:fld>
            <a:endParaRPr lang="es-PE"/>
          </a:p>
        </p:txBody>
      </p:sp>
    </p:spTree>
    <p:extLst>
      <p:ext uri="{BB962C8B-B14F-4D97-AF65-F5344CB8AC3E}">
        <p14:creationId xmlns:p14="http://schemas.microsoft.com/office/powerpoint/2010/main" xmlns="" val="473820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xmlns="" id="{F47FCD5E-51F1-4F0F-B4C8-6FA564778C1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774" y="0"/>
            <a:ext cx="12313774" cy="6858000"/>
          </a:xfrm>
          <a:prstGeom prst="rect">
            <a:avLst/>
          </a:prstGeom>
        </p:spPr>
      </p:pic>
      <p:sp>
        <p:nvSpPr>
          <p:cNvPr id="6" name="CuadroTexto 5">
            <a:extLst>
              <a:ext uri="{FF2B5EF4-FFF2-40B4-BE49-F238E27FC236}">
                <a16:creationId xmlns:a16="http://schemas.microsoft.com/office/drawing/2014/main" xmlns="" id="{13D7850D-67EE-4A85-BA9D-CFD9EF6F326B}"/>
              </a:ext>
            </a:extLst>
          </p:cNvPr>
          <p:cNvSpPr txBox="1"/>
          <p:nvPr/>
        </p:nvSpPr>
        <p:spPr>
          <a:xfrm>
            <a:off x="861391" y="609600"/>
            <a:ext cx="10694505" cy="3508653"/>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Estructuras Repetitivas: </a:t>
            </a:r>
          </a:p>
          <a:p>
            <a:pPr algn="just"/>
            <a:endParaRPr lang="es-PE" sz="2400" dirty="0">
              <a:solidFill>
                <a:schemeClr val="bg1"/>
              </a:solidFill>
              <a:latin typeface="Arial" panose="020B0604020202020204" pitchFamily="34" charset="0"/>
              <a:cs typeface="Arial" panose="020B0604020202020204" pitchFamily="34" charset="0"/>
            </a:endParaRPr>
          </a:p>
          <a:p>
            <a:pPr algn="just"/>
            <a:r>
              <a:rPr lang="es-PE" sz="2400" dirty="0">
                <a:solidFill>
                  <a:schemeClr val="bg1"/>
                </a:solidFill>
                <a:latin typeface="Arial" panose="020B0604020202020204" pitchFamily="34" charset="0"/>
                <a:cs typeface="Arial" panose="020B0604020202020204" pitchFamily="34" charset="0"/>
              </a:rPr>
              <a:t>Se llaman problemas repetitivos o cíclicos a aquellos en cuya solución es necesario utilizar un mismo conjunto de acciones que se puedan ejecutar una cantidad especifica de veces. Esta cantidad puede ser fija (previamente determinada por el programador). Los ciclos se clasifican en: </a:t>
            </a:r>
          </a:p>
          <a:p>
            <a:pPr algn="just"/>
            <a:endParaRPr lang="es-PE" sz="2400" dirty="0">
              <a:solidFill>
                <a:schemeClr val="bg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PE" sz="2400" dirty="0">
                <a:solidFill>
                  <a:schemeClr val="bg1"/>
                </a:solidFill>
                <a:latin typeface="Arial" panose="020B0604020202020204" pitchFamily="34" charset="0"/>
                <a:cs typeface="Arial" panose="020B0604020202020204" pitchFamily="34" charset="0"/>
              </a:rPr>
              <a:t>Ciclos con un número determinado de iteraciones</a:t>
            </a:r>
          </a:p>
          <a:p>
            <a:pPr marL="285750" indent="-285750" algn="just">
              <a:buFont typeface="Arial" panose="020B0604020202020204" pitchFamily="34" charset="0"/>
              <a:buChar char="•"/>
            </a:pPr>
            <a:r>
              <a:rPr lang="es-PE" sz="2400" dirty="0">
                <a:solidFill>
                  <a:schemeClr val="bg1"/>
                </a:solidFill>
                <a:latin typeface="Arial" panose="020B0604020202020204" pitchFamily="34" charset="0"/>
                <a:cs typeface="Arial" panose="020B0604020202020204" pitchFamily="34" charset="0"/>
              </a:rPr>
              <a:t>Ciclos con un número indeterminado de iteraciones</a:t>
            </a:r>
          </a:p>
        </p:txBody>
      </p:sp>
      <p:sp>
        <p:nvSpPr>
          <p:cNvPr id="7" name="Rectángulo 6">
            <a:extLst>
              <a:ext uri="{FF2B5EF4-FFF2-40B4-BE49-F238E27FC236}">
                <a16:creationId xmlns:a16="http://schemas.microsoft.com/office/drawing/2014/main" xmlns="" id="{82A7ECA2-FFB3-4AFA-843C-AEBAD9E03260}"/>
              </a:ext>
            </a:extLst>
          </p:cNvPr>
          <p:cNvSpPr/>
          <p:nvPr/>
        </p:nvSpPr>
        <p:spPr>
          <a:xfrm>
            <a:off x="768626" y="3260035"/>
            <a:ext cx="7368209" cy="45057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xmlns="" val="17605082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down)">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wipe(down)">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wipe(down)">
                                      <p:cBhvr>
                                        <p:cTn id="17" dur="500"/>
                                        <p:tgtEl>
                                          <p:spTgt spid="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EE5B5D4E-7FFE-4FAF-87FC-03704659878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774" y="0"/>
            <a:ext cx="12313774" cy="6858000"/>
          </a:xfrm>
          <a:prstGeom prst="rect">
            <a:avLst/>
          </a:prstGeom>
        </p:spPr>
      </p:pic>
      <p:sp>
        <p:nvSpPr>
          <p:cNvPr id="5" name="CuadroTexto 4">
            <a:extLst>
              <a:ext uri="{FF2B5EF4-FFF2-40B4-BE49-F238E27FC236}">
                <a16:creationId xmlns:a16="http://schemas.microsoft.com/office/drawing/2014/main" xmlns="" id="{CC7D1F6A-2195-436E-9386-15052EF23777}"/>
              </a:ext>
            </a:extLst>
          </p:cNvPr>
          <p:cNvSpPr txBox="1"/>
          <p:nvPr/>
        </p:nvSpPr>
        <p:spPr>
          <a:xfrm>
            <a:off x="569842" y="742122"/>
            <a:ext cx="10522227" cy="4247317"/>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Ejercicio 2 (Ciclo Para – Hasta – Hacer): </a:t>
            </a:r>
          </a:p>
          <a:p>
            <a:pPr algn="just"/>
            <a:endParaRPr lang="es-PE" sz="3000" dirty="0">
              <a:solidFill>
                <a:schemeClr val="bg1"/>
              </a:solidFill>
              <a:latin typeface="Arial" panose="020B0604020202020204" pitchFamily="34" charset="0"/>
              <a:cs typeface="Arial" panose="020B0604020202020204" pitchFamily="34" charset="0"/>
            </a:endParaRPr>
          </a:p>
          <a:p>
            <a:pPr algn="just"/>
            <a:r>
              <a:rPr lang="es-PE" sz="3000" dirty="0">
                <a:solidFill>
                  <a:schemeClr val="bg1"/>
                </a:solidFill>
                <a:latin typeface="Arial" panose="020B0604020202020204" pitchFamily="34" charset="0"/>
                <a:cs typeface="Arial" panose="020B0604020202020204" pitchFamily="34" charset="0"/>
              </a:rPr>
              <a:t>Se desea calcular independientemente la suma de los números pares e impares comprendidos entre 1 y 50. (Diagrama de Flujo)</a:t>
            </a:r>
          </a:p>
          <a:p>
            <a:pPr algn="just"/>
            <a:endParaRPr lang="es-PE" sz="3000" dirty="0">
              <a:solidFill>
                <a:schemeClr val="bg1"/>
              </a:solidFill>
              <a:latin typeface="Arial" panose="020B0604020202020204" pitchFamily="34" charset="0"/>
              <a:cs typeface="Arial" panose="020B0604020202020204" pitchFamily="34" charset="0"/>
            </a:endParaRPr>
          </a:p>
          <a:p>
            <a:pPr algn="just"/>
            <a:endParaRPr lang="es-PE" sz="3000" dirty="0">
              <a:solidFill>
                <a:schemeClr val="bg1"/>
              </a:solidFill>
              <a:latin typeface="Arial" panose="020B0604020202020204" pitchFamily="34" charset="0"/>
              <a:cs typeface="Arial" panose="020B0604020202020204" pitchFamily="34" charset="0"/>
            </a:endParaRPr>
          </a:p>
          <a:p>
            <a:pPr algn="just"/>
            <a:r>
              <a:rPr lang="es-PE" sz="3000" dirty="0" err="1">
                <a:solidFill>
                  <a:schemeClr val="bg1"/>
                </a:solidFill>
                <a:latin typeface="Arial" panose="020B0604020202020204" pitchFamily="34" charset="0"/>
                <a:cs typeface="Arial" panose="020B0604020202020204" pitchFamily="34" charset="0"/>
              </a:rPr>
              <a:t>suma_pares</a:t>
            </a:r>
            <a:r>
              <a:rPr lang="es-PE" sz="3000" dirty="0">
                <a:solidFill>
                  <a:schemeClr val="bg1"/>
                </a:solidFill>
                <a:latin typeface="Arial" panose="020B0604020202020204" pitchFamily="34" charset="0"/>
                <a:cs typeface="Arial" panose="020B0604020202020204" pitchFamily="34" charset="0"/>
              </a:rPr>
              <a:t> = 2 + 4 + 6 + … + 48</a:t>
            </a:r>
          </a:p>
          <a:p>
            <a:pPr algn="just"/>
            <a:r>
              <a:rPr lang="es-PE" sz="3000" dirty="0" err="1">
                <a:solidFill>
                  <a:schemeClr val="bg1"/>
                </a:solidFill>
                <a:latin typeface="Arial" panose="020B0604020202020204" pitchFamily="34" charset="0"/>
                <a:cs typeface="Arial" panose="020B0604020202020204" pitchFamily="34" charset="0"/>
              </a:rPr>
              <a:t>suma_impares</a:t>
            </a:r>
            <a:r>
              <a:rPr lang="es-PE" sz="3000" dirty="0">
                <a:solidFill>
                  <a:schemeClr val="bg1"/>
                </a:solidFill>
                <a:latin typeface="Arial" panose="020B0604020202020204" pitchFamily="34" charset="0"/>
                <a:cs typeface="Arial" panose="020B0604020202020204" pitchFamily="34" charset="0"/>
              </a:rPr>
              <a:t> = 3 + 5 + 7 + … + 49</a:t>
            </a:r>
          </a:p>
        </p:txBody>
      </p:sp>
    </p:spTree>
    <p:extLst>
      <p:ext uri="{BB962C8B-B14F-4D97-AF65-F5344CB8AC3E}">
        <p14:creationId xmlns:p14="http://schemas.microsoft.com/office/powerpoint/2010/main" xmlns="" val="28269175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wipe(down)">
                                      <p:cBhvr>
                                        <p:cTn id="12" dur="500"/>
                                        <p:tgtEl>
                                          <p:spTgt spid="5">
                                            <p:txEl>
                                              <p:pRg st="5" end="5"/>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animEffect transition="in" filter="wipe(down)">
                                      <p:cBhvr>
                                        <p:cTn id="1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50CCAE15-AB03-4D37-AC05-3FFAF2D8EB2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774" y="0"/>
            <a:ext cx="12313774" cy="6858000"/>
          </a:xfrm>
          <a:prstGeom prst="rect">
            <a:avLst/>
          </a:prstGeom>
        </p:spPr>
      </p:pic>
      <p:sp>
        <p:nvSpPr>
          <p:cNvPr id="5" name="CuadroTexto 4">
            <a:extLst>
              <a:ext uri="{FF2B5EF4-FFF2-40B4-BE49-F238E27FC236}">
                <a16:creationId xmlns:a16="http://schemas.microsoft.com/office/drawing/2014/main" xmlns="" id="{DC754D9D-25B3-4F89-B816-E7DAF7B1D35E}"/>
              </a:ext>
            </a:extLst>
          </p:cNvPr>
          <p:cNvSpPr txBox="1"/>
          <p:nvPr/>
        </p:nvSpPr>
        <p:spPr>
          <a:xfrm>
            <a:off x="569842" y="742122"/>
            <a:ext cx="10522227" cy="4401205"/>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Ejercicio 3 (Ciclo Para – Hasta – Hacer): </a:t>
            </a:r>
          </a:p>
          <a:p>
            <a:pPr algn="just"/>
            <a:endParaRPr lang="es-PE" sz="3000" dirty="0">
              <a:solidFill>
                <a:schemeClr val="bg1"/>
              </a:solidFill>
              <a:latin typeface="Arial" panose="020B0604020202020204" pitchFamily="34" charset="0"/>
              <a:cs typeface="Arial" panose="020B0604020202020204" pitchFamily="34" charset="0"/>
            </a:endParaRPr>
          </a:p>
          <a:p>
            <a:pPr algn="just"/>
            <a:r>
              <a:rPr lang="es-PE" sz="3000" dirty="0">
                <a:solidFill>
                  <a:schemeClr val="bg1"/>
                </a:solidFill>
                <a:latin typeface="Arial" panose="020B0604020202020204" pitchFamily="34" charset="0"/>
                <a:cs typeface="Arial" panose="020B0604020202020204" pitchFamily="34" charset="0"/>
              </a:rPr>
              <a:t>Leer 10 números e imprimir cuantos son positivos, cuantos negativos y cuantos neutros. (Diagrama N-S)</a:t>
            </a:r>
          </a:p>
          <a:p>
            <a:pPr algn="just"/>
            <a:endParaRPr lang="es-PE" sz="3000" dirty="0">
              <a:solidFill>
                <a:schemeClr val="bg1"/>
              </a:solidFill>
              <a:latin typeface="Arial" panose="020B0604020202020204" pitchFamily="34" charset="0"/>
              <a:cs typeface="Arial" panose="020B0604020202020204" pitchFamily="34" charset="0"/>
            </a:endParaRPr>
          </a:p>
          <a:p>
            <a:pPr algn="just"/>
            <a:endParaRPr lang="es-PE" sz="3000" dirty="0">
              <a:solidFill>
                <a:schemeClr val="bg1"/>
              </a:solidFill>
              <a:latin typeface="Arial" panose="020B0604020202020204" pitchFamily="34" charset="0"/>
              <a:cs typeface="Arial" panose="020B0604020202020204" pitchFamily="34" charset="0"/>
            </a:endParaRPr>
          </a:p>
          <a:p>
            <a:pPr algn="just"/>
            <a:r>
              <a:rPr lang="es-PE" sz="10000" dirty="0">
                <a:solidFill>
                  <a:schemeClr val="bg1"/>
                </a:solidFill>
                <a:latin typeface="Arial" panose="020B0604020202020204" pitchFamily="34" charset="0"/>
                <a:cs typeface="Arial" panose="020B0604020202020204" pitchFamily="34" charset="0"/>
              </a:rPr>
              <a:t>+ , - , 0</a:t>
            </a:r>
          </a:p>
        </p:txBody>
      </p:sp>
    </p:spTree>
    <p:extLst>
      <p:ext uri="{BB962C8B-B14F-4D97-AF65-F5344CB8AC3E}">
        <p14:creationId xmlns:p14="http://schemas.microsoft.com/office/powerpoint/2010/main" xmlns="" val="3052010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wipe(down)">
                                      <p:cBhvr>
                                        <p:cTn id="1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347F09A7-F245-460A-AB1D-BCAFAE1A1DE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774" y="0"/>
            <a:ext cx="12313774" cy="6858000"/>
          </a:xfrm>
          <a:prstGeom prst="rect">
            <a:avLst/>
          </a:prstGeom>
        </p:spPr>
      </p:pic>
      <p:sp>
        <p:nvSpPr>
          <p:cNvPr id="5" name="CuadroTexto 4">
            <a:extLst>
              <a:ext uri="{FF2B5EF4-FFF2-40B4-BE49-F238E27FC236}">
                <a16:creationId xmlns:a16="http://schemas.microsoft.com/office/drawing/2014/main" xmlns="" id="{A6EF566C-7DF4-4E5F-9F1B-904E2880ABE9}"/>
              </a:ext>
            </a:extLst>
          </p:cNvPr>
          <p:cNvSpPr txBox="1"/>
          <p:nvPr/>
        </p:nvSpPr>
        <p:spPr>
          <a:xfrm>
            <a:off x="569842" y="742122"/>
            <a:ext cx="10522227" cy="2862322"/>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Ejercicio 4 (Ciclo Para – Hasta – Hacer): </a:t>
            </a:r>
          </a:p>
          <a:p>
            <a:pPr algn="just"/>
            <a:endParaRPr lang="es-PE" sz="3000" dirty="0">
              <a:solidFill>
                <a:schemeClr val="bg1"/>
              </a:solidFill>
              <a:latin typeface="Arial" panose="020B0604020202020204" pitchFamily="34" charset="0"/>
              <a:cs typeface="Arial" panose="020B0604020202020204" pitchFamily="34" charset="0"/>
            </a:endParaRPr>
          </a:p>
          <a:p>
            <a:pPr algn="just"/>
            <a:r>
              <a:rPr lang="es-PE" sz="3000" dirty="0">
                <a:solidFill>
                  <a:schemeClr val="bg1"/>
                </a:solidFill>
                <a:latin typeface="Arial" panose="020B0604020202020204" pitchFamily="34" charset="0"/>
                <a:cs typeface="Arial" panose="020B0604020202020204" pitchFamily="34" charset="0"/>
              </a:rPr>
              <a:t>Suponga que se tiene un conjunto de calificaciones de un grupo de 10 alumnos. Realizar un algoritmo para calcular la calificación promedio y la calificación más baja de todo el grupo. (Pseudocódigo)</a:t>
            </a:r>
          </a:p>
        </p:txBody>
      </p:sp>
      <p:pic>
        <p:nvPicPr>
          <p:cNvPr id="1026" name="Picture 2" descr="Resultado de imagen para calificaciones png">
            <a:extLst>
              <a:ext uri="{FF2B5EF4-FFF2-40B4-BE49-F238E27FC236}">
                <a16:creationId xmlns:a16="http://schemas.microsoft.com/office/drawing/2014/main" xmlns="" id="{9BDFCBCA-08EE-480F-B5B0-83487F4249AB}"/>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86608" y="4012022"/>
            <a:ext cx="2438400" cy="2438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198889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A01587D4-773C-445A-B036-81BCB2D23DF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774" y="0"/>
            <a:ext cx="12313774" cy="6858000"/>
          </a:xfrm>
          <a:prstGeom prst="rect">
            <a:avLst/>
          </a:prstGeom>
        </p:spPr>
      </p:pic>
      <p:sp>
        <p:nvSpPr>
          <p:cNvPr id="5" name="CuadroTexto 4">
            <a:extLst>
              <a:ext uri="{FF2B5EF4-FFF2-40B4-BE49-F238E27FC236}">
                <a16:creationId xmlns:a16="http://schemas.microsoft.com/office/drawing/2014/main" xmlns="" id="{68385F72-C5C3-4A21-8AA0-7A418A5B52BD}"/>
              </a:ext>
            </a:extLst>
          </p:cNvPr>
          <p:cNvSpPr txBox="1"/>
          <p:nvPr/>
        </p:nvSpPr>
        <p:spPr>
          <a:xfrm>
            <a:off x="569842" y="742122"/>
            <a:ext cx="10522227" cy="3477875"/>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Ejercicio 5 (Ciclo Mientras – Hacer): </a:t>
            </a:r>
          </a:p>
          <a:p>
            <a:pPr algn="just"/>
            <a:endParaRPr lang="es-PE" sz="3000" dirty="0">
              <a:solidFill>
                <a:schemeClr val="bg1"/>
              </a:solidFill>
              <a:latin typeface="Arial" panose="020B0604020202020204" pitchFamily="34" charset="0"/>
              <a:cs typeface="Arial" panose="020B0604020202020204" pitchFamily="34" charset="0"/>
            </a:endParaRPr>
          </a:p>
          <a:p>
            <a:pPr algn="just"/>
            <a:r>
              <a:rPr lang="es-PE" sz="3000" dirty="0">
                <a:solidFill>
                  <a:schemeClr val="bg1"/>
                </a:solidFill>
                <a:latin typeface="Arial" panose="020B0604020202020204" pitchFamily="34" charset="0"/>
                <a:cs typeface="Arial" panose="020B0604020202020204" pitchFamily="34" charset="0"/>
              </a:rPr>
              <a:t>Calcular el factorial de un número mayor o igual a 0. (Diagrama de Flujo)</a:t>
            </a:r>
          </a:p>
          <a:p>
            <a:pPr algn="just"/>
            <a:endParaRPr lang="es-PE" sz="3000" dirty="0">
              <a:solidFill>
                <a:schemeClr val="bg1"/>
              </a:solidFill>
              <a:latin typeface="Arial" panose="020B0604020202020204" pitchFamily="34" charset="0"/>
              <a:cs typeface="Arial" panose="020B0604020202020204" pitchFamily="34" charset="0"/>
            </a:endParaRPr>
          </a:p>
          <a:p>
            <a:pPr algn="just"/>
            <a:endParaRPr lang="es-PE" sz="3000" dirty="0">
              <a:solidFill>
                <a:schemeClr val="bg1"/>
              </a:solidFill>
              <a:latin typeface="Arial" panose="020B0604020202020204" pitchFamily="34" charset="0"/>
              <a:cs typeface="Arial" panose="020B0604020202020204" pitchFamily="34" charset="0"/>
            </a:endParaRPr>
          </a:p>
          <a:p>
            <a:pPr algn="just"/>
            <a:r>
              <a:rPr lang="es-PE" sz="4000" dirty="0">
                <a:solidFill>
                  <a:schemeClr val="bg1"/>
                </a:solidFill>
                <a:latin typeface="Arial" panose="020B0604020202020204" pitchFamily="34" charset="0"/>
                <a:cs typeface="Arial" panose="020B0604020202020204" pitchFamily="34" charset="0"/>
              </a:rPr>
              <a:t>N! = 1 * 2 * 3 * … * N</a:t>
            </a:r>
          </a:p>
        </p:txBody>
      </p:sp>
    </p:spTree>
    <p:extLst>
      <p:ext uri="{BB962C8B-B14F-4D97-AF65-F5344CB8AC3E}">
        <p14:creationId xmlns:p14="http://schemas.microsoft.com/office/powerpoint/2010/main" xmlns="" val="23372103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wipe(down)">
                                      <p:cBhvr>
                                        <p:cTn id="1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0A6C11AA-F8B3-42AE-BC6E-31B1BEF57D4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774" y="0"/>
            <a:ext cx="12313774" cy="6858000"/>
          </a:xfrm>
          <a:prstGeom prst="rect">
            <a:avLst/>
          </a:prstGeom>
        </p:spPr>
      </p:pic>
      <p:sp>
        <p:nvSpPr>
          <p:cNvPr id="5" name="CuadroTexto 4">
            <a:extLst>
              <a:ext uri="{FF2B5EF4-FFF2-40B4-BE49-F238E27FC236}">
                <a16:creationId xmlns:a16="http://schemas.microsoft.com/office/drawing/2014/main" xmlns="" id="{1A74DA8A-7026-446C-9869-CB32C1B0E71F}"/>
              </a:ext>
            </a:extLst>
          </p:cNvPr>
          <p:cNvSpPr txBox="1"/>
          <p:nvPr/>
        </p:nvSpPr>
        <p:spPr>
          <a:xfrm>
            <a:off x="569842" y="742122"/>
            <a:ext cx="10522227" cy="4801314"/>
          </a:xfrm>
          <a:prstGeom prst="rect">
            <a:avLst/>
          </a:prstGeom>
          <a:noFill/>
        </p:spPr>
        <p:txBody>
          <a:bodyPr wrap="square" rtlCol="0">
            <a:spAutoFit/>
          </a:bodyPr>
          <a:lstStyle/>
          <a:p>
            <a:pPr algn="just"/>
            <a:r>
              <a:rPr lang="es-PE" sz="3400" dirty="0">
                <a:solidFill>
                  <a:schemeClr val="bg1"/>
                </a:solidFill>
                <a:latin typeface="Arial" panose="020B0604020202020204" pitchFamily="34" charset="0"/>
                <a:cs typeface="Arial" panose="020B0604020202020204" pitchFamily="34" charset="0"/>
              </a:rPr>
              <a:t>Ejercicio 6 (Ciclo Mientras – Hacer): </a:t>
            </a:r>
          </a:p>
          <a:p>
            <a:pPr algn="just"/>
            <a:endParaRPr lang="es-PE" sz="3400" dirty="0">
              <a:solidFill>
                <a:schemeClr val="bg1"/>
              </a:solidFill>
              <a:latin typeface="Arial" panose="020B0604020202020204" pitchFamily="34" charset="0"/>
              <a:cs typeface="Arial" panose="020B0604020202020204" pitchFamily="34" charset="0"/>
            </a:endParaRPr>
          </a:p>
          <a:p>
            <a:pPr algn="just"/>
            <a:r>
              <a:rPr lang="es-PE" sz="3400" dirty="0">
                <a:solidFill>
                  <a:schemeClr val="bg1"/>
                </a:solidFill>
                <a:latin typeface="Arial" panose="020B0604020202020204" pitchFamily="34" charset="0"/>
                <a:cs typeface="Arial" panose="020B0604020202020204" pitchFamily="34" charset="0"/>
              </a:rPr>
              <a:t>Calcular la siguiente sumatoria de los “N” elementos: </a:t>
            </a:r>
          </a:p>
          <a:p>
            <a:pPr algn="just"/>
            <a:endParaRPr lang="es-PE" sz="3400" dirty="0">
              <a:solidFill>
                <a:schemeClr val="bg1"/>
              </a:solidFill>
              <a:latin typeface="Arial" panose="020B0604020202020204" pitchFamily="34" charset="0"/>
              <a:cs typeface="Arial" panose="020B0604020202020204" pitchFamily="34" charset="0"/>
            </a:endParaRPr>
          </a:p>
          <a:p>
            <a:pPr algn="just"/>
            <a:r>
              <a:rPr lang="es-PE" sz="3400" dirty="0">
                <a:solidFill>
                  <a:schemeClr val="bg1"/>
                </a:solidFill>
                <a:latin typeface="Arial" panose="020B0604020202020204" pitchFamily="34" charset="0"/>
                <a:cs typeface="Arial" panose="020B0604020202020204" pitchFamily="34" charset="0"/>
              </a:rPr>
              <a:t>S = 1 + 4 + 9 + …  </a:t>
            </a:r>
          </a:p>
          <a:p>
            <a:pPr algn="just"/>
            <a:endParaRPr lang="es-PE" sz="3400" dirty="0">
              <a:solidFill>
                <a:schemeClr val="bg1"/>
              </a:solidFill>
              <a:latin typeface="Arial" panose="020B0604020202020204" pitchFamily="34" charset="0"/>
              <a:cs typeface="Arial" panose="020B0604020202020204" pitchFamily="34" charset="0"/>
            </a:endParaRPr>
          </a:p>
          <a:p>
            <a:pPr algn="just"/>
            <a:r>
              <a:rPr lang="es-PE" sz="3400" dirty="0">
                <a:solidFill>
                  <a:schemeClr val="bg1"/>
                </a:solidFill>
                <a:latin typeface="Arial" panose="020B0604020202020204" pitchFamily="34" charset="0"/>
                <a:cs typeface="Arial" panose="020B0604020202020204" pitchFamily="34" charset="0"/>
              </a:rPr>
              <a:t>	 N elementos</a:t>
            </a:r>
          </a:p>
          <a:p>
            <a:pPr algn="just"/>
            <a:endParaRPr lang="es-PE" sz="3400" dirty="0">
              <a:solidFill>
                <a:schemeClr val="bg1"/>
              </a:solidFill>
              <a:latin typeface="Arial" panose="020B0604020202020204" pitchFamily="34" charset="0"/>
              <a:cs typeface="Arial" panose="020B0604020202020204" pitchFamily="34" charset="0"/>
            </a:endParaRPr>
          </a:p>
          <a:p>
            <a:pPr algn="just"/>
            <a:r>
              <a:rPr lang="es-PE" sz="3400" dirty="0">
                <a:solidFill>
                  <a:schemeClr val="bg1"/>
                </a:solidFill>
                <a:latin typeface="Arial" panose="020B0604020202020204" pitchFamily="34" charset="0"/>
                <a:cs typeface="Arial" panose="020B0604020202020204" pitchFamily="34" charset="0"/>
              </a:rPr>
              <a:t>(Diagrama N-S)</a:t>
            </a:r>
          </a:p>
        </p:txBody>
      </p:sp>
      <p:sp>
        <p:nvSpPr>
          <p:cNvPr id="2" name="Cerrar llave 1">
            <a:extLst>
              <a:ext uri="{FF2B5EF4-FFF2-40B4-BE49-F238E27FC236}">
                <a16:creationId xmlns:a16="http://schemas.microsoft.com/office/drawing/2014/main" xmlns="" id="{4A776319-C744-4076-8711-D7FFDD5D8AF6}"/>
              </a:ext>
            </a:extLst>
          </p:cNvPr>
          <p:cNvSpPr/>
          <p:nvPr/>
        </p:nvSpPr>
        <p:spPr>
          <a:xfrm rot="5400000">
            <a:off x="2647121" y="2302567"/>
            <a:ext cx="331303" cy="2723322"/>
          </a:xfrm>
          <a:prstGeom prst="rightBrace">
            <a:avLst>
              <a:gd name="adj1" fmla="val 94428"/>
              <a:gd name="adj2" fmla="val 48437"/>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Tree>
    <p:extLst>
      <p:ext uri="{BB962C8B-B14F-4D97-AF65-F5344CB8AC3E}">
        <p14:creationId xmlns:p14="http://schemas.microsoft.com/office/powerpoint/2010/main" xmlns="" val="33742519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wipe(down)">
                                      <p:cBhvr>
                                        <p:cTn id="10" dur="500"/>
                                        <p:tgtEl>
                                          <p:spTgt spid="5">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wipe(down)">
                                      <p:cBhvr>
                                        <p:cTn id="20" dur="500"/>
                                        <p:tgtEl>
                                          <p:spTgt spid="5">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Effect transition="in" filter="wipe(down)">
                                      <p:cBhvr>
                                        <p:cTn id="2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1A552CE1-D559-4A2E-945E-71A6286C9FA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774" y="0"/>
            <a:ext cx="12313774" cy="6858000"/>
          </a:xfrm>
          <a:prstGeom prst="rect">
            <a:avLst/>
          </a:prstGeom>
        </p:spPr>
      </p:pic>
      <p:sp>
        <p:nvSpPr>
          <p:cNvPr id="5" name="CuadroTexto 4">
            <a:extLst>
              <a:ext uri="{FF2B5EF4-FFF2-40B4-BE49-F238E27FC236}">
                <a16:creationId xmlns:a16="http://schemas.microsoft.com/office/drawing/2014/main" xmlns="" id="{3C5CC23F-AB13-4DA2-90AE-39CE55A19647}"/>
              </a:ext>
            </a:extLst>
          </p:cNvPr>
          <p:cNvSpPr txBox="1"/>
          <p:nvPr/>
        </p:nvSpPr>
        <p:spPr>
          <a:xfrm>
            <a:off x="569842" y="742122"/>
            <a:ext cx="10522227" cy="3323987"/>
          </a:xfrm>
          <a:prstGeom prst="rect">
            <a:avLst/>
          </a:prstGeom>
          <a:noFill/>
        </p:spPr>
        <p:txBody>
          <a:bodyPr wrap="square" rtlCol="0">
            <a:spAutoFit/>
          </a:bodyPr>
          <a:lstStyle/>
          <a:p>
            <a:pPr algn="just"/>
            <a:r>
              <a:rPr lang="es-PE" sz="3500" dirty="0">
                <a:solidFill>
                  <a:schemeClr val="bg1"/>
                </a:solidFill>
                <a:latin typeface="Arial" panose="020B0604020202020204" pitchFamily="34" charset="0"/>
                <a:cs typeface="Arial" panose="020B0604020202020204" pitchFamily="34" charset="0"/>
              </a:rPr>
              <a:t>Ejercicio 7 (Ciclo Mientras – Hacer): </a:t>
            </a:r>
          </a:p>
          <a:p>
            <a:pPr algn="just"/>
            <a:endParaRPr lang="es-PE" sz="3500" dirty="0">
              <a:solidFill>
                <a:schemeClr val="bg1"/>
              </a:solidFill>
              <a:latin typeface="Arial" panose="020B0604020202020204" pitchFamily="34" charset="0"/>
              <a:cs typeface="Arial" panose="020B0604020202020204" pitchFamily="34" charset="0"/>
            </a:endParaRPr>
          </a:p>
          <a:p>
            <a:pPr algn="just"/>
            <a:r>
              <a:rPr lang="es-PE" sz="3500" dirty="0">
                <a:solidFill>
                  <a:schemeClr val="bg1"/>
                </a:solidFill>
                <a:latin typeface="Arial" panose="020B0604020202020204" pitchFamily="34" charset="0"/>
                <a:cs typeface="Arial" panose="020B0604020202020204" pitchFamily="34" charset="0"/>
              </a:rPr>
              <a:t>Ingresar “N” enteros, visualizar la suma de los números pares de la lista, cuántos números pares existen y cuál es el promedio de los números impares. (Pseudocódigo)</a:t>
            </a:r>
          </a:p>
        </p:txBody>
      </p:sp>
    </p:spTree>
    <p:extLst>
      <p:ext uri="{BB962C8B-B14F-4D97-AF65-F5344CB8AC3E}">
        <p14:creationId xmlns:p14="http://schemas.microsoft.com/office/powerpoint/2010/main" xmlns="" val="27515577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0D8138CF-8825-4B59-86C4-8B521E578C0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774" y="0"/>
            <a:ext cx="12313774" cy="6858000"/>
          </a:xfrm>
          <a:prstGeom prst="rect">
            <a:avLst/>
          </a:prstGeom>
        </p:spPr>
      </p:pic>
      <p:sp>
        <p:nvSpPr>
          <p:cNvPr id="5" name="CuadroTexto 4">
            <a:extLst>
              <a:ext uri="{FF2B5EF4-FFF2-40B4-BE49-F238E27FC236}">
                <a16:creationId xmlns:a16="http://schemas.microsoft.com/office/drawing/2014/main" xmlns="" id="{AC0CA613-752B-4737-94D4-DE083F4AF3BC}"/>
              </a:ext>
            </a:extLst>
          </p:cNvPr>
          <p:cNvSpPr txBox="1"/>
          <p:nvPr/>
        </p:nvSpPr>
        <p:spPr>
          <a:xfrm>
            <a:off x="569842" y="742122"/>
            <a:ext cx="10522227" cy="3785652"/>
          </a:xfrm>
          <a:prstGeom prst="rect">
            <a:avLst/>
          </a:prstGeom>
          <a:noFill/>
        </p:spPr>
        <p:txBody>
          <a:bodyPr wrap="square" rtlCol="0">
            <a:spAutoFit/>
          </a:bodyPr>
          <a:lstStyle/>
          <a:p>
            <a:pPr algn="just"/>
            <a:r>
              <a:rPr lang="es-PE" sz="4000" dirty="0">
                <a:solidFill>
                  <a:schemeClr val="bg1"/>
                </a:solidFill>
                <a:latin typeface="Arial" panose="020B0604020202020204" pitchFamily="34" charset="0"/>
                <a:cs typeface="Arial" panose="020B0604020202020204" pitchFamily="34" charset="0"/>
              </a:rPr>
              <a:t>Ejercicio 8 (Ciclo Mientras – Hacer): </a:t>
            </a:r>
          </a:p>
          <a:p>
            <a:pPr algn="just"/>
            <a:endParaRPr lang="es-PE" sz="4000" dirty="0">
              <a:solidFill>
                <a:schemeClr val="bg1"/>
              </a:solidFill>
              <a:latin typeface="Arial" panose="020B0604020202020204" pitchFamily="34" charset="0"/>
              <a:cs typeface="Arial" panose="020B0604020202020204" pitchFamily="34" charset="0"/>
            </a:endParaRPr>
          </a:p>
          <a:p>
            <a:pPr algn="just"/>
            <a:r>
              <a:rPr lang="es-PE" sz="4000" dirty="0">
                <a:solidFill>
                  <a:schemeClr val="bg1"/>
                </a:solidFill>
                <a:latin typeface="Arial" panose="020B0604020202020204" pitchFamily="34" charset="0"/>
                <a:cs typeface="Arial" panose="020B0604020202020204" pitchFamily="34" charset="0"/>
              </a:rPr>
              <a:t>Dada las horas trabajadas de 5 personas y la tarifa de pago calcular el salario, y la sumatoria de todos los salarios. (Diagrama de Flujo)</a:t>
            </a:r>
          </a:p>
        </p:txBody>
      </p:sp>
    </p:spTree>
    <p:extLst>
      <p:ext uri="{BB962C8B-B14F-4D97-AF65-F5344CB8AC3E}">
        <p14:creationId xmlns:p14="http://schemas.microsoft.com/office/powerpoint/2010/main" xmlns="" val="41127505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568129E7-F0F1-469A-950F-8111D92FA74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774" y="0"/>
            <a:ext cx="12313774" cy="6858000"/>
          </a:xfrm>
          <a:prstGeom prst="rect">
            <a:avLst/>
          </a:prstGeom>
        </p:spPr>
      </p:pic>
      <p:sp>
        <p:nvSpPr>
          <p:cNvPr id="5" name="CuadroTexto 4">
            <a:extLst>
              <a:ext uri="{FF2B5EF4-FFF2-40B4-BE49-F238E27FC236}">
                <a16:creationId xmlns:a16="http://schemas.microsoft.com/office/drawing/2014/main" xmlns="" id="{394E8A49-23E1-4CC7-81A9-5FB1E5B83D16}"/>
              </a:ext>
            </a:extLst>
          </p:cNvPr>
          <p:cNvSpPr txBox="1"/>
          <p:nvPr/>
        </p:nvSpPr>
        <p:spPr>
          <a:xfrm>
            <a:off x="569842" y="742122"/>
            <a:ext cx="10522227" cy="4939814"/>
          </a:xfrm>
          <a:prstGeom prst="rect">
            <a:avLst/>
          </a:prstGeom>
          <a:noFill/>
        </p:spPr>
        <p:txBody>
          <a:bodyPr wrap="square" rtlCol="0">
            <a:spAutoFit/>
          </a:bodyPr>
          <a:lstStyle/>
          <a:p>
            <a:pPr algn="just"/>
            <a:r>
              <a:rPr lang="es-PE" sz="3500" dirty="0">
                <a:solidFill>
                  <a:schemeClr val="bg1"/>
                </a:solidFill>
                <a:latin typeface="Arial" panose="020B0604020202020204" pitchFamily="34" charset="0"/>
                <a:cs typeface="Arial" panose="020B0604020202020204" pitchFamily="34" charset="0"/>
              </a:rPr>
              <a:t>Ejercicio 9 (Ciclo Repetir – Hasta Que): </a:t>
            </a:r>
          </a:p>
          <a:p>
            <a:pPr algn="just"/>
            <a:endParaRPr lang="es-PE" sz="3500" dirty="0">
              <a:solidFill>
                <a:schemeClr val="bg1"/>
              </a:solidFill>
              <a:latin typeface="Arial" panose="020B0604020202020204" pitchFamily="34" charset="0"/>
              <a:cs typeface="Arial" panose="020B0604020202020204" pitchFamily="34" charset="0"/>
            </a:endParaRPr>
          </a:p>
          <a:p>
            <a:pPr algn="just"/>
            <a:r>
              <a:rPr lang="es-PE" sz="3500" dirty="0">
                <a:solidFill>
                  <a:schemeClr val="bg1"/>
                </a:solidFill>
                <a:latin typeface="Arial" panose="020B0604020202020204" pitchFamily="34" charset="0"/>
                <a:cs typeface="Arial" panose="020B0604020202020204" pitchFamily="34" charset="0"/>
              </a:rPr>
              <a:t>Calcular la suma de los “N” términos de la siguiente serie: </a:t>
            </a:r>
          </a:p>
          <a:p>
            <a:pPr algn="just"/>
            <a:endParaRPr lang="es-PE" sz="3500" dirty="0">
              <a:solidFill>
                <a:schemeClr val="bg1"/>
              </a:solidFill>
              <a:latin typeface="Arial" panose="020B0604020202020204" pitchFamily="34" charset="0"/>
              <a:cs typeface="Arial" panose="020B0604020202020204" pitchFamily="34" charset="0"/>
            </a:endParaRPr>
          </a:p>
          <a:p>
            <a:pPr algn="just"/>
            <a:r>
              <a:rPr lang="es-PE" sz="3500" dirty="0">
                <a:solidFill>
                  <a:schemeClr val="bg1"/>
                </a:solidFill>
                <a:latin typeface="Arial" panose="020B0604020202020204" pitchFamily="34" charset="0"/>
                <a:cs typeface="Arial" panose="020B0604020202020204" pitchFamily="34" charset="0"/>
              </a:rPr>
              <a:t>S =  1  -  1  +  1  -  1  +  1  -  1  +  …  1  </a:t>
            </a:r>
          </a:p>
          <a:p>
            <a:pPr algn="just"/>
            <a:r>
              <a:rPr lang="es-PE" sz="3500" dirty="0">
                <a:solidFill>
                  <a:schemeClr val="bg1"/>
                </a:solidFill>
                <a:latin typeface="Arial" panose="020B0604020202020204" pitchFamily="34" charset="0"/>
                <a:cs typeface="Arial" panose="020B0604020202020204" pitchFamily="34" charset="0"/>
              </a:rPr>
              <a:t>               2      3     4      5     6            N</a:t>
            </a:r>
          </a:p>
          <a:p>
            <a:pPr algn="just"/>
            <a:endParaRPr lang="es-PE" sz="3500" dirty="0">
              <a:solidFill>
                <a:schemeClr val="bg1"/>
              </a:solidFill>
              <a:latin typeface="Arial" panose="020B0604020202020204" pitchFamily="34" charset="0"/>
              <a:cs typeface="Arial" panose="020B0604020202020204" pitchFamily="34" charset="0"/>
            </a:endParaRPr>
          </a:p>
          <a:p>
            <a:pPr algn="just"/>
            <a:r>
              <a:rPr lang="es-PE" sz="3500" dirty="0">
                <a:solidFill>
                  <a:schemeClr val="bg1"/>
                </a:solidFill>
                <a:latin typeface="Arial" panose="020B0604020202020204" pitchFamily="34" charset="0"/>
                <a:cs typeface="Arial" panose="020B0604020202020204" pitchFamily="34" charset="0"/>
              </a:rPr>
              <a:t>(Diagrama N-S)</a:t>
            </a:r>
          </a:p>
        </p:txBody>
      </p:sp>
      <p:cxnSp>
        <p:nvCxnSpPr>
          <p:cNvPr id="3" name="Conector recto 2">
            <a:extLst>
              <a:ext uri="{FF2B5EF4-FFF2-40B4-BE49-F238E27FC236}">
                <a16:creationId xmlns:a16="http://schemas.microsoft.com/office/drawing/2014/main" xmlns="" id="{BEAFF710-238B-49ED-90EC-126A755B5685}"/>
              </a:ext>
            </a:extLst>
          </p:cNvPr>
          <p:cNvCxnSpPr/>
          <p:nvPr/>
        </p:nvCxnSpPr>
        <p:spPr>
          <a:xfrm>
            <a:off x="2438399" y="3949148"/>
            <a:ext cx="37106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xmlns="" id="{E0DC0B21-7EFA-4AD1-81D3-C0679E93FE06}"/>
              </a:ext>
            </a:extLst>
          </p:cNvPr>
          <p:cNvCxnSpPr/>
          <p:nvPr/>
        </p:nvCxnSpPr>
        <p:spPr>
          <a:xfrm>
            <a:off x="3438938" y="3955775"/>
            <a:ext cx="37106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xmlns="" id="{525F711B-1121-4CEC-B06E-F64C3292CD27}"/>
              </a:ext>
            </a:extLst>
          </p:cNvPr>
          <p:cNvCxnSpPr/>
          <p:nvPr/>
        </p:nvCxnSpPr>
        <p:spPr>
          <a:xfrm>
            <a:off x="4340089" y="3955774"/>
            <a:ext cx="37106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xmlns="" id="{90AAEB16-44C4-4B4E-81EA-A19B2830B710}"/>
              </a:ext>
            </a:extLst>
          </p:cNvPr>
          <p:cNvCxnSpPr/>
          <p:nvPr/>
        </p:nvCxnSpPr>
        <p:spPr>
          <a:xfrm>
            <a:off x="5347257" y="3969026"/>
            <a:ext cx="37106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xmlns="" id="{7E527D07-203C-4413-8315-0DD9D9EA436A}"/>
              </a:ext>
            </a:extLst>
          </p:cNvPr>
          <p:cNvCxnSpPr/>
          <p:nvPr/>
        </p:nvCxnSpPr>
        <p:spPr>
          <a:xfrm>
            <a:off x="6235145" y="3969026"/>
            <a:ext cx="37106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xmlns="" id="{D2E11A92-7911-4165-BD5C-432ECA2671BE}"/>
              </a:ext>
            </a:extLst>
          </p:cNvPr>
          <p:cNvCxnSpPr/>
          <p:nvPr/>
        </p:nvCxnSpPr>
        <p:spPr>
          <a:xfrm>
            <a:off x="7918179" y="3969026"/>
            <a:ext cx="37106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066740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par>
                                <p:cTn id="22" presetID="22" presetClass="entr" presetSubtype="4"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par>
                                <p:cTn id="25" presetID="2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down)">
                                      <p:cBhvr>
                                        <p:cTn id="32" dur="500"/>
                                        <p:tgtEl>
                                          <p:spTgt spid="5">
                                            <p:txEl>
                                              <p:pRg st="4" end="4"/>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wipe(down)">
                                      <p:cBhvr>
                                        <p:cTn id="35" dur="500"/>
                                        <p:tgtEl>
                                          <p:spTgt spid="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wipe(down)">
                                      <p:cBhvr>
                                        <p:cTn id="40"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B0C57967-26F4-43CD-9B0A-F58137BDDD8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774" y="0"/>
            <a:ext cx="12313774" cy="6858000"/>
          </a:xfrm>
          <a:prstGeom prst="rect">
            <a:avLst/>
          </a:prstGeom>
        </p:spPr>
      </p:pic>
      <p:sp>
        <p:nvSpPr>
          <p:cNvPr id="5" name="CuadroTexto 4">
            <a:extLst>
              <a:ext uri="{FF2B5EF4-FFF2-40B4-BE49-F238E27FC236}">
                <a16:creationId xmlns:a16="http://schemas.microsoft.com/office/drawing/2014/main" xmlns="" id="{43BFCD83-FB3A-4899-8773-3DEE4F2E5440}"/>
              </a:ext>
            </a:extLst>
          </p:cNvPr>
          <p:cNvSpPr txBox="1"/>
          <p:nvPr/>
        </p:nvSpPr>
        <p:spPr>
          <a:xfrm>
            <a:off x="569842" y="742122"/>
            <a:ext cx="10522227" cy="2554545"/>
          </a:xfrm>
          <a:prstGeom prst="rect">
            <a:avLst/>
          </a:prstGeom>
          <a:noFill/>
        </p:spPr>
        <p:txBody>
          <a:bodyPr wrap="square" rtlCol="0">
            <a:spAutoFit/>
          </a:bodyPr>
          <a:lstStyle/>
          <a:p>
            <a:pPr algn="just"/>
            <a:r>
              <a:rPr lang="es-PE" sz="4000" dirty="0">
                <a:solidFill>
                  <a:schemeClr val="bg1"/>
                </a:solidFill>
                <a:latin typeface="Arial" panose="020B0604020202020204" pitchFamily="34" charset="0"/>
                <a:cs typeface="Arial" panose="020B0604020202020204" pitchFamily="34" charset="0"/>
              </a:rPr>
              <a:t>Ejercicio 10 (Ciclo Repetir – Hasta Que): </a:t>
            </a:r>
          </a:p>
          <a:p>
            <a:pPr algn="just"/>
            <a:endParaRPr lang="es-PE" sz="4000" dirty="0">
              <a:solidFill>
                <a:schemeClr val="bg1"/>
              </a:solidFill>
              <a:latin typeface="Arial" panose="020B0604020202020204" pitchFamily="34" charset="0"/>
              <a:cs typeface="Arial" panose="020B0604020202020204" pitchFamily="34" charset="0"/>
            </a:endParaRPr>
          </a:p>
          <a:p>
            <a:pPr algn="just"/>
            <a:r>
              <a:rPr lang="es-PE" sz="4000" dirty="0">
                <a:solidFill>
                  <a:schemeClr val="bg1"/>
                </a:solidFill>
                <a:latin typeface="Arial" panose="020B0604020202020204" pitchFamily="34" charset="0"/>
                <a:cs typeface="Arial" panose="020B0604020202020204" pitchFamily="34" charset="0"/>
              </a:rPr>
              <a:t>Ingresar “N” números, calcular el máximo y mínimo de ellos. (Pseudocódigos)</a:t>
            </a:r>
          </a:p>
        </p:txBody>
      </p:sp>
    </p:spTree>
    <p:extLst>
      <p:ext uri="{BB962C8B-B14F-4D97-AF65-F5344CB8AC3E}">
        <p14:creationId xmlns:p14="http://schemas.microsoft.com/office/powerpoint/2010/main" xmlns="" val="21025585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2BA457DC-FF73-4D5F-8FF4-C138101EC9A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774" y="0"/>
            <a:ext cx="12313774" cy="6858000"/>
          </a:xfrm>
          <a:prstGeom prst="rect">
            <a:avLst/>
          </a:prstGeom>
        </p:spPr>
      </p:pic>
      <p:sp>
        <p:nvSpPr>
          <p:cNvPr id="5" name="CuadroTexto 4">
            <a:extLst>
              <a:ext uri="{FF2B5EF4-FFF2-40B4-BE49-F238E27FC236}">
                <a16:creationId xmlns:a16="http://schemas.microsoft.com/office/drawing/2014/main" xmlns="" id="{BD5FAA9F-BF25-4B0E-9F44-D8BA735B9D4A}"/>
              </a:ext>
            </a:extLst>
          </p:cNvPr>
          <p:cNvSpPr txBox="1"/>
          <p:nvPr/>
        </p:nvSpPr>
        <p:spPr>
          <a:xfrm>
            <a:off x="569842" y="742122"/>
            <a:ext cx="10654749" cy="5016758"/>
          </a:xfrm>
          <a:prstGeom prst="rect">
            <a:avLst/>
          </a:prstGeom>
          <a:noFill/>
        </p:spPr>
        <p:txBody>
          <a:bodyPr wrap="square" rtlCol="0">
            <a:spAutoFit/>
          </a:bodyPr>
          <a:lstStyle/>
          <a:p>
            <a:pPr algn="just"/>
            <a:r>
              <a:rPr lang="es-PE" sz="4000" dirty="0">
                <a:solidFill>
                  <a:schemeClr val="bg1"/>
                </a:solidFill>
                <a:latin typeface="Arial" panose="020B0604020202020204" pitchFamily="34" charset="0"/>
                <a:cs typeface="Arial" panose="020B0604020202020204" pitchFamily="34" charset="0"/>
              </a:rPr>
              <a:t>Ejercicio 11 (Ciclo Repetir – Hasta Que): </a:t>
            </a:r>
          </a:p>
          <a:p>
            <a:pPr algn="just"/>
            <a:endParaRPr lang="es-PE" sz="4000" dirty="0">
              <a:solidFill>
                <a:schemeClr val="bg1"/>
              </a:solidFill>
              <a:latin typeface="Arial" panose="020B0604020202020204" pitchFamily="34" charset="0"/>
              <a:cs typeface="Arial" panose="020B0604020202020204" pitchFamily="34" charset="0"/>
            </a:endParaRPr>
          </a:p>
          <a:p>
            <a:pPr algn="just"/>
            <a:r>
              <a:rPr lang="es-PE" sz="4000" dirty="0">
                <a:solidFill>
                  <a:schemeClr val="bg1"/>
                </a:solidFill>
                <a:latin typeface="Arial" panose="020B0604020202020204" pitchFamily="34" charset="0"/>
                <a:cs typeface="Arial" panose="020B0604020202020204" pitchFamily="34" charset="0"/>
              </a:rPr>
              <a:t>Imprimir la serie de los “N” términos de la serie de Fibonacci. (Diagrama de Flujo) </a:t>
            </a:r>
          </a:p>
          <a:p>
            <a:pPr algn="just"/>
            <a:endParaRPr lang="es-PE" sz="4000" dirty="0">
              <a:solidFill>
                <a:schemeClr val="bg1"/>
              </a:solidFill>
              <a:latin typeface="Arial" panose="020B0604020202020204" pitchFamily="34" charset="0"/>
              <a:cs typeface="Arial" panose="020B0604020202020204" pitchFamily="34" charset="0"/>
            </a:endParaRPr>
          </a:p>
          <a:p>
            <a:pPr algn="ctr"/>
            <a:r>
              <a:rPr lang="es-PE" sz="4000" dirty="0">
                <a:solidFill>
                  <a:schemeClr val="bg1"/>
                </a:solidFill>
                <a:latin typeface="Arial" panose="020B0604020202020204" pitchFamily="34" charset="0"/>
                <a:cs typeface="Arial" panose="020B0604020202020204" pitchFamily="34" charset="0"/>
              </a:rPr>
              <a:t>0  1  1  2  3  5  8  13  21 . . .</a:t>
            </a:r>
          </a:p>
          <a:p>
            <a:pPr algn="ctr"/>
            <a:endParaRPr lang="es-PE" sz="4000" dirty="0">
              <a:solidFill>
                <a:schemeClr val="bg1"/>
              </a:solidFill>
              <a:latin typeface="Arial" panose="020B0604020202020204" pitchFamily="34" charset="0"/>
              <a:cs typeface="Arial" panose="020B0604020202020204" pitchFamily="34" charset="0"/>
            </a:endParaRPr>
          </a:p>
          <a:p>
            <a:pPr algn="ctr"/>
            <a:r>
              <a:rPr lang="es-PE" sz="4000" dirty="0">
                <a:solidFill>
                  <a:schemeClr val="bg1"/>
                </a:solidFill>
                <a:latin typeface="Arial" panose="020B0604020202020204" pitchFamily="34" charset="0"/>
                <a:cs typeface="Arial" panose="020B0604020202020204" pitchFamily="34" charset="0"/>
              </a:rPr>
              <a:t>“N” elementos</a:t>
            </a:r>
          </a:p>
        </p:txBody>
      </p:sp>
      <p:sp>
        <p:nvSpPr>
          <p:cNvPr id="2" name="Cerrar llave 1">
            <a:extLst>
              <a:ext uri="{FF2B5EF4-FFF2-40B4-BE49-F238E27FC236}">
                <a16:creationId xmlns:a16="http://schemas.microsoft.com/office/drawing/2014/main" xmlns="" id="{B4FE4185-0EEA-446C-9251-B5329CCC1971}"/>
              </a:ext>
            </a:extLst>
          </p:cNvPr>
          <p:cNvSpPr/>
          <p:nvPr/>
        </p:nvSpPr>
        <p:spPr>
          <a:xfrm rot="5400000">
            <a:off x="5764694" y="1532784"/>
            <a:ext cx="410817" cy="6400800"/>
          </a:xfrm>
          <a:prstGeom prst="rightBrace">
            <a:avLst>
              <a:gd name="adj1" fmla="val 49510"/>
              <a:gd name="adj2"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Tree>
    <p:extLst>
      <p:ext uri="{BB962C8B-B14F-4D97-AF65-F5344CB8AC3E}">
        <p14:creationId xmlns:p14="http://schemas.microsoft.com/office/powerpoint/2010/main" xmlns="" val="41185757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wipe(down)">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down)">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45AE6631-4B75-4080-8B9D-7299D8AC167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774" y="0"/>
            <a:ext cx="12313774" cy="6858000"/>
          </a:xfrm>
          <a:prstGeom prst="rect">
            <a:avLst/>
          </a:prstGeom>
        </p:spPr>
      </p:pic>
      <p:sp>
        <p:nvSpPr>
          <p:cNvPr id="5" name="CuadroTexto 4">
            <a:extLst>
              <a:ext uri="{FF2B5EF4-FFF2-40B4-BE49-F238E27FC236}">
                <a16:creationId xmlns:a16="http://schemas.microsoft.com/office/drawing/2014/main" xmlns="" id="{E60BD511-8B4C-426C-A380-F409FEA15ACA}"/>
              </a:ext>
            </a:extLst>
          </p:cNvPr>
          <p:cNvSpPr txBox="1"/>
          <p:nvPr/>
        </p:nvSpPr>
        <p:spPr>
          <a:xfrm>
            <a:off x="556591" y="543339"/>
            <a:ext cx="11012557" cy="218521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Ciclos con un número determinado de iteraciones: </a:t>
            </a:r>
          </a:p>
          <a:p>
            <a:pPr algn="just"/>
            <a:endParaRPr lang="es-PE" sz="2500" dirty="0">
              <a:solidFill>
                <a:schemeClr val="bg1"/>
              </a:solidFill>
              <a:latin typeface="Arial" panose="020B0604020202020204" pitchFamily="34" charset="0"/>
              <a:cs typeface="Arial" panose="020B0604020202020204" pitchFamily="34" charset="0"/>
            </a:endParaRPr>
          </a:p>
          <a:p>
            <a:pPr algn="just"/>
            <a:r>
              <a:rPr lang="es-PE" sz="2500" dirty="0">
                <a:solidFill>
                  <a:schemeClr val="bg1"/>
                </a:solidFill>
                <a:latin typeface="Arial" panose="020B0604020202020204" pitchFamily="34" charset="0"/>
                <a:cs typeface="Arial" panose="020B0604020202020204" pitchFamily="34" charset="0"/>
              </a:rPr>
              <a:t>Son aquellos en que el número de iteraciones se conoce antes de ejecutarse el ciclo. La forma de esta estructura es la siguiente: </a:t>
            </a:r>
          </a:p>
          <a:p>
            <a:endParaRPr lang="es-PE" dirty="0">
              <a:solidFill>
                <a:schemeClr val="bg1"/>
              </a:solidFill>
            </a:endParaRPr>
          </a:p>
          <a:p>
            <a:endParaRPr lang="es-PE" dirty="0">
              <a:solidFill>
                <a:schemeClr val="bg1"/>
              </a:solidFill>
            </a:endParaRPr>
          </a:p>
        </p:txBody>
      </p:sp>
      <p:sp>
        <p:nvSpPr>
          <p:cNvPr id="6" name="Rectángulo 5">
            <a:extLst>
              <a:ext uri="{FF2B5EF4-FFF2-40B4-BE49-F238E27FC236}">
                <a16:creationId xmlns:a16="http://schemas.microsoft.com/office/drawing/2014/main" xmlns="" id="{76A9C46A-A83F-482D-A38A-0907D8E937C1}"/>
              </a:ext>
            </a:extLst>
          </p:cNvPr>
          <p:cNvSpPr/>
          <p:nvPr/>
        </p:nvSpPr>
        <p:spPr>
          <a:xfrm>
            <a:off x="887895" y="3134138"/>
            <a:ext cx="8189844" cy="12987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a:solidFill>
                  <a:srgbClr val="0070C0"/>
                </a:solidFill>
                <a:latin typeface="Arial" panose="020B0604020202020204" pitchFamily="34" charset="0"/>
                <a:cs typeface="Arial" panose="020B0604020202020204" pitchFamily="34" charset="0"/>
              </a:rPr>
              <a:t>Para</a:t>
            </a:r>
            <a:r>
              <a:rPr lang="es-PE" dirty="0">
                <a:solidFill>
                  <a:schemeClr val="tx1"/>
                </a:solidFill>
                <a:latin typeface="Arial" panose="020B0604020202020204" pitchFamily="34" charset="0"/>
                <a:cs typeface="Arial" panose="020B0604020202020204" pitchFamily="34" charset="0"/>
              </a:rPr>
              <a:t> </a:t>
            </a:r>
            <a:r>
              <a:rPr lang="es-PE" dirty="0" err="1">
                <a:solidFill>
                  <a:schemeClr val="tx1"/>
                </a:solidFill>
                <a:latin typeface="Arial" panose="020B0604020202020204" pitchFamily="34" charset="0"/>
                <a:cs typeface="Arial" panose="020B0604020202020204" pitchFamily="34" charset="0"/>
              </a:rPr>
              <a:t>variable_numerica</a:t>
            </a:r>
            <a:r>
              <a:rPr lang="es-PE" dirty="0">
                <a:solidFill>
                  <a:srgbClr val="0070C0"/>
                </a:solidFill>
                <a:latin typeface="Arial" panose="020B0604020202020204" pitchFamily="34" charset="0"/>
                <a:cs typeface="Arial" panose="020B0604020202020204" pitchFamily="34" charset="0"/>
              </a:rPr>
              <a:t>&lt;-</a:t>
            </a:r>
            <a:r>
              <a:rPr lang="es-PE" dirty="0" err="1">
                <a:solidFill>
                  <a:schemeClr val="tx1"/>
                </a:solidFill>
                <a:latin typeface="Arial" panose="020B0604020202020204" pitchFamily="34" charset="0"/>
                <a:cs typeface="Arial" panose="020B0604020202020204" pitchFamily="34" charset="0"/>
              </a:rPr>
              <a:t>valor_inicial</a:t>
            </a:r>
            <a:r>
              <a:rPr lang="es-PE" dirty="0">
                <a:solidFill>
                  <a:schemeClr val="tx1"/>
                </a:solidFill>
                <a:latin typeface="Arial" panose="020B0604020202020204" pitchFamily="34" charset="0"/>
                <a:cs typeface="Arial" panose="020B0604020202020204" pitchFamily="34" charset="0"/>
              </a:rPr>
              <a:t> </a:t>
            </a:r>
            <a:r>
              <a:rPr lang="es-PE" dirty="0">
                <a:solidFill>
                  <a:srgbClr val="0070C0"/>
                </a:solidFill>
                <a:latin typeface="Arial" panose="020B0604020202020204" pitchFamily="34" charset="0"/>
                <a:cs typeface="Arial" panose="020B0604020202020204" pitchFamily="34" charset="0"/>
              </a:rPr>
              <a:t>Hasta</a:t>
            </a:r>
            <a:r>
              <a:rPr lang="es-PE" dirty="0">
                <a:solidFill>
                  <a:schemeClr val="tx1"/>
                </a:solidFill>
                <a:latin typeface="Arial" panose="020B0604020202020204" pitchFamily="34" charset="0"/>
                <a:cs typeface="Arial" panose="020B0604020202020204" pitchFamily="34" charset="0"/>
              </a:rPr>
              <a:t> </a:t>
            </a:r>
            <a:r>
              <a:rPr lang="es-PE" dirty="0" err="1">
                <a:solidFill>
                  <a:schemeClr val="tx1"/>
                </a:solidFill>
                <a:latin typeface="Arial" panose="020B0604020202020204" pitchFamily="34" charset="0"/>
                <a:cs typeface="Arial" panose="020B0604020202020204" pitchFamily="34" charset="0"/>
              </a:rPr>
              <a:t>valor_final</a:t>
            </a:r>
            <a:r>
              <a:rPr lang="es-PE" dirty="0">
                <a:solidFill>
                  <a:schemeClr val="tx1"/>
                </a:solidFill>
                <a:latin typeface="Arial" panose="020B0604020202020204" pitchFamily="34" charset="0"/>
                <a:cs typeface="Arial" panose="020B0604020202020204" pitchFamily="34" charset="0"/>
              </a:rPr>
              <a:t> </a:t>
            </a:r>
            <a:r>
              <a:rPr lang="es-PE" dirty="0">
                <a:solidFill>
                  <a:srgbClr val="0070C0"/>
                </a:solidFill>
                <a:latin typeface="Arial" panose="020B0604020202020204" pitchFamily="34" charset="0"/>
                <a:cs typeface="Arial" panose="020B0604020202020204" pitchFamily="34" charset="0"/>
              </a:rPr>
              <a:t>Con Paso </a:t>
            </a:r>
            <a:r>
              <a:rPr lang="es-PE" dirty="0" err="1">
                <a:solidFill>
                  <a:schemeClr val="tx1"/>
                </a:solidFill>
                <a:latin typeface="Arial" panose="020B0604020202020204" pitchFamily="34" charset="0"/>
                <a:cs typeface="Arial" panose="020B0604020202020204" pitchFamily="34" charset="0"/>
              </a:rPr>
              <a:t>paso</a:t>
            </a:r>
            <a:r>
              <a:rPr lang="es-PE" dirty="0">
                <a:solidFill>
                  <a:schemeClr val="tx1"/>
                </a:solidFill>
                <a:latin typeface="Arial" panose="020B0604020202020204" pitchFamily="34" charset="0"/>
                <a:cs typeface="Arial" panose="020B0604020202020204" pitchFamily="34" charset="0"/>
              </a:rPr>
              <a:t> </a:t>
            </a:r>
            <a:r>
              <a:rPr lang="es-PE" dirty="0">
                <a:solidFill>
                  <a:srgbClr val="0070C0"/>
                </a:solidFill>
                <a:latin typeface="Arial" panose="020B0604020202020204" pitchFamily="34" charset="0"/>
                <a:cs typeface="Arial" panose="020B0604020202020204" pitchFamily="34" charset="0"/>
              </a:rPr>
              <a:t>Hacer</a:t>
            </a:r>
          </a:p>
          <a:p>
            <a:r>
              <a:rPr lang="es-PE" dirty="0">
                <a:solidFill>
                  <a:schemeClr val="tx1"/>
                </a:solidFill>
                <a:latin typeface="Arial" panose="020B0604020202020204" pitchFamily="34" charset="0"/>
                <a:cs typeface="Arial" panose="020B0604020202020204" pitchFamily="34" charset="0"/>
              </a:rPr>
              <a:t> 	</a:t>
            </a:r>
            <a:r>
              <a:rPr lang="es-PE" dirty="0" err="1">
                <a:solidFill>
                  <a:schemeClr val="tx1"/>
                </a:solidFill>
                <a:latin typeface="Arial" panose="020B0604020202020204" pitchFamily="34" charset="0"/>
                <a:cs typeface="Arial" panose="020B0604020202020204" pitchFamily="34" charset="0"/>
              </a:rPr>
              <a:t>secuencia_de_acciones</a:t>
            </a:r>
            <a:endParaRPr lang="es-PE" dirty="0">
              <a:solidFill>
                <a:schemeClr val="tx1"/>
              </a:solidFill>
              <a:latin typeface="Arial" panose="020B0604020202020204" pitchFamily="34" charset="0"/>
              <a:cs typeface="Arial" panose="020B0604020202020204" pitchFamily="34" charset="0"/>
            </a:endParaRPr>
          </a:p>
          <a:p>
            <a:r>
              <a:rPr lang="es-PE" dirty="0" err="1">
                <a:solidFill>
                  <a:srgbClr val="0070C0"/>
                </a:solidFill>
                <a:latin typeface="Arial" panose="020B0604020202020204" pitchFamily="34" charset="0"/>
                <a:cs typeface="Arial" panose="020B0604020202020204" pitchFamily="34" charset="0"/>
              </a:rPr>
              <a:t>FinPara</a:t>
            </a:r>
            <a:endParaRPr lang="es-PE" dirty="0">
              <a:solidFill>
                <a:srgbClr val="0070C0"/>
              </a:solidFill>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xmlns="" id="{211E1F5B-CCB9-4863-AF55-2862417B837D}"/>
              </a:ext>
            </a:extLst>
          </p:cNvPr>
          <p:cNvSpPr txBox="1"/>
          <p:nvPr/>
        </p:nvSpPr>
        <p:spPr>
          <a:xfrm>
            <a:off x="662608" y="5327375"/>
            <a:ext cx="6983896" cy="861774"/>
          </a:xfrm>
          <a:prstGeom prst="rect">
            <a:avLst/>
          </a:prstGeom>
          <a:noFill/>
        </p:spPr>
        <p:txBody>
          <a:bodyPr wrap="square" rtlCol="0">
            <a:spAutoFit/>
          </a:bodyPr>
          <a:lstStyle/>
          <a:p>
            <a:r>
              <a:rPr lang="es-PE" sz="2500" dirty="0">
                <a:solidFill>
                  <a:schemeClr val="bg1"/>
                </a:solidFill>
                <a:latin typeface="Arial" panose="020B0604020202020204" pitchFamily="34" charset="0"/>
                <a:cs typeface="Arial" panose="020B0604020202020204" pitchFamily="34" charset="0"/>
              </a:rPr>
              <a:t>Ejemplo: </a:t>
            </a:r>
          </a:p>
          <a:p>
            <a:r>
              <a:rPr lang="es-PE" sz="2500" dirty="0">
                <a:solidFill>
                  <a:schemeClr val="bg1"/>
                </a:solidFill>
                <a:latin typeface="Arial" panose="020B0604020202020204" pitchFamily="34" charset="0"/>
                <a:cs typeface="Arial" panose="020B0604020202020204" pitchFamily="34" charset="0"/>
              </a:rPr>
              <a:t>Imprimir en pantalla los números del 1 al 10</a:t>
            </a:r>
          </a:p>
        </p:txBody>
      </p:sp>
    </p:spTree>
    <p:extLst>
      <p:ext uri="{BB962C8B-B14F-4D97-AF65-F5344CB8AC3E}">
        <p14:creationId xmlns:p14="http://schemas.microsoft.com/office/powerpoint/2010/main" xmlns="" val="34359739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D572A1B3-664A-41C2-9F3A-2A0B8EEEAA2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774" y="0"/>
            <a:ext cx="12313774" cy="6858000"/>
          </a:xfrm>
          <a:prstGeom prst="rect">
            <a:avLst/>
          </a:prstGeom>
        </p:spPr>
      </p:pic>
      <p:sp>
        <p:nvSpPr>
          <p:cNvPr id="5" name="CuadroTexto 4">
            <a:extLst>
              <a:ext uri="{FF2B5EF4-FFF2-40B4-BE49-F238E27FC236}">
                <a16:creationId xmlns:a16="http://schemas.microsoft.com/office/drawing/2014/main" xmlns="" id="{80C6B708-3B02-4687-868C-EF4B2FA79CE6}"/>
              </a:ext>
            </a:extLst>
          </p:cNvPr>
          <p:cNvSpPr txBox="1"/>
          <p:nvPr/>
        </p:nvSpPr>
        <p:spPr>
          <a:xfrm>
            <a:off x="569842" y="742122"/>
            <a:ext cx="10654749" cy="4939814"/>
          </a:xfrm>
          <a:prstGeom prst="rect">
            <a:avLst/>
          </a:prstGeom>
          <a:noFill/>
        </p:spPr>
        <p:txBody>
          <a:bodyPr wrap="square" rtlCol="0">
            <a:spAutoFit/>
          </a:bodyPr>
          <a:lstStyle/>
          <a:p>
            <a:pPr algn="just"/>
            <a:r>
              <a:rPr lang="es-PE" sz="3500" dirty="0">
                <a:solidFill>
                  <a:schemeClr val="bg1"/>
                </a:solidFill>
                <a:latin typeface="Arial" panose="020B0604020202020204" pitchFamily="34" charset="0"/>
                <a:cs typeface="Arial" panose="020B0604020202020204" pitchFamily="34" charset="0"/>
              </a:rPr>
              <a:t>Ejercicio 12 (Ciclo Repetir – Hasta Que): </a:t>
            </a:r>
          </a:p>
          <a:p>
            <a:pPr algn="just"/>
            <a:endParaRPr lang="es-PE" sz="3500" dirty="0">
              <a:solidFill>
                <a:schemeClr val="bg1"/>
              </a:solidFill>
              <a:latin typeface="Arial" panose="020B0604020202020204" pitchFamily="34" charset="0"/>
              <a:cs typeface="Arial" panose="020B0604020202020204" pitchFamily="34" charset="0"/>
            </a:endParaRPr>
          </a:p>
          <a:p>
            <a:pPr algn="just"/>
            <a:r>
              <a:rPr lang="es-PE" sz="3500" dirty="0">
                <a:solidFill>
                  <a:schemeClr val="bg1"/>
                </a:solidFill>
                <a:latin typeface="Arial" panose="020B0604020202020204" pitchFamily="34" charset="0"/>
                <a:cs typeface="Arial" panose="020B0604020202020204" pitchFamily="34" charset="0"/>
              </a:rPr>
              <a:t>Calcular la sumatoria: </a:t>
            </a:r>
          </a:p>
          <a:p>
            <a:pPr algn="just"/>
            <a:endParaRPr lang="es-PE" sz="3500" dirty="0">
              <a:solidFill>
                <a:schemeClr val="bg1"/>
              </a:solidFill>
              <a:latin typeface="Arial" panose="020B0604020202020204" pitchFamily="34" charset="0"/>
              <a:cs typeface="Arial" panose="020B0604020202020204" pitchFamily="34" charset="0"/>
            </a:endParaRPr>
          </a:p>
          <a:p>
            <a:pPr algn="just"/>
            <a:r>
              <a:rPr lang="es-PE" sz="3500" dirty="0">
                <a:solidFill>
                  <a:schemeClr val="bg1"/>
                </a:solidFill>
                <a:latin typeface="Arial" panose="020B0604020202020204" pitchFamily="34" charset="0"/>
                <a:cs typeface="Arial" panose="020B0604020202020204" pitchFamily="34" charset="0"/>
              </a:rPr>
              <a:t>S = 1 +      +       +      + …,  </a:t>
            </a:r>
          </a:p>
          <a:p>
            <a:pPr algn="just"/>
            <a:endParaRPr lang="es-PE" sz="3500" dirty="0">
              <a:solidFill>
                <a:schemeClr val="bg1"/>
              </a:solidFill>
              <a:latin typeface="Arial" panose="020B0604020202020204" pitchFamily="34" charset="0"/>
              <a:cs typeface="Arial" panose="020B0604020202020204" pitchFamily="34" charset="0"/>
            </a:endParaRPr>
          </a:p>
          <a:p>
            <a:pPr algn="just"/>
            <a:endParaRPr lang="es-PE" sz="3500" dirty="0">
              <a:solidFill>
                <a:schemeClr val="bg1"/>
              </a:solidFill>
              <a:latin typeface="Arial" panose="020B0604020202020204" pitchFamily="34" charset="0"/>
              <a:cs typeface="Arial" panose="020B0604020202020204" pitchFamily="34" charset="0"/>
            </a:endParaRPr>
          </a:p>
          <a:p>
            <a:pPr algn="just"/>
            <a:r>
              <a:rPr lang="es-PE" sz="3500" dirty="0">
                <a:solidFill>
                  <a:schemeClr val="bg1"/>
                </a:solidFill>
                <a:latin typeface="Arial" panose="020B0604020202020204" pitchFamily="34" charset="0"/>
                <a:cs typeface="Arial" panose="020B0604020202020204" pitchFamily="34" charset="0"/>
              </a:rPr>
              <a:t>Se debe ingresar “X” real y “N” entero positivo. (Diagrama N-S)</a:t>
            </a:r>
          </a:p>
        </p:txBody>
      </p:sp>
      <p:sp>
        <p:nvSpPr>
          <p:cNvPr id="3" name="CuadroTexto 2">
            <a:extLst>
              <a:ext uri="{FF2B5EF4-FFF2-40B4-BE49-F238E27FC236}">
                <a16:creationId xmlns:a16="http://schemas.microsoft.com/office/drawing/2014/main" xmlns="" id="{FD7B1B29-FCC2-4A48-AC59-5074C17A1D16}"/>
              </a:ext>
            </a:extLst>
          </p:cNvPr>
          <p:cNvSpPr txBox="1"/>
          <p:nvPr/>
        </p:nvSpPr>
        <p:spPr>
          <a:xfrm>
            <a:off x="2173357" y="2756453"/>
            <a:ext cx="569842" cy="1015663"/>
          </a:xfrm>
          <a:prstGeom prst="rect">
            <a:avLst/>
          </a:prstGeom>
          <a:noFill/>
        </p:spPr>
        <p:txBody>
          <a:bodyPr wrap="square" rtlCol="0">
            <a:spAutoFit/>
          </a:bodyPr>
          <a:lstStyle/>
          <a:p>
            <a:r>
              <a:rPr lang="es-PE" sz="3000" dirty="0">
                <a:solidFill>
                  <a:schemeClr val="bg1"/>
                </a:solidFill>
                <a:latin typeface="Arial" panose="020B0604020202020204" pitchFamily="34" charset="0"/>
                <a:cs typeface="Arial" panose="020B0604020202020204" pitchFamily="34" charset="0"/>
              </a:rPr>
              <a:t> x</a:t>
            </a:r>
          </a:p>
          <a:p>
            <a:r>
              <a:rPr lang="es-PE" sz="3000" dirty="0">
                <a:solidFill>
                  <a:schemeClr val="bg1"/>
                </a:solidFill>
                <a:latin typeface="Arial" panose="020B0604020202020204" pitchFamily="34" charset="0"/>
                <a:cs typeface="Arial" panose="020B0604020202020204" pitchFamily="34" charset="0"/>
              </a:rPr>
              <a:t>1!</a:t>
            </a:r>
          </a:p>
        </p:txBody>
      </p:sp>
      <p:cxnSp>
        <p:nvCxnSpPr>
          <p:cNvPr id="7" name="Conector recto 6">
            <a:extLst>
              <a:ext uri="{FF2B5EF4-FFF2-40B4-BE49-F238E27FC236}">
                <a16:creationId xmlns:a16="http://schemas.microsoft.com/office/drawing/2014/main" xmlns="" id="{86590989-4EFC-4FC6-8293-D66A19AD18F0}"/>
              </a:ext>
            </a:extLst>
          </p:cNvPr>
          <p:cNvCxnSpPr>
            <a:stCxn id="3" idx="1"/>
          </p:cNvCxnSpPr>
          <p:nvPr/>
        </p:nvCxnSpPr>
        <p:spPr>
          <a:xfrm flipV="1">
            <a:off x="2173357" y="3264284"/>
            <a:ext cx="569842" cy="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xmlns="" id="{AEFE6F88-0884-4DB3-A0AD-486812EFC2EC}"/>
              </a:ext>
            </a:extLst>
          </p:cNvPr>
          <p:cNvSpPr txBox="1"/>
          <p:nvPr/>
        </p:nvSpPr>
        <p:spPr>
          <a:xfrm>
            <a:off x="3226905" y="2749828"/>
            <a:ext cx="569842" cy="1015663"/>
          </a:xfrm>
          <a:prstGeom prst="rect">
            <a:avLst/>
          </a:prstGeom>
          <a:noFill/>
        </p:spPr>
        <p:txBody>
          <a:bodyPr wrap="square" rtlCol="0">
            <a:spAutoFit/>
          </a:bodyPr>
          <a:lstStyle/>
          <a:p>
            <a:r>
              <a:rPr lang="es-PE" sz="3000" dirty="0">
                <a:solidFill>
                  <a:schemeClr val="bg1"/>
                </a:solidFill>
                <a:latin typeface="Arial" panose="020B0604020202020204" pitchFamily="34" charset="0"/>
                <a:cs typeface="Arial" panose="020B0604020202020204" pitchFamily="34" charset="0"/>
              </a:rPr>
              <a:t> x</a:t>
            </a:r>
          </a:p>
          <a:p>
            <a:r>
              <a:rPr lang="es-PE" sz="3000" dirty="0">
                <a:solidFill>
                  <a:schemeClr val="bg1"/>
                </a:solidFill>
                <a:latin typeface="Arial" panose="020B0604020202020204" pitchFamily="34" charset="0"/>
                <a:cs typeface="Arial" panose="020B0604020202020204" pitchFamily="34" charset="0"/>
              </a:rPr>
              <a:t>2!</a:t>
            </a:r>
          </a:p>
        </p:txBody>
      </p:sp>
      <p:cxnSp>
        <p:nvCxnSpPr>
          <p:cNvPr id="9" name="Conector recto 8">
            <a:extLst>
              <a:ext uri="{FF2B5EF4-FFF2-40B4-BE49-F238E27FC236}">
                <a16:creationId xmlns:a16="http://schemas.microsoft.com/office/drawing/2014/main" xmlns="" id="{73F9841F-B632-447D-882B-5BA95AE77300}"/>
              </a:ext>
            </a:extLst>
          </p:cNvPr>
          <p:cNvCxnSpPr>
            <a:stCxn id="8" idx="1"/>
          </p:cNvCxnSpPr>
          <p:nvPr/>
        </p:nvCxnSpPr>
        <p:spPr>
          <a:xfrm flipV="1">
            <a:off x="3226905" y="3257659"/>
            <a:ext cx="569842" cy="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xmlns="" id="{929D84F8-D2C8-4FFC-9405-2D917F05F155}"/>
              </a:ext>
            </a:extLst>
          </p:cNvPr>
          <p:cNvSpPr txBox="1"/>
          <p:nvPr/>
        </p:nvSpPr>
        <p:spPr>
          <a:xfrm>
            <a:off x="4340087" y="2749827"/>
            <a:ext cx="569842" cy="1015663"/>
          </a:xfrm>
          <a:prstGeom prst="rect">
            <a:avLst/>
          </a:prstGeom>
          <a:noFill/>
        </p:spPr>
        <p:txBody>
          <a:bodyPr wrap="square" rtlCol="0">
            <a:spAutoFit/>
          </a:bodyPr>
          <a:lstStyle/>
          <a:p>
            <a:r>
              <a:rPr lang="es-PE" sz="3000" dirty="0">
                <a:solidFill>
                  <a:schemeClr val="bg1"/>
                </a:solidFill>
                <a:latin typeface="Arial" panose="020B0604020202020204" pitchFamily="34" charset="0"/>
                <a:cs typeface="Arial" panose="020B0604020202020204" pitchFamily="34" charset="0"/>
              </a:rPr>
              <a:t> x</a:t>
            </a:r>
          </a:p>
          <a:p>
            <a:r>
              <a:rPr lang="es-PE" sz="3000" dirty="0">
                <a:solidFill>
                  <a:schemeClr val="bg1"/>
                </a:solidFill>
                <a:latin typeface="Arial" panose="020B0604020202020204" pitchFamily="34" charset="0"/>
                <a:cs typeface="Arial" panose="020B0604020202020204" pitchFamily="34" charset="0"/>
              </a:rPr>
              <a:t>3!</a:t>
            </a:r>
          </a:p>
        </p:txBody>
      </p:sp>
      <p:cxnSp>
        <p:nvCxnSpPr>
          <p:cNvPr id="11" name="Conector recto 10">
            <a:extLst>
              <a:ext uri="{FF2B5EF4-FFF2-40B4-BE49-F238E27FC236}">
                <a16:creationId xmlns:a16="http://schemas.microsoft.com/office/drawing/2014/main" xmlns="" id="{A01AFC4C-6D85-4EB4-8BC6-EE1BF187F200}"/>
              </a:ext>
            </a:extLst>
          </p:cNvPr>
          <p:cNvCxnSpPr>
            <a:stCxn id="10" idx="1"/>
          </p:cNvCxnSpPr>
          <p:nvPr/>
        </p:nvCxnSpPr>
        <p:spPr>
          <a:xfrm flipV="1">
            <a:off x="4340087" y="3257658"/>
            <a:ext cx="569842" cy="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xmlns="" id="{F907D9C2-8748-4F37-933F-3A6F34472FFB}"/>
              </a:ext>
            </a:extLst>
          </p:cNvPr>
          <p:cNvSpPr txBox="1"/>
          <p:nvPr/>
        </p:nvSpPr>
        <p:spPr>
          <a:xfrm>
            <a:off x="6023115" y="2749827"/>
            <a:ext cx="569842" cy="1015663"/>
          </a:xfrm>
          <a:prstGeom prst="rect">
            <a:avLst/>
          </a:prstGeom>
          <a:noFill/>
        </p:spPr>
        <p:txBody>
          <a:bodyPr wrap="square" rtlCol="0">
            <a:spAutoFit/>
          </a:bodyPr>
          <a:lstStyle/>
          <a:p>
            <a:r>
              <a:rPr lang="es-PE" sz="3000" dirty="0">
                <a:solidFill>
                  <a:schemeClr val="bg1"/>
                </a:solidFill>
                <a:latin typeface="Arial" panose="020B0604020202020204" pitchFamily="34" charset="0"/>
                <a:cs typeface="Arial" panose="020B0604020202020204" pitchFamily="34" charset="0"/>
              </a:rPr>
              <a:t> x</a:t>
            </a:r>
          </a:p>
          <a:p>
            <a:r>
              <a:rPr lang="es-PE" sz="3000" dirty="0">
                <a:solidFill>
                  <a:schemeClr val="bg1"/>
                </a:solidFill>
                <a:latin typeface="Arial" panose="020B0604020202020204" pitchFamily="34" charset="0"/>
                <a:cs typeface="Arial" panose="020B0604020202020204" pitchFamily="34" charset="0"/>
              </a:rPr>
              <a:t>n!</a:t>
            </a:r>
          </a:p>
        </p:txBody>
      </p:sp>
      <p:cxnSp>
        <p:nvCxnSpPr>
          <p:cNvPr id="13" name="Conector recto 12">
            <a:extLst>
              <a:ext uri="{FF2B5EF4-FFF2-40B4-BE49-F238E27FC236}">
                <a16:creationId xmlns:a16="http://schemas.microsoft.com/office/drawing/2014/main" xmlns="" id="{43876E23-2170-4E39-B0F8-376377A882C4}"/>
              </a:ext>
            </a:extLst>
          </p:cNvPr>
          <p:cNvCxnSpPr>
            <a:stCxn id="12" idx="1"/>
          </p:cNvCxnSpPr>
          <p:nvPr/>
        </p:nvCxnSpPr>
        <p:spPr>
          <a:xfrm flipV="1">
            <a:off x="6023115" y="3257658"/>
            <a:ext cx="569842" cy="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xmlns="" id="{6456F221-D4FD-41AE-A2CE-AC9D1731FC5A}"/>
              </a:ext>
            </a:extLst>
          </p:cNvPr>
          <p:cNvSpPr txBox="1"/>
          <p:nvPr/>
        </p:nvSpPr>
        <p:spPr>
          <a:xfrm>
            <a:off x="3564842" y="2703441"/>
            <a:ext cx="410817" cy="371060"/>
          </a:xfrm>
          <a:prstGeom prst="rect">
            <a:avLst/>
          </a:prstGeom>
          <a:noFill/>
        </p:spPr>
        <p:txBody>
          <a:bodyPr wrap="square" rtlCol="0">
            <a:spAutoFit/>
          </a:bodyPr>
          <a:lstStyle/>
          <a:p>
            <a:r>
              <a:rPr lang="es-PE" dirty="0">
                <a:solidFill>
                  <a:schemeClr val="bg1"/>
                </a:solidFill>
                <a:latin typeface="Arial" panose="020B0604020202020204" pitchFamily="34" charset="0"/>
                <a:cs typeface="Arial" panose="020B0604020202020204" pitchFamily="34" charset="0"/>
              </a:rPr>
              <a:t>2</a:t>
            </a:r>
          </a:p>
        </p:txBody>
      </p:sp>
      <p:sp>
        <p:nvSpPr>
          <p:cNvPr id="17" name="CuadroTexto 16">
            <a:extLst>
              <a:ext uri="{FF2B5EF4-FFF2-40B4-BE49-F238E27FC236}">
                <a16:creationId xmlns:a16="http://schemas.microsoft.com/office/drawing/2014/main" xmlns="" id="{D7398022-07EF-4CB2-8483-FFC8595BA015}"/>
              </a:ext>
            </a:extLst>
          </p:cNvPr>
          <p:cNvSpPr txBox="1"/>
          <p:nvPr/>
        </p:nvSpPr>
        <p:spPr>
          <a:xfrm>
            <a:off x="4671399" y="2723320"/>
            <a:ext cx="410817" cy="371060"/>
          </a:xfrm>
          <a:prstGeom prst="rect">
            <a:avLst/>
          </a:prstGeom>
          <a:noFill/>
        </p:spPr>
        <p:txBody>
          <a:bodyPr wrap="square" rtlCol="0">
            <a:spAutoFit/>
          </a:bodyPr>
          <a:lstStyle/>
          <a:p>
            <a:r>
              <a:rPr lang="es-PE" dirty="0">
                <a:solidFill>
                  <a:schemeClr val="bg1"/>
                </a:solidFill>
                <a:latin typeface="Arial" panose="020B0604020202020204" pitchFamily="34" charset="0"/>
                <a:cs typeface="Arial" panose="020B0604020202020204" pitchFamily="34" charset="0"/>
              </a:rPr>
              <a:t>3</a:t>
            </a:r>
          </a:p>
        </p:txBody>
      </p:sp>
      <p:sp>
        <p:nvSpPr>
          <p:cNvPr id="18" name="CuadroTexto 17">
            <a:extLst>
              <a:ext uri="{FF2B5EF4-FFF2-40B4-BE49-F238E27FC236}">
                <a16:creationId xmlns:a16="http://schemas.microsoft.com/office/drawing/2014/main" xmlns="" id="{88D29CDC-7B7C-4E23-A738-46FD3FB7BAD6}"/>
              </a:ext>
            </a:extLst>
          </p:cNvPr>
          <p:cNvSpPr txBox="1"/>
          <p:nvPr/>
        </p:nvSpPr>
        <p:spPr>
          <a:xfrm>
            <a:off x="6367678" y="2723319"/>
            <a:ext cx="410817" cy="371060"/>
          </a:xfrm>
          <a:prstGeom prst="rect">
            <a:avLst/>
          </a:prstGeom>
          <a:noFill/>
        </p:spPr>
        <p:txBody>
          <a:bodyPr wrap="square" rtlCol="0">
            <a:spAutoFit/>
          </a:bodyPr>
          <a:lstStyle/>
          <a:p>
            <a:r>
              <a:rPr lang="es-PE" dirty="0">
                <a:solidFill>
                  <a:schemeClr val="bg1"/>
                </a:solidFill>
                <a:latin typeface="Arial" panose="020B0604020202020204" pitchFamily="34" charset="0"/>
                <a:cs typeface="Arial" panose="020B0604020202020204" pitchFamily="34" charset="0"/>
              </a:rPr>
              <a:t>n</a:t>
            </a:r>
          </a:p>
        </p:txBody>
      </p:sp>
    </p:spTree>
    <p:extLst>
      <p:ext uri="{BB962C8B-B14F-4D97-AF65-F5344CB8AC3E}">
        <p14:creationId xmlns:p14="http://schemas.microsoft.com/office/powerpoint/2010/main" xmlns="" val="11732498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wipe(down)">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par>
                                <p:cTn id="18" presetID="22" presetClass="entr" presetSubtype="4"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par>
                                <p:cTn id="21" presetID="2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par>
                                <p:cTn id="27" presetID="22" presetClass="entr" presetSubtype="4"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par>
                                <p:cTn id="33" presetID="2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down)">
                                      <p:cBhvr>
                                        <p:cTn id="41" dur="500"/>
                                        <p:tgtEl>
                                          <p:spTgt spid="18"/>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wipe(down)">
                                      <p:cBhvr>
                                        <p:cTn id="5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P spid="12" grpId="0"/>
      <p:bldP spid="14"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xmlns="" id="{F47FCD5E-51F1-4F0F-B4C8-6FA564778C1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774" y="0"/>
            <a:ext cx="12313774" cy="6858000"/>
          </a:xfrm>
          <a:prstGeom prst="rect">
            <a:avLst/>
          </a:prstGeom>
        </p:spPr>
      </p:pic>
      <p:sp>
        <p:nvSpPr>
          <p:cNvPr id="6" name="CuadroTexto 5">
            <a:extLst>
              <a:ext uri="{FF2B5EF4-FFF2-40B4-BE49-F238E27FC236}">
                <a16:creationId xmlns:a16="http://schemas.microsoft.com/office/drawing/2014/main" xmlns="" id="{13D7850D-67EE-4A85-BA9D-CFD9EF6F326B}"/>
              </a:ext>
            </a:extLst>
          </p:cNvPr>
          <p:cNvSpPr txBox="1"/>
          <p:nvPr/>
        </p:nvSpPr>
        <p:spPr>
          <a:xfrm>
            <a:off x="861391" y="609600"/>
            <a:ext cx="10694505" cy="3508653"/>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Estructuras Repetitivas: </a:t>
            </a:r>
          </a:p>
          <a:p>
            <a:pPr algn="just"/>
            <a:endParaRPr lang="es-PE" sz="2400" dirty="0">
              <a:solidFill>
                <a:schemeClr val="bg1"/>
              </a:solidFill>
              <a:latin typeface="Arial" panose="020B0604020202020204" pitchFamily="34" charset="0"/>
              <a:cs typeface="Arial" panose="020B0604020202020204" pitchFamily="34" charset="0"/>
            </a:endParaRPr>
          </a:p>
          <a:p>
            <a:pPr algn="just"/>
            <a:r>
              <a:rPr lang="es-PE" sz="2400" dirty="0">
                <a:solidFill>
                  <a:schemeClr val="bg1"/>
                </a:solidFill>
                <a:latin typeface="Arial" panose="020B0604020202020204" pitchFamily="34" charset="0"/>
                <a:cs typeface="Arial" panose="020B0604020202020204" pitchFamily="34" charset="0"/>
              </a:rPr>
              <a:t>Se llaman problemas repetitivos o cíclicos a aquellos en cuya solución es necesario utilizar un mismo conjunto de acciones que se puedan ejecutar una cantidad especifica de veces. Esta cantidad puede ser fija (previamente determinada por el programador). Los ciclos se clasifican en: </a:t>
            </a:r>
          </a:p>
          <a:p>
            <a:pPr algn="just"/>
            <a:endParaRPr lang="es-PE" sz="2400" dirty="0">
              <a:solidFill>
                <a:schemeClr val="bg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PE" sz="2400" dirty="0">
                <a:solidFill>
                  <a:srgbClr val="00B0F0"/>
                </a:solidFill>
                <a:latin typeface="Arial" panose="020B0604020202020204" pitchFamily="34" charset="0"/>
                <a:cs typeface="Arial" panose="020B0604020202020204" pitchFamily="34" charset="0"/>
              </a:rPr>
              <a:t>Ciclos con un número determinado de iteraciones</a:t>
            </a:r>
          </a:p>
          <a:p>
            <a:pPr marL="285750" indent="-285750" algn="just">
              <a:buFont typeface="Arial" panose="020B0604020202020204" pitchFamily="34" charset="0"/>
              <a:buChar char="•"/>
            </a:pPr>
            <a:r>
              <a:rPr lang="es-PE" sz="2400" dirty="0">
                <a:solidFill>
                  <a:schemeClr val="bg1"/>
                </a:solidFill>
                <a:latin typeface="Arial" panose="020B0604020202020204" pitchFamily="34" charset="0"/>
                <a:cs typeface="Arial" panose="020B0604020202020204" pitchFamily="34" charset="0"/>
              </a:rPr>
              <a:t>Ciclos con un número indeterminado de iteraciones</a:t>
            </a:r>
          </a:p>
        </p:txBody>
      </p:sp>
      <p:sp>
        <p:nvSpPr>
          <p:cNvPr id="7" name="Rectángulo 6">
            <a:extLst>
              <a:ext uri="{FF2B5EF4-FFF2-40B4-BE49-F238E27FC236}">
                <a16:creationId xmlns:a16="http://schemas.microsoft.com/office/drawing/2014/main" xmlns="" id="{82A7ECA2-FFB3-4AFA-843C-AEBAD9E03260}"/>
              </a:ext>
            </a:extLst>
          </p:cNvPr>
          <p:cNvSpPr/>
          <p:nvPr/>
        </p:nvSpPr>
        <p:spPr>
          <a:xfrm>
            <a:off x="887894" y="3644343"/>
            <a:ext cx="7368209" cy="45057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xmlns="" val="6494827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1C8306D4-E706-48AB-8EE3-F55BDD73E33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774" y="0"/>
            <a:ext cx="12313774" cy="6858000"/>
          </a:xfrm>
          <a:prstGeom prst="rect">
            <a:avLst/>
          </a:prstGeom>
        </p:spPr>
      </p:pic>
      <p:sp>
        <p:nvSpPr>
          <p:cNvPr id="5" name="CuadroTexto 4">
            <a:extLst>
              <a:ext uri="{FF2B5EF4-FFF2-40B4-BE49-F238E27FC236}">
                <a16:creationId xmlns:a16="http://schemas.microsoft.com/office/drawing/2014/main" xmlns="" id="{F20177B7-D05B-4D8B-B8F4-D6F0E2C6FCDD}"/>
              </a:ext>
            </a:extLst>
          </p:cNvPr>
          <p:cNvSpPr txBox="1"/>
          <p:nvPr/>
        </p:nvSpPr>
        <p:spPr>
          <a:xfrm>
            <a:off x="662609" y="543339"/>
            <a:ext cx="10508974" cy="2785378"/>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Ciclos con un número indeterminado de iteraciones: </a:t>
            </a:r>
          </a:p>
          <a:p>
            <a:pPr algn="just"/>
            <a:endParaRPr lang="es-PE" sz="2500" dirty="0">
              <a:solidFill>
                <a:schemeClr val="bg1"/>
              </a:solidFill>
              <a:latin typeface="Arial" panose="020B0604020202020204" pitchFamily="34" charset="0"/>
              <a:cs typeface="Arial" panose="020B0604020202020204" pitchFamily="34" charset="0"/>
            </a:endParaRPr>
          </a:p>
          <a:p>
            <a:pPr algn="just"/>
            <a:r>
              <a:rPr lang="es-PE" sz="2500" dirty="0">
                <a:solidFill>
                  <a:schemeClr val="bg1"/>
                </a:solidFill>
                <a:latin typeface="Arial" panose="020B0604020202020204" pitchFamily="34" charset="0"/>
                <a:cs typeface="Arial" panose="020B0604020202020204" pitchFamily="34" charset="0"/>
              </a:rPr>
              <a:t>Son aquellos en que el número de iteraciones no se conoce con exactitud, ya que esta dado en función de un dato dentro del programa.</a:t>
            </a:r>
          </a:p>
          <a:p>
            <a:pPr algn="just"/>
            <a:endParaRPr lang="es-PE" sz="2500" dirty="0">
              <a:solidFill>
                <a:schemeClr val="bg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PE" sz="2500" dirty="0">
                <a:solidFill>
                  <a:schemeClr val="bg1"/>
                </a:solidFill>
                <a:latin typeface="Arial" panose="020B0604020202020204" pitchFamily="34" charset="0"/>
                <a:cs typeface="Arial" panose="020B0604020202020204" pitchFamily="34" charset="0"/>
              </a:rPr>
              <a:t>Mientras – Hacer</a:t>
            </a:r>
          </a:p>
          <a:p>
            <a:pPr marL="285750" indent="-285750" algn="just">
              <a:buFont typeface="Arial" panose="020B0604020202020204" pitchFamily="34" charset="0"/>
              <a:buChar char="•"/>
            </a:pPr>
            <a:r>
              <a:rPr lang="es-PE" sz="2500" dirty="0">
                <a:solidFill>
                  <a:schemeClr val="bg1"/>
                </a:solidFill>
                <a:latin typeface="Arial" panose="020B0604020202020204" pitchFamily="34" charset="0"/>
                <a:cs typeface="Arial" panose="020B0604020202020204" pitchFamily="34" charset="0"/>
              </a:rPr>
              <a:t>Repetir – Hasta Que</a:t>
            </a:r>
          </a:p>
        </p:txBody>
      </p:sp>
      <p:sp>
        <p:nvSpPr>
          <p:cNvPr id="6" name="Rectángulo 5">
            <a:extLst>
              <a:ext uri="{FF2B5EF4-FFF2-40B4-BE49-F238E27FC236}">
                <a16:creationId xmlns:a16="http://schemas.microsoft.com/office/drawing/2014/main" xmlns="" id="{4E2E3BAE-34DA-4ABA-9660-9E8C676BFC2D}"/>
              </a:ext>
            </a:extLst>
          </p:cNvPr>
          <p:cNvSpPr/>
          <p:nvPr/>
        </p:nvSpPr>
        <p:spPr>
          <a:xfrm>
            <a:off x="629478" y="2425143"/>
            <a:ext cx="3094383" cy="45057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xmlns="" val="2172459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wipe(down)">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wipe(down)">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38145EFC-330F-4196-ADEC-E3A383744FB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774" y="0"/>
            <a:ext cx="12313774" cy="6858000"/>
          </a:xfrm>
          <a:prstGeom prst="rect">
            <a:avLst/>
          </a:prstGeom>
        </p:spPr>
      </p:pic>
      <p:sp>
        <p:nvSpPr>
          <p:cNvPr id="5" name="CuadroTexto 4">
            <a:extLst>
              <a:ext uri="{FF2B5EF4-FFF2-40B4-BE49-F238E27FC236}">
                <a16:creationId xmlns:a16="http://schemas.microsoft.com/office/drawing/2014/main" xmlns="" id="{770BEDA3-9615-4939-9471-8051C4E6DF82}"/>
              </a:ext>
            </a:extLst>
          </p:cNvPr>
          <p:cNvSpPr txBox="1"/>
          <p:nvPr/>
        </p:nvSpPr>
        <p:spPr>
          <a:xfrm>
            <a:off x="596348" y="569843"/>
            <a:ext cx="10800522" cy="3339376"/>
          </a:xfrm>
          <a:prstGeom prst="rect">
            <a:avLst/>
          </a:prstGeom>
          <a:noFill/>
        </p:spPr>
        <p:txBody>
          <a:bodyPr wrap="square" rtlCol="0">
            <a:spAutoFit/>
          </a:bodyPr>
          <a:lstStyle/>
          <a:p>
            <a:pPr algn="just"/>
            <a:r>
              <a:rPr lang="es-PE" sz="2400" dirty="0">
                <a:solidFill>
                  <a:schemeClr val="bg1"/>
                </a:solidFill>
                <a:latin typeface="Arial" panose="020B0604020202020204" pitchFamily="34" charset="0"/>
                <a:cs typeface="Arial" panose="020B0604020202020204" pitchFamily="34" charset="0"/>
              </a:rPr>
              <a:t>Mientras – Hacer: </a:t>
            </a:r>
          </a:p>
          <a:p>
            <a:pPr algn="just"/>
            <a:endParaRPr lang="es-PE" sz="2400" dirty="0">
              <a:solidFill>
                <a:schemeClr val="bg1"/>
              </a:solidFill>
              <a:latin typeface="Arial" panose="020B0604020202020204" pitchFamily="34" charset="0"/>
              <a:cs typeface="Arial" panose="020B0604020202020204" pitchFamily="34" charset="0"/>
            </a:endParaRPr>
          </a:p>
          <a:p>
            <a:pPr algn="just"/>
            <a:r>
              <a:rPr lang="es-PE" sz="2400" dirty="0">
                <a:solidFill>
                  <a:schemeClr val="bg1"/>
                </a:solidFill>
                <a:latin typeface="Arial" panose="020B0604020202020204" pitchFamily="34" charset="0"/>
                <a:cs typeface="Arial" panose="020B0604020202020204" pitchFamily="34" charset="0"/>
              </a:rPr>
              <a:t>Esta es una estructura que repetirá un proceso durante “N” veces, donde “N” puede ser fijo o variable. Para esto, la instrucción se vale de una condición que es la que debe cumplirse para que se siga ejecutando. Cuando la condición ya no se cumpla, entonces ya no se ejecuta el proceso. La forma de esta estructura es la siguiente: </a:t>
            </a:r>
          </a:p>
          <a:p>
            <a:endParaRPr lang="es-PE" dirty="0">
              <a:solidFill>
                <a:schemeClr val="bg1"/>
              </a:solidFill>
            </a:endParaRPr>
          </a:p>
          <a:p>
            <a:endParaRPr lang="es-PE" dirty="0">
              <a:solidFill>
                <a:schemeClr val="bg1"/>
              </a:solidFill>
            </a:endParaRPr>
          </a:p>
        </p:txBody>
      </p:sp>
      <p:sp>
        <p:nvSpPr>
          <p:cNvPr id="6" name="Rectángulo 5">
            <a:extLst>
              <a:ext uri="{FF2B5EF4-FFF2-40B4-BE49-F238E27FC236}">
                <a16:creationId xmlns:a16="http://schemas.microsoft.com/office/drawing/2014/main" xmlns="" id="{EDA45E5C-97EE-4AA2-A2B2-088F978354F2}"/>
              </a:ext>
            </a:extLst>
          </p:cNvPr>
          <p:cNvSpPr/>
          <p:nvPr/>
        </p:nvSpPr>
        <p:spPr>
          <a:xfrm>
            <a:off x="702365" y="3558207"/>
            <a:ext cx="5870714" cy="12987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2500" dirty="0">
                <a:solidFill>
                  <a:srgbClr val="0070C0"/>
                </a:solidFill>
                <a:latin typeface="Arial" panose="020B0604020202020204" pitchFamily="34" charset="0"/>
                <a:cs typeface="Arial" panose="020B0604020202020204" pitchFamily="34" charset="0"/>
              </a:rPr>
              <a:t>Mientras </a:t>
            </a:r>
            <a:r>
              <a:rPr lang="es-PE" sz="2500" dirty="0">
                <a:solidFill>
                  <a:schemeClr val="tx1"/>
                </a:solidFill>
                <a:latin typeface="Arial" panose="020B0604020202020204" pitchFamily="34" charset="0"/>
                <a:cs typeface="Arial" panose="020B0604020202020204" pitchFamily="34" charset="0"/>
              </a:rPr>
              <a:t>expresion_logica </a:t>
            </a:r>
            <a:r>
              <a:rPr lang="es-PE" sz="2500" dirty="0">
                <a:solidFill>
                  <a:srgbClr val="0070C0"/>
                </a:solidFill>
                <a:latin typeface="Arial" panose="020B0604020202020204" pitchFamily="34" charset="0"/>
                <a:cs typeface="Arial" panose="020B0604020202020204" pitchFamily="34" charset="0"/>
              </a:rPr>
              <a:t>Hacer</a:t>
            </a:r>
          </a:p>
          <a:p>
            <a:r>
              <a:rPr lang="es-PE" sz="2500" dirty="0">
                <a:solidFill>
                  <a:srgbClr val="0070C0"/>
                </a:solidFill>
                <a:latin typeface="Arial" panose="020B0604020202020204" pitchFamily="34" charset="0"/>
                <a:cs typeface="Arial" panose="020B0604020202020204" pitchFamily="34" charset="0"/>
              </a:rPr>
              <a:t>	</a:t>
            </a:r>
            <a:r>
              <a:rPr lang="es-PE" sz="2500" dirty="0">
                <a:solidFill>
                  <a:schemeClr val="tx1"/>
                </a:solidFill>
                <a:latin typeface="Arial" panose="020B0604020202020204" pitchFamily="34" charset="0"/>
                <a:cs typeface="Arial" panose="020B0604020202020204" pitchFamily="34" charset="0"/>
              </a:rPr>
              <a:t>secuencia_de_acciones</a:t>
            </a:r>
          </a:p>
          <a:p>
            <a:r>
              <a:rPr lang="es-PE" sz="2500" dirty="0">
                <a:solidFill>
                  <a:srgbClr val="0070C0"/>
                </a:solidFill>
                <a:latin typeface="Arial" panose="020B0604020202020204" pitchFamily="34" charset="0"/>
                <a:cs typeface="Arial" panose="020B0604020202020204" pitchFamily="34" charset="0"/>
              </a:rPr>
              <a:t>FinMientras</a:t>
            </a:r>
          </a:p>
        </p:txBody>
      </p:sp>
      <p:sp>
        <p:nvSpPr>
          <p:cNvPr id="7" name="CuadroTexto 6">
            <a:extLst>
              <a:ext uri="{FF2B5EF4-FFF2-40B4-BE49-F238E27FC236}">
                <a16:creationId xmlns:a16="http://schemas.microsoft.com/office/drawing/2014/main" xmlns="" id="{8482B0E0-FA45-4D4A-802B-D3D0721110DC}"/>
              </a:ext>
            </a:extLst>
          </p:cNvPr>
          <p:cNvSpPr txBox="1"/>
          <p:nvPr/>
        </p:nvSpPr>
        <p:spPr>
          <a:xfrm>
            <a:off x="662608" y="5327375"/>
            <a:ext cx="6983896" cy="861774"/>
          </a:xfrm>
          <a:prstGeom prst="rect">
            <a:avLst/>
          </a:prstGeom>
          <a:noFill/>
        </p:spPr>
        <p:txBody>
          <a:bodyPr wrap="square" rtlCol="0">
            <a:spAutoFit/>
          </a:bodyPr>
          <a:lstStyle/>
          <a:p>
            <a:r>
              <a:rPr lang="es-PE" sz="2500" dirty="0">
                <a:solidFill>
                  <a:schemeClr val="bg1"/>
                </a:solidFill>
                <a:latin typeface="Arial" panose="020B0604020202020204" pitchFamily="34" charset="0"/>
                <a:cs typeface="Arial" panose="020B0604020202020204" pitchFamily="34" charset="0"/>
              </a:rPr>
              <a:t>Ejemplo: </a:t>
            </a:r>
          </a:p>
          <a:p>
            <a:r>
              <a:rPr lang="es-PE" sz="2500" dirty="0">
                <a:solidFill>
                  <a:schemeClr val="bg1"/>
                </a:solidFill>
                <a:latin typeface="Arial" panose="020B0604020202020204" pitchFamily="34" charset="0"/>
                <a:cs typeface="Arial" panose="020B0604020202020204" pitchFamily="34" charset="0"/>
              </a:rPr>
              <a:t>Imprimir en pantalla los números del 1 al 10</a:t>
            </a:r>
          </a:p>
        </p:txBody>
      </p:sp>
    </p:spTree>
    <p:extLst>
      <p:ext uri="{BB962C8B-B14F-4D97-AF65-F5344CB8AC3E}">
        <p14:creationId xmlns:p14="http://schemas.microsoft.com/office/powerpoint/2010/main" xmlns="" val="28087820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1C8306D4-E706-48AB-8EE3-F55BDD73E33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774" y="0"/>
            <a:ext cx="12313774" cy="6858000"/>
          </a:xfrm>
          <a:prstGeom prst="rect">
            <a:avLst/>
          </a:prstGeom>
        </p:spPr>
      </p:pic>
      <p:sp>
        <p:nvSpPr>
          <p:cNvPr id="5" name="CuadroTexto 4">
            <a:extLst>
              <a:ext uri="{FF2B5EF4-FFF2-40B4-BE49-F238E27FC236}">
                <a16:creationId xmlns:a16="http://schemas.microsoft.com/office/drawing/2014/main" xmlns="" id="{F20177B7-D05B-4D8B-B8F4-D6F0E2C6FCDD}"/>
              </a:ext>
            </a:extLst>
          </p:cNvPr>
          <p:cNvSpPr txBox="1"/>
          <p:nvPr/>
        </p:nvSpPr>
        <p:spPr>
          <a:xfrm>
            <a:off x="662609" y="543339"/>
            <a:ext cx="10508974" cy="2785378"/>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Ciclos con un número indeterminado de iteraciones: </a:t>
            </a:r>
          </a:p>
          <a:p>
            <a:pPr algn="just"/>
            <a:endParaRPr lang="es-PE" sz="2500" dirty="0">
              <a:solidFill>
                <a:schemeClr val="bg1"/>
              </a:solidFill>
              <a:latin typeface="Arial" panose="020B0604020202020204" pitchFamily="34" charset="0"/>
              <a:cs typeface="Arial" panose="020B0604020202020204" pitchFamily="34" charset="0"/>
            </a:endParaRPr>
          </a:p>
          <a:p>
            <a:pPr algn="just"/>
            <a:r>
              <a:rPr lang="es-PE" sz="2500" dirty="0">
                <a:solidFill>
                  <a:schemeClr val="bg1"/>
                </a:solidFill>
                <a:latin typeface="Arial" panose="020B0604020202020204" pitchFamily="34" charset="0"/>
                <a:cs typeface="Arial" panose="020B0604020202020204" pitchFamily="34" charset="0"/>
              </a:rPr>
              <a:t>Son aquellos en que el número de iteraciones no se conoce con exactitud, ya que esta dado en función de un dato dentro del programa.</a:t>
            </a:r>
          </a:p>
          <a:p>
            <a:pPr algn="just"/>
            <a:endParaRPr lang="es-PE" sz="2500" dirty="0">
              <a:solidFill>
                <a:schemeClr val="bg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PE" sz="2500" dirty="0">
                <a:solidFill>
                  <a:srgbClr val="00B0F0"/>
                </a:solidFill>
                <a:latin typeface="Arial" panose="020B0604020202020204" pitchFamily="34" charset="0"/>
                <a:cs typeface="Arial" panose="020B0604020202020204" pitchFamily="34" charset="0"/>
              </a:rPr>
              <a:t>Mientras – Hacer</a:t>
            </a:r>
          </a:p>
          <a:p>
            <a:pPr marL="285750" indent="-285750" algn="just">
              <a:buFont typeface="Arial" panose="020B0604020202020204" pitchFamily="34" charset="0"/>
              <a:buChar char="•"/>
            </a:pPr>
            <a:r>
              <a:rPr lang="es-PE" sz="2500" dirty="0">
                <a:solidFill>
                  <a:schemeClr val="bg1"/>
                </a:solidFill>
                <a:latin typeface="Arial" panose="020B0604020202020204" pitchFamily="34" charset="0"/>
                <a:cs typeface="Arial" panose="020B0604020202020204" pitchFamily="34" charset="0"/>
              </a:rPr>
              <a:t>Repetir – Hasta Que</a:t>
            </a:r>
          </a:p>
        </p:txBody>
      </p:sp>
      <p:sp>
        <p:nvSpPr>
          <p:cNvPr id="6" name="Rectángulo 5">
            <a:extLst>
              <a:ext uri="{FF2B5EF4-FFF2-40B4-BE49-F238E27FC236}">
                <a16:creationId xmlns:a16="http://schemas.microsoft.com/office/drawing/2014/main" xmlns="" id="{4E2E3BAE-34DA-4ABA-9660-9E8C676BFC2D}"/>
              </a:ext>
            </a:extLst>
          </p:cNvPr>
          <p:cNvSpPr/>
          <p:nvPr/>
        </p:nvSpPr>
        <p:spPr>
          <a:xfrm>
            <a:off x="662609" y="2878138"/>
            <a:ext cx="3432313" cy="45057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xmlns="" val="14054810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C44ACCC0-20CA-461D-BCB5-AC74ECAB6C9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774" y="0"/>
            <a:ext cx="12313774" cy="6858000"/>
          </a:xfrm>
          <a:prstGeom prst="rect">
            <a:avLst/>
          </a:prstGeom>
        </p:spPr>
      </p:pic>
      <p:sp>
        <p:nvSpPr>
          <p:cNvPr id="6" name="CuadroTexto 5">
            <a:extLst>
              <a:ext uri="{FF2B5EF4-FFF2-40B4-BE49-F238E27FC236}">
                <a16:creationId xmlns:a16="http://schemas.microsoft.com/office/drawing/2014/main" xmlns="" id="{115D6110-D187-4211-970F-86647F740E1B}"/>
              </a:ext>
            </a:extLst>
          </p:cNvPr>
          <p:cNvSpPr txBox="1"/>
          <p:nvPr/>
        </p:nvSpPr>
        <p:spPr>
          <a:xfrm>
            <a:off x="516835" y="583096"/>
            <a:ext cx="11092069" cy="3477875"/>
          </a:xfrm>
          <a:prstGeom prst="rect">
            <a:avLst/>
          </a:prstGeom>
          <a:noFill/>
        </p:spPr>
        <p:txBody>
          <a:bodyPr wrap="square" rtlCol="0">
            <a:spAutoFit/>
          </a:bodyPr>
          <a:lstStyle/>
          <a:p>
            <a:pPr algn="just"/>
            <a:r>
              <a:rPr lang="es-PE" sz="2300" dirty="0">
                <a:solidFill>
                  <a:schemeClr val="bg1"/>
                </a:solidFill>
              </a:rPr>
              <a:t>Repetir – Hasta Que: </a:t>
            </a:r>
          </a:p>
          <a:p>
            <a:pPr algn="just"/>
            <a:endParaRPr lang="es-PE" sz="2300" dirty="0">
              <a:solidFill>
                <a:schemeClr val="bg1"/>
              </a:solidFill>
            </a:endParaRPr>
          </a:p>
          <a:p>
            <a:pPr algn="just"/>
            <a:r>
              <a:rPr lang="es-PE" sz="2300" dirty="0">
                <a:solidFill>
                  <a:schemeClr val="bg1"/>
                </a:solidFill>
              </a:rPr>
              <a:t>Esta es una estructura similar en algunas características, a la anterior. Repite un proceso una cantidad de veces, pero a diferencia del Mientras – Hacer, el Repetir – Hasta Que lo hace hasta que la condición se cumpla y no mientras. Por otra parte, esta estructura permite realizar el proceso cuando menos una vez, ya que la condición se evalúa al final del proceso, mientras que en el Mientras – Hacer puede ser que nunca llegue a entrar si la condición no se cumple desde un principio. La forma de esta estructura es la siguiente: </a:t>
            </a:r>
          </a:p>
          <a:p>
            <a:endParaRPr lang="es-PE" dirty="0">
              <a:solidFill>
                <a:schemeClr val="bg1"/>
              </a:solidFill>
            </a:endParaRPr>
          </a:p>
          <a:p>
            <a:r>
              <a:rPr lang="es-PE" dirty="0">
                <a:solidFill>
                  <a:schemeClr val="bg1"/>
                </a:solidFill>
              </a:rPr>
              <a:t> </a:t>
            </a:r>
          </a:p>
        </p:txBody>
      </p:sp>
      <p:sp>
        <p:nvSpPr>
          <p:cNvPr id="7" name="Rectángulo 6">
            <a:extLst>
              <a:ext uri="{FF2B5EF4-FFF2-40B4-BE49-F238E27FC236}">
                <a16:creationId xmlns:a16="http://schemas.microsoft.com/office/drawing/2014/main" xmlns="" id="{55847A43-8505-4386-A30C-6C4D644DA9B8}"/>
              </a:ext>
            </a:extLst>
          </p:cNvPr>
          <p:cNvSpPr/>
          <p:nvPr/>
        </p:nvSpPr>
        <p:spPr>
          <a:xfrm>
            <a:off x="702365" y="3809998"/>
            <a:ext cx="5062331" cy="12987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2500" dirty="0">
                <a:solidFill>
                  <a:srgbClr val="0070C0"/>
                </a:solidFill>
                <a:latin typeface="Arial" panose="020B0604020202020204" pitchFamily="34" charset="0"/>
                <a:cs typeface="Arial" panose="020B0604020202020204" pitchFamily="34" charset="0"/>
              </a:rPr>
              <a:t>Repetir</a:t>
            </a:r>
          </a:p>
          <a:p>
            <a:r>
              <a:rPr lang="es-PE" sz="2500" dirty="0">
                <a:solidFill>
                  <a:srgbClr val="0070C0"/>
                </a:solidFill>
                <a:latin typeface="Arial" panose="020B0604020202020204" pitchFamily="34" charset="0"/>
                <a:cs typeface="Arial" panose="020B0604020202020204" pitchFamily="34" charset="0"/>
              </a:rPr>
              <a:t>	</a:t>
            </a:r>
            <a:r>
              <a:rPr lang="es-PE" sz="2500" dirty="0">
                <a:solidFill>
                  <a:schemeClr val="tx1"/>
                </a:solidFill>
                <a:latin typeface="Arial" panose="020B0604020202020204" pitchFamily="34" charset="0"/>
                <a:cs typeface="Arial" panose="020B0604020202020204" pitchFamily="34" charset="0"/>
              </a:rPr>
              <a:t>secuencia_de_acciones</a:t>
            </a:r>
          </a:p>
          <a:p>
            <a:r>
              <a:rPr lang="es-PE" sz="2500" dirty="0">
                <a:solidFill>
                  <a:srgbClr val="0070C0"/>
                </a:solidFill>
                <a:latin typeface="Arial" panose="020B0604020202020204" pitchFamily="34" charset="0"/>
                <a:cs typeface="Arial" panose="020B0604020202020204" pitchFamily="34" charset="0"/>
              </a:rPr>
              <a:t>Hasta Que </a:t>
            </a:r>
            <a:r>
              <a:rPr lang="es-PE" sz="2500" dirty="0">
                <a:solidFill>
                  <a:schemeClr val="tx1"/>
                </a:solidFill>
                <a:latin typeface="Arial" panose="020B0604020202020204" pitchFamily="34" charset="0"/>
                <a:cs typeface="Arial" panose="020B0604020202020204" pitchFamily="34" charset="0"/>
              </a:rPr>
              <a:t>expresion_logica</a:t>
            </a:r>
          </a:p>
        </p:txBody>
      </p:sp>
      <p:sp>
        <p:nvSpPr>
          <p:cNvPr id="8" name="CuadroTexto 7">
            <a:extLst>
              <a:ext uri="{FF2B5EF4-FFF2-40B4-BE49-F238E27FC236}">
                <a16:creationId xmlns:a16="http://schemas.microsoft.com/office/drawing/2014/main" xmlns="" id="{A46C1081-9F3F-4A7A-9F51-9C8F9EF9F14B}"/>
              </a:ext>
            </a:extLst>
          </p:cNvPr>
          <p:cNvSpPr txBox="1"/>
          <p:nvPr/>
        </p:nvSpPr>
        <p:spPr>
          <a:xfrm>
            <a:off x="662608" y="5565912"/>
            <a:ext cx="6983896" cy="861774"/>
          </a:xfrm>
          <a:prstGeom prst="rect">
            <a:avLst/>
          </a:prstGeom>
          <a:noFill/>
        </p:spPr>
        <p:txBody>
          <a:bodyPr wrap="square" rtlCol="0">
            <a:spAutoFit/>
          </a:bodyPr>
          <a:lstStyle/>
          <a:p>
            <a:r>
              <a:rPr lang="es-PE" sz="2500" dirty="0">
                <a:solidFill>
                  <a:schemeClr val="bg1"/>
                </a:solidFill>
                <a:latin typeface="Arial" panose="020B0604020202020204" pitchFamily="34" charset="0"/>
                <a:cs typeface="Arial" panose="020B0604020202020204" pitchFamily="34" charset="0"/>
              </a:rPr>
              <a:t>Ejemplo: </a:t>
            </a:r>
          </a:p>
          <a:p>
            <a:r>
              <a:rPr lang="es-PE" sz="2500" dirty="0">
                <a:solidFill>
                  <a:schemeClr val="bg1"/>
                </a:solidFill>
                <a:latin typeface="Arial" panose="020B0604020202020204" pitchFamily="34" charset="0"/>
                <a:cs typeface="Arial" panose="020B0604020202020204" pitchFamily="34" charset="0"/>
              </a:rPr>
              <a:t>Imprimir en pantalla los números del 1 al 10</a:t>
            </a:r>
          </a:p>
        </p:txBody>
      </p:sp>
    </p:spTree>
    <p:extLst>
      <p:ext uri="{BB962C8B-B14F-4D97-AF65-F5344CB8AC3E}">
        <p14:creationId xmlns:p14="http://schemas.microsoft.com/office/powerpoint/2010/main" xmlns="" val="33947289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down)">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xmlns="" id="{F47FCD5E-51F1-4F0F-B4C8-6FA564778C1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774" y="0"/>
            <a:ext cx="12313774" cy="6858000"/>
          </a:xfrm>
          <a:prstGeom prst="rect">
            <a:avLst/>
          </a:prstGeom>
        </p:spPr>
      </p:pic>
      <p:sp>
        <p:nvSpPr>
          <p:cNvPr id="6" name="CuadroTexto 5">
            <a:extLst>
              <a:ext uri="{FF2B5EF4-FFF2-40B4-BE49-F238E27FC236}">
                <a16:creationId xmlns:a16="http://schemas.microsoft.com/office/drawing/2014/main" xmlns="" id="{13D7850D-67EE-4A85-BA9D-CFD9EF6F326B}"/>
              </a:ext>
            </a:extLst>
          </p:cNvPr>
          <p:cNvSpPr txBox="1"/>
          <p:nvPr/>
        </p:nvSpPr>
        <p:spPr>
          <a:xfrm>
            <a:off x="861391" y="609600"/>
            <a:ext cx="10694505" cy="3508653"/>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Estructuras Repetitivas: </a:t>
            </a:r>
          </a:p>
          <a:p>
            <a:pPr algn="just"/>
            <a:endParaRPr lang="es-PE" sz="2400" dirty="0">
              <a:solidFill>
                <a:schemeClr val="bg1"/>
              </a:solidFill>
              <a:latin typeface="Arial" panose="020B0604020202020204" pitchFamily="34" charset="0"/>
              <a:cs typeface="Arial" panose="020B0604020202020204" pitchFamily="34" charset="0"/>
            </a:endParaRPr>
          </a:p>
          <a:p>
            <a:pPr algn="just"/>
            <a:r>
              <a:rPr lang="es-PE" sz="2400" dirty="0">
                <a:solidFill>
                  <a:schemeClr val="bg1"/>
                </a:solidFill>
                <a:latin typeface="Arial" panose="020B0604020202020204" pitchFamily="34" charset="0"/>
                <a:cs typeface="Arial" panose="020B0604020202020204" pitchFamily="34" charset="0"/>
              </a:rPr>
              <a:t>Se llaman problemas repetitivos o cíclicos a aquellos en cuya solución es necesario utilizar un mismo conjunto de acciones que se puedan ejecutar una cantidad especifica de veces. Esta cantidad puede ser fija (previamente determinada por el programador). Los ciclos se clasifican en: </a:t>
            </a:r>
          </a:p>
          <a:p>
            <a:pPr algn="just"/>
            <a:endParaRPr lang="es-PE" sz="2400" dirty="0">
              <a:solidFill>
                <a:schemeClr val="bg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PE" sz="2400" dirty="0">
                <a:solidFill>
                  <a:srgbClr val="00B0F0"/>
                </a:solidFill>
                <a:latin typeface="Arial" panose="020B0604020202020204" pitchFamily="34" charset="0"/>
                <a:cs typeface="Arial" panose="020B0604020202020204" pitchFamily="34" charset="0"/>
              </a:rPr>
              <a:t>Ciclos con un número determinado de iteraciones</a:t>
            </a:r>
          </a:p>
          <a:p>
            <a:pPr marL="285750" indent="-285750" algn="just">
              <a:buFont typeface="Arial" panose="020B0604020202020204" pitchFamily="34" charset="0"/>
              <a:buChar char="•"/>
            </a:pPr>
            <a:r>
              <a:rPr lang="es-PE" sz="2400" dirty="0">
                <a:solidFill>
                  <a:srgbClr val="00B0F0"/>
                </a:solidFill>
                <a:latin typeface="Arial" panose="020B0604020202020204" pitchFamily="34" charset="0"/>
                <a:cs typeface="Arial" panose="020B0604020202020204" pitchFamily="34" charset="0"/>
              </a:rPr>
              <a:t>Ciclos con un número indeterminado de iteraciones</a:t>
            </a:r>
          </a:p>
        </p:txBody>
      </p:sp>
    </p:spTree>
    <p:extLst>
      <p:ext uri="{BB962C8B-B14F-4D97-AF65-F5344CB8AC3E}">
        <p14:creationId xmlns:p14="http://schemas.microsoft.com/office/powerpoint/2010/main" xmlns="" val="38451738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down)">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wipe(down)">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wipe(down)">
                                      <p:cBhvr>
                                        <p:cTn id="1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C259E921-A840-4CE5-91B9-449CC325CA7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774" y="0"/>
            <a:ext cx="12313774" cy="6858000"/>
          </a:xfrm>
          <a:prstGeom prst="rect">
            <a:avLst/>
          </a:prstGeom>
        </p:spPr>
      </p:pic>
      <p:sp>
        <p:nvSpPr>
          <p:cNvPr id="5" name="CuadroTexto 4">
            <a:extLst>
              <a:ext uri="{FF2B5EF4-FFF2-40B4-BE49-F238E27FC236}">
                <a16:creationId xmlns:a16="http://schemas.microsoft.com/office/drawing/2014/main" xmlns="" id="{2974428B-B1A1-4A71-B4C5-CACFAD9A0213}"/>
              </a:ext>
            </a:extLst>
          </p:cNvPr>
          <p:cNvSpPr txBox="1"/>
          <p:nvPr/>
        </p:nvSpPr>
        <p:spPr>
          <a:xfrm>
            <a:off x="569843" y="742122"/>
            <a:ext cx="10641496" cy="3939540"/>
          </a:xfrm>
          <a:prstGeom prst="rect">
            <a:avLst/>
          </a:prstGeom>
          <a:noFill/>
        </p:spPr>
        <p:txBody>
          <a:bodyPr wrap="square" rtlCol="0">
            <a:spAutoFit/>
          </a:bodyPr>
          <a:lstStyle/>
          <a:p>
            <a:pPr algn="just"/>
            <a:r>
              <a:rPr lang="es-PE" sz="3500" dirty="0">
                <a:solidFill>
                  <a:schemeClr val="bg1"/>
                </a:solidFill>
                <a:latin typeface="Arial" panose="020B0604020202020204" pitchFamily="34" charset="0"/>
                <a:cs typeface="Arial" panose="020B0604020202020204" pitchFamily="34" charset="0"/>
              </a:rPr>
              <a:t>Ejercicio 1 (Ciclo Para – Hasta – Hacer): </a:t>
            </a:r>
          </a:p>
          <a:p>
            <a:pPr algn="just"/>
            <a:endParaRPr lang="es-PE" sz="3500" dirty="0">
              <a:solidFill>
                <a:schemeClr val="bg1"/>
              </a:solidFill>
              <a:latin typeface="Arial" panose="020B0604020202020204" pitchFamily="34" charset="0"/>
              <a:cs typeface="Arial" panose="020B0604020202020204" pitchFamily="34" charset="0"/>
            </a:endParaRPr>
          </a:p>
          <a:p>
            <a:pPr algn="just"/>
            <a:r>
              <a:rPr lang="es-PE" sz="3500" dirty="0">
                <a:solidFill>
                  <a:schemeClr val="bg1"/>
                </a:solidFill>
                <a:latin typeface="Arial" panose="020B0604020202020204" pitchFamily="34" charset="0"/>
                <a:cs typeface="Arial" panose="020B0604020202020204" pitchFamily="34" charset="0"/>
              </a:rPr>
              <a:t>Calcular la suma de los “N” primeros números. (Pseudocódigo)</a:t>
            </a:r>
          </a:p>
          <a:p>
            <a:pPr algn="just"/>
            <a:endParaRPr lang="es-PE" sz="2500" dirty="0">
              <a:solidFill>
                <a:schemeClr val="bg1"/>
              </a:solidFill>
              <a:latin typeface="Arial" panose="020B0604020202020204" pitchFamily="34" charset="0"/>
              <a:cs typeface="Arial" panose="020B0604020202020204" pitchFamily="34" charset="0"/>
            </a:endParaRPr>
          </a:p>
          <a:p>
            <a:pPr algn="just"/>
            <a:endParaRPr lang="es-PE" sz="2500" dirty="0">
              <a:solidFill>
                <a:schemeClr val="bg1"/>
              </a:solidFill>
              <a:latin typeface="Arial" panose="020B0604020202020204" pitchFamily="34" charset="0"/>
              <a:cs typeface="Arial" panose="020B0604020202020204" pitchFamily="34" charset="0"/>
            </a:endParaRPr>
          </a:p>
          <a:p>
            <a:pPr algn="just"/>
            <a:endParaRPr lang="es-PE" sz="2500" dirty="0">
              <a:solidFill>
                <a:schemeClr val="bg1"/>
              </a:solidFill>
              <a:latin typeface="Arial" panose="020B0604020202020204" pitchFamily="34" charset="0"/>
              <a:cs typeface="Arial" panose="020B0604020202020204" pitchFamily="34" charset="0"/>
            </a:endParaRPr>
          </a:p>
          <a:p>
            <a:pPr algn="just"/>
            <a:r>
              <a:rPr lang="es-PE" sz="3500" dirty="0">
                <a:solidFill>
                  <a:schemeClr val="bg1"/>
                </a:solidFill>
                <a:latin typeface="Arial" panose="020B0604020202020204" pitchFamily="34" charset="0"/>
                <a:cs typeface="Arial" panose="020B0604020202020204" pitchFamily="34" charset="0"/>
              </a:rPr>
              <a:t>S = 1 + 2 + 3 + … + N</a:t>
            </a:r>
          </a:p>
        </p:txBody>
      </p:sp>
    </p:spTree>
    <p:extLst>
      <p:ext uri="{BB962C8B-B14F-4D97-AF65-F5344CB8AC3E}">
        <p14:creationId xmlns:p14="http://schemas.microsoft.com/office/powerpoint/2010/main" xmlns="" val="27603324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wipe(down)">
                                      <p:cBhvr>
                                        <p:cTn id="1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1428</TotalTime>
  <Words>1036</Words>
  <Application>Microsoft Office PowerPoint</Application>
  <PresentationFormat>Personalizado</PresentationFormat>
  <Paragraphs>137</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Betancud Ariel</dc:creator>
  <cp:lastModifiedBy>i5Wtrial</cp:lastModifiedBy>
  <cp:revision>44</cp:revision>
  <dcterms:created xsi:type="dcterms:W3CDTF">2017-10-22T13:56:52Z</dcterms:created>
  <dcterms:modified xsi:type="dcterms:W3CDTF">2022-06-06T19:18:35Z</dcterms:modified>
</cp:coreProperties>
</file>