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7D774B-6708-49F5-9565-D1FA7661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Programa: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4CF1BFB-BA04-4BFB-9BDA-95C843F2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3000" dirty="0"/>
              <a:t>Es el conjunto de instrucciones escritas de algún lenguaje de programación y que ejecutadas secuencialmente resuelven un problema específico.</a:t>
            </a:r>
          </a:p>
        </p:txBody>
      </p:sp>
    </p:spTree>
    <p:extLst>
      <p:ext uri="{BB962C8B-B14F-4D97-AF65-F5344CB8AC3E}">
        <p14:creationId xmlns:p14="http://schemas.microsoft.com/office/powerpoint/2010/main" xmlns="" val="175875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D9A632C-E12E-493B-B8F2-F93A10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B315538-88D9-47C5-A3A1-F41DF310F338}"/>
              </a:ext>
            </a:extLst>
          </p:cNvPr>
          <p:cNvSpPr txBox="1"/>
          <p:nvPr/>
        </p:nvSpPr>
        <p:spPr>
          <a:xfrm>
            <a:off x="566265" y="2093976"/>
            <a:ext cx="11065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</a:rPr>
              <a:t>Lenguajes de alto nivel:  </a:t>
            </a:r>
          </a:p>
          <a:p>
            <a:endParaRPr lang="es-PE" sz="2400" dirty="0"/>
          </a:p>
          <a:p>
            <a:pPr algn="just"/>
            <a:r>
              <a:rPr lang="es-PE" sz="2400" dirty="0"/>
              <a:t>Son aquellos en los que las instrucciones o sentencias son escritas con palabras similares a los lenguajes humanos, lo que facilita la escritura y comprensión del programa.</a:t>
            </a:r>
          </a:p>
          <a:p>
            <a:endParaRPr lang="es-PE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PE" sz="2400" dirty="0"/>
              <a:t> </a:t>
            </a:r>
            <a:r>
              <a:rPr lang="es-PE" sz="2400" b="1" dirty="0"/>
              <a:t>Ventaja: </a:t>
            </a:r>
            <a:r>
              <a:rPr lang="es-PE" sz="2400" dirty="0"/>
              <a:t>Son independientes de cada máquina, lo que los hace portables.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PE" sz="2400" dirty="0"/>
              <a:t> </a:t>
            </a:r>
            <a:r>
              <a:rPr lang="es-PE" sz="2400" b="1" dirty="0"/>
              <a:t>Inconveniente: </a:t>
            </a:r>
            <a:r>
              <a:rPr lang="es-PE" sz="2400" dirty="0"/>
              <a:t>El proceso de traducción es muy largo y ocupa más  </a:t>
            </a:r>
          </a:p>
          <a:p>
            <a:r>
              <a:rPr lang="es-PE" sz="2400" dirty="0"/>
              <a:t>      recursos.</a:t>
            </a:r>
          </a:p>
        </p:txBody>
      </p:sp>
    </p:spTree>
    <p:extLst>
      <p:ext uri="{BB962C8B-B14F-4D97-AF65-F5344CB8AC3E}">
        <p14:creationId xmlns="" xmlns:p14="http://schemas.microsoft.com/office/powerpoint/2010/main" val="3792896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1A90112-2FDC-49A4-866E-0814E76D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Capitulo 1: </a:t>
            </a:r>
            <a:br>
              <a:rPr lang="es-PE" dirty="0"/>
            </a:br>
            <a:r>
              <a:rPr lang="es-PE" sz="4200" dirty="0"/>
              <a:t>Elementos de entorno de algoritmos y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3013050-2B0E-459E-99C5-D3CCE314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9130"/>
            <a:ext cx="10058400" cy="385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Información y procesamiento de la Información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>
                <a:solidFill>
                  <a:srgbClr val="0070C0"/>
                </a:solidFill>
              </a:rPr>
              <a:t>Algoritmo y Programa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Lenguaje de programación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700" dirty="0"/>
              <a:t>Metodologías para la solución de problemas por medio de computadora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196891CE-5116-437D-AE42-0826254201B7}"/>
              </a:ext>
            </a:extLst>
          </p:cNvPr>
          <p:cNvSpPr/>
          <p:nvPr/>
        </p:nvSpPr>
        <p:spPr>
          <a:xfrm>
            <a:off x="1069848" y="3366051"/>
            <a:ext cx="4906882" cy="477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1444052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9CB697-9D4E-4CDB-BA50-F8D21293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300" dirty="0"/>
              <a:t>¿Qué es un lenguaje de programación?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5CE4CB8-1B54-4AEC-A8D6-391AF086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400" dirty="0"/>
              <a:t>Es un conjunto de símbolos y reglas sintácticas y semánticas que definen su estructura y el significado de sus elementos y expresiones, y es utilizado para controlar el comportamiento físico y lógico de una maquina.</a:t>
            </a:r>
          </a:p>
          <a:p>
            <a:pPr algn="just"/>
            <a:r>
              <a:rPr lang="es-PE" sz="2400" dirty="0"/>
              <a:t>Los lenguajes de programación tienen un conjunto de instrucciones que nos permiten realizar operaciones de entrada/salida, cálculos, manipulación de textos, lógica/comparación y almacenamiento/recuperación.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12592540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646706-A69E-419B-BEC8-08415F3F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lenguajes de programación: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5F97E16-1293-4632-BB02-F3AFD74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01078"/>
            <a:ext cx="10058400" cy="417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500" dirty="0"/>
              <a:t>Los lenguajes de programación se pueden clasificar atendiendo a varios criterios, los principales son: </a:t>
            </a:r>
          </a:p>
          <a:p>
            <a:pPr marL="0" indent="0">
              <a:buNone/>
            </a:pPr>
            <a:endParaRPr lang="es-PE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el nivel de 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la forma de ejecución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500" dirty="0"/>
              <a:t> Según el paradigma de programación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7948356-0516-4FD1-A06C-9CA44F477753}"/>
              </a:ext>
            </a:extLst>
          </p:cNvPr>
          <p:cNvSpPr/>
          <p:nvPr/>
        </p:nvSpPr>
        <p:spPr>
          <a:xfrm>
            <a:off x="1069848" y="3273286"/>
            <a:ext cx="4774361" cy="53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4516287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08EF46-5692-4D86-B3DE-C50BAAC8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25C9AC-D445-4FE5-A6BB-5014E862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máquina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bajo nivel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alto nivel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182F0BA0-4019-4ACD-9157-C30E5CE5B03F}"/>
              </a:ext>
            </a:extLst>
          </p:cNvPr>
          <p:cNvSpPr/>
          <p:nvPr/>
        </p:nvSpPr>
        <p:spPr>
          <a:xfrm>
            <a:off x="1069848" y="2650434"/>
            <a:ext cx="4602081" cy="53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1553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F139A02-CF01-4187-BCD1-A019EE4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09AFAFA-FE45-406A-B191-695B231D8878}"/>
              </a:ext>
            </a:extLst>
          </p:cNvPr>
          <p:cNvSpPr txBox="1"/>
          <p:nvPr/>
        </p:nvSpPr>
        <p:spPr>
          <a:xfrm>
            <a:off x="755374" y="2292626"/>
            <a:ext cx="11065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</a:rPr>
              <a:t>Lenguajes de Máquina: </a:t>
            </a:r>
          </a:p>
          <a:p>
            <a:endParaRPr lang="es-PE" sz="2400" dirty="0"/>
          </a:p>
          <a:p>
            <a:r>
              <a:rPr lang="es-PE" sz="2400" dirty="0"/>
              <a:t>Las instrucciones en el lenguaje maquina se expresan en términos de la unidad de memoria más pequeña el bit (dígito binario 0 o 1).</a:t>
            </a:r>
          </a:p>
          <a:p>
            <a:endParaRPr lang="es-PE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b="1" dirty="0"/>
              <a:t> Ventaja: </a:t>
            </a:r>
            <a:r>
              <a:rPr lang="es-PE" sz="2400" dirty="0"/>
              <a:t>No necesita ser traducido, tiene una mayor adaptación al equipo.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b="1" dirty="0"/>
              <a:t> Inconveniente: </a:t>
            </a:r>
            <a:r>
              <a:rPr lang="es-PE" sz="2400" dirty="0"/>
              <a:t>La dificultad y lentitud en la codificación.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1831330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>
                <a:solidFill>
                  <a:srgbClr val="0070C0"/>
                </a:solidFill>
              </a:rPr>
              <a:t>Lenguajes de máquina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bajo nivel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alto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BABE634C-B559-4490-8E6D-2485C7EF1910}"/>
              </a:ext>
            </a:extLst>
          </p:cNvPr>
          <p:cNvSpPr/>
          <p:nvPr/>
        </p:nvSpPr>
        <p:spPr>
          <a:xfrm>
            <a:off x="1069848" y="3207025"/>
            <a:ext cx="4734604" cy="53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235904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0D9A632C-E12E-493B-B8F2-F93A10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B315538-88D9-47C5-A3A1-F41DF310F338}"/>
              </a:ext>
            </a:extLst>
          </p:cNvPr>
          <p:cNvSpPr txBox="1"/>
          <p:nvPr/>
        </p:nvSpPr>
        <p:spPr>
          <a:xfrm>
            <a:off x="755374" y="2292626"/>
            <a:ext cx="110655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rgbClr val="00B050"/>
                </a:solidFill>
              </a:rPr>
              <a:t>Lenguajes de Bajo Nivel (Ensamblador):  </a:t>
            </a:r>
          </a:p>
          <a:p>
            <a:endParaRPr lang="es-PE" sz="2400" dirty="0"/>
          </a:p>
          <a:p>
            <a:pPr algn="just"/>
            <a:r>
              <a:rPr lang="es-PE" sz="2400" dirty="0"/>
              <a:t>Se utilizan palabras mnemotécnicas (abreviaturas). Por ejemplo, mnemotécnicos típicos de operaciones aritméticas son: ADD (sumar), SUB (restar), DIV (dividir), etc.</a:t>
            </a:r>
          </a:p>
          <a:p>
            <a:endParaRPr lang="es-PE" sz="2400" dirty="0"/>
          </a:p>
          <a:p>
            <a:r>
              <a:rPr lang="es-PE" sz="2400" dirty="0"/>
              <a:t>Ejemplo: </a:t>
            </a:r>
            <a:r>
              <a:rPr lang="es-PE" sz="2400" b="1" dirty="0"/>
              <a:t>ADD</a:t>
            </a:r>
            <a:r>
              <a:rPr lang="es-PE" sz="2400" dirty="0"/>
              <a:t> A, B C</a:t>
            </a:r>
          </a:p>
          <a:p>
            <a:endParaRPr lang="es-PE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PE" sz="2400" dirty="0"/>
              <a:t> </a:t>
            </a:r>
            <a:r>
              <a:rPr lang="es-PE" sz="2400" b="1" dirty="0"/>
              <a:t>Ventaja: </a:t>
            </a:r>
            <a:r>
              <a:rPr lang="es-PE" sz="2400" dirty="0"/>
              <a:t>No es tan difícil como el lenguaje máquina.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PE" sz="2400" b="1" dirty="0"/>
              <a:t> Inconveniente: </a:t>
            </a:r>
            <a:r>
              <a:rPr lang="es-PE" sz="2400" dirty="0"/>
              <a:t>Cada máquina tiene su propio lenguaje,</a:t>
            </a:r>
          </a:p>
          <a:p>
            <a:r>
              <a:rPr lang="es-PE" sz="2400" dirty="0"/>
              <a:t>      necesitamos un proceso de traducción.</a:t>
            </a:r>
          </a:p>
        </p:txBody>
      </p:sp>
    </p:spTree>
    <p:extLst>
      <p:ext uri="{BB962C8B-B14F-4D97-AF65-F5344CB8AC3E}">
        <p14:creationId xmlns="" xmlns:p14="http://schemas.microsoft.com/office/powerpoint/2010/main" val="52872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B7B90BF-7BA1-4A93-AD49-8DB77F1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s-PE" dirty="0"/>
              <a:t>Tipos de lenguajes de programación: </a:t>
            </a:r>
            <a:br>
              <a:rPr lang="es-PE" dirty="0"/>
            </a:br>
            <a:r>
              <a:rPr lang="es-PE" sz="4000" dirty="0"/>
              <a:t>Según el nivel de abstracción: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E9957609-B219-422D-9E80-EEAA75BF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s-PE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</a:t>
            </a:r>
            <a:r>
              <a:rPr lang="es-PE" sz="3000" dirty="0">
                <a:solidFill>
                  <a:srgbClr val="0070C0"/>
                </a:solidFill>
              </a:rPr>
              <a:t>Lenguajes de máquina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>
                <a:solidFill>
                  <a:srgbClr val="0070C0"/>
                </a:solidFill>
              </a:rPr>
              <a:t> Lenguajes de bajo nivel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3000" dirty="0"/>
              <a:t> Lenguajes de alto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BABE634C-B559-4490-8E6D-2485C7EF1910}"/>
              </a:ext>
            </a:extLst>
          </p:cNvPr>
          <p:cNvSpPr/>
          <p:nvPr/>
        </p:nvSpPr>
        <p:spPr>
          <a:xfrm>
            <a:off x="1069848" y="3803372"/>
            <a:ext cx="4734604" cy="53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496785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161</TotalTime>
  <Words>432</Words>
  <Application>Microsoft Office PowerPoint</Application>
  <PresentationFormat>Personalizado</PresentationFormat>
  <Paragraphs>56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Letras en madera</vt:lpstr>
      <vt:lpstr>Programa: </vt:lpstr>
      <vt:lpstr>Capitulo 1:  Elementos de entorno de algoritmos y programación</vt:lpstr>
      <vt:lpstr>¿Qué es un lenguaje de programación?</vt:lpstr>
      <vt:lpstr>Tipos de lenguajes de programación:</vt:lpstr>
      <vt:lpstr>Tipos de lenguajes de programación:  Según el nivel de abstracción:</vt:lpstr>
      <vt:lpstr>Tipos de lenguajes de programación:  Según el nivel de abstracción:</vt:lpstr>
      <vt:lpstr>Tipos de lenguajes de programación:  Según el nivel de abstracción:</vt:lpstr>
      <vt:lpstr>Tipos de lenguajes de programación:  Según el nivel de abstracción:</vt:lpstr>
      <vt:lpstr>Tipos de lenguajes de programación:  Según el nivel de abstracción:</vt:lpstr>
      <vt:lpstr>Tipos de lenguajes de programación:  Según el nivel de abstracción: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19</cp:revision>
  <dcterms:created xsi:type="dcterms:W3CDTF">2017-09-20T16:52:10Z</dcterms:created>
  <dcterms:modified xsi:type="dcterms:W3CDTF">2022-05-14T12:35:19Z</dcterms:modified>
</cp:coreProperties>
</file>