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5/14/2022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2646706-A69E-419B-BEC8-08415F3F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lenguajes de programación: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5F97E16-1293-4632-BB02-F3AFD741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01078"/>
            <a:ext cx="10058400" cy="4171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500" dirty="0"/>
              <a:t>Los lenguajes de programación se pueden clasificar atendiendo a varios criterios, los principales son: </a:t>
            </a:r>
          </a:p>
          <a:p>
            <a:pPr marL="0" indent="0">
              <a:buNone/>
            </a:pPr>
            <a:endParaRPr lang="es-PE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sz="2500" dirty="0"/>
              <a:t> </a:t>
            </a:r>
            <a:r>
              <a:rPr lang="es-PE" sz="2500" dirty="0">
                <a:solidFill>
                  <a:srgbClr val="0070C0"/>
                </a:solidFill>
              </a:rPr>
              <a:t>Según el nivel de abstracción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500" dirty="0"/>
              <a:t> Según la forma de ejecución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500" dirty="0"/>
              <a:t> Según el paradigma de programación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07948356-0516-4FD1-A06C-9CA44F477753}"/>
              </a:ext>
            </a:extLst>
          </p:cNvPr>
          <p:cNvSpPr/>
          <p:nvPr/>
        </p:nvSpPr>
        <p:spPr>
          <a:xfrm>
            <a:off x="1069848" y="3821595"/>
            <a:ext cx="4774361" cy="458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500502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B7B90BF-7BA1-4A93-AD49-8DB77F17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paradigma de programación: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E9957609-B219-422D-9E80-EEAA75BF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39617"/>
            <a:ext cx="10058400" cy="39325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2500" dirty="0"/>
              <a:t>Un paradigma de programación representa un enfoque particular o filosofía para la construcción de un software.</a:t>
            </a:r>
          </a:p>
          <a:p>
            <a:pPr marL="0" indent="0" algn="just">
              <a:buNone/>
            </a:pPr>
            <a:endParaRPr lang="es-PE" sz="25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rgbClr val="0070C0"/>
                </a:solidFill>
              </a:rPr>
              <a:t> Algorítmico, imperativo o por procedimientos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rgbClr val="0070C0"/>
                </a:solidFill>
              </a:rPr>
              <a:t> Declarativo o Predicativo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Lógico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Funcional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Orientado a Objetos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AD329FAF-356E-472E-9D57-14108422C03D}"/>
              </a:ext>
            </a:extLst>
          </p:cNvPr>
          <p:cNvSpPr/>
          <p:nvPr/>
        </p:nvSpPr>
        <p:spPr>
          <a:xfrm>
            <a:off x="1069848" y="4558749"/>
            <a:ext cx="1567335" cy="45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2866640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8026A6B-01D0-4350-872C-CFE6EB2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paradigma de programación: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E7A6CA21-8E4B-4961-AEEA-4BAD312FD459}"/>
              </a:ext>
            </a:extLst>
          </p:cNvPr>
          <p:cNvSpPr txBox="1"/>
          <p:nvPr/>
        </p:nvSpPr>
        <p:spPr>
          <a:xfrm>
            <a:off x="715617" y="2252870"/>
            <a:ext cx="9872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rgbClr val="00B050"/>
                </a:solidFill>
              </a:rPr>
              <a:t>Lógico: </a:t>
            </a:r>
          </a:p>
          <a:p>
            <a:pPr algn="just"/>
            <a:endParaRPr lang="es-PE" sz="2000" dirty="0"/>
          </a:p>
          <a:p>
            <a:pPr algn="just"/>
            <a:r>
              <a:rPr lang="es-PE" sz="2000" dirty="0"/>
              <a:t>Un ejemplo es PROLOG. El mecanismo de inferencia genérico se basa en los procedimientos de deducción de fórmulas válidas en un sistema axiomático.</a:t>
            </a:r>
          </a:p>
          <a:p>
            <a:pPr algn="just"/>
            <a:endParaRPr lang="es-PE" sz="2000" dirty="0"/>
          </a:p>
        </p:txBody>
      </p:sp>
    </p:spTree>
    <p:extLst>
      <p:ext uri="{BB962C8B-B14F-4D97-AF65-F5344CB8AC3E}">
        <p14:creationId xmlns="" xmlns:p14="http://schemas.microsoft.com/office/powerpoint/2010/main" val="3556030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B7B90BF-7BA1-4A93-AD49-8DB77F17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paradigma de programación: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E9957609-B219-422D-9E80-EEAA75BF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39617"/>
            <a:ext cx="10058400" cy="39325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2500" dirty="0"/>
              <a:t>Un paradigma de programación representa un enfoque particular o filosofía para la construcción de un software.</a:t>
            </a:r>
          </a:p>
          <a:p>
            <a:pPr marL="0" indent="0" algn="just">
              <a:buNone/>
            </a:pPr>
            <a:endParaRPr lang="es-PE" sz="25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rgbClr val="0070C0"/>
                </a:solidFill>
              </a:rPr>
              <a:t> Algorítmico, imperativo o por procedimientos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rgbClr val="0070C0"/>
                </a:solidFill>
              </a:rPr>
              <a:t> Declarativo o Predicativo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</a:t>
            </a:r>
            <a:r>
              <a:rPr lang="es-PE" sz="2500" dirty="0">
                <a:solidFill>
                  <a:srgbClr val="0070C0"/>
                </a:solidFill>
              </a:rPr>
              <a:t>Lógico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Funcional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Orientado a Objetos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AD329FAF-356E-472E-9D57-14108422C03D}"/>
              </a:ext>
            </a:extLst>
          </p:cNvPr>
          <p:cNvSpPr/>
          <p:nvPr/>
        </p:nvSpPr>
        <p:spPr>
          <a:xfrm>
            <a:off x="1069848" y="5035824"/>
            <a:ext cx="2004656" cy="45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2299527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8026A6B-01D0-4350-872C-CFE6EB2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paradigma de programación: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E7A6CA21-8E4B-4961-AEEA-4BAD312FD459}"/>
              </a:ext>
            </a:extLst>
          </p:cNvPr>
          <p:cNvSpPr txBox="1"/>
          <p:nvPr/>
        </p:nvSpPr>
        <p:spPr>
          <a:xfrm>
            <a:off x="715617" y="2252870"/>
            <a:ext cx="9872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rgbClr val="00B050"/>
                </a:solidFill>
              </a:rPr>
              <a:t>Funcional: </a:t>
            </a:r>
          </a:p>
          <a:p>
            <a:pPr algn="just"/>
            <a:endParaRPr lang="es-PE" sz="2000" dirty="0"/>
          </a:p>
          <a:p>
            <a:pPr algn="just"/>
            <a:r>
              <a:rPr lang="es-PE" sz="2000" dirty="0"/>
              <a:t>Representado por la familia de lenguajes LISP. El mecanismo de inferencia genérico se basa en la reproducción de una expresión funcional a otra equivalente simplificada.</a:t>
            </a:r>
          </a:p>
        </p:txBody>
      </p:sp>
    </p:spTree>
    <p:extLst>
      <p:ext uri="{BB962C8B-B14F-4D97-AF65-F5344CB8AC3E}">
        <p14:creationId xmlns="" xmlns:p14="http://schemas.microsoft.com/office/powerpoint/2010/main" val="41966655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B7B90BF-7BA1-4A93-AD49-8DB77F17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paradigma de programación: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E9957609-B219-422D-9E80-EEAA75BF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39617"/>
            <a:ext cx="10058400" cy="39325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2500" dirty="0"/>
              <a:t>Un paradigma de programación representa un enfoque particular o filosofía para la construcción de un software.</a:t>
            </a:r>
          </a:p>
          <a:p>
            <a:pPr marL="0" indent="0" algn="just">
              <a:buNone/>
            </a:pPr>
            <a:endParaRPr lang="es-PE" sz="25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rgbClr val="0070C0"/>
                </a:solidFill>
              </a:rPr>
              <a:t> Algorítmico, imperativo o por procedimientos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rgbClr val="0070C0"/>
                </a:solidFill>
              </a:rPr>
              <a:t> Declarativo o Predicativo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</a:t>
            </a:r>
            <a:r>
              <a:rPr lang="es-PE" sz="2500" dirty="0">
                <a:solidFill>
                  <a:srgbClr val="0070C0"/>
                </a:solidFill>
              </a:rPr>
              <a:t>Lógico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rgbClr val="0070C0"/>
                </a:solidFill>
              </a:rPr>
              <a:t> Funcional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Orientado a Objetos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AD329FAF-356E-472E-9D57-14108422C03D}"/>
              </a:ext>
            </a:extLst>
          </p:cNvPr>
          <p:cNvSpPr/>
          <p:nvPr/>
        </p:nvSpPr>
        <p:spPr>
          <a:xfrm>
            <a:off x="1069847" y="5512901"/>
            <a:ext cx="3555161" cy="45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99873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8026A6B-01D0-4350-872C-CFE6EB2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paradigma de programación: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E7A6CA21-8E4B-4961-AEEA-4BAD312FD459}"/>
              </a:ext>
            </a:extLst>
          </p:cNvPr>
          <p:cNvSpPr txBox="1"/>
          <p:nvPr/>
        </p:nvSpPr>
        <p:spPr>
          <a:xfrm>
            <a:off x="715617" y="2252870"/>
            <a:ext cx="98728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rgbClr val="00B050"/>
                </a:solidFill>
              </a:rPr>
              <a:t>Orientado a Objetos: </a:t>
            </a:r>
          </a:p>
          <a:p>
            <a:pPr algn="just"/>
            <a:endParaRPr lang="es-PE" sz="2000" dirty="0"/>
          </a:p>
          <a:p>
            <a:pPr algn="just"/>
            <a:r>
              <a:rPr lang="es-PE" sz="2000" dirty="0"/>
              <a:t>Cada vez más utilizado, sobre todo en combinación con el imperativo. De hecho los lenguajes orientados a objetos permiten la programación imperativa. Algunos ejemplos de lenguajes orientados a objetos son C++, Delphi, Java,  Python, etc. Usa objetos y sus interacciones para diseñar aplicaciones y programas de computadora. Está basado en varias técnicas, incluyendo herencia, modularidad, polimorfismo y encapsulamiento.</a:t>
            </a:r>
          </a:p>
        </p:txBody>
      </p:sp>
    </p:spTree>
    <p:extLst>
      <p:ext uri="{BB962C8B-B14F-4D97-AF65-F5344CB8AC3E}">
        <p14:creationId xmlns="" xmlns:p14="http://schemas.microsoft.com/office/powerpoint/2010/main" val="331450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B7B90BF-7BA1-4A93-AD49-8DB77F17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paradigma de programación: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E9957609-B219-422D-9E80-EEAA75BF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39617"/>
            <a:ext cx="10058400" cy="39325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2500" dirty="0"/>
              <a:t>Un paradigma de programación representa un enfoque particular o filosofía para la construcción de un software.</a:t>
            </a:r>
          </a:p>
          <a:p>
            <a:pPr marL="0" indent="0" algn="just">
              <a:buNone/>
            </a:pPr>
            <a:endParaRPr lang="es-PE" sz="25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rgbClr val="0070C0"/>
                </a:solidFill>
              </a:rPr>
              <a:t> Algorítmico, imperativo o por procedimientos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rgbClr val="0070C0"/>
                </a:solidFill>
              </a:rPr>
              <a:t> Declarativo o Predicativo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</a:t>
            </a:r>
            <a:r>
              <a:rPr lang="es-PE" sz="2500" dirty="0">
                <a:solidFill>
                  <a:srgbClr val="0070C0"/>
                </a:solidFill>
              </a:rPr>
              <a:t>Lógico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rgbClr val="0070C0"/>
                </a:solidFill>
              </a:rPr>
              <a:t> Funcional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</a:t>
            </a:r>
            <a:r>
              <a:rPr lang="es-PE" sz="2500" dirty="0">
                <a:solidFill>
                  <a:srgbClr val="0070C0"/>
                </a:solidFill>
              </a:rPr>
              <a:t>Orientado a Objetos</a:t>
            </a:r>
          </a:p>
        </p:txBody>
      </p:sp>
    </p:spTree>
    <p:extLst>
      <p:ext uri="{BB962C8B-B14F-4D97-AF65-F5344CB8AC3E}">
        <p14:creationId xmlns="" xmlns:p14="http://schemas.microsoft.com/office/powerpoint/2010/main" val="1052129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2646706-A69E-419B-BEC8-08415F3F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lenguajes de programación: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5F97E16-1293-4632-BB02-F3AFD741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01078"/>
            <a:ext cx="10058400" cy="4171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500" dirty="0"/>
              <a:t>Los lenguajes de programación se pueden clasificar atendiendo a varios criterios, los principales son: </a:t>
            </a:r>
          </a:p>
          <a:p>
            <a:pPr marL="0" indent="0">
              <a:buNone/>
            </a:pPr>
            <a:endParaRPr lang="es-PE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sz="2500" dirty="0"/>
              <a:t> </a:t>
            </a:r>
            <a:r>
              <a:rPr lang="es-PE" sz="2500" dirty="0">
                <a:solidFill>
                  <a:srgbClr val="0070C0"/>
                </a:solidFill>
              </a:rPr>
              <a:t>Según el nivel de abstracción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500" dirty="0"/>
              <a:t> </a:t>
            </a:r>
            <a:r>
              <a:rPr lang="es-PE" sz="2500" dirty="0">
                <a:solidFill>
                  <a:srgbClr val="0070C0"/>
                </a:solidFill>
              </a:rPr>
              <a:t>Según la forma de ejecución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rgbClr val="0070C0"/>
                </a:solidFill>
              </a:rPr>
              <a:t> Según el paradigma de programación</a:t>
            </a:r>
          </a:p>
        </p:txBody>
      </p:sp>
    </p:spTree>
    <p:extLst>
      <p:ext uri="{BB962C8B-B14F-4D97-AF65-F5344CB8AC3E}">
        <p14:creationId xmlns="" xmlns:p14="http://schemas.microsoft.com/office/powerpoint/2010/main" val="6528761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A9474370-8518-4F89-8D6B-70DF2C90AECF}"/>
              </a:ext>
            </a:extLst>
          </p:cNvPr>
          <p:cNvSpPr txBox="1"/>
          <p:nvPr/>
        </p:nvSpPr>
        <p:spPr>
          <a:xfrm>
            <a:off x="384308" y="3193774"/>
            <a:ext cx="221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Tipos de lenguajes</a:t>
            </a:r>
          </a:p>
          <a:p>
            <a:pPr algn="ctr"/>
            <a:r>
              <a:rPr lang="es-PE" dirty="0"/>
              <a:t>de programación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="" xmlns:a16="http://schemas.microsoft.com/office/drawing/2014/main" id="{5CF952A7-3D31-4C0D-AA20-E64ECA52CCF1}"/>
              </a:ext>
            </a:extLst>
          </p:cNvPr>
          <p:cNvSpPr/>
          <p:nvPr/>
        </p:nvSpPr>
        <p:spPr>
          <a:xfrm>
            <a:off x="2597421" y="820121"/>
            <a:ext cx="622852" cy="5393635"/>
          </a:xfrm>
          <a:prstGeom prst="leftBrace">
            <a:avLst>
              <a:gd name="adj1" fmla="val 4663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1CEA5122-5181-4504-9016-BFE84CC84BFE}"/>
              </a:ext>
            </a:extLst>
          </p:cNvPr>
          <p:cNvSpPr txBox="1"/>
          <p:nvPr/>
        </p:nvSpPr>
        <p:spPr>
          <a:xfrm>
            <a:off x="2908847" y="954157"/>
            <a:ext cx="218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Según el nivel de abstracción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EC6949B0-94D9-4B78-8273-C2461089CFB2}"/>
              </a:ext>
            </a:extLst>
          </p:cNvPr>
          <p:cNvSpPr txBox="1"/>
          <p:nvPr/>
        </p:nvSpPr>
        <p:spPr>
          <a:xfrm>
            <a:off x="2915473" y="3253409"/>
            <a:ext cx="218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Según la forma de ejecución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4190FCEB-794B-4C15-8CA1-5D49177FA0AD}"/>
              </a:ext>
            </a:extLst>
          </p:cNvPr>
          <p:cNvSpPr txBox="1"/>
          <p:nvPr/>
        </p:nvSpPr>
        <p:spPr>
          <a:xfrm>
            <a:off x="2902221" y="5227988"/>
            <a:ext cx="2186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Según el paradigma de programación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="" xmlns:a16="http://schemas.microsoft.com/office/drawing/2014/main" id="{FF78152A-732D-4E45-80EE-724A5ADC39BE}"/>
              </a:ext>
            </a:extLst>
          </p:cNvPr>
          <p:cNvSpPr/>
          <p:nvPr/>
        </p:nvSpPr>
        <p:spPr>
          <a:xfrm>
            <a:off x="5088830" y="523746"/>
            <a:ext cx="543338" cy="1507152"/>
          </a:xfrm>
          <a:prstGeom prst="leftBrace">
            <a:avLst>
              <a:gd name="adj1" fmla="val 188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2EFD25BB-97A7-4B41-A854-CE4221E9BF9A}"/>
              </a:ext>
            </a:extLst>
          </p:cNvPr>
          <p:cNvSpPr txBox="1"/>
          <p:nvPr/>
        </p:nvSpPr>
        <p:spPr>
          <a:xfrm>
            <a:off x="5632168" y="584825"/>
            <a:ext cx="320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Lenguajes de máquina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F272F0C5-6D11-41CD-BB15-2536596EADA0}"/>
              </a:ext>
            </a:extLst>
          </p:cNvPr>
          <p:cNvSpPr txBox="1"/>
          <p:nvPr/>
        </p:nvSpPr>
        <p:spPr>
          <a:xfrm>
            <a:off x="5638795" y="1068526"/>
            <a:ext cx="456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Lenguajes de bajo Nivel (Ensamblador)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35EB0EA1-9E66-4D5E-9F57-0C9CC8A3B6BE}"/>
              </a:ext>
            </a:extLst>
          </p:cNvPr>
          <p:cNvSpPr txBox="1"/>
          <p:nvPr/>
        </p:nvSpPr>
        <p:spPr>
          <a:xfrm>
            <a:off x="5638794" y="1598617"/>
            <a:ext cx="320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Lenguajes de alto nivel</a:t>
            </a:r>
          </a:p>
        </p:txBody>
      </p:sp>
      <p:sp>
        <p:nvSpPr>
          <p:cNvPr id="13" name="Abrir llave 12">
            <a:extLst>
              <a:ext uri="{FF2B5EF4-FFF2-40B4-BE49-F238E27FC236}">
                <a16:creationId xmlns="" xmlns:a16="http://schemas.microsoft.com/office/drawing/2014/main" id="{A7C44067-509E-40DE-950B-C08B5DC30204}"/>
              </a:ext>
            </a:extLst>
          </p:cNvPr>
          <p:cNvSpPr/>
          <p:nvPr/>
        </p:nvSpPr>
        <p:spPr>
          <a:xfrm>
            <a:off x="5088830" y="2978567"/>
            <a:ext cx="543338" cy="1076742"/>
          </a:xfrm>
          <a:prstGeom prst="leftBrace">
            <a:avLst>
              <a:gd name="adj1" fmla="val 188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F588DCE8-F073-433D-A038-3073BF43D707}"/>
              </a:ext>
            </a:extLst>
          </p:cNvPr>
          <p:cNvSpPr txBox="1"/>
          <p:nvPr/>
        </p:nvSpPr>
        <p:spPr>
          <a:xfrm>
            <a:off x="5632168" y="3087756"/>
            <a:ext cx="26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Lenguajes compilados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FF36E892-8C6C-4522-A31B-A4D7EB0A1551}"/>
              </a:ext>
            </a:extLst>
          </p:cNvPr>
          <p:cNvSpPr txBox="1"/>
          <p:nvPr/>
        </p:nvSpPr>
        <p:spPr>
          <a:xfrm>
            <a:off x="5625540" y="3531703"/>
            <a:ext cx="282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Lenguajes interpretados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="" xmlns:a16="http://schemas.microsoft.com/office/drawing/2014/main" id="{A2127C41-F6A2-4606-88D7-87460D2B6EA8}"/>
              </a:ext>
            </a:extLst>
          </p:cNvPr>
          <p:cNvSpPr/>
          <p:nvPr/>
        </p:nvSpPr>
        <p:spPr>
          <a:xfrm>
            <a:off x="5082202" y="4757384"/>
            <a:ext cx="543338" cy="1901691"/>
          </a:xfrm>
          <a:prstGeom prst="leftBrace">
            <a:avLst>
              <a:gd name="adj1" fmla="val 188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6B4A0E96-85AB-4A66-9E23-18D8992C63A9}"/>
              </a:ext>
            </a:extLst>
          </p:cNvPr>
          <p:cNvSpPr txBox="1"/>
          <p:nvPr/>
        </p:nvSpPr>
        <p:spPr>
          <a:xfrm>
            <a:off x="5625541" y="4929809"/>
            <a:ext cx="232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Imperativo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="" xmlns:a16="http://schemas.microsoft.com/office/drawing/2014/main" id="{38C744F4-3030-4EB1-8A3A-485E93F8BCEC}"/>
              </a:ext>
            </a:extLst>
          </p:cNvPr>
          <p:cNvSpPr txBox="1"/>
          <p:nvPr/>
        </p:nvSpPr>
        <p:spPr>
          <a:xfrm>
            <a:off x="5618915" y="5214729"/>
            <a:ext cx="283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Declarativo o Predicativo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="" xmlns:a16="http://schemas.microsoft.com/office/drawing/2014/main" id="{A7AA940E-8B72-498C-A30B-456B758C39E2}"/>
              </a:ext>
            </a:extLst>
          </p:cNvPr>
          <p:cNvSpPr txBox="1"/>
          <p:nvPr/>
        </p:nvSpPr>
        <p:spPr>
          <a:xfrm>
            <a:off x="5632169" y="5532783"/>
            <a:ext cx="232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Lógico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DE8370E6-DD6C-4F06-9036-FDCAAC1BFA45}"/>
              </a:ext>
            </a:extLst>
          </p:cNvPr>
          <p:cNvSpPr txBox="1"/>
          <p:nvPr/>
        </p:nvSpPr>
        <p:spPr>
          <a:xfrm>
            <a:off x="5658672" y="5837584"/>
            <a:ext cx="232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Funcional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470429D1-0877-41B3-941D-F85EBD3F3F77}"/>
              </a:ext>
            </a:extLst>
          </p:cNvPr>
          <p:cNvSpPr txBox="1"/>
          <p:nvPr/>
        </p:nvSpPr>
        <p:spPr>
          <a:xfrm>
            <a:off x="5658672" y="6155633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Orientado a Objetos</a:t>
            </a:r>
          </a:p>
        </p:txBody>
      </p:sp>
    </p:spTree>
    <p:extLst>
      <p:ext uri="{BB962C8B-B14F-4D97-AF65-F5344CB8AC3E}">
        <p14:creationId xmlns="" xmlns:p14="http://schemas.microsoft.com/office/powerpoint/2010/main" val="41398625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B7B90BF-7BA1-4A93-AD49-8DB77F17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La forma de ejecución: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E9957609-B219-422D-9E80-EEAA75BF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s-PE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Lenguajes compilados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Lenguajes interpretados</a:t>
            </a:r>
          </a:p>
        </p:txBody>
      </p:sp>
    </p:spTree>
    <p:extLst>
      <p:ext uri="{BB962C8B-B14F-4D97-AF65-F5344CB8AC3E}">
        <p14:creationId xmlns="" xmlns:p14="http://schemas.microsoft.com/office/powerpoint/2010/main" val="15051749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0D9A632C-E12E-493B-B8F2-F93A1064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la forma de ejecución: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DB315538-88D9-47C5-A3A1-F41DF310F338}"/>
              </a:ext>
            </a:extLst>
          </p:cNvPr>
          <p:cNvSpPr txBox="1"/>
          <p:nvPr/>
        </p:nvSpPr>
        <p:spPr>
          <a:xfrm>
            <a:off x="251791" y="2093976"/>
            <a:ext cx="5751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rgbClr val="00B050"/>
                </a:solidFill>
              </a:rPr>
              <a:t>Lenguajes compilados:</a:t>
            </a:r>
          </a:p>
          <a:p>
            <a:endParaRPr lang="es-PE" sz="2400" dirty="0">
              <a:solidFill>
                <a:srgbClr val="00B05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sz="2000" dirty="0"/>
              <a:t>Se compilan una vez y se utilizan cuantas veces se desee sin necesidad de volver a utilizar el compilador. 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sz="2000" dirty="0"/>
              <a:t>Los compiladores analizan todo el programa y no generan resultados si no es correcto todo el código.</a:t>
            </a:r>
          </a:p>
          <a:p>
            <a:endParaRPr lang="es-PE" sz="2400" dirty="0"/>
          </a:p>
          <a:p>
            <a:endParaRPr lang="es-PE" sz="24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="" xmlns:a16="http://schemas.microsoft.com/office/drawing/2014/main" id="{ADC7F2E4-520F-41FF-94AD-037662CE9A19}"/>
              </a:ext>
            </a:extLst>
          </p:cNvPr>
          <p:cNvCxnSpPr/>
          <p:nvPr/>
        </p:nvCxnSpPr>
        <p:spPr>
          <a:xfrm>
            <a:off x="6096000" y="2289380"/>
            <a:ext cx="0" cy="434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4FF32C2-66D8-422A-80C5-9B8DC36434DF}"/>
              </a:ext>
            </a:extLst>
          </p:cNvPr>
          <p:cNvSpPr txBox="1"/>
          <p:nvPr/>
        </p:nvSpPr>
        <p:spPr>
          <a:xfrm>
            <a:off x="6248410" y="2087350"/>
            <a:ext cx="575144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rgbClr val="00B050"/>
                </a:solidFill>
              </a:rPr>
              <a:t>Lenguajes Interpretados:</a:t>
            </a:r>
          </a:p>
          <a:p>
            <a:endParaRPr lang="es-PE" sz="2400" dirty="0">
              <a:solidFill>
                <a:srgbClr val="00B05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sz="2000" dirty="0"/>
              <a:t>Son interpretados cada vez que se ejecutan y necesitan siempre del interprete. 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sz="2000" dirty="0"/>
              <a:t>Los interpretes analizan las instrucciones según las necesitan y pueden iniciar la ejecución de un programa con errores.</a:t>
            </a:r>
            <a:endParaRPr lang="es-PE" sz="2400" dirty="0"/>
          </a:p>
          <a:p>
            <a:endParaRPr lang="es-PE" sz="2400" dirty="0"/>
          </a:p>
        </p:txBody>
      </p:sp>
    </p:spTree>
    <p:extLst>
      <p:ext uri="{BB962C8B-B14F-4D97-AF65-F5344CB8AC3E}">
        <p14:creationId xmlns="" xmlns:p14="http://schemas.microsoft.com/office/powerpoint/2010/main" val="36256909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B7B90BF-7BA1-4A93-AD49-8DB77F17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La forma de ejecución: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E9957609-B219-422D-9E80-EEAA75BF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s-PE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</a:t>
            </a:r>
            <a:r>
              <a:rPr lang="es-PE" sz="3000" dirty="0">
                <a:solidFill>
                  <a:srgbClr val="0070C0"/>
                </a:solidFill>
              </a:rPr>
              <a:t>Lenguajes compilados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>
                <a:solidFill>
                  <a:srgbClr val="0070C0"/>
                </a:solidFill>
              </a:rPr>
              <a:t> Lenguajes interpretados</a:t>
            </a:r>
          </a:p>
        </p:txBody>
      </p:sp>
    </p:spTree>
    <p:extLst>
      <p:ext uri="{BB962C8B-B14F-4D97-AF65-F5344CB8AC3E}">
        <p14:creationId xmlns="" xmlns:p14="http://schemas.microsoft.com/office/powerpoint/2010/main" val="150527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2646706-A69E-419B-BEC8-08415F3F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lenguajes de programación: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5F97E16-1293-4632-BB02-F3AFD741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01078"/>
            <a:ext cx="10058400" cy="4171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500" dirty="0"/>
              <a:t>Los lenguajes de programación se pueden clasificar atendiendo a varios criterios, los principales son: </a:t>
            </a:r>
          </a:p>
          <a:p>
            <a:pPr marL="0" indent="0">
              <a:buNone/>
            </a:pPr>
            <a:endParaRPr lang="es-PE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sz="2500" dirty="0"/>
              <a:t> </a:t>
            </a:r>
            <a:r>
              <a:rPr lang="es-PE" sz="2500" dirty="0">
                <a:solidFill>
                  <a:srgbClr val="0070C0"/>
                </a:solidFill>
              </a:rPr>
              <a:t>Según el nivel de abstracción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500" dirty="0"/>
              <a:t> </a:t>
            </a:r>
            <a:r>
              <a:rPr lang="es-PE" sz="2500" dirty="0">
                <a:solidFill>
                  <a:srgbClr val="0070C0"/>
                </a:solidFill>
              </a:rPr>
              <a:t>Según la forma de ejecución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500" dirty="0"/>
              <a:t> Según el paradigma de programación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07948356-0516-4FD1-A06C-9CA44F477753}"/>
              </a:ext>
            </a:extLst>
          </p:cNvPr>
          <p:cNvSpPr/>
          <p:nvPr/>
        </p:nvSpPr>
        <p:spPr>
          <a:xfrm>
            <a:off x="1069848" y="4298674"/>
            <a:ext cx="6033317" cy="538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5018962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B7B90BF-7BA1-4A93-AD49-8DB77F17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paradigma de programación: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E9957609-B219-422D-9E80-EEAA75BF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39617"/>
            <a:ext cx="10058400" cy="39325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2500" dirty="0"/>
              <a:t>Un paradigma de programación representa un enfoque particular o filosofía para la construcción de un software.</a:t>
            </a:r>
          </a:p>
          <a:p>
            <a:pPr marL="0" indent="0" algn="just">
              <a:buNone/>
            </a:pPr>
            <a:endParaRPr lang="es-PE" sz="25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Algorítmico, imperativo o por procedimientos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Declarativo o Predicativo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Lógico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Funcional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Orientado a Objetos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AD329FAF-356E-472E-9D57-14108422C03D}"/>
              </a:ext>
            </a:extLst>
          </p:cNvPr>
          <p:cNvSpPr/>
          <p:nvPr/>
        </p:nvSpPr>
        <p:spPr>
          <a:xfrm>
            <a:off x="1069848" y="3485322"/>
            <a:ext cx="7093491" cy="530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4832156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8026A6B-01D0-4350-872C-CFE6EB2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paradigma de programación: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E7A6CA21-8E4B-4961-AEEA-4BAD312FD459}"/>
              </a:ext>
            </a:extLst>
          </p:cNvPr>
          <p:cNvSpPr txBox="1"/>
          <p:nvPr/>
        </p:nvSpPr>
        <p:spPr>
          <a:xfrm>
            <a:off x="715617" y="2252870"/>
            <a:ext cx="987287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50"/>
                </a:solidFill>
              </a:rPr>
              <a:t>Algorítmico, Imperativo o por procedimientos: </a:t>
            </a:r>
          </a:p>
          <a:p>
            <a:endParaRPr lang="es-PE" dirty="0"/>
          </a:p>
          <a:p>
            <a:pPr algn="just"/>
            <a:r>
              <a:rPr lang="es-PE" sz="2000" dirty="0"/>
              <a:t>El más común y está representado, por ejemplo, por lenguajes de programación como C o BASIC.</a:t>
            </a:r>
          </a:p>
          <a:p>
            <a:pPr algn="just"/>
            <a:endParaRPr lang="es-PE" sz="2000" dirty="0"/>
          </a:p>
          <a:p>
            <a:pPr algn="just"/>
            <a:r>
              <a:rPr lang="es-PE" sz="2000" dirty="0"/>
              <a:t>Describe la programación en términos del estado del programa y sentencias que cambian dicho estado. Los programas imperativos son un conjunto de instrucciones que le indican al computador cómo realizar una tarea.</a:t>
            </a:r>
          </a:p>
        </p:txBody>
      </p:sp>
    </p:spTree>
    <p:extLst>
      <p:ext uri="{BB962C8B-B14F-4D97-AF65-F5344CB8AC3E}">
        <p14:creationId xmlns="" xmlns:p14="http://schemas.microsoft.com/office/powerpoint/2010/main" val="25881670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B7B90BF-7BA1-4A93-AD49-8DB77F17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paradigma de programación: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E9957609-B219-422D-9E80-EEAA75BF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39617"/>
            <a:ext cx="10058400" cy="39325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2500" dirty="0"/>
              <a:t>Un paradigma de programación representa un enfoque particular o filosofía para la construcción de un software.</a:t>
            </a:r>
          </a:p>
          <a:p>
            <a:pPr marL="0" indent="0" algn="just">
              <a:buNone/>
            </a:pPr>
            <a:endParaRPr lang="es-PE" sz="25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rgbClr val="0070C0"/>
                </a:solidFill>
              </a:rPr>
              <a:t> Algorítmico, imperativo o por procedimientos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Declarativo o Predicativo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Lógico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Funcional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sz="2500" dirty="0"/>
              <a:t> Orientado a Objetos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AD329FAF-356E-472E-9D57-14108422C03D}"/>
              </a:ext>
            </a:extLst>
          </p:cNvPr>
          <p:cNvSpPr/>
          <p:nvPr/>
        </p:nvSpPr>
        <p:spPr>
          <a:xfrm>
            <a:off x="1069848" y="4015409"/>
            <a:ext cx="4204517" cy="45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008542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8026A6B-01D0-4350-872C-CFE6EB2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paradigma de programación: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E7A6CA21-8E4B-4961-AEEA-4BAD312FD459}"/>
              </a:ext>
            </a:extLst>
          </p:cNvPr>
          <p:cNvSpPr txBox="1"/>
          <p:nvPr/>
        </p:nvSpPr>
        <p:spPr>
          <a:xfrm>
            <a:off x="715617" y="2252870"/>
            <a:ext cx="9872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50"/>
                </a:solidFill>
              </a:rPr>
              <a:t>Declarativo o predicativo: </a:t>
            </a:r>
          </a:p>
          <a:p>
            <a:endParaRPr lang="es-PE" dirty="0"/>
          </a:p>
          <a:p>
            <a:pPr algn="just"/>
            <a:r>
              <a:rPr lang="es-PE" sz="2000" dirty="0"/>
              <a:t>Basado en la utilización de predicados lógicos o funciones matemáticas, su objetivo es conseguir lenguajes expresivos en los que no sea necesario especificar como resolver el problema (programación convencional imperativa).</a:t>
            </a:r>
          </a:p>
        </p:txBody>
      </p:sp>
    </p:spTree>
    <p:extLst>
      <p:ext uri="{BB962C8B-B14F-4D97-AF65-F5344CB8AC3E}">
        <p14:creationId xmlns="" xmlns:p14="http://schemas.microsoft.com/office/powerpoint/2010/main" val="27624387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160</TotalTime>
  <Words>783</Words>
  <Application>Microsoft Office PowerPoint</Application>
  <PresentationFormat>Personalizado</PresentationFormat>
  <Paragraphs>120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Letras en madera</vt:lpstr>
      <vt:lpstr>Tipos de lenguajes de programación:</vt:lpstr>
      <vt:lpstr>Tipos de lenguajes de programación:  Según La forma de ejecución: </vt:lpstr>
      <vt:lpstr>Tipos de lenguajes de programación:  Según la forma de ejecución:</vt:lpstr>
      <vt:lpstr>Tipos de lenguajes de programación:  Según La forma de ejecución: </vt:lpstr>
      <vt:lpstr>Tipos de lenguajes de programación:</vt:lpstr>
      <vt:lpstr>Tipos de lenguajes de programación:  Según el paradigma de programación: </vt:lpstr>
      <vt:lpstr>Tipos de lenguajes de programación:  Según el paradigma de programación: </vt:lpstr>
      <vt:lpstr>Tipos de lenguajes de programación:  Según el paradigma de programación: </vt:lpstr>
      <vt:lpstr>Tipos de lenguajes de programación:  Según el paradigma de programación: </vt:lpstr>
      <vt:lpstr>Tipos de lenguajes de programación:  Según el paradigma de programación: </vt:lpstr>
      <vt:lpstr>Tipos de lenguajes de programación:  Según el paradigma de programación: </vt:lpstr>
      <vt:lpstr>Tipos de lenguajes de programación:  Según el paradigma de programación: </vt:lpstr>
      <vt:lpstr>Tipos de lenguajes de programación:  Según el paradigma de programación: </vt:lpstr>
      <vt:lpstr>Tipos de lenguajes de programación:  Según el paradigma de programación: </vt:lpstr>
      <vt:lpstr>Tipos de lenguajes de programación:  Según el paradigma de programación: </vt:lpstr>
      <vt:lpstr>Tipos de lenguajes de programación:  Según el paradigma de programación: </vt:lpstr>
      <vt:lpstr>Tipos de lenguajes de programación: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1:  Elementos de entorno de algoritmos y programación</dc:title>
  <dc:creator>Betancud Ariel</dc:creator>
  <cp:lastModifiedBy>i5Wtrial</cp:lastModifiedBy>
  <cp:revision>17</cp:revision>
  <dcterms:created xsi:type="dcterms:W3CDTF">2017-09-20T16:52:10Z</dcterms:created>
  <dcterms:modified xsi:type="dcterms:W3CDTF">2022-05-14T12:35:46Z</dcterms:modified>
</cp:coreProperties>
</file>