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8" r:id="rId2"/>
    <p:sldId id="259" r:id="rId3"/>
    <p:sldId id="260"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54" d="100"/>
          <a:sy n="54" d="100"/>
        </p:scale>
        <p:origin x="-1344"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pPr/>
              <a:t>5/14/2022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pPr/>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pPr/>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pPr/>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pPr/>
              <a:t>5/14/2022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pPr/>
              <a:t>5/14/2022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t="-20000" b="-2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pPr/>
              <a:t>5/14/2022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1A90112-2FDC-49A4-866E-0814E76DB2FD}"/>
              </a:ext>
            </a:extLst>
          </p:cNvPr>
          <p:cNvSpPr>
            <a:spLocks noGrp="1"/>
          </p:cNvSpPr>
          <p:nvPr>
            <p:ph type="title"/>
          </p:nvPr>
        </p:nvSpPr>
        <p:spPr/>
        <p:txBody>
          <a:bodyPr>
            <a:normAutofit fontScale="90000"/>
          </a:bodyPr>
          <a:lstStyle/>
          <a:p>
            <a:r>
              <a:rPr lang="es-PE" dirty="0"/>
              <a:t>Capitulo 1: </a:t>
            </a:r>
            <a:br>
              <a:rPr lang="es-PE" dirty="0"/>
            </a:br>
            <a:r>
              <a:rPr lang="es-PE" sz="4200" dirty="0"/>
              <a:t>Elementos de entorno de algoritmos y programación</a:t>
            </a:r>
          </a:p>
        </p:txBody>
      </p:sp>
      <p:sp>
        <p:nvSpPr>
          <p:cNvPr id="3" name="Marcador de contenido 2">
            <a:extLst>
              <a:ext uri="{FF2B5EF4-FFF2-40B4-BE49-F238E27FC236}">
                <a16:creationId xmlns="" xmlns:a16="http://schemas.microsoft.com/office/drawing/2014/main" id="{33013050-2B0E-459E-99C5-D3CCE31474C8}"/>
              </a:ext>
            </a:extLst>
          </p:cNvPr>
          <p:cNvSpPr>
            <a:spLocks noGrp="1"/>
          </p:cNvSpPr>
          <p:nvPr>
            <p:ph idx="1"/>
          </p:nvPr>
        </p:nvSpPr>
        <p:spPr>
          <a:xfrm>
            <a:off x="1069848" y="2319130"/>
            <a:ext cx="10058400" cy="3853070"/>
          </a:xfrm>
        </p:spPr>
        <p:txBody>
          <a:bodyPr>
            <a:normAutofit/>
          </a:bodyPr>
          <a:lstStyle/>
          <a:p>
            <a:pPr marL="457200" indent="-457200">
              <a:buFont typeface="+mj-lt"/>
              <a:buAutoNum type="arabicPeriod"/>
            </a:pPr>
            <a:r>
              <a:rPr lang="es-PE" sz="2700" dirty="0"/>
              <a:t>Información y procesamiento de la Información</a:t>
            </a:r>
          </a:p>
          <a:p>
            <a:pPr marL="457200" indent="-457200">
              <a:buFont typeface="+mj-lt"/>
              <a:buAutoNum type="arabicPeriod"/>
            </a:pPr>
            <a:r>
              <a:rPr lang="es-PE" sz="2700" dirty="0"/>
              <a:t>Algoritmo y Programa</a:t>
            </a:r>
          </a:p>
          <a:p>
            <a:pPr marL="457200" indent="-457200">
              <a:buFont typeface="+mj-lt"/>
              <a:buAutoNum type="arabicPeriod"/>
            </a:pPr>
            <a:r>
              <a:rPr lang="es-PE" sz="2700" dirty="0"/>
              <a:t>Lenguaje de programación</a:t>
            </a:r>
          </a:p>
          <a:p>
            <a:pPr marL="457200" indent="-457200">
              <a:buFont typeface="+mj-lt"/>
              <a:buAutoNum type="arabicPeriod"/>
            </a:pPr>
            <a:r>
              <a:rPr lang="es-PE" sz="2700" dirty="0"/>
              <a:t>Metodologías para la solución de problemas por medio de computadora</a:t>
            </a:r>
          </a:p>
        </p:txBody>
      </p:sp>
      <p:sp>
        <p:nvSpPr>
          <p:cNvPr id="4" name="Rectángulo 3">
            <a:extLst>
              <a:ext uri="{FF2B5EF4-FFF2-40B4-BE49-F238E27FC236}">
                <a16:creationId xmlns="" xmlns:a16="http://schemas.microsoft.com/office/drawing/2014/main" id="{196891CE-5116-437D-AE42-0826254201B7}"/>
              </a:ext>
            </a:extLst>
          </p:cNvPr>
          <p:cNvSpPr/>
          <p:nvPr/>
        </p:nvSpPr>
        <p:spPr>
          <a:xfrm>
            <a:off x="1069849" y="2849217"/>
            <a:ext cx="4270778" cy="4770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 xmlns:p14="http://schemas.microsoft.com/office/powerpoint/2010/main" val="14440521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73AC4E2-A7DA-4BD5-A39B-BEFD2498C747}"/>
              </a:ext>
            </a:extLst>
          </p:cNvPr>
          <p:cNvSpPr>
            <a:spLocks noGrp="1"/>
          </p:cNvSpPr>
          <p:nvPr>
            <p:ph type="title"/>
          </p:nvPr>
        </p:nvSpPr>
        <p:spPr/>
        <p:txBody>
          <a:bodyPr/>
          <a:lstStyle/>
          <a:p>
            <a:r>
              <a:rPr lang="es-PE" dirty="0"/>
              <a:t>Algoritmo: </a:t>
            </a:r>
          </a:p>
        </p:txBody>
      </p:sp>
      <p:sp>
        <p:nvSpPr>
          <p:cNvPr id="3" name="Marcador de contenido 2">
            <a:extLst>
              <a:ext uri="{FF2B5EF4-FFF2-40B4-BE49-F238E27FC236}">
                <a16:creationId xmlns="" xmlns:a16="http://schemas.microsoft.com/office/drawing/2014/main" id="{00EC40CB-45EA-4319-A8A1-BA3480260E3B}"/>
              </a:ext>
            </a:extLst>
          </p:cNvPr>
          <p:cNvSpPr>
            <a:spLocks noGrp="1"/>
          </p:cNvSpPr>
          <p:nvPr>
            <p:ph idx="1"/>
          </p:nvPr>
        </p:nvSpPr>
        <p:spPr/>
        <p:txBody>
          <a:bodyPr>
            <a:normAutofit/>
          </a:bodyPr>
          <a:lstStyle/>
          <a:p>
            <a:pPr algn="just"/>
            <a:r>
              <a:rPr lang="es-PE" sz="2500" dirty="0"/>
              <a:t>Un algoritmo es un método para resolver un problema, es una secuencia ordenada de instrucciones que siempre se ejecutan en un tiempo finito, que describen el proceso que se debe seguir, para dar solución a un problema especifico. </a:t>
            </a:r>
          </a:p>
          <a:p>
            <a:pPr algn="just"/>
            <a:r>
              <a:rPr lang="es-PE" sz="2500" dirty="0"/>
              <a:t>En un algoritmo siempre debe haber un punto de inicio y un punto de terminación, estos deben ser únicos y deben ser fácilmente identificables.</a:t>
            </a:r>
          </a:p>
        </p:txBody>
      </p:sp>
    </p:spTree>
    <p:extLst>
      <p:ext uri="{BB962C8B-B14F-4D97-AF65-F5344CB8AC3E}">
        <p14:creationId xmlns="" xmlns:p14="http://schemas.microsoft.com/office/powerpoint/2010/main" val="5372931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6CDF01A-DE4C-4F03-A104-3D4D15FE8126}"/>
              </a:ext>
            </a:extLst>
          </p:cNvPr>
          <p:cNvSpPr>
            <a:spLocks noGrp="1"/>
          </p:cNvSpPr>
          <p:nvPr>
            <p:ph type="title"/>
          </p:nvPr>
        </p:nvSpPr>
        <p:spPr/>
        <p:txBody>
          <a:bodyPr/>
          <a:lstStyle/>
          <a:p>
            <a:r>
              <a:rPr lang="es-PE" dirty="0"/>
              <a:t>Características de un algoritmo</a:t>
            </a:r>
          </a:p>
        </p:txBody>
      </p:sp>
      <p:sp>
        <p:nvSpPr>
          <p:cNvPr id="3" name="Marcador de contenido 2">
            <a:extLst>
              <a:ext uri="{FF2B5EF4-FFF2-40B4-BE49-F238E27FC236}">
                <a16:creationId xmlns="" xmlns:a16="http://schemas.microsoft.com/office/drawing/2014/main" id="{6393F6C0-693E-43BF-BA3B-BB4F388CBF44}"/>
              </a:ext>
            </a:extLst>
          </p:cNvPr>
          <p:cNvSpPr>
            <a:spLocks noGrp="1"/>
          </p:cNvSpPr>
          <p:nvPr>
            <p:ph idx="1"/>
          </p:nvPr>
        </p:nvSpPr>
        <p:spPr>
          <a:xfrm>
            <a:off x="1069848" y="2001078"/>
            <a:ext cx="10058400" cy="4171122"/>
          </a:xfrm>
        </p:spPr>
        <p:txBody>
          <a:bodyPr>
            <a:normAutofit/>
          </a:bodyPr>
          <a:lstStyle/>
          <a:p>
            <a:pPr marL="0" indent="0">
              <a:buNone/>
            </a:pPr>
            <a:r>
              <a:rPr lang="es-PE" sz="2500" dirty="0"/>
              <a:t>Todo algoritmo debe cumplir con las siguientes características: </a:t>
            </a:r>
          </a:p>
          <a:p>
            <a:pPr marL="0" indent="0">
              <a:buNone/>
            </a:pPr>
            <a:endParaRPr lang="es-PE" sz="2500" dirty="0"/>
          </a:p>
          <a:p>
            <a:pPr>
              <a:buFont typeface="Wingdings" panose="05000000000000000000" pitchFamily="2" charset="2"/>
              <a:buChar char="Ø"/>
            </a:pPr>
            <a:r>
              <a:rPr lang="es-PE" sz="2500" dirty="0"/>
              <a:t> Tiene que ser preciso.</a:t>
            </a:r>
          </a:p>
          <a:p>
            <a:pPr>
              <a:buFont typeface="Wingdings" panose="05000000000000000000" pitchFamily="2" charset="2"/>
              <a:buChar char="Ø"/>
            </a:pPr>
            <a:r>
              <a:rPr lang="es-PE" sz="2500" dirty="0"/>
              <a:t> Tiene que estar bien definido.</a:t>
            </a:r>
          </a:p>
          <a:p>
            <a:pPr>
              <a:buFont typeface="Wingdings" panose="05000000000000000000" pitchFamily="2" charset="2"/>
              <a:buChar char="Ø"/>
            </a:pPr>
            <a:r>
              <a:rPr lang="es-PE" sz="2500" dirty="0"/>
              <a:t> Tiene que ser finito.</a:t>
            </a:r>
          </a:p>
        </p:txBody>
      </p:sp>
    </p:spTree>
    <p:extLst>
      <p:ext uri="{BB962C8B-B14F-4D97-AF65-F5344CB8AC3E}">
        <p14:creationId xmlns="" xmlns:p14="http://schemas.microsoft.com/office/powerpoint/2010/main" val="9714164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F016A027-6B82-4C1D-99EF-8C5F1266BE27}"/>
              </a:ext>
            </a:extLst>
          </p:cNvPr>
          <p:cNvSpPr>
            <a:spLocks noGrp="1"/>
          </p:cNvSpPr>
          <p:nvPr>
            <p:ph idx="1"/>
          </p:nvPr>
        </p:nvSpPr>
        <p:spPr>
          <a:xfrm>
            <a:off x="1069848" y="901148"/>
            <a:ext cx="10058400" cy="5271052"/>
          </a:xfrm>
        </p:spPr>
        <p:txBody>
          <a:bodyPr>
            <a:normAutofit/>
          </a:bodyPr>
          <a:lstStyle/>
          <a:p>
            <a:r>
              <a:rPr lang="es-PE" sz="2500" dirty="0"/>
              <a:t>Un algoritmo debe describir: Entrada, Proceso y Salida.</a:t>
            </a:r>
          </a:p>
          <a:p>
            <a:pPr marL="0" indent="0">
              <a:buNone/>
            </a:pPr>
            <a:endParaRPr lang="es-PE" sz="2500" dirty="0"/>
          </a:p>
          <a:p>
            <a:pPr marL="0" indent="0">
              <a:buNone/>
            </a:pPr>
            <a:r>
              <a:rPr lang="es-PE" sz="2500" dirty="0"/>
              <a:t>Por ejemplo: El algoritmo para llamar a un contacto personal, por mi celular. </a:t>
            </a:r>
          </a:p>
          <a:p>
            <a:pPr marL="0" indent="0">
              <a:buNone/>
            </a:pPr>
            <a:endParaRPr lang="es-PE" sz="2500" dirty="0"/>
          </a:p>
          <a:p>
            <a:pPr>
              <a:buFont typeface="Wingdings" panose="05000000000000000000" pitchFamily="2" charset="2"/>
              <a:buChar char="Ø"/>
            </a:pPr>
            <a:r>
              <a:rPr lang="es-PE" sz="2500" dirty="0"/>
              <a:t> Entrada: marcar el número celular de este contacto</a:t>
            </a:r>
          </a:p>
          <a:p>
            <a:pPr>
              <a:buFont typeface="Wingdings" panose="05000000000000000000" pitchFamily="2" charset="2"/>
              <a:buChar char="Ø"/>
            </a:pPr>
            <a:r>
              <a:rPr lang="es-PE" sz="2500" dirty="0"/>
              <a:t> Proceso: Enlace intercelular</a:t>
            </a:r>
          </a:p>
          <a:p>
            <a:pPr>
              <a:buFont typeface="Wingdings" panose="05000000000000000000" pitchFamily="2" charset="2"/>
              <a:buChar char="Ø"/>
            </a:pPr>
            <a:r>
              <a:rPr lang="es-PE" sz="2500" dirty="0"/>
              <a:t> Salida: Contacto establecido – llamada aceptada o rechazada</a:t>
            </a:r>
          </a:p>
        </p:txBody>
      </p:sp>
    </p:spTree>
    <p:extLst>
      <p:ext uri="{BB962C8B-B14F-4D97-AF65-F5344CB8AC3E}">
        <p14:creationId xmlns="" xmlns:p14="http://schemas.microsoft.com/office/powerpoint/2010/main" val="23279828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54A4B714-F6C7-4463-A8AA-086D96702C92}"/>
              </a:ext>
            </a:extLst>
          </p:cNvPr>
          <p:cNvSpPr>
            <a:spLocks noGrp="1"/>
          </p:cNvSpPr>
          <p:nvPr>
            <p:ph idx="1"/>
          </p:nvPr>
        </p:nvSpPr>
        <p:spPr>
          <a:xfrm>
            <a:off x="1069848" y="768626"/>
            <a:ext cx="10058400" cy="5403574"/>
          </a:xfrm>
        </p:spPr>
        <p:txBody>
          <a:bodyPr/>
          <a:lstStyle/>
          <a:p>
            <a:pPr marL="0" indent="0" algn="just">
              <a:buNone/>
            </a:pPr>
            <a:r>
              <a:rPr lang="es-PE" dirty="0"/>
              <a:t>Ejemplo: Un alumno postula a Ingeniería Informática. La oficina de control del proceso de Admisión de la Universidad verifica el puntaje obtenido por el alumno, en el examen de admisión, si el alumno alcanzo el puntaje indicado en este proceso de admisión, entonces puede ser aceptado en dicha carrera profesional, en caso contrario tiene que volver a postular. Generar el algoritmo correspondiente:</a:t>
            </a:r>
          </a:p>
          <a:p>
            <a:pPr marL="0" indent="0">
              <a:buNone/>
            </a:pPr>
            <a:endParaRPr lang="es-PE" dirty="0"/>
          </a:p>
          <a:p>
            <a:pPr marL="0" indent="0">
              <a:buNone/>
            </a:pPr>
            <a:r>
              <a:rPr lang="es-PE" dirty="0">
                <a:solidFill>
                  <a:srgbClr val="0070C0"/>
                </a:solidFill>
              </a:rPr>
              <a:t>Solución: </a:t>
            </a:r>
          </a:p>
          <a:p>
            <a:pPr marL="0" indent="0">
              <a:buNone/>
            </a:pPr>
            <a:endParaRPr lang="es-PE" dirty="0"/>
          </a:p>
          <a:p>
            <a:pPr marL="457200" indent="-457200">
              <a:buFont typeface="+mj-lt"/>
              <a:buAutoNum type="arabicPeriod"/>
            </a:pPr>
            <a:r>
              <a:rPr lang="es-PE" dirty="0"/>
              <a:t>Inicio.</a:t>
            </a:r>
          </a:p>
          <a:p>
            <a:pPr marL="457200" indent="-457200">
              <a:buFont typeface="+mj-lt"/>
              <a:buAutoNum type="arabicPeriod"/>
            </a:pPr>
            <a:r>
              <a:rPr lang="es-PE" dirty="0"/>
              <a:t>Leer puntaje obtenido por el alumno.</a:t>
            </a:r>
          </a:p>
          <a:p>
            <a:pPr marL="457200" indent="-457200">
              <a:buFont typeface="+mj-lt"/>
              <a:buAutoNum type="arabicPeriod"/>
            </a:pPr>
            <a:r>
              <a:rPr lang="es-PE" dirty="0"/>
              <a:t>Verificar el puntaje obtenido.</a:t>
            </a:r>
          </a:p>
          <a:p>
            <a:pPr marL="457200" indent="-457200">
              <a:buFont typeface="+mj-lt"/>
              <a:buAutoNum type="arabicPeriod"/>
            </a:pPr>
            <a:r>
              <a:rPr lang="es-PE" dirty="0"/>
              <a:t>Si el puntaje es el propuesto en el proceso de admisión aceptar al alumno, caso contario el alumno tiene que volver a postular.</a:t>
            </a:r>
          </a:p>
          <a:p>
            <a:pPr marL="457200" indent="-457200">
              <a:buFont typeface="+mj-lt"/>
              <a:buAutoNum type="arabicPeriod"/>
            </a:pPr>
            <a:r>
              <a:rPr lang="es-PE" dirty="0"/>
              <a:t>Fin.</a:t>
            </a:r>
          </a:p>
        </p:txBody>
      </p:sp>
    </p:spTree>
    <p:extLst>
      <p:ext uri="{BB962C8B-B14F-4D97-AF65-F5344CB8AC3E}">
        <p14:creationId xmlns="" xmlns:p14="http://schemas.microsoft.com/office/powerpoint/2010/main" val="20184081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down)">
                                      <p:cBhvr>
                                        <p:cTn id="10" dur="500"/>
                                        <p:tgtEl>
                                          <p:spTgt spid="3">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wipe(down)">
                                      <p:cBhvr>
                                        <p:cTn id="13" dur="500"/>
                                        <p:tgtEl>
                                          <p:spTgt spid="3">
                                            <p:txEl>
                                              <p:pRg st="6" end="6"/>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wipe(down)">
                                      <p:cBhvr>
                                        <p:cTn id="16" dur="500"/>
                                        <p:tgtEl>
                                          <p:spTgt spid="3">
                                            <p:txEl>
                                              <p:pRg st="7" end="7"/>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wipe(down)">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Madera</Template>
  <TotalTime>133</TotalTime>
  <Words>292</Words>
  <Application>Microsoft Office PowerPoint</Application>
  <PresentationFormat>Personalizado</PresentationFormat>
  <Paragraphs>30</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Letras en madera</vt:lpstr>
      <vt:lpstr>Capitulo 1:  Elementos de entorno de algoritmos y programación</vt:lpstr>
      <vt:lpstr>Algoritmo: </vt:lpstr>
      <vt:lpstr>Características de un algoritmo</vt:lpstr>
      <vt:lpstr>Diapositiva 4</vt:lpstr>
      <vt:lpstr>Diapositiva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1:  Elementos de entorno de algoritmos y programación</dc:title>
  <dc:creator>Betancud Ariel</dc:creator>
  <cp:lastModifiedBy>i5Wtrial</cp:lastModifiedBy>
  <cp:revision>16</cp:revision>
  <dcterms:created xsi:type="dcterms:W3CDTF">2017-09-19T20:52:09Z</dcterms:created>
  <dcterms:modified xsi:type="dcterms:W3CDTF">2022-05-14T12:34:17Z</dcterms:modified>
</cp:coreProperties>
</file>